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1420" r:id="rId2"/>
    <p:sldId id="256" r:id="rId3"/>
    <p:sldId id="260" r:id="rId4"/>
    <p:sldId id="311" r:id="rId5"/>
    <p:sldId id="258" r:id="rId6"/>
    <p:sldId id="312" r:id="rId7"/>
    <p:sldId id="263" r:id="rId8"/>
    <p:sldId id="262" r:id="rId9"/>
    <p:sldId id="314" r:id="rId10"/>
    <p:sldId id="313" r:id="rId11"/>
    <p:sldId id="1097" r:id="rId12"/>
    <p:sldId id="353" r:id="rId13"/>
    <p:sldId id="275" r:id="rId14"/>
    <p:sldId id="1077" r:id="rId15"/>
    <p:sldId id="1085" r:id="rId16"/>
    <p:sldId id="1081" r:id="rId17"/>
    <p:sldId id="1086" r:id="rId18"/>
    <p:sldId id="1413" r:id="rId19"/>
    <p:sldId id="597" r:id="rId20"/>
    <p:sldId id="1087" r:id="rId21"/>
    <p:sldId id="1089" r:id="rId22"/>
    <p:sldId id="1090" r:id="rId23"/>
    <p:sldId id="1091" r:id="rId24"/>
    <p:sldId id="1414" r:id="rId25"/>
    <p:sldId id="1094" r:id="rId26"/>
    <p:sldId id="1095" r:id="rId27"/>
    <p:sldId id="1096" r:id="rId28"/>
    <p:sldId id="1098" r:id="rId29"/>
    <p:sldId id="315" r:id="rId30"/>
    <p:sldId id="316" r:id="rId31"/>
    <p:sldId id="1099" r:id="rId32"/>
    <p:sldId id="1102" r:id="rId33"/>
    <p:sldId id="318" r:id="rId34"/>
    <p:sldId id="1103" r:id="rId35"/>
    <p:sldId id="110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42" autoAdjust="0"/>
  </p:normalViewPr>
  <p:slideViewPr>
    <p:cSldViewPr snapToGrid="0">
      <p:cViewPr varScale="1">
        <p:scale>
          <a:sx n="128" d="100"/>
          <a:sy n="128" d="100"/>
        </p:scale>
        <p:origin x="100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20" d="100"/>
          <a:sy n="120" d="100"/>
        </p:scale>
        <p:origin x="3120" y="-4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A16B-5826-410B-9ABF-3B8513C99D7B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9857-5745-4489-9591-8F76802F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9857-5745-4489-9591-8F76802FE2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2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9857-5745-4489-9591-8F76802FE2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9857-5745-4489-9591-8F76802FE2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53BE4-5461-4F5A-8182-700EF739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7EF0A-0117-4CB8-9FE1-4CA0337B1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60D8E-9233-4A1F-BFE5-B8C386FD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50CCC-6EDB-4FDB-BB7F-2838884D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C91E1-3610-46D4-ABF3-0DA1686F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7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2CEF5-1BCB-433F-817D-6D4C9BFA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BF70A-FEF8-4BA0-B397-313A27F8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B7AF3-0412-4C7C-B9C8-9F959EC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A85CC-2515-402B-8C70-29CCD80D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AC5AC-9B06-4DAE-830D-1BCC61A4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1D019-5A2E-414B-A544-2A286D9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A40D8-975B-4744-8363-03C89299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1F922-93E7-4807-B49E-FB541F8D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F19DA-E8D7-4EE3-B152-ACE935FA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BEAD0-5CE7-44FB-8D23-D9799053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9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인트로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936AA6-3451-49A2-A532-6DD03A3C3A27}"/>
              </a:ext>
            </a:extLst>
          </p:cNvPr>
          <p:cNvSpPr txBox="1"/>
          <p:nvPr userDrawn="1"/>
        </p:nvSpPr>
        <p:spPr>
          <a:xfrm>
            <a:off x="2571188" y="2413337"/>
            <a:ext cx="8272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스프링 </a:t>
            </a:r>
            <a:r>
              <a:rPr lang="en-US" altLang="ko-KR" sz="6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MVC</a:t>
            </a:r>
            <a:r>
              <a:rPr lang="ko-KR" altLang="en-US" sz="6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 완전 정복</a:t>
            </a:r>
            <a:r>
              <a:rPr lang="en-US" altLang="ko-KR" sz="6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sz="6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상</a:t>
            </a:r>
            <a:r>
              <a:rPr lang="en-US" altLang="ko-KR" sz="6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sz="6000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2C49B-EE6F-49EE-B6F8-BCEFBDEDFA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54" y="2095501"/>
            <a:ext cx="1651334" cy="1651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869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인트로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7F4CAD-5899-461E-BF0A-0776A6ABB784}"/>
              </a:ext>
            </a:extLst>
          </p:cNvPr>
          <p:cNvSpPr txBox="1"/>
          <p:nvPr userDrawn="1"/>
        </p:nvSpPr>
        <p:spPr>
          <a:xfrm>
            <a:off x="1552074" y="497899"/>
            <a:ext cx="746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스프링 시큐리티 완전 정복</a:t>
            </a:r>
            <a:r>
              <a:rPr lang="en-US" altLang="ko-KR" sz="48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sz="48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상</a:t>
            </a:r>
            <a:r>
              <a:rPr lang="en-US" altLang="ko-KR" sz="48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sz="4800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A3731-766F-5B6E-EB47-CAABD97DD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57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" y="233975"/>
            <a:ext cx="1358843" cy="13588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8386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4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D8BBE-4C53-48D2-8E8C-332C1A7D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71E04-7F90-4A50-856E-6F26CD88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9FF0E-CB7C-405F-84CE-ECE8F470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7A929-E9BE-4695-9475-BD6BAA20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32A27-94A6-4C6E-9C4B-C6D9322C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F66AA-DF62-4272-B2FD-E48B8F0D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379AF-BCBA-4692-9910-A8763B73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2C36A-152C-4E5D-B288-43DB0989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5FE97-BDBC-4F0D-9053-3A1BBC9F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6F85B-E2E1-456B-B9CC-F6F703C8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7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1329E-10AA-45D7-B5C3-5C474244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0486-FC06-416E-9BCC-678FA6564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B4E112-0924-47EA-B01F-21343D98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B9B50-3062-419B-A44E-FEED2AD4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D9BF8-0451-4C06-9A97-AD57660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83D2C-8F39-49EE-9874-1814404A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4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6EB5E-85BC-43FB-B570-E8E3E905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7BD85-2B40-4884-9EDF-7B3EA69E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C8E85-D0AD-434C-9089-9C5919E4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619C6-0910-420E-AF7E-502C5EC3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CAE667-50D9-48AB-B558-DDA8C38C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B4F7C-EC33-4F04-9782-B01377B2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7E586E-7C0A-4A86-ACA5-EA77FB56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DDD153-7B67-4C83-B964-F089D03C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4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E865F-76E4-405D-AC80-1272F66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4BF05-4FF4-43DB-A24B-BC13E5FC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AA3E2-6801-49F0-9159-A7835871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9C9C4-038B-4DD8-A94F-8F1955A8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6AC9F1-67EA-401E-8C95-535C3914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18EBEA-5811-4AE4-8E93-9A763612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00AC36-1C93-4757-9ADB-B6E0E75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3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73CF-09D8-4D9A-AE90-A8912069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7291D-6414-4F15-B545-7B0CD972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19E01-3776-4855-9D5B-FE3AA0E2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30612-DA39-4A0E-8065-A2AB6ED0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8664F-BD21-48D0-809C-0927167D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F02CC-C5C0-416D-8E73-AB2F6A9D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4C901-7C76-433F-AF14-2D22DBB9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92351F-279D-4AAB-A584-398979246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84A72-DF0F-49D8-832B-28A73272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9898B-AF39-4C69-91ED-810656B1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B728B-C900-4A6E-A710-4D6FE44C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A8D1E-8EBB-4D2F-ABD6-50501317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320DD-2C95-4A9F-B47E-A2B6B465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E6E85-CD73-4C33-9C3A-04A63FE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15052-CD51-4E41-97BA-77FFC22A9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82CD-00C4-4B39-966C-ACF9714DDC98}" type="datetimeFigureOut">
              <a:rPr lang="ko-KR" altLang="en-US" smtClean="0"/>
              <a:t>2024. 4. 20.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FF08C-2A41-4AE5-9B12-5A0CA3A71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CFF7C-F46A-451F-8D9F-E730733E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7C30-6B73-4CA4-985A-5850C27D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3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  <p:sldLayoutId id="2147483663" r:id="rId14"/>
    <p:sldLayoutId id="214748366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4DFB7-A041-5B87-65D0-E05B67D38060}"/>
              </a:ext>
            </a:extLst>
          </p:cNvPr>
          <p:cNvSpPr txBox="1"/>
          <p:nvPr/>
        </p:nvSpPr>
        <p:spPr>
          <a:xfrm>
            <a:off x="759656" y="1454225"/>
            <a:ext cx="11257017" cy="336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본 강의 자료는 저작권법에 의해 보호받고 있습니다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자료는 오직 교육 목적으로만 사용되어야 하며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무단 복제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배포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상업적 사용이 금지되며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저작권자 허가를 받은 후에 </a:t>
            </a: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인터넷에 게시해야 합니다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강의 내용과 자료는 저작권자의 명시적 허가 없이 공유되어서는 안 됩니다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모든 저작권은 해당 저작권자에게 귀속됩니다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6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9E945-3400-5BD5-6B87-0DBF5CD64116}"/>
              </a:ext>
            </a:extLst>
          </p:cNvPr>
          <p:cNvSpPr/>
          <p:nvPr/>
        </p:nvSpPr>
        <p:spPr>
          <a:xfrm>
            <a:off x="468557" y="2888394"/>
            <a:ext cx="188705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+mj-lt"/>
              </a:rPr>
              <a:t>의존성 추가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480567-8A22-E02D-333E-24C44F3B2BB5}"/>
              </a:ext>
            </a:extLst>
          </p:cNvPr>
          <p:cNvSpPr/>
          <p:nvPr/>
        </p:nvSpPr>
        <p:spPr>
          <a:xfrm>
            <a:off x="468557" y="406135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+mj-lt"/>
              </a:rPr>
              <a:t>프로젝트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DAECA-8896-D7F0-E856-E3CFA7C89BBB}"/>
              </a:ext>
            </a:extLst>
          </p:cNvPr>
          <p:cNvSpPr/>
          <p:nvPr/>
        </p:nvSpPr>
        <p:spPr>
          <a:xfrm>
            <a:off x="792203" y="812261"/>
            <a:ext cx="2949846" cy="1331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Spring Boot 3.x </a:t>
            </a:r>
            <a:r>
              <a:rPr lang="ko-KR" altLang="en-US" sz="1400">
                <a:latin typeface="+mj-lt"/>
              </a:rPr>
              <a:t>버전 </a:t>
            </a:r>
            <a:r>
              <a:rPr lang="en-US" altLang="ko-KR" sz="1400">
                <a:latin typeface="+mj-lt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+mj-lt"/>
              </a:rPr>
              <a:t>현재 </a:t>
            </a:r>
            <a:r>
              <a:rPr lang="en-US" altLang="ko-KR" sz="1400">
                <a:solidFill>
                  <a:srgbClr val="FF0000"/>
                </a:solidFill>
                <a:latin typeface="+mj-lt"/>
              </a:rPr>
              <a:t>3.2.0</a:t>
            </a:r>
            <a:r>
              <a:rPr lang="en-US" altLang="ko-KR" sz="1400">
                <a:latin typeface="+mj-lt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JDK 17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err="1">
                <a:latin typeface="+mj-lt"/>
              </a:rPr>
              <a:t>Gradle</a:t>
            </a:r>
            <a:r>
              <a:rPr lang="en-US" altLang="ko-KR" sz="1400">
                <a:latin typeface="+mj-lt"/>
              </a:rPr>
              <a:t> </a:t>
            </a:r>
            <a:r>
              <a:rPr lang="ko-KR" altLang="en-US" sz="1400" err="1">
                <a:latin typeface="+mj-lt"/>
              </a:rPr>
              <a:t>빌드</a:t>
            </a:r>
            <a:endParaRPr lang="ko-KR" altLang="en-US" sz="1400"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9D6D95-CA82-AD5B-F056-E87CD743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03" y="3718916"/>
            <a:ext cx="8958379" cy="199137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+mj-lt"/>
                <a:ea typeface="나눔바른고딕" panose="020B0603020101020101" pitchFamily="50" charset="-127"/>
              </a:rPr>
              <a:t>dependencies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+mj-lt"/>
                <a:ea typeface="나눔바른고딕" panose="020B0603020101020101" pitchFamily="50" charset="-127"/>
              </a:rPr>
              <a:t>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+mj-lt"/>
                <a:ea typeface="나눔바른고딕" panose="020B0603020101020101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+mj-lt"/>
                <a:ea typeface="나눔바른고딕" panose="020B0603020101020101" pitchFamily="50" charset="-127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+mj-lt"/>
                <a:ea typeface="나눔바른고딕" panose="020B0603020101020101" pitchFamily="50" charset="-127"/>
              </a:rPr>
              <a:t>implementation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'org.springframework.boot:spring-boot-starter-security'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+mj-lt"/>
                <a:ea typeface="나눔바른고딕" panose="020B0603020101020101" pitchFamily="50" charset="-127"/>
              </a:rPr>
              <a:t>implementation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'org.springframework.boot:spring-boot-starter-web'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+mj-lt"/>
                <a:ea typeface="나눔바른고딕" panose="020B0603020101020101" pitchFamily="50" charset="-127"/>
              </a:rPr>
              <a:t>testImplementation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'org.springframework.boot:spring-boot-starter-test'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1AFEF"/>
                </a:solidFill>
                <a:effectLst/>
                <a:latin typeface="+mj-lt"/>
                <a:ea typeface="나눔바른고딕" panose="020B0603020101020101" pitchFamily="50" charset="-127"/>
              </a:rPr>
              <a:t>testImplementation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  <a:t>'org.springframework.security:spring-security-test'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9CA78"/>
                </a:solidFill>
                <a:effectLst/>
                <a:latin typeface="+mj-lt"/>
                <a:ea typeface="나눔바른고딕" panose="020B0603020101020101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+mj-lt"/>
                <a:ea typeface="나눔바른고딕" panose="020B0603020101020101" pitchFamily="50" charset="-127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8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46547" y="803426"/>
            <a:ext cx="7856790" cy="297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서버가 기동되면 스프링 시큐리티의 초기화 작업 및 보안 설정이 이루어진다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FF0000"/>
                </a:solidFill>
                <a:latin typeface="+mj-lt"/>
              </a:rPr>
              <a:t>별도의 설정이나 코드를 작성하지 않아도 기본적인 웹 보안 기능이 현재 시스템에 연동되어 작동한다</a:t>
            </a:r>
            <a:endParaRPr lang="en-US" altLang="ko-KR" sz="1400" b="1">
              <a:solidFill>
                <a:srgbClr val="FF0000"/>
              </a:solidFill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>
                <a:latin typeface="+mj-lt"/>
              </a:rPr>
              <a:t>기본적으로 모든 요청에 대하여 인증여부를 검증하고 인증이 승인되어야 자원에 접근이 가능하다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>
                <a:latin typeface="+mj-lt"/>
              </a:rPr>
              <a:t>인증 방식은 폼 로그인 방식과 </a:t>
            </a:r>
            <a:r>
              <a:rPr lang="en-US" altLang="ko-KR" sz="1400">
                <a:latin typeface="+mj-lt"/>
              </a:rPr>
              <a:t>httpBasic </a:t>
            </a:r>
            <a:r>
              <a:rPr lang="ko-KR" altLang="en-US" sz="1400">
                <a:latin typeface="+mj-lt"/>
              </a:rPr>
              <a:t>로그인 방식을 제공한다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>
                <a:latin typeface="+mj-lt"/>
              </a:rPr>
              <a:t>인증을 시도할 수 있는 로그인 페이지가 자동적으로 생성되어 렌더링 된다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>
                <a:latin typeface="+mj-lt"/>
              </a:rPr>
              <a:t>인증 승인이 이루어질 수 있도록 한 개의 계정이 기본적으로 제공된다</a:t>
            </a:r>
            <a:r>
              <a:rPr lang="en-US" altLang="ko-KR" sz="1400">
                <a:latin typeface="+mj-lt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SecurityProperties </a:t>
            </a:r>
            <a:r>
              <a:rPr lang="ko-KR" altLang="en-US" sz="1400">
                <a:latin typeface="+mj-lt"/>
              </a:rPr>
              <a:t>설정 클래스에서 생성</a:t>
            </a:r>
            <a:endParaRPr lang="en-US" altLang="ko-KR" sz="1400">
              <a:latin typeface="+mj-lt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username : user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password : </a:t>
            </a:r>
            <a:r>
              <a:rPr lang="ko-KR" altLang="en-US" sz="1400">
                <a:latin typeface="+mj-lt"/>
              </a:rPr>
              <a:t>랜덤 문자열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5" y="341761"/>
            <a:ext cx="4805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설정의 의한 기본 보안 작동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659BD-4F0A-B3AF-F941-951B64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970"/>
          <a:stretch/>
        </p:blipFill>
        <p:spPr>
          <a:xfrm>
            <a:off x="770005" y="4608069"/>
            <a:ext cx="5411339" cy="18486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2D383D-B8CC-84DB-F568-709BCC13EEE2}"/>
              </a:ext>
            </a:extLst>
          </p:cNvPr>
          <p:cNvSpPr/>
          <p:nvPr/>
        </p:nvSpPr>
        <p:spPr>
          <a:xfrm>
            <a:off x="770004" y="4096836"/>
            <a:ext cx="3481955" cy="388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latin typeface="+mj-lt"/>
              </a:rPr>
              <a:t>SpringBootWebSecurityConfiguration</a:t>
            </a:r>
            <a:endParaRPr lang="ko-KR" altLang="en-US" sz="1400" b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ED382-3B9D-F57B-7884-555A5B3E96A7}"/>
              </a:ext>
            </a:extLst>
          </p:cNvPr>
          <p:cNvSpPr txBox="1"/>
          <p:nvPr/>
        </p:nvSpPr>
        <p:spPr>
          <a:xfrm>
            <a:off x="6309360" y="5188730"/>
            <a:ext cx="5577840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76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계정 추가나 권한 추가 시 문제점</a:t>
            </a:r>
            <a:endParaRPr lang="en-US" altLang="ko-KR" sz="1200">
              <a:latin typeface="+mn-ea"/>
            </a:endParaRPr>
          </a:p>
          <a:p>
            <a:pPr marL="27476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시스템에서 필요로 하는 더 세부적이고 추가적인 보안기능이 필요할 때 문제점</a:t>
            </a:r>
            <a:endParaRPr lang="en-US" altLang="ko-KR" sz="120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A935-6B4E-926D-D863-DD0D9479A843}"/>
              </a:ext>
            </a:extLst>
          </p:cNvPr>
          <p:cNvSpPr txBox="1"/>
          <p:nvPr/>
        </p:nvSpPr>
        <p:spPr>
          <a:xfrm>
            <a:off x="4343400" y="4138775"/>
            <a:ext cx="304495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>
                <a:latin typeface="+mn-ea"/>
              </a:rPr>
              <a:t>자동 설정에 의한 기본 보안 설정 클래스 생성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88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917339" y="3013502"/>
            <a:ext cx="1035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SecurityBuilder / SecurityConfigurer</a:t>
            </a:r>
            <a:endParaRPr lang="ko-KR" altLang="en-US" sz="480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60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0AE262-3224-4491-9AF5-1A7677C571EF}"/>
              </a:ext>
            </a:extLst>
          </p:cNvPr>
          <p:cNvSpPr/>
          <p:nvPr/>
        </p:nvSpPr>
        <p:spPr>
          <a:xfrm>
            <a:off x="281719" y="1120055"/>
            <a:ext cx="11805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SecurityBuilder </a:t>
            </a:r>
            <a:r>
              <a:rPr lang="ko-KR" altLang="en-US" sz="1200">
                <a:latin typeface="+mn-ea"/>
              </a:rPr>
              <a:t>는 빌더 클래스로서 웹 보안을 구성하는 빈 객체와 설정클래스들을 생성하는 역할을 하며 대표적으로 </a:t>
            </a:r>
            <a:r>
              <a:rPr lang="en-US" altLang="ko-KR" sz="1200">
                <a:latin typeface="+mn-ea"/>
              </a:rPr>
              <a:t>WebSecurity, HttpSecurity </a:t>
            </a:r>
            <a:r>
              <a:rPr lang="ko-KR" altLang="en-US" sz="1200">
                <a:latin typeface="+mn-ea"/>
              </a:rPr>
              <a:t>가 있다</a:t>
            </a:r>
            <a:br>
              <a:rPr lang="en-US" altLang="ko-KR" sz="1200">
                <a:latin typeface="+mn-ea"/>
              </a:rPr>
            </a:br>
            <a:endParaRPr lang="en-US" altLang="ko-KR" sz="12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SecurityConfigurer 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Http </a:t>
            </a:r>
            <a:r>
              <a:rPr lang="ko-KR" altLang="en-US" sz="1200">
                <a:latin typeface="+mn-ea"/>
              </a:rPr>
              <a:t>요청과 관련된 보안처리를 담당하는 필터들을 생성하고 여러 초기화 설정에 관여한다 </a:t>
            </a:r>
            <a:br>
              <a:rPr lang="en-US" altLang="ko-KR" sz="1200" b="1">
                <a:latin typeface="+mn-ea"/>
              </a:rPr>
            </a:br>
            <a:endParaRPr lang="en-US" altLang="ko-KR" sz="1200" b="1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SecurityBuilder 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SecurityConfigurer</a:t>
            </a:r>
            <a:r>
              <a:rPr lang="ko-KR" altLang="en-US" sz="1200">
                <a:latin typeface="+mn-ea"/>
              </a:rPr>
              <a:t> 를 참조하고 있으며 인증 및 인가 초기화 작업은 </a:t>
            </a:r>
            <a:r>
              <a:rPr lang="en-US" altLang="ko-KR" sz="1200">
                <a:latin typeface="+mn-ea"/>
              </a:rPr>
              <a:t>SecurityConfigurer </a:t>
            </a:r>
            <a:r>
              <a:rPr lang="ko-KR" altLang="en-US" sz="1200">
                <a:latin typeface="+mn-ea"/>
              </a:rPr>
              <a:t>에 의해 진행된다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2A0B23B-7003-43B2-A559-7C4A6F001EFB}"/>
              </a:ext>
            </a:extLst>
          </p:cNvPr>
          <p:cNvSpPr/>
          <p:nvPr/>
        </p:nvSpPr>
        <p:spPr>
          <a:xfrm>
            <a:off x="192819" y="5234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>
                <a:latin typeface="+mn-ea"/>
              </a:rPr>
              <a:t>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7E8E82-F6C7-4320-9B62-C41EA5E4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9" y="4930107"/>
            <a:ext cx="11670710" cy="8987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5864AA-FC77-45CF-A3A4-94F45B08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90" y="2993000"/>
            <a:ext cx="4716462" cy="102178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F47DDC-2E94-4459-B39B-D998BD10CAB7}"/>
              </a:ext>
            </a:extLst>
          </p:cNvPr>
          <p:cNvCxnSpPr>
            <a:stCxn id="4" idx="2"/>
          </p:cNvCxnSpPr>
          <p:nvPr/>
        </p:nvCxnSpPr>
        <p:spPr>
          <a:xfrm>
            <a:off x="5885021" y="4014787"/>
            <a:ext cx="0" cy="915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8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38">
            <a:extLst>
              <a:ext uri="{FF2B5EF4-FFF2-40B4-BE49-F238E27FC236}">
                <a16:creationId xmlns:a16="http://schemas.microsoft.com/office/drawing/2014/main" id="{18CA42BC-B411-880E-A5BC-E7CB68A3D68E}"/>
              </a:ext>
            </a:extLst>
          </p:cNvPr>
          <p:cNvSpPr/>
          <p:nvPr/>
        </p:nvSpPr>
        <p:spPr>
          <a:xfrm>
            <a:off x="425928" y="646007"/>
            <a:ext cx="11324111" cy="5487390"/>
          </a:xfrm>
          <a:prstGeom prst="roundRect">
            <a:avLst>
              <a:gd name="adj" fmla="val 41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8BAFD81-20F5-453D-933A-65D8CCA954A0}"/>
              </a:ext>
            </a:extLst>
          </p:cNvPr>
          <p:cNvCxnSpPr>
            <a:cxnSpLocks/>
          </p:cNvCxnSpPr>
          <p:nvPr/>
        </p:nvCxnSpPr>
        <p:spPr>
          <a:xfrm>
            <a:off x="2010400" y="2335464"/>
            <a:ext cx="0" cy="2433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617611" y="3533802"/>
            <a:ext cx="40746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cxnSpLocks/>
          </p:cNvCxnSpPr>
          <p:nvPr/>
        </p:nvCxnSpPr>
        <p:spPr>
          <a:xfrm>
            <a:off x="9692294" y="2283042"/>
            <a:ext cx="0" cy="25411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5617611" y="2282493"/>
            <a:ext cx="0" cy="24337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589381" y="2704359"/>
            <a:ext cx="6671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+mn-ea"/>
              </a:rPr>
              <a:t>build()</a:t>
            </a:r>
            <a:endParaRPr lang="ko-KR" altLang="en-US" sz="120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11168" y="3223971"/>
            <a:ext cx="13401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+mn-ea"/>
              </a:rPr>
              <a:t>init(B builder)  /</a:t>
            </a:r>
            <a:endParaRPr lang="ko-KR" altLang="en-US" sz="120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25990" y="3216578"/>
            <a:ext cx="15690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latin typeface="+mn-ea"/>
              </a:rPr>
              <a:t>configure(B builder)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124114" y="1698084"/>
            <a:ext cx="1184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latin typeface="+mn-ea"/>
              </a:rPr>
              <a:t>설정클래스 생성</a:t>
            </a:r>
            <a:endParaRPr lang="en-US" altLang="ko-KR" sz="1200">
              <a:latin typeface="+mn-ea"/>
            </a:endParaRPr>
          </a:p>
        </p:txBody>
      </p:sp>
      <p:sp>
        <p:nvSpPr>
          <p:cNvPr id="30" name="모서리가 둥근 직사각형 38">
            <a:extLst>
              <a:ext uri="{FF2B5EF4-FFF2-40B4-BE49-F238E27FC236}">
                <a16:creationId xmlns:a16="http://schemas.microsoft.com/office/drawing/2014/main" id="{02723A22-9327-4375-9F31-3B9B1931402F}"/>
              </a:ext>
            </a:extLst>
          </p:cNvPr>
          <p:cNvSpPr/>
          <p:nvPr/>
        </p:nvSpPr>
        <p:spPr>
          <a:xfrm>
            <a:off x="1189262" y="1855621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AutoConfiguration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6F824F-768D-474E-82E1-1D7B5B0465D6}"/>
              </a:ext>
            </a:extLst>
          </p:cNvPr>
          <p:cNvCxnSpPr>
            <a:cxnSpLocks/>
          </p:cNvCxnSpPr>
          <p:nvPr/>
        </p:nvCxnSpPr>
        <p:spPr>
          <a:xfrm>
            <a:off x="2010400" y="2981428"/>
            <a:ext cx="360721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DAB6B6-87C5-4B9F-A096-1396E3861A92}"/>
              </a:ext>
            </a:extLst>
          </p:cNvPr>
          <p:cNvSpPr/>
          <p:nvPr/>
        </p:nvSpPr>
        <p:spPr>
          <a:xfrm>
            <a:off x="3270410" y="3043453"/>
            <a:ext cx="122020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빌더 클래스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2A0EA-3A82-4A3A-81FF-4D90224DE163}"/>
              </a:ext>
            </a:extLst>
          </p:cNvPr>
          <p:cNvSpPr txBox="1"/>
          <p:nvPr/>
        </p:nvSpPr>
        <p:spPr>
          <a:xfrm>
            <a:off x="6633680" y="35600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③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B42221-9EA7-4491-B527-FA7A9C2C862D}"/>
              </a:ext>
            </a:extLst>
          </p:cNvPr>
          <p:cNvSpPr txBox="1"/>
          <p:nvPr/>
        </p:nvSpPr>
        <p:spPr>
          <a:xfrm>
            <a:off x="6820614" y="16392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C2644D-F332-43CE-8B86-542C84DB8FA4}"/>
              </a:ext>
            </a:extLst>
          </p:cNvPr>
          <p:cNvSpPr txBox="1"/>
          <p:nvPr/>
        </p:nvSpPr>
        <p:spPr>
          <a:xfrm>
            <a:off x="2973772" y="30795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</a:rPr>
              <a:t>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0B328F-0AF6-4883-8796-1FF864BAE463}"/>
              </a:ext>
            </a:extLst>
          </p:cNvPr>
          <p:cNvSpPr/>
          <p:nvPr/>
        </p:nvSpPr>
        <p:spPr>
          <a:xfrm>
            <a:off x="6939644" y="3620312"/>
            <a:ext cx="122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latin typeface="+mn-ea"/>
              </a:rPr>
              <a:t>초기화 작업 진행</a:t>
            </a:r>
            <a:endParaRPr lang="en-US" altLang="ko-KR" sz="1200">
              <a:latin typeface="+mn-ea"/>
            </a:endParaRPr>
          </a:p>
        </p:txBody>
      </p:sp>
      <p:sp>
        <p:nvSpPr>
          <p:cNvPr id="14" name="모서리가 둥근 직사각형 38">
            <a:extLst>
              <a:ext uri="{FF2B5EF4-FFF2-40B4-BE49-F238E27FC236}">
                <a16:creationId xmlns:a16="http://schemas.microsoft.com/office/drawing/2014/main" id="{B77E4070-B988-5C38-C9EC-8B6C45C9624F}"/>
              </a:ext>
            </a:extLst>
          </p:cNvPr>
          <p:cNvSpPr/>
          <p:nvPr/>
        </p:nvSpPr>
        <p:spPr>
          <a:xfrm>
            <a:off x="4790270" y="1847606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SecurityBuilder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38">
            <a:extLst>
              <a:ext uri="{FF2B5EF4-FFF2-40B4-BE49-F238E27FC236}">
                <a16:creationId xmlns:a16="http://schemas.microsoft.com/office/drawing/2014/main" id="{A1808BCB-40D6-0F64-FC3D-648F730431DD}"/>
              </a:ext>
            </a:extLst>
          </p:cNvPr>
          <p:cNvSpPr/>
          <p:nvPr/>
        </p:nvSpPr>
        <p:spPr>
          <a:xfrm>
            <a:off x="8864953" y="1847606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SecurityConfigurer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2673D7-020F-01C4-67C1-0766DDB08EE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444952" y="2069251"/>
            <a:ext cx="242000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7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stCxn id="7" idx="2"/>
          </p:cNvCxnSpPr>
          <p:nvPr/>
        </p:nvCxnSpPr>
        <p:spPr>
          <a:xfrm>
            <a:off x="1383341" y="2582566"/>
            <a:ext cx="3316" cy="3458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stCxn id="22" idx="2"/>
          </p:cNvCxnSpPr>
          <p:nvPr/>
        </p:nvCxnSpPr>
        <p:spPr>
          <a:xfrm>
            <a:off x="5002409" y="4626066"/>
            <a:ext cx="0" cy="14147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F5F8592-CB95-4B99-A570-1BB0F7724946}"/>
              </a:ext>
            </a:extLst>
          </p:cNvPr>
          <p:cNvSpPr/>
          <p:nvPr/>
        </p:nvSpPr>
        <p:spPr>
          <a:xfrm>
            <a:off x="2003129" y="2801869"/>
            <a:ext cx="122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latin typeface="+mn-ea"/>
              </a:rPr>
              <a:t>설정 클래스 생성</a:t>
            </a:r>
            <a:endParaRPr lang="en-US" altLang="ko-KR" sz="1200">
              <a:latin typeface="+mn-ea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3B45ECC-E36B-4E5C-9528-309117FDEA2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83341" y="3130433"/>
            <a:ext cx="24759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85A8973-07E1-4688-A3BE-23E9FF424243}"/>
              </a:ext>
            </a:extLst>
          </p:cNvPr>
          <p:cNvSpPr/>
          <p:nvPr/>
        </p:nvSpPr>
        <p:spPr>
          <a:xfrm>
            <a:off x="6397988" y="2767354"/>
            <a:ext cx="12346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init(B builder) 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7807D85-9A73-41E8-AA9B-C52A6CCAFA4F}"/>
              </a:ext>
            </a:extLst>
          </p:cNvPr>
          <p:cNvSpPr/>
          <p:nvPr/>
        </p:nvSpPr>
        <p:spPr>
          <a:xfrm>
            <a:off x="6209925" y="3216512"/>
            <a:ext cx="1608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configure(B builder)</a:t>
            </a:r>
          </a:p>
        </p:txBody>
      </p:sp>
      <p:sp>
        <p:nvSpPr>
          <p:cNvPr id="7" name="모서리가 둥근 직사각형 38">
            <a:extLst>
              <a:ext uri="{FF2B5EF4-FFF2-40B4-BE49-F238E27FC236}">
                <a16:creationId xmlns:a16="http://schemas.microsoft.com/office/drawing/2014/main" id="{98511785-955C-3FCF-CF86-50394C88BED0}"/>
              </a:ext>
            </a:extLst>
          </p:cNvPr>
          <p:cNvSpPr/>
          <p:nvPr/>
        </p:nvSpPr>
        <p:spPr>
          <a:xfrm>
            <a:off x="556000" y="2139277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HttpSecurity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38">
            <a:extLst>
              <a:ext uri="{FF2B5EF4-FFF2-40B4-BE49-F238E27FC236}">
                <a16:creationId xmlns:a16="http://schemas.microsoft.com/office/drawing/2014/main" id="{06867059-15F9-3581-C3E0-6C3E68637489}"/>
              </a:ext>
            </a:extLst>
          </p:cNvPr>
          <p:cNvSpPr/>
          <p:nvPr/>
        </p:nvSpPr>
        <p:spPr>
          <a:xfrm>
            <a:off x="556000" y="548632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SecurityBuilder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AFD740-8B14-2A70-2026-C1E542B12859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1383341" y="991921"/>
            <a:ext cx="0" cy="11473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6CFF65E-DA05-6937-E617-CC4393D8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49" y="1634799"/>
            <a:ext cx="2286319" cy="2991267"/>
          </a:xfrm>
          <a:prstGeom prst="rect">
            <a:avLst/>
          </a:prstGeom>
        </p:spPr>
      </p:pic>
      <p:sp>
        <p:nvSpPr>
          <p:cNvPr id="3" name="모서리가 둥근 직사각형 38">
            <a:extLst>
              <a:ext uri="{FF2B5EF4-FFF2-40B4-BE49-F238E27FC236}">
                <a16:creationId xmlns:a16="http://schemas.microsoft.com/office/drawing/2014/main" id="{15D5E7F5-FAE3-5D4D-4AFE-6AA77B0ADDDA}"/>
              </a:ext>
            </a:extLst>
          </p:cNvPr>
          <p:cNvSpPr/>
          <p:nvPr/>
        </p:nvSpPr>
        <p:spPr>
          <a:xfrm>
            <a:off x="4175068" y="515265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SecurityConfigurer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18E48E-A9A4-6D2E-F7F2-C86BDD714403}"/>
              </a:ext>
            </a:extLst>
          </p:cNvPr>
          <p:cNvCxnSpPr>
            <a:cxnSpLocks/>
            <a:stCxn id="22" idx="0"/>
            <a:endCxn id="3" idx="2"/>
          </p:cNvCxnSpPr>
          <p:nvPr/>
        </p:nvCxnSpPr>
        <p:spPr>
          <a:xfrm flipV="1">
            <a:off x="5002409" y="958554"/>
            <a:ext cx="0" cy="6762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13303CD-858F-540A-8EFA-23BBAA8515C1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 flipV="1">
            <a:off x="6145568" y="3130432"/>
            <a:ext cx="1737617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EB17F47-2936-7A56-29D8-1670A56F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185" y="1734824"/>
            <a:ext cx="3762900" cy="2791215"/>
          </a:xfrm>
          <a:prstGeom prst="rect">
            <a:avLst/>
          </a:prstGeom>
        </p:spPr>
      </p:pic>
      <p:sp>
        <p:nvSpPr>
          <p:cNvPr id="8" name="모서리가 둥근 직사각형 38">
            <a:extLst>
              <a:ext uri="{FF2B5EF4-FFF2-40B4-BE49-F238E27FC236}">
                <a16:creationId xmlns:a16="http://schemas.microsoft.com/office/drawing/2014/main" id="{712ED1FE-21FE-A3C1-5A4B-E9024D48B787}"/>
              </a:ext>
            </a:extLst>
          </p:cNvPr>
          <p:cNvSpPr/>
          <p:nvPr/>
        </p:nvSpPr>
        <p:spPr>
          <a:xfrm>
            <a:off x="8937294" y="548632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E36DAB-B93A-8B2C-2F23-660E163776FD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9764635" y="991921"/>
            <a:ext cx="0" cy="7429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DBD61F-E256-D043-1F8A-478C3646DA8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764635" y="4526039"/>
            <a:ext cx="0" cy="151479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1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2150849" y="3013502"/>
            <a:ext cx="7890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WebSecurity / HttpSecurity</a:t>
            </a:r>
            <a:endParaRPr lang="ko-KR" altLang="en-US" sz="480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05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4685C5-67A3-4A07-B20F-F380B8C4B2B7}"/>
              </a:ext>
            </a:extLst>
          </p:cNvPr>
          <p:cNvSpPr/>
          <p:nvPr/>
        </p:nvSpPr>
        <p:spPr>
          <a:xfrm>
            <a:off x="361212" y="3188574"/>
            <a:ext cx="7954494" cy="26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96C390-5A20-4A2F-9D03-45BC506731D6}"/>
              </a:ext>
            </a:extLst>
          </p:cNvPr>
          <p:cNvSpPr/>
          <p:nvPr/>
        </p:nvSpPr>
        <p:spPr>
          <a:xfrm>
            <a:off x="601411" y="3819236"/>
            <a:ext cx="2950238" cy="17588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Map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5CF192-3630-4706-8E25-944C0745515D}"/>
              </a:ext>
            </a:extLst>
          </p:cNvPr>
          <p:cNvSpPr/>
          <p:nvPr/>
        </p:nvSpPr>
        <p:spPr>
          <a:xfrm>
            <a:off x="361213" y="2121729"/>
            <a:ext cx="2950238" cy="38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HttpSecurityConfiguration</a:t>
            </a:r>
            <a:endParaRPr lang="ko-KR" altLang="en-US" sz="1200" b="1">
              <a:latin typeface="+mj-lt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CCF9DF-E2FA-4F52-A8A6-448144072A7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836332" y="2509917"/>
            <a:ext cx="0" cy="67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4" y="805688"/>
            <a:ext cx="8752901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HttpSecurityConfiguration </a:t>
            </a:r>
            <a:r>
              <a:rPr lang="ko-KR" altLang="en-US" sz="1400">
                <a:latin typeface="+mj-lt"/>
              </a:rPr>
              <a:t>에서 </a:t>
            </a:r>
            <a:r>
              <a:rPr lang="en-US" altLang="ko-KR" sz="1400">
                <a:latin typeface="+mj-lt"/>
              </a:rPr>
              <a:t>HttpSecurity </a:t>
            </a:r>
            <a:r>
              <a:rPr lang="ko-KR" altLang="en-US" sz="1400">
                <a:latin typeface="+mj-lt"/>
              </a:rPr>
              <a:t>를 생성하고 초기화를 진행한다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HttpSecurity </a:t>
            </a:r>
            <a:r>
              <a:rPr lang="ko-KR" altLang="en-US" sz="1400">
                <a:latin typeface="+mj-lt"/>
              </a:rPr>
              <a:t>는 보안에 필요한 각 설정 클래스와 필터들을 생성하고 최종적으로 </a:t>
            </a:r>
            <a:r>
              <a:rPr lang="en-US" altLang="ko-KR" sz="1400" b="1">
                <a:solidFill>
                  <a:srgbClr val="FF0000"/>
                </a:solidFill>
                <a:latin typeface="+mj-lt"/>
              </a:rPr>
              <a:t>SecurityFilterChain</a:t>
            </a:r>
            <a:r>
              <a:rPr lang="ko-KR" altLang="en-US" sz="1400">
                <a:latin typeface="+mj-lt"/>
              </a:rPr>
              <a:t> 빈 생성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021B52-E9E4-44AF-BC6D-075E6714FFA7}"/>
              </a:ext>
            </a:extLst>
          </p:cNvPr>
          <p:cNvSpPr/>
          <p:nvPr/>
        </p:nvSpPr>
        <p:spPr>
          <a:xfrm>
            <a:off x="4718661" y="3819236"/>
            <a:ext cx="2950238" cy="17588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SecurityFilterChain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19DD01-D196-4A04-9D89-2490137AA16B}"/>
              </a:ext>
            </a:extLst>
          </p:cNvPr>
          <p:cNvSpPr/>
          <p:nvPr/>
        </p:nvSpPr>
        <p:spPr>
          <a:xfrm>
            <a:off x="3350249" y="3263384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+mj-lt"/>
              </a:rPr>
              <a:t>HttpSecurity</a:t>
            </a:r>
            <a:endParaRPr lang="ko-KR" altLang="en-US"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EA04A9-1341-4B18-8478-B64E1F15582D}"/>
              </a:ext>
            </a:extLst>
          </p:cNvPr>
          <p:cNvCxnSpPr>
            <a:stCxn id="28" idx="3"/>
            <a:endCxn id="56" idx="1"/>
          </p:cNvCxnSpPr>
          <p:nvPr/>
        </p:nvCxnSpPr>
        <p:spPr>
          <a:xfrm>
            <a:off x="3551649" y="4698653"/>
            <a:ext cx="11670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7C5009-EFBE-4687-A87F-E12A65FAFFBF}"/>
              </a:ext>
            </a:extLst>
          </p:cNvPr>
          <p:cNvSpPr/>
          <p:nvPr/>
        </p:nvSpPr>
        <p:spPr>
          <a:xfrm>
            <a:off x="3798610" y="4427090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+mj-lt"/>
              </a:rPr>
              <a:t>build()</a:t>
            </a:r>
            <a:endParaRPr lang="ko-KR" altLang="en-US" sz="1200" b="1"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88910-C430-490A-9ADB-0CB730EEB01D}"/>
              </a:ext>
            </a:extLst>
          </p:cNvPr>
          <p:cNvSpPr/>
          <p:nvPr/>
        </p:nvSpPr>
        <p:spPr>
          <a:xfrm>
            <a:off x="5741278" y="3519033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latin typeface="+mj-lt"/>
              </a:rPr>
              <a:t>최종 결과</a:t>
            </a: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AC16159-55AF-4CD4-8E15-95E70CA1A294}"/>
              </a:ext>
            </a:extLst>
          </p:cNvPr>
          <p:cNvCxnSpPr>
            <a:stCxn id="56" idx="3"/>
          </p:cNvCxnSpPr>
          <p:nvPr/>
        </p:nvCxnSpPr>
        <p:spPr>
          <a:xfrm flipV="1">
            <a:off x="7668899" y="3868231"/>
            <a:ext cx="1072257" cy="830422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559D39-0364-0850-C1A4-73354423E9EB}"/>
              </a:ext>
            </a:extLst>
          </p:cNvPr>
          <p:cNvSpPr/>
          <p:nvPr/>
        </p:nvSpPr>
        <p:spPr>
          <a:xfrm>
            <a:off x="1327748" y="4762581"/>
            <a:ext cx="1660897" cy="4333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 b="1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932732-21DA-7685-83A4-FD51BD660843}"/>
              </a:ext>
            </a:extLst>
          </p:cNvPr>
          <p:cNvSpPr/>
          <p:nvPr/>
        </p:nvSpPr>
        <p:spPr>
          <a:xfrm>
            <a:off x="1235500" y="4657645"/>
            <a:ext cx="1660897" cy="4333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 b="1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241F71-A26F-4759-F20F-DBF07654AEFA}"/>
              </a:ext>
            </a:extLst>
          </p:cNvPr>
          <p:cNvSpPr/>
          <p:nvPr/>
        </p:nvSpPr>
        <p:spPr>
          <a:xfrm>
            <a:off x="1141647" y="4568982"/>
            <a:ext cx="1660897" cy="4333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>
              <a:latin typeface="+mj-lt"/>
            </a:endParaRPr>
          </a:p>
          <a:p>
            <a:pPr algn="ctr"/>
            <a:r>
              <a:rPr lang="en-US" altLang="ko-KR" sz="1200" b="1">
                <a:latin typeface="+mj-lt"/>
              </a:rPr>
              <a:t>LogoutConfigurer</a:t>
            </a:r>
            <a:endParaRPr lang="ko-KR" altLang="en-US" sz="1200" b="1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AC16C-A2E2-4708-B564-062DC3BE022B}"/>
              </a:ext>
            </a:extLst>
          </p:cNvPr>
          <p:cNvSpPr/>
          <p:nvPr/>
        </p:nvSpPr>
        <p:spPr>
          <a:xfrm>
            <a:off x="1027114" y="4304524"/>
            <a:ext cx="1660897" cy="436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CsrfConfigurer</a:t>
            </a:r>
            <a:endParaRPr lang="ko-KR" altLang="en-US" sz="1200" b="1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D74284-FE07-4B01-C92E-D0C59755C1FC}"/>
              </a:ext>
            </a:extLst>
          </p:cNvPr>
          <p:cNvSpPr/>
          <p:nvPr/>
        </p:nvSpPr>
        <p:spPr>
          <a:xfrm>
            <a:off x="5548662" y="4841501"/>
            <a:ext cx="1660897" cy="4333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 b="1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26D12C-AE69-C25F-273C-47DF1ADD142D}"/>
              </a:ext>
            </a:extLst>
          </p:cNvPr>
          <p:cNvSpPr/>
          <p:nvPr/>
        </p:nvSpPr>
        <p:spPr>
          <a:xfrm>
            <a:off x="5456414" y="4736565"/>
            <a:ext cx="1660897" cy="4333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 b="1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496E21-F6C6-46EC-A381-32ADDEAC16F4}"/>
              </a:ext>
            </a:extLst>
          </p:cNvPr>
          <p:cNvSpPr/>
          <p:nvPr/>
        </p:nvSpPr>
        <p:spPr>
          <a:xfrm>
            <a:off x="5335737" y="4579109"/>
            <a:ext cx="1660897" cy="4689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>
              <a:latin typeface="+mj-lt"/>
            </a:endParaRPr>
          </a:p>
          <a:p>
            <a:pPr algn="ctr"/>
            <a:r>
              <a:rPr lang="en-US" altLang="ko-KR" sz="1200" b="1">
                <a:latin typeface="+mj-lt"/>
              </a:rPr>
              <a:t>LogoutFilter</a:t>
            </a:r>
            <a:endParaRPr lang="ko-KR" altLang="en-US" sz="1200" b="1"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A0471-EFCC-4B67-A881-94E5BAC3E398}"/>
              </a:ext>
            </a:extLst>
          </p:cNvPr>
          <p:cNvSpPr/>
          <p:nvPr/>
        </p:nvSpPr>
        <p:spPr>
          <a:xfrm>
            <a:off x="5248361" y="4399079"/>
            <a:ext cx="1660897" cy="3929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CsrfFilter</a:t>
            </a:r>
            <a:endParaRPr lang="ko-KR" altLang="en-US" sz="1200" b="1"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A66FDF2-71DD-61E4-A898-B3B52C328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56" y="3128475"/>
            <a:ext cx="3340162" cy="28598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6" y="341761"/>
            <a:ext cx="2499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HttpSecurity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2722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6" y="155645"/>
            <a:ext cx="3969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+mj-lt"/>
              </a:rPr>
              <a:t>SecurityFilterChain</a:t>
            </a:r>
            <a:endParaRPr lang="ko-KR" altLang="en-US" sz="2400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BF7CBF-AA5D-9B42-34B2-E12F1EAA2C3E}"/>
              </a:ext>
            </a:extLst>
          </p:cNvPr>
          <p:cNvGrpSpPr/>
          <p:nvPr/>
        </p:nvGrpSpPr>
        <p:grpSpPr>
          <a:xfrm>
            <a:off x="520923" y="795043"/>
            <a:ext cx="11018319" cy="3785050"/>
            <a:chOff x="520923" y="981159"/>
            <a:chExt cx="11018319" cy="37850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5B3FEB4-D5EE-8F21-77A6-7F239E8B9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923" y="981159"/>
              <a:ext cx="5782715" cy="37850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28E62A2-B05D-8898-BB07-E0D194A5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191"/>
            <a:stretch/>
          </p:blipFill>
          <p:spPr>
            <a:xfrm>
              <a:off x="6303638" y="981159"/>
              <a:ext cx="5235604" cy="378505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02FDC5-F0F9-9B4B-CCBB-AB7280EEF80B}"/>
              </a:ext>
            </a:extLst>
          </p:cNvPr>
          <p:cNvSpPr txBox="1"/>
          <p:nvPr/>
        </p:nvSpPr>
        <p:spPr>
          <a:xfrm>
            <a:off x="4812737" y="1221782"/>
            <a:ext cx="6097348" cy="293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boolean matches(HttpServletRequest request)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B0F0"/>
                </a:solidFill>
                <a:latin typeface="+mn-ea"/>
              </a:rPr>
              <a:t>이 메서드는 요청이 현재 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SecurityFilterChain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에 의해 처리되어야 하는지 여부를 결정한다</a:t>
            </a:r>
            <a:endParaRPr lang="en-US" altLang="ko-KR" sz="1200">
              <a:solidFill>
                <a:srgbClr val="00B0F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00B0F0"/>
                </a:solidFill>
                <a:latin typeface="+mn-ea"/>
              </a:rPr>
              <a:t>true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를 반환하면 현재 요청이 이 필터 체인에 의해 처리되어야 함을 의미하며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, false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를 반환하면 다른 필터 체인이나 처리 로직에 의해 처리되어야 함을 의미한다</a:t>
            </a:r>
            <a:endParaRPr lang="en-US" altLang="ko-KR" sz="1200">
              <a:solidFill>
                <a:srgbClr val="00B0F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B0F0"/>
                </a:solidFill>
                <a:latin typeface="+mn-ea"/>
              </a:rPr>
              <a:t>이를 통해 특정 요청에 대해 적절한 보안 필터링 로직이 적용될 수 있도록 한다</a:t>
            </a:r>
            <a:endParaRPr lang="en-US" altLang="ko-KR" sz="120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List&lt;Filter&gt; getFilters()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B0F0"/>
                </a:solidFill>
                <a:latin typeface="+mn-ea"/>
              </a:rPr>
              <a:t>이 메서드는 현재 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SecurityFilterChain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 에 포함된 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Filter 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객체의 리스트를 반환한다</a:t>
            </a:r>
            <a:endParaRPr lang="en-US" altLang="ko-KR" sz="1200">
              <a:solidFill>
                <a:srgbClr val="00B0F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B0F0"/>
                </a:solidFill>
                <a:latin typeface="+mn-ea"/>
              </a:rPr>
              <a:t>이 메서드를 통해 어떤 필터들이 현재 필터 체인에 포함되어 있는지 확인할 수 있으며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각 필터는 요청 처리 과정에서 특정 작업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예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: 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인증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권한 부여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, 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로깅 등</a:t>
            </a:r>
            <a:r>
              <a:rPr lang="en-US" altLang="ko-KR" sz="1200">
                <a:solidFill>
                  <a:srgbClr val="00B0F0"/>
                </a:solidFill>
                <a:latin typeface="+mn-ea"/>
              </a:rPr>
              <a:t>)</a:t>
            </a:r>
            <a:r>
              <a:rPr lang="ko-KR" altLang="en-US" sz="1200">
                <a:solidFill>
                  <a:srgbClr val="00B0F0"/>
                </a:solidFill>
                <a:latin typeface="+mn-ea"/>
              </a:rPr>
              <a:t>을 수행한다</a:t>
            </a:r>
            <a:endParaRPr lang="en-US" altLang="ko-KR" sz="120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3" name="모서리가 둥근 직사각형 38">
            <a:extLst>
              <a:ext uri="{FF2B5EF4-FFF2-40B4-BE49-F238E27FC236}">
                <a16:creationId xmlns:a16="http://schemas.microsoft.com/office/drawing/2014/main" id="{7E9CB6B8-81CD-874D-AE50-CE7855FAC294}"/>
              </a:ext>
            </a:extLst>
          </p:cNvPr>
          <p:cNvSpPr/>
          <p:nvPr/>
        </p:nvSpPr>
        <p:spPr>
          <a:xfrm>
            <a:off x="2851429" y="4904646"/>
            <a:ext cx="2439941" cy="1641173"/>
          </a:xfrm>
          <a:prstGeom prst="roundRect">
            <a:avLst>
              <a:gd name="adj" fmla="val 538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b="1">
              <a:solidFill>
                <a:schemeClr val="tx1"/>
              </a:solidFill>
            </a:endParaRPr>
          </a:p>
          <a:p>
            <a:pPr algn="ctr"/>
            <a:endParaRPr lang="en-US" altLang="ko-KR" sz="1400" b="1">
              <a:solidFill>
                <a:schemeClr val="tx1"/>
              </a:solidFill>
            </a:endParaRPr>
          </a:p>
          <a:p>
            <a:pPr algn="ctr"/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38">
            <a:extLst>
              <a:ext uri="{FF2B5EF4-FFF2-40B4-BE49-F238E27FC236}">
                <a16:creationId xmlns:a16="http://schemas.microsoft.com/office/drawing/2014/main" id="{B3AA33BC-071D-9ECD-4D79-4FF628E530B5}"/>
              </a:ext>
            </a:extLst>
          </p:cNvPr>
          <p:cNvSpPr/>
          <p:nvPr/>
        </p:nvSpPr>
        <p:spPr>
          <a:xfrm>
            <a:off x="3135965" y="5422480"/>
            <a:ext cx="1810779" cy="307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Filters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5" name="모서리가 둥근 직사각형 38">
            <a:extLst>
              <a:ext uri="{FF2B5EF4-FFF2-40B4-BE49-F238E27FC236}">
                <a16:creationId xmlns:a16="http://schemas.microsoft.com/office/drawing/2014/main" id="{45CC8AC8-E50D-4E06-55D7-8A9F822BEDEA}"/>
              </a:ext>
            </a:extLst>
          </p:cNvPr>
          <p:cNvSpPr/>
          <p:nvPr/>
        </p:nvSpPr>
        <p:spPr>
          <a:xfrm>
            <a:off x="3135965" y="5961839"/>
            <a:ext cx="1810779" cy="307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RequestMatcher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F0B3C-4438-12DE-31BE-B59DF1E75853}"/>
              </a:ext>
            </a:extLst>
          </p:cNvPr>
          <p:cNvSpPr/>
          <p:nvPr/>
        </p:nvSpPr>
        <p:spPr>
          <a:xfrm>
            <a:off x="3151319" y="4996330"/>
            <a:ext cx="1744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SecurityFilterChain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FAE853-3F2B-B990-8C31-02DCCB9D9046}"/>
              </a:ext>
            </a:extLst>
          </p:cNvPr>
          <p:cNvGrpSpPr/>
          <p:nvPr/>
        </p:nvGrpSpPr>
        <p:grpSpPr>
          <a:xfrm>
            <a:off x="564289" y="5503163"/>
            <a:ext cx="597561" cy="444137"/>
            <a:chOff x="1039692" y="5013315"/>
            <a:chExt cx="597561" cy="44413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586D547-FA49-566D-F11B-591DA8301266}"/>
                </a:ext>
              </a:extLst>
            </p:cNvPr>
            <p:cNvSpPr/>
            <p:nvPr/>
          </p:nvSpPr>
          <p:spPr>
            <a:xfrm>
              <a:off x="1116405" y="5013315"/>
              <a:ext cx="444137" cy="444137"/>
            </a:xfrm>
            <a:prstGeom prst="ellipse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FD122D-FAEF-0F4C-EEA5-DA8825E92A98}"/>
                </a:ext>
              </a:extLst>
            </p:cNvPr>
            <p:cNvSpPr txBox="1"/>
            <p:nvPr/>
          </p:nvSpPr>
          <p:spPr>
            <a:xfrm>
              <a:off x="1039692" y="5112272"/>
              <a:ext cx="5975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>
                  <a:effectLst/>
                  <a:latin typeface="+mn-ea"/>
                </a:rPr>
                <a:t>client</a:t>
              </a: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4B5EA13-9224-4E0C-312F-C82713541CB7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1161850" y="5725231"/>
            <a:ext cx="168957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8">
            <a:extLst>
              <a:ext uri="{FF2B5EF4-FFF2-40B4-BE49-F238E27FC236}">
                <a16:creationId xmlns:a16="http://schemas.microsoft.com/office/drawing/2014/main" id="{A1F8E5CC-6778-BB25-B215-F157EF544BF8}"/>
              </a:ext>
            </a:extLst>
          </p:cNvPr>
          <p:cNvSpPr/>
          <p:nvPr/>
        </p:nvSpPr>
        <p:spPr>
          <a:xfrm>
            <a:off x="9575866" y="5571683"/>
            <a:ext cx="1810779" cy="307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ffectLst/>
              </a:rPr>
              <a:t>Servlet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76047D-0284-66A1-90C5-7BDF6C2506AA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694694" y="5725230"/>
            <a:ext cx="18811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8ED566-5EBF-1FE5-9D7B-E58B1FDB7445}"/>
              </a:ext>
            </a:extLst>
          </p:cNvPr>
          <p:cNvSpPr/>
          <p:nvPr/>
        </p:nvSpPr>
        <p:spPr>
          <a:xfrm>
            <a:off x="1515898" y="5408469"/>
            <a:ext cx="720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 sz="12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7919FA-6309-4BD3-3AD1-17358BB8BE1C}"/>
              </a:ext>
            </a:extLst>
          </p:cNvPr>
          <p:cNvSpPr/>
          <p:nvPr/>
        </p:nvSpPr>
        <p:spPr>
          <a:xfrm>
            <a:off x="8362222" y="5396818"/>
            <a:ext cx="797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continue</a:t>
            </a:r>
            <a:endParaRPr lang="ko-KR" altLang="en-US" sz="1200"/>
          </a:p>
        </p:txBody>
      </p:sp>
      <p:sp>
        <p:nvSpPr>
          <p:cNvPr id="40" name="모서리가 둥근 직사각형 38">
            <a:extLst>
              <a:ext uri="{FF2B5EF4-FFF2-40B4-BE49-F238E27FC236}">
                <a16:creationId xmlns:a16="http://schemas.microsoft.com/office/drawing/2014/main" id="{94D78E30-1B36-071E-BE41-6D75B2DC031D}"/>
              </a:ext>
            </a:extLst>
          </p:cNvPr>
          <p:cNvSpPr/>
          <p:nvPr/>
        </p:nvSpPr>
        <p:spPr>
          <a:xfrm>
            <a:off x="7354769" y="4904643"/>
            <a:ext cx="793077" cy="1641173"/>
          </a:xfrm>
          <a:prstGeom prst="roundRect">
            <a:avLst>
              <a:gd name="adj" fmla="val 538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b="1">
              <a:solidFill>
                <a:schemeClr val="tx1"/>
              </a:solidFill>
            </a:endParaRPr>
          </a:p>
          <a:p>
            <a:pPr algn="ctr"/>
            <a:endParaRPr lang="en-US" altLang="ko-KR" sz="1400" b="1">
              <a:solidFill>
                <a:schemeClr val="tx1"/>
              </a:solidFill>
            </a:endParaRPr>
          </a:p>
          <a:p>
            <a:pPr algn="ctr"/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4121B3-19B7-59F1-A84E-88460303CDB2}"/>
              </a:ext>
            </a:extLst>
          </p:cNvPr>
          <p:cNvSpPr/>
          <p:nvPr/>
        </p:nvSpPr>
        <p:spPr>
          <a:xfrm>
            <a:off x="7421246" y="5032731"/>
            <a:ext cx="69089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filter1</a:t>
            </a:r>
          </a:p>
          <a:p>
            <a:r>
              <a:rPr lang="en-US" altLang="ko-KR" sz="1200"/>
              <a:t>filter2</a:t>
            </a:r>
          </a:p>
          <a:p>
            <a:endParaRPr lang="en-US" altLang="ko-KR" sz="1200"/>
          </a:p>
          <a:p>
            <a:r>
              <a:rPr lang="en-US" altLang="ko-KR" sz="1200"/>
              <a:t>…</a:t>
            </a:r>
          </a:p>
          <a:p>
            <a:endParaRPr lang="en-US" altLang="ko-KR" sz="1200"/>
          </a:p>
          <a:p>
            <a:r>
              <a:rPr lang="en-US" altLang="ko-KR" sz="1200"/>
              <a:t>filter10</a:t>
            </a:r>
          </a:p>
          <a:p>
            <a:r>
              <a:rPr lang="en-US" altLang="ko-KR" sz="1200"/>
              <a:t>filterN</a:t>
            </a:r>
            <a:endParaRPr lang="ko-KR" altLang="en-US" sz="12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37AAFB-8013-736A-5846-9B3D171DC750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5291370" y="5725230"/>
            <a:ext cx="2063399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10E2B4-1648-D714-37B0-B1789DC9E460}"/>
              </a:ext>
            </a:extLst>
          </p:cNvPr>
          <p:cNvSpPr/>
          <p:nvPr/>
        </p:nvSpPr>
        <p:spPr>
          <a:xfrm>
            <a:off x="5629897" y="5388726"/>
            <a:ext cx="1285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chain.doFilter()</a:t>
            </a:r>
            <a:endParaRPr lang="ko-KR" altLang="en-US" sz="12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DAEB0F-CE53-9A47-BDC7-4BBEC5AE2A7C}"/>
              </a:ext>
            </a:extLst>
          </p:cNvPr>
          <p:cNvSpPr/>
          <p:nvPr/>
        </p:nvSpPr>
        <p:spPr>
          <a:xfrm>
            <a:off x="5526383" y="5774446"/>
            <a:ext cx="1512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processing request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1188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4685C5-67A3-4A07-B20F-F380B8C4B2B7}"/>
              </a:ext>
            </a:extLst>
          </p:cNvPr>
          <p:cNvSpPr/>
          <p:nvPr/>
        </p:nvSpPr>
        <p:spPr>
          <a:xfrm>
            <a:off x="297204" y="3091735"/>
            <a:ext cx="7954494" cy="26279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96C390-5A20-4A2F-9D03-45BC506731D6}"/>
              </a:ext>
            </a:extLst>
          </p:cNvPr>
          <p:cNvSpPr/>
          <p:nvPr/>
        </p:nvSpPr>
        <p:spPr>
          <a:xfrm>
            <a:off x="537403" y="3722397"/>
            <a:ext cx="2950238" cy="17588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securityFilterChainBuilders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11DCBD-B6AD-4098-83AA-EAFFB265B751}"/>
              </a:ext>
            </a:extLst>
          </p:cNvPr>
          <p:cNvSpPr/>
          <p:nvPr/>
        </p:nvSpPr>
        <p:spPr>
          <a:xfrm>
            <a:off x="879579" y="4216323"/>
            <a:ext cx="2248701" cy="1150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SecurityBuilder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5CF192-3630-4706-8E25-944C0745515D}"/>
              </a:ext>
            </a:extLst>
          </p:cNvPr>
          <p:cNvSpPr/>
          <p:nvPr/>
        </p:nvSpPr>
        <p:spPr>
          <a:xfrm>
            <a:off x="297205" y="2024890"/>
            <a:ext cx="2950238" cy="38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WebSecurityConfiguration</a:t>
            </a:r>
            <a:endParaRPr lang="ko-KR" altLang="en-US" sz="1200" b="1">
              <a:latin typeface="+mj-lt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CCF9DF-E2FA-4F52-A8A6-448144072A7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772324" y="2413078"/>
            <a:ext cx="0" cy="678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5F5048-80F1-4D25-99CC-E575E940C488}"/>
              </a:ext>
            </a:extLst>
          </p:cNvPr>
          <p:cNvSpPr/>
          <p:nvPr/>
        </p:nvSpPr>
        <p:spPr>
          <a:xfrm>
            <a:off x="795492" y="4146195"/>
            <a:ext cx="2248701" cy="1150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SecurityBuilder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AC16C-A2E2-4708-B564-062DC3BE022B}"/>
              </a:ext>
            </a:extLst>
          </p:cNvPr>
          <p:cNvSpPr/>
          <p:nvPr/>
        </p:nvSpPr>
        <p:spPr>
          <a:xfrm>
            <a:off x="1086153" y="4570503"/>
            <a:ext cx="1660897" cy="5731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SecurityFilterChain</a:t>
            </a:r>
            <a:endParaRPr lang="ko-KR" altLang="en-US" sz="1200" b="1"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455107" y="636440"/>
            <a:ext cx="10523715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WebSecurityConfiguration </a:t>
            </a:r>
            <a:r>
              <a:rPr lang="ko-KR" altLang="en-US" sz="1400">
                <a:latin typeface="+mj-lt"/>
              </a:rPr>
              <a:t>에서 </a:t>
            </a:r>
            <a:r>
              <a:rPr lang="en-US" altLang="ko-KR" sz="1400">
                <a:latin typeface="+mj-lt"/>
              </a:rPr>
              <a:t>WebSecurity </a:t>
            </a:r>
            <a:r>
              <a:rPr lang="ko-KR" altLang="en-US" sz="1400">
                <a:latin typeface="+mj-lt"/>
              </a:rPr>
              <a:t>를 생성하고 초기화를 진행한다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WebSecurity </a:t>
            </a:r>
            <a:r>
              <a:rPr lang="ko-KR" altLang="en-US" sz="1400">
                <a:latin typeface="+mj-lt"/>
              </a:rPr>
              <a:t>는 </a:t>
            </a:r>
            <a:r>
              <a:rPr lang="en-US" altLang="ko-KR" sz="1400">
                <a:latin typeface="+mj-lt"/>
              </a:rPr>
              <a:t>HttpSecurity </a:t>
            </a:r>
            <a:r>
              <a:rPr lang="ko-KR" altLang="en-US" sz="1400">
                <a:latin typeface="+mj-lt"/>
              </a:rPr>
              <a:t>에서 생성한 </a:t>
            </a:r>
            <a:r>
              <a:rPr lang="en-US" altLang="ko-KR" sz="1400">
                <a:latin typeface="+mj-lt"/>
              </a:rPr>
              <a:t>SecurityFilterChain</a:t>
            </a:r>
            <a:r>
              <a:rPr lang="ko-KR" altLang="en-US" sz="1400">
                <a:latin typeface="+mj-lt"/>
              </a:rPr>
              <a:t> 빈을 </a:t>
            </a:r>
            <a:r>
              <a:rPr lang="en-US" altLang="ko-KR" sz="1400">
                <a:latin typeface="+mj-lt"/>
              </a:rPr>
              <a:t>SecurityBuilder </a:t>
            </a:r>
            <a:r>
              <a:rPr lang="ko-KR" altLang="en-US" sz="1400">
                <a:latin typeface="+mj-lt"/>
              </a:rPr>
              <a:t>에 저장한다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WebSecurity </a:t>
            </a:r>
            <a:r>
              <a:rPr lang="ko-KR" altLang="en-US" sz="1400">
                <a:latin typeface="+mj-lt"/>
              </a:rPr>
              <a:t>가 </a:t>
            </a:r>
            <a:r>
              <a:rPr lang="en-US" altLang="ko-KR" sz="1400">
                <a:latin typeface="+mj-lt"/>
              </a:rPr>
              <a:t>build() </a:t>
            </a:r>
            <a:r>
              <a:rPr lang="ko-KR" altLang="en-US" sz="1400">
                <a:latin typeface="+mj-lt"/>
              </a:rPr>
              <a:t>를</a:t>
            </a:r>
            <a:r>
              <a:rPr lang="en-US" altLang="ko-KR" sz="1400">
                <a:latin typeface="+mj-lt"/>
              </a:rPr>
              <a:t> </a:t>
            </a:r>
            <a:r>
              <a:rPr lang="ko-KR" altLang="en-US" sz="1400">
                <a:latin typeface="+mj-lt"/>
              </a:rPr>
              <a:t>실행하면 </a:t>
            </a:r>
            <a:r>
              <a:rPr lang="en-US" altLang="ko-KR" sz="1400">
                <a:latin typeface="+mj-lt"/>
              </a:rPr>
              <a:t>SecurityBuilder </a:t>
            </a:r>
            <a:r>
              <a:rPr lang="ko-KR" altLang="en-US" sz="1400">
                <a:latin typeface="+mj-lt"/>
              </a:rPr>
              <a:t>에서 </a:t>
            </a:r>
            <a:r>
              <a:rPr lang="en-US" altLang="ko-KR" sz="1400">
                <a:latin typeface="+mj-lt"/>
              </a:rPr>
              <a:t>SecurityFilterChain </a:t>
            </a:r>
            <a:r>
              <a:rPr lang="ko-KR" altLang="en-US" sz="1400">
                <a:latin typeface="+mj-lt"/>
              </a:rPr>
              <a:t>을 꺼내어 </a:t>
            </a:r>
            <a:r>
              <a:rPr lang="en-US" altLang="ko-KR" sz="1400">
                <a:latin typeface="+mj-lt"/>
              </a:rPr>
              <a:t>FilterChainProxy </a:t>
            </a:r>
            <a:r>
              <a:rPr lang="ko-KR" altLang="en-US" sz="1400">
                <a:latin typeface="+mj-lt"/>
              </a:rPr>
              <a:t>생성자에게 전달한다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021B52-E9E4-44AF-BC6D-075E6714FFA7}"/>
              </a:ext>
            </a:extLst>
          </p:cNvPr>
          <p:cNvSpPr/>
          <p:nvPr/>
        </p:nvSpPr>
        <p:spPr>
          <a:xfrm>
            <a:off x="4654653" y="3722397"/>
            <a:ext cx="2950238" cy="17588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FilterChainProxy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D04F8C-0F40-490C-B3CE-BD2BB1CD3062}"/>
              </a:ext>
            </a:extLst>
          </p:cNvPr>
          <p:cNvSpPr/>
          <p:nvPr/>
        </p:nvSpPr>
        <p:spPr>
          <a:xfrm>
            <a:off x="4912742" y="4146195"/>
            <a:ext cx="2248701" cy="1150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SecurityFilterChains</a:t>
            </a: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en-US" altLang="ko-KR" sz="1200" b="1">
              <a:latin typeface="+mj-lt"/>
            </a:endParaRPr>
          </a:p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6496E21-F6C6-46EC-A381-32ADDEAC16F4}"/>
              </a:ext>
            </a:extLst>
          </p:cNvPr>
          <p:cNvSpPr/>
          <p:nvPr/>
        </p:nvSpPr>
        <p:spPr>
          <a:xfrm>
            <a:off x="5235153" y="4564565"/>
            <a:ext cx="1660897" cy="5731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SecurityFilterChain</a:t>
            </a:r>
            <a:endParaRPr lang="ko-KR" altLang="en-US" sz="1200" b="1"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7A0471-EFCC-4B67-A881-94E5BAC3E398}"/>
              </a:ext>
            </a:extLst>
          </p:cNvPr>
          <p:cNvSpPr/>
          <p:nvPr/>
        </p:nvSpPr>
        <p:spPr>
          <a:xfrm>
            <a:off x="5184353" y="4494264"/>
            <a:ext cx="1660897" cy="5731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SecurityFilterChain</a:t>
            </a:r>
            <a:endParaRPr lang="ko-KR" altLang="en-US" sz="1200" b="1"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19DD01-D196-4A04-9D89-2490137AA16B}"/>
              </a:ext>
            </a:extLst>
          </p:cNvPr>
          <p:cNvSpPr/>
          <p:nvPr/>
        </p:nvSpPr>
        <p:spPr>
          <a:xfrm>
            <a:off x="3286241" y="3166545"/>
            <a:ext cx="155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+mj-lt"/>
              </a:rPr>
              <a:t>WebSecurity</a:t>
            </a:r>
            <a:endParaRPr lang="ko-KR" altLang="en-US"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EA04A9-1341-4B18-8478-B64E1F15582D}"/>
              </a:ext>
            </a:extLst>
          </p:cNvPr>
          <p:cNvCxnSpPr>
            <a:stCxn id="28" idx="3"/>
            <a:endCxn id="56" idx="1"/>
          </p:cNvCxnSpPr>
          <p:nvPr/>
        </p:nvCxnSpPr>
        <p:spPr>
          <a:xfrm>
            <a:off x="3487641" y="4601814"/>
            <a:ext cx="11670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7C5009-EFBE-4687-A87F-E12A65FAFFBF}"/>
              </a:ext>
            </a:extLst>
          </p:cNvPr>
          <p:cNvSpPr/>
          <p:nvPr/>
        </p:nvSpPr>
        <p:spPr>
          <a:xfrm>
            <a:off x="3734602" y="4321107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+mj-lt"/>
              </a:rPr>
              <a:t>build()</a:t>
            </a:r>
            <a:endParaRPr lang="ko-KR" altLang="en-US" sz="1200" b="1"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88910-C430-490A-9ADB-0CB730EEB01D}"/>
              </a:ext>
            </a:extLst>
          </p:cNvPr>
          <p:cNvSpPr/>
          <p:nvPr/>
        </p:nvSpPr>
        <p:spPr>
          <a:xfrm>
            <a:off x="5677270" y="3422194"/>
            <a:ext cx="7569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latin typeface="+mj-lt"/>
              </a:rPr>
              <a:t>최종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7FE4E-D568-41BA-9FD0-F91627DB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62" y="3047286"/>
            <a:ext cx="3226095" cy="2696814"/>
          </a:xfrm>
          <a:prstGeom prst="rect">
            <a:avLst/>
          </a:prstGeom>
        </p:spPr>
      </p:pic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1AC16159-55AF-4CD4-8E15-95E70CA1A294}"/>
              </a:ext>
            </a:extLst>
          </p:cNvPr>
          <p:cNvCxnSpPr>
            <a:stCxn id="56" idx="3"/>
          </p:cNvCxnSpPr>
          <p:nvPr/>
        </p:nvCxnSpPr>
        <p:spPr>
          <a:xfrm flipV="1">
            <a:off x="7604891" y="3771392"/>
            <a:ext cx="1072257" cy="830422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08B23E-8AE4-C461-99F3-C4D27371E439}"/>
              </a:ext>
            </a:extLst>
          </p:cNvPr>
          <p:cNvCxnSpPr>
            <a:cxnSpLocks/>
            <a:stCxn id="5" idx="0"/>
            <a:endCxn id="33" idx="2"/>
          </p:cNvCxnSpPr>
          <p:nvPr/>
        </p:nvCxnSpPr>
        <p:spPr>
          <a:xfrm flipV="1">
            <a:off x="1916601" y="5143660"/>
            <a:ext cx="1" cy="87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3DAD9E-FFD6-76C5-16DA-ABAE666BACDE}"/>
              </a:ext>
            </a:extLst>
          </p:cNvPr>
          <p:cNvSpPr/>
          <p:nvPr/>
        </p:nvSpPr>
        <p:spPr>
          <a:xfrm>
            <a:off x="1246263" y="6126302"/>
            <a:ext cx="1515334" cy="38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HttpSecurity</a:t>
            </a:r>
            <a:endParaRPr lang="ko-KR" altLang="en-US" sz="1200" b="1"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306EE8-892C-6232-95DE-0DEA70173E0A}"/>
              </a:ext>
            </a:extLst>
          </p:cNvPr>
          <p:cNvCxnSpPr>
            <a:cxnSpLocks/>
            <a:stCxn id="11" idx="0"/>
            <a:endCxn id="49" idx="2"/>
          </p:cNvCxnSpPr>
          <p:nvPr/>
        </p:nvCxnSpPr>
        <p:spPr>
          <a:xfrm flipV="1">
            <a:off x="2003930" y="5366653"/>
            <a:ext cx="0" cy="759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D3273-B7FC-8CEE-794F-526078E8A01A}"/>
              </a:ext>
            </a:extLst>
          </p:cNvPr>
          <p:cNvSpPr/>
          <p:nvPr/>
        </p:nvSpPr>
        <p:spPr>
          <a:xfrm>
            <a:off x="1158934" y="6018996"/>
            <a:ext cx="1515334" cy="388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+mj-lt"/>
              </a:rPr>
              <a:t>HttpSecurity</a:t>
            </a:r>
            <a:endParaRPr lang="ko-KR" altLang="en-US" sz="1200" b="1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B48F3-9036-2CBA-7EF5-E41324F50FF5}"/>
              </a:ext>
            </a:extLst>
          </p:cNvPr>
          <p:cNvSpPr txBox="1"/>
          <p:nvPr/>
        </p:nvSpPr>
        <p:spPr>
          <a:xfrm>
            <a:off x="214908" y="201695"/>
            <a:ext cx="2499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WebSecurity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874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11311EED-99CA-437D-B7B3-E4F2BBE01999}"/>
              </a:ext>
            </a:extLst>
          </p:cNvPr>
          <p:cNvSpPr txBox="1">
            <a:spLocks/>
          </p:cNvSpPr>
          <p:nvPr/>
        </p:nvSpPr>
        <p:spPr>
          <a:xfrm>
            <a:off x="9661358" y="6138920"/>
            <a:ext cx="2165683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</a:rPr>
              <a:t>Lecturer 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</a:rPr>
              <a:t>정 수 원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</a:rPr>
              <a:t>https://github.com/onjsdnjs</a:t>
            </a:r>
            <a:endParaRPr lang="ko-KR" alt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부제 2">
            <a:extLst>
              <a:ext uri="{FF2B5EF4-FFF2-40B4-BE49-F238E27FC236}">
                <a16:creationId xmlns:a16="http://schemas.microsoft.com/office/drawing/2014/main" id="{7ECAFF40-3F29-4189-9280-B8FE4B1A783C}"/>
              </a:ext>
            </a:extLst>
          </p:cNvPr>
          <p:cNvSpPr txBox="1">
            <a:spLocks/>
          </p:cNvSpPr>
          <p:nvPr/>
        </p:nvSpPr>
        <p:spPr>
          <a:xfrm>
            <a:off x="10071660" y="6378417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ko-KR" altLang="en-US" sz="1000" noProof="0">
              <a:solidFill>
                <a:schemeClr val="tx2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329838" y="3013502"/>
            <a:ext cx="11532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DelegatingFilterProxy / FilterChainProxy</a:t>
            </a:r>
            <a:endParaRPr lang="ko-KR" altLang="en-US" sz="480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426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4" y="805688"/>
            <a:ext cx="11194349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서블릿 필터는 웹 애플리케이션에서 클라이언트의 요청과 서버의 응답을 가공하거나 검사하는데 사용되는 구성 요소이다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서블릿 필터는 클라이언트의 요청이 서블릿에 도달하기 전이나 서블릿이 응답을 클라이언트에게 보내기 전에 특정 작업을 수행할 수 있다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서블릿 필터는 서블릿 컨테이너</a:t>
            </a:r>
            <a:r>
              <a:rPr lang="en-US" altLang="ko-KR" sz="1400">
                <a:latin typeface="+mj-lt"/>
              </a:rPr>
              <a:t>(WAS)</a:t>
            </a:r>
            <a:r>
              <a:rPr lang="ko-KR" altLang="en-US" sz="1400">
                <a:latin typeface="+mj-lt"/>
              </a:rPr>
              <a:t>에서 생성되고 실행되고 종료된다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6" y="341761"/>
            <a:ext cx="1312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</a:t>
            </a:r>
            <a:endParaRPr lang="ko-KR" altLang="en-US" sz="2400" b="1"/>
          </a:p>
        </p:txBody>
      </p:sp>
      <p:sp>
        <p:nvSpPr>
          <p:cNvPr id="2" name="모서리가 둥근 직사각형 38">
            <a:extLst>
              <a:ext uri="{FF2B5EF4-FFF2-40B4-BE49-F238E27FC236}">
                <a16:creationId xmlns:a16="http://schemas.microsoft.com/office/drawing/2014/main" id="{070F3634-EE4C-84EE-8BB5-845C60B2546A}"/>
              </a:ext>
            </a:extLst>
          </p:cNvPr>
          <p:cNvSpPr/>
          <p:nvPr/>
        </p:nvSpPr>
        <p:spPr>
          <a:xfrm>
            <a:off x="2498597" y="3040575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DA8F3D-EEAD-3106-A2AF-8404144C8E77}"/>
              </a:ext>
            </a:extLst>
          </p:cNvPr>
          <p:cNvSpPr/>
          <p:nvPr/>
        </p:nvSpPr>
        <p:spPr>
          <a:xfrm>
            <a:off x="3079050" y="2298457"/>
            <a:ext cx="493776" cy="4937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08939-891D-F7E5-FC40-A0F356FD249D}"/>
              </a:ext>
            </a:extLst>
          </p:cNvPr>
          <p:cNvSpPr txBox="1"/>
          <p:nvPr/>
        </p:nvSpPr>
        <p:spPr>
          <a:xfrm>
            <a:off x="3035628" y="2406845"/>
            <a:ext cx="580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200" b="1"/>
          </a:p>
        </p:txBody>
      </p:sp>
      <p:sp>
        <p:nvSpPr>
          <p:cNvPr id="5" name="모서리가 둥근 직사각형 38">
            <a:extLst>
              <a:ext uri="{FF2B5EF4-FFF2-40B4-BE49-F238E27FC236}">
                <a16:creationId xmlns:a16="http://schemas.microsoft.com/office/drawing/2014/main" id="{5CF595D3-FCEC-4D08-C283-F20D74DEF5EC}"/>
              </a:ext>
            </a:extLst>
          </p:cNvPr>
          <p:cNvSpPr/>
          <p:nvPr/>
        </p:nvSpPr>
        <p:spPr>
          <a:xfrm>
            <a:off x="2498597" y="3901744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38">
            <a:extLst>
              <a:ext uri="{FF2B5EF4-FFF2-40B4-BE49-F238E27FC236}">
                <a16:creationId xmlns:a16="http://schemas.microsoft.com/office/drawing/2014/main" id="{3A4B26DD-8365-6614-0E7E-8B5C44E48B50}"/>
              </a:ext>
            </a:extLst>
          </p:cNvPr>
          <p:cNvSpPr/>
          <p:nvPr/>
        </p:nvSpPr>
        <p:spPr>
          <a:xfrm>
            <a:off x="2498597" y="4806478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8">
            <a:extLst>
              <a:ext uri="{FF2B5EF4-FFF2-40B4-BE49-F238E27FC236}">
                <a16:creationId xmlns:a16="http://schemas.microsoft.com/office/drawing/2014/main" id="{8FFA0D9F-5889-D0C3-4C0A-DCDE85C81E1E}"/>
              </a:ext>
            </a:extLst>
          </p:cNvPr>
          <p:cNvSpPr/>
          <p:nvPr/>
        </p:nvSpPr>
        <p:spPr>
          <a:xfrm>
            <a:off x="2498597" y="5711212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FDC745-3146-2CAD-78CD-42369FDA2B9A}"/>
              </a:ext>
            </a:extLst>
          </p:cNvPr>
          <p:cNvCxnSpPr>
            <a:stCxn id="3" idx="4"/>
            <a:endCxn id="2" idx="0"/>
          </p:cNvCxnSpPr>
          <p:nvPr/>
        </p:nvCxnSpPr>
        <p:spPr>
          <a:xfrm>
            <a:off x="3325938" y="2792233"/>
            <a:ext cx="0" cy="2483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8C4854-3AE5-88D8-8BDC-54F81FCCF080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3325938" y="3483864"/>
            <a:ext cx="0" cy="4178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7D26D4-137D-3325-0916-FC7BC7F92F93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3325938" y="4345033"/>
            <a:ext cx="0" cy="46144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F97265-45DE-8B09-EA37-EDCAF048971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325938" y="5249767"/>
            <a:ext cx="0" cy="46144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C2A5F37B-6111-7730-3F69-99E53C495A64}"/>
              </a:ext>
            </a:extLst>
          </p:cNvPr>
          <p:cNvSpPr/>
          <p:nvPr/>
        </p:nvSpPr>
        <p:spPr>
          <a:xfrm>
            <a:off x="2008819" y="3262219"/>
            <a:ext cx="320423" cy="1949407"/>
          </a:xfrm>
          <a:prstGeom prst="leftBrace">
            <a:avLst>
              <a:gd name="adj1" fmla="val 31061"/>
              <a:gd name="adj2" fmla="val 4769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FED518-CDDF-DBCB-493B-5BE807B331DD}"/>
              </a:ext>
            </a:extLst>
          </p:cNvPr>
          <p:cNvSpPr txBox="1"/>
          <p:nvPr/>
        </p:nvSpPr>
        <p:spPr>
          <a:xfrm>
            <a:off x="519114" y="4021590"/>
            <a:ext cx="155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FilterChaiin</a:t>
            </a:r>
            <a:endParaRPr lang="ko-KR" altLang="en-US" b="1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94E6E432-529D-65D5-B308-DF8A3ED0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754" y="2048149"/>
            <a:ext cx="6152196" cy="4377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ExampleFilter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Filter 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(FilterConfig filterConfig)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ServletException 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필터 초기화 시 필요한 작업을 여기서 수행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doFilter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(ServletRequest request, ServletResponse response, FilterChain chain)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IOException, ServletException {      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rgbClr val="7A7E85"/>
              </a:solidFill>
              <a:effectLst/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7A7E85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lang="en-US" altLang="ko-KR" sz="1100">
                <a:solidFill>
                  <a:srgbClr val="7A7E85"/>
                </a:solidFill>
                <a:latin typeface="+mj-lt"/>
                <a:ea typeface="JetBrains Mono"/>
                <a:cs typeface="Courier New" panose="02070309020205020404" pitchFamily="49" charset="0"/>
              </a:rPr>
              <a:t>pre-processing</a:t>
            </a:r>
            <a:r>
              <a:rPr lang="en-US" altLang="ko-KR" sz="1100">
                <a:solidFill>
                  <a:srgbClr val="7A7E85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요청 처리 전에 수행할 작업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JetBrains Mono"/>
                <a:cs typeface="Courier New" panose="02070309020205020404" pitchFamily="49" charset="0"/>
              </a:rPr>
              <a:t>ServletRequest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JetBrains Mono"/>
                <a:cs typeface="Courier New" panose="02070309020205020404" pitchFamily="49" charset="0"/>
              </a:rPr>
              <a:t>수정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chain.doFilter(request, response);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다음 필터로 요청과 응답을 전달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1100">
                <a:solidFill>
                  <a:srgbClr val="BCBEC4"/>
                </a:solidFill>
                <a:latin typeface="Arial Unicode MS"/>
                <a:ea typeface="JetBrains Mono"/>
              </a:rPr>
              <a:t>           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JetBrains Mono"/>
                <a:cs typeface="Courier New" panose="02070309020205020404" pitchFamily="49" charset="0"/>
              </a:rPr>
              <a:t>post-processing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응답 처리 후에 수행할 작업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ServletResponse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JetBrains Mono"/>
              </a:rPr>
              <a:t>수정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destroy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필터가 제거될 때 필요한 정리 작업을 여기서 수행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C50BF9E-2088-087D-1AB6-91D337BE2881}"/>
              </a:ext>
            </a:extLst>
          </p:cNvPr>
          <p:cNvSpPr/>
          <p:nvPr/>
        </p:nvSpPr>
        <p:spPr>
          <a:xfrm>
            <a:off x="4427790" y="4021590"/>
            <a:ext cx="580453" cy="221645"/>
          </a:xfrm>
          <a:prstGeom prst="rightArrow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1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4233A3-545C-FC7A-B2DA-A1633B08B874}"/>
              </a:ext>
            </a:extLst>
          </p:cNvPr>
          <p:cNvSpPr/>
          <p:nvPr/>
        </p:nvSpPr>
        <p:spPr>
          <a:xfrm>
            <a:off x="6429012" y="3576511"/>
            <a:ext cx="5509440" cy="1810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DE3515-0CF3-D87C-9619-C3AC5CF3A859}"/>
              </a:ext>
            </a:extLst>
          </p:cNvPr>
          <p:cNvSpPr/>
          <p:nvPr/>
        </p:nvSpPr>
        <p:spPr>
          <a:xfrm>
            <a:off x="1566694" y="2909593"/>
            <a:ext cx="2080071" cy="31443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4" y="805688"/>
            <a:ext cx="11672886" cy="135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DelegatingFilterProxy </a:t>
            </a:r>
            <a:r>
              <a:rPr lang="ko-KR" altLang="en-US" sz="1400">
                <a:latin typeface="+mj-lt"/>
              </a:rPr>
              <a:t>는 스프링에서 사용되는 특별한 서블릿 필터로</a:t>
            </a:r>
            <a:r>
              <a:rPr lang="en-US" altLang="ko-KR" sz="1400">
                <a:latin typeface="+mj-lt"/>
              </a:rPr>
              <a:t>, </a:t>
            </a:r>
            <a:r>
              <a:rPr lang="ko-KR" altLang="en-US" sz="1400">
                <a:latin typeface="+mj-lt"/>
              </a:rPr>
              <a:t>서블릿 컨테이너와 스프링 애플리케이션 컨텍스트 간의 연결고리 역할을 하는 필터이다 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DelegatingFilterProxy </a:t>
            </a:r>
            <a:r>
              <a:rPr lang="ko-KR" altLang="en-US" sz="1400">
                <a:latin typeface="+mj-lt"/>
              </a:rPr>
              <a:t>는 서블릿 필터의 기능을 수행하는 동시에 스프링의 의존성 주입 및 빈 관리 기능과 연동되도록 설계된 필터라 할 수 있다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DelegatingFilterProxy </a:t>
            </a:r>
            <a:r>
              <a:rPr lang="ko-KR" altLang="en-US" sz="1400">
                <a:latin typeface="+mj-lt"/>
              </a:rPr>
              <a:t>는 </a:t>
            </a:r>
            <a:r>
              <a:rPr lang="en-US" altLang="ko-KR" sz="1400">
                <a:latin typeface="+mj-lt"/>
              </a:rPr>
              <a:t>“springSecurityFilterChain” </a:t>
            </a:r>
            <a:r>
              <a:rPr lang="ko-KR" altLang="en-US" sz="1400">
                <a:latin typeface="+mj-lt"/>
              </a:rPr>
              <a:t>이름으로 생성된 빈을 </a:t>
            </a:r>
            <a:r>
              <a:rPr lang="en-US" altLang="ko-KR" sz="1400">
                <a:latin typeface="+mj-lt"/>
              </a:rPr>
              <a:t>ApplicationContext </a:t>
            </a:r>
            <a:r>
              <a:rPr lang="ko-KR" altLang="en-US" sz="1400">
                <a:latin typeface="+mj-lt"/>
              </a:rPr>
              <a:t>에서 찾아 요청을 위임한다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실제 보안 처리를 수행하지 않는다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5" y="341761"/>
            <a:ext cx="3483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DelegatingFilterProxy</a:t>
            </a:r>
            <a:endParaRPr lang="ko-KR" altLang="en-US" sz="2400" b="1"/>
          </a:p>
        </p:txBody>
      </p:sp>
      <p:sp>
        <p:nvSpPr>
          <p:cNvPr id="2" name="모서리가 둥근 직사각형 38">
            <a:extLst>
              <a:ext uri="{FF2B5EF4-FFF2-40B4-BE49-F238E27FC236}">
                <a16:creationId xmlns:a16="http://schemas.microsoft.com/office/drawing/2014/main" id="{070F3634-EE4C-84EE-8BB5-845C60B2546A}"/>
              </a:ext>
            </a:extLst>
          </p:cNvPr>
          <p:cNvSpPr/>
          <p:nvPr/>
        </p:nvSpPr>
        <p:spPr>
          <a:xfrm>
            <a:off x="1717572" y="3096177"/>
            <a:ext cx="1778317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DA8F3D-EEAD-3106-A2AF-8404144C8E77}"/>
              </a:ext>
            </a:extLst>
          </p:cNvPr>
          <p:cNvSpPr/>
          <p:nvPr/>
        </p:nvSpPr>
        <p:spPr>
          <a:xfrm>
            <a:off x="2359843" y="2262618"/>
            <a:ext cx="493776" cy="4937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08939-891D-F7E5-FC40-A0F356FD249D}"/>
              </a:ext>
            </a:extLst>
          </p:cNvPr>
          <p:cNvSpPr txBox="1"/>
          <p:nvPr/>
        </p:nvSpPr>
        <p:spPr>
          <a:xfrm>
            <a:off x="2327756" y="2371007"/>
            <a:ext cx="580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200" b="1"/>
          </a:p>
        </p:txBody>
      </p:sp>
      <p:sp>
        <p:nvSpPr>
          <p:cNvPr id="5" name="모서리가 둥근 직사각형 38">
            <a:extLst>
              <a:ext uri="{FF2B5EF4-FFF2-40B4-BE49-F238E27FC236}">
                <a16:creationId xmlns:a16="http://schemas.microsoft.com/office/drawing/2014/main" id="{5CF595D3-FCEC-4D08-C283-F20D74DEF5EC}"/>
              </a:ext>
            </a:extLst>
          </p:cNvPr>
          <p:cNvSpPr/>
          <p:nvPr/>
        </p:nvSpPr>
        <p:spPr>
          <a:xfrm>
            <a:off x="1717572" y="3865906"/>
            <a:ext cx="1778317" cy="44328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DelegatingFilterProxy</a:t>
            </a:r>
            <a:endParaRPr lang="ko-KR" altLang="en-US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모서리가 둥근 직사각형 38">
            <a:extLst>
              <a:ext uri="{FF2B5EF4-FFF2-40B4-BE49-F238E27FC236}">
                <a16:creationId xmlns:a16="http://schemas.microsoft.com/office/drawing/2014/main" id="{3A4B26DD-8365-6614-0E7E-8B5C44E48B50}"/>
              </a:ext>
            </a:extLst>
          </p:cNvPr>
          <p:cNvSpPr/>
          <p:nvPr/>
        </p:nvSpPr>
        <p:spPr>
          <a:xfrm>
            <a:off x="1717572" y="4624336"/>
            <a:ext cx="1778317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38">
            <a:extLst>
              <a:ext uri="{FF2B5EF4-FFF2-40B4-BE49-F238E27FC236}">
                <a16:creationId xmlns:a16="http://schemas.microsoft.com/office/drawing/2014/main" id="{8FFA0D9F-5889-D0C3-4C0A-DCDE85C81E1E}"/>
              </a:ext>
            </a:extLst>
          </p:cNvPr>
          <p:cNvSpPr/>
          <p:nvPr/>
        </p:nvSpPr>
        <p:spPr>
          <a:xfrm>
            <a:off x="1717572" y="5355334"/>
            <a:ext cx="1778317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FDC745-3146-2CAD-78CD-42369FDA2B9A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2606731" y="2756394"/>
            <a:ext cx="0" cy="3397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8C4854-3AE5-88D8-8BDC-54F81FCCF08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606731" y="3539466"/>
            <a:ext cx="0" cy="32644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7D26D4-137D-3325-0916-FC7BC7F92F9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606731" y="4309195"/>
            <a:ext cx="0" cy="3151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F97265-45DE-8B09-EA37-EDCAF048971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606731" y="5067625"/>
            <a:ext cx="0" cy="2877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FED518-CDDF-DBCB-493B-5BE807B331DD}"/>
              </a:ext>
            </a:extLst>
          </p:cNvPr>
          <p:cNvSpPr txBox="1"/>
          <p:nvPr/>
        </p:nvSpPr>
        <p:spPr>
          <a:xfrm>
            <a:off x="1363398" y="6146907"/>
            <a:ext cx="2509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Servlet Container</a:t>
            </a:r>
            <a:endParaRPr lang="ko-KR" altLang="en-US" b="1"/>
          </a:p>
        </p:txBody>
      </p:sp>
      <p:sp>
        <p:nvSpPr>
          <p:cNvPr id="15" name="모서리가 둥근 직사각형 38">
            <a:extLst>
              <a:ext uri="{FF2B5EF4-FFF2-40B4-BE49-F238E27FC236}">
                <a16:creationId xmlns:a16="http://schemas.microsoft.com/office/drawing/2014/main" id="{C2778039-11FF-B1DF-08FA-7AFFD37CDCCB}"/>
              </a:ext>
            </a:extLst>
          </p:cNvPr>
          <p:cNvSpPr/>
          <p:nvPr/>
        </p:nvSpPr>
        <p:spPr>
          <a:xfrm>
            <a:off x="6929283" y="4639360"/>
            <a:ext cx="2096168" cy="44328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Bean</a:t>
            </a:r>
            <a:endParaRPr lang="ko-KR" altLang="en-US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8D855-6050-F299-D089-C1DAC0A4AE6F}"/>
              </a:ext>
            </a:extLst>
          </p:cNvPr>
          <p:cNvSpPr txBox="1"/>
          <p:nvPr/>
        </p:nvSpPr>
        <p:spPr>
          <a:xfrm>
            <a:off x="3646765" y="3764069"/>
            <a:ext cx="2155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>
                <a:solidFill>
                  <a:srgbClr val="FF0000"/>
                </a:solidFill>
                <a:latin typeface="+mj-lt"/>
              </a:rPr>
              <a:t> ‘springSecurityFilterChain’</a:t>
            </a:r>
            <a:endParaRPr lang="ko-KR" altLang="en-US" sz="1200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296A4594-AE6C-36AB-6EC5-CF7D00804A50}"/>
              </a:ext>
            </a:extLst>
          </p:cNvPr>
          <p:cNvSpPr/>
          <p:nvPr/>
        </p:nvSpPr>
        <p:spPr>
          <a:xfrm>
            <a:off x="6929283" y="3817356"/>
            <a:ext cx="2096168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643968E-E4FD-B88B-78C2-BAC455E882F6}"/>
              </a:ext>
            </a:extLst>
          </p:cNvPr>
          <p:cNvCxnSpPr>
            <a:stCxn id="15" idx="0"/>
            <a:endCxn id="23" idx="2"/>
          </p:cNvCxnSpPr>
          <p:nvPr/>
        </p:nvCxnSpPr>
        <p:spPr>
          <a:xfrm flipV="1">
            <a:off x="7977367" y="4260645"/>
            <a:ext cx="0" cy="3787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38">
            <a:extLst>
              <a:ext uri="{FF2B5EF4-FFF2-40B4-BE49-F238E27FC236}">
                <a16:creationId xmlns:a16="http://schemas.microsoft.com/office/drawing/2014/main" id="{0962B008-AA45-F2E0-47C9-66F512CB48AC}"/>
              </a:ext>
            </a:extLst>
          </p:cNvPr>
          <p:cNvSpPr/>
          <p:nvPr/>
        </p:nvSpPr>
        <p:spPr>
          <a:xfrm>
            <a:off x="10393855" y="4639360"/>
            <a:ext cx="1410088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MVC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945150-3156-FA5B-9C00-9B6669C27A1B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9025451" y="4861005"/>
            <a:ext cx="13684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F79CB3-292B-964A-2613-32F1FE48F680}"/>
              </a:ext>
            </a:extLst>
          </p:cNvPr>
          <p:cNvSpPr txBox="1"/>
          <p:nvPr/>
        </p:nvSpPr>
        <p:spPr>
          <a:xfrm>
            <a:off x="7746079" y="5581071"/>
            <a:ext cx="2875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IOC Container</a:t>
            </a:r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A9EAA7-40D7-EA19-A327-3186A4634D9A}"/>
              </a:ext>
            </a:extLst>
          </p:cNvPr>
          <p:cNvSpPr/>
          <p:nvPr/>
        </p:nvSpPr>
        <p:spPr>
          <a:xfrm>
            <a:off x="3989964" y="4163449"/>
            <a:ext cx="1510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/>
              <a:t>delegating reqeust</a:t>
            </a:r>
            <a:endParaRPr lang="ko-KR" altLang="en-US" sz="120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AFBF32D-F70C-AA72-5435-0D4056F902A6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495889" y="4087551"/>
            <a:ext cx="3433394" cy="773454"/>
          </a:xfrm>
          <a:prstGeom prst="bentConnector3">
            <a:avLst>
              <a:gd name="adj1" fmla="val 718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2D5077F1-0FDA-2EEA-C18E-6914F1CD955D}"/>
              </a:ext>
            </a:extLst>
          </p:cNvPr>
          <p:cNvSpPr/>
          <p:nvPr/>
        </p:nvSpPr>
        <p:spPr>
          <a:xfrm>
            <a:off x="1184721" y="3270393"/>
            <a:ext cx="320423" cy="1769873"/>
          </a:xfrm>
          <a:prstGeom prst="leftBrace">
            <a:avLst>
              <a:gd name="adj1" fmla="val 31061"/>
              <a:gd name="adj2" fmla="val 4769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D1E63D-884E-3D45-88B6-33C7AC40FBA6}"/>
              </a:ext>
            </a:extLst>
          </p:cNvPr>
          <p:cNvSpPr txBox="1"/>
          <p:nvPr/>
        </p:nvSpPr>
        <p:spPr>
          <a:xfrm>
            <a:off x="35940" y="3970473"/>
            <a:ext cx="1218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FilterChaiin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72515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DF95DC-974F-530C-1FD1-671ADF68E65A}"/>
              </a:ext>
            </a:extLst>
          </p:cNvPr>
          <p:cNvSpPr/>
          <p:nvPr/>
        </p:nvSpPr>
        <p:spPr>
          <a:xfrm>
            <a:off x="6306312" y="3026664"/>
            <a:ext cx="5650989" cy="29210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4" y="767719"/>
            <a:ext cx="11672886" cy="135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springSecurityFilterChain </a:t>
            </a:r>
            <a:r>
              <a:rPr lang="ko-KR" altLang="en-US" sz="1400">
                <a:latin typeface="+mj-lt"/>
              </a:rPr>
              <a:t>의 이름으로 생성되는 필터 빈으로서 </a:t>
            </a:r>
            <a:r>
              <a:rPr lang="en-US" altLang="ko-KR" sz="1400">
                <a:latin typeface="+mj-lt"/>
              </a:rPr>
              <a:t>DelegatingFilterProxy </a:t>
            </a:r>
            <a:r>
              <a:rPr lang="ko-KR" altLang="en-US" sz="1400">
                <a:latin typeface="+mj-lt"/>
              </a:rPr>
              <a:t>으로 부터 요청을 위임 받고 보안 처리 역할을 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내부적으로 하나 이상의 </a:t>
            </a:r>
            <a:r>
              <a:rPr lang="en-US" altLang="ko-KR" sz="1400">
                <a:latin typeface="+mj-lt"/>
              </a:rPr>
              <a:t>SecurityFilterChain </a:t>
            </a:r>
            <a:r>
              <a:rPr lang="ko-KR" altLang="en-US" sz="1400">
                <a:latin typeface="+mj-lt"/>
              </a:rPr>
              <a:t>객체들을 가지고 있으며 요청</a:t>
            </a:r>
            <a:r>
              <a:rPr lang="en-US" altLang="ko-KR" sz="1400">
                <a:latin typeface="+mj-lt"/>
              </a:rPr>
              <a:t> URL </a:t>
            </a:r>
            <a:r>
              <a:rPr lang="ko-KR" altLang="en-US" sz="1400">
                <a:latin typeface="+mj-lt"/>
              </a:rPr>
              <a:t>정보를 기준으로 적절한 </a:t>
            </a:r>
            <a:r>
              <a:rPr lang="en-US" altLang="ko-KR" sz="1400">
                <a:latin typeface="+mj-lt"/>
              </a:rPr>
              <a:t>SecurityFilterChain </a:t>
            </a:r>
            <a:r>
              <a:rPr lang="ko-KR" altLang="en-US" sz="1400">
                <a:latin typeface="+mj-lt"/>
              </a:rPr>
              <a:t>을 선택하여 필터들을 호출한다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HttpSecurity </a:t>
            </a:r>
            <a:r>
              <a:rPr lang="ko-KR" altLang="en-US" sz="1400">
                <a:latin typeface="+mj-lt"/>
              </a:rPr>
              <a:t>를 통해 </a:t>
            </a:r>
            <a:r>
              <a:rPr lang="en-US" altLang="ko-KR" sz="1400">
                <a:latin typeface="+mj-lt"/>
              </a:rPr>
              <a:t>API </a:t>
            </a:r>
            <a:r>
              <a:rPr lang="ko-KR" altLang="en-US" sz="1400">
                <a:latin typeface="+mj-lt"/>
              </a:rPr>
              <a:t>추가 시 관련 필터들이 추가된다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사용자의 요청을 필터 순서대로 호출함으로 보안 기능을 동작시키고 필요 시 직접 필터를 생성해서 기존의 필터 전</a:t>
            </a:r>
            <a:r>
              <a:rPr lang="en-US" altLang="ko-KR" sz="1400">
                <a:latin typeface="+mj-lt"/>
              </a:rPr>
              <a:t>.</a:t>
            </a:r>
            <a:r>
              <a:rPr lang="ko-KR" altLang="en-US" sz="1400">
                <a:latin typeface="+mj-lt"/>
              </a:rPr>
              <a:t>후로 추가 가능하다</a:t>
            </a:r>
            <a:endParaRPr lang="en-US" altLang="ko-KR" sz="140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5" y="341761"/>
            <a:ext cx="3483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FilterChainProxy</a:t>
            </a:r>
            <a:endParaRPr lang="ko-KR" altLang="en-US" sz="24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3A848C-5A8A-5F6B-1D7A-D40D99A3C064}"/>
              </a:ext>
            </a:extLst>
          </p:cNvPr>
          <p:cNvSpPr/>
          <p:nvPr/>
        </p:nvSpPr>
        <p:spPr>
          <a:xfrm>
            <a:off x="1530118" y="2909593"/>
            <a:ext cx="2080071" cy="31443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7" name="모서리가 둥근 직사각형 38">
            <a:extLst>
              <a:ext uri="{FF2B5EF4-FFF2-40B4-BE49-F238E27FC236}">
                <a16:creationId xmlns:a16="http://schemas.microsoft.com/office/drawing/2014/main" id="{61A5ADC4-1958-DD19-B9AE-5D235A10ED78}"/>
              </a:ext>
            </a:extLst>
          </p:cNvPr>
          <p:cNvSpPr/>
          <p:nvPr/>
        </p:nvSpPr>
        <p:spPr>
          <a:xfrm>
            <a:off x="1680996" y="3096177"/>
            <a:ext cx="1778317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84FA25-7B7E-EFDB-2A25-BF61E7E8E743}"/>
              </a:ext>
            </a:extLst>
          </p:cNvPr>
          <p:cNvSpPr/>
          <p:nvPr/>
        </p:nvSpPr>
        <p:spPr>
          <a:xfrm>
            <a:off x="2323267" y="2262618"/>
            <a:ext cx="493776" cy="4937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FFB57-9C95-9664-3F16-754BA9920F26}"/>
              </a:ext>
            </a:extLst>
          </p:cNvPr>
          <p:cNvSpPr txBox="1"/>
          <p:nvPr/>
        </p:nvSpPr>
        <p:spPr>
          <a:xfrm>
            <a:off x="2291180" y="2371007"/>
            <a:ext cx="580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200" b="1"/>
          </a:p>
        </p:txBody>
      </p:sp>
      <p:sp>
        <p:nvSpPr>
          <p:cNvPr id="10" name="모서리가 둥근 직사각형 38">
            <a:extLst>
              <a:ext uri="{FF2B5EF4-FFF2-40B4-BE49-F238E27FC236}">
                <a16:creationId xmlns:a16="http://schemas.microsoft.com/office/drawing/2014/main" id="{9BCE3F45-4C34-4C95-F57E-424C0E7BDAD4}"/>
              </a:ext>
            </a:extLst>
          </p:cNvPr>
          <p:cNvSpPr/>
          <p:nvPr/>
        </p:nvSpPr>
        <p:spPr>
          <a:xfrm>
            <a:off x="1680996" y="3865906"/>
            <a:ext cx="1778317" cy="44328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DelegatingFilterProxy</a:t>
            </a:r>
            <a:endParaRPr lang="ko-KR" altLang="en-US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38">
            <a:extLst>
              <a:ext uri="{FF2B5EF4-FFF2-40B4-BE49-F238E27FC236}">
                <a16:creationId xmlns:a16="http://schemas.microsoft.com/office/drawing/2014/main" id="{9E27CAA4-CC78-9D9F-20B8-38A465BA9DDB}"/>
              </a:ext>
            </a:extLst>
          </p:cNvPr>
          <p:cNvSpPr/>
          <p:nvPr/>
        </p:nvSpPr>
        <p:spPr>
          <a:xfrm>
            <a:off x="1680996" y="4624336"/>
            <a:ext cx="1778317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38">
            <a:extLst>
              <a:ext uri="{FF2B5EF4-FFF2-40B4-BE49-F238E27FC236}">
                <a16:creationId xmlns:a16="http://schemas.microsoft.com/office/drawing/2014/main" id="{A77F975F-CF47-39FB-7AE0-D511FB1D5472}"/>
              </a:ext>
            </a:extLst>
          </p:cNvPr>
          <p:cNvSpPr/>
          <p:nvPr/>
        </p:nvSpPr>
        <p:spPr>
          <a:xfrm>
            <a:off x="1680996" y="5355334"/>
            <a:ext cx="1778317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Servlet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1C958E-69C3-7C94-7F10-7F52FAB673B3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2570155" y="2756394"/>
            <a:ext cx="0" cy="3397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3B2112-1EC9-5775-7695-9CB144C8E56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570155" y="3539466"/>
            <a:ext cx="0" cy="32644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5304A8-7B4B-66FD-E0F5-A06C2CCB5A4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570155" y="4309195"/>
            <a:ext cx="0" cy="3151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3A0B83-AE0A-B2BD-4162-9C834495063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570155" y="5067625"/>
            <a:ext cx="0" cy="28770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462F96-ABEE-681E-BFF4-0E69B32D25DF}"/>
              </a:ext>
            </a:extLst>
          </p:cNvPr>
          <p:cNvSpPr txBox="1"/>
          <p:nvPr/>
        </p:nvSpPr>
        <p:spPr>
          <a:xfrm>
            <a:off x="1326822" y="6146907"/>
            <a:ext cx="2509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Servlet Container</a:t>
            </a:r>
            <a:endParaRPr lang="ko-KR" alt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2D09A-E3F4-7D9A-C777-B890CD5359DA}"/>
              </a:ext>
            </a:extLst>
          </p:cNvPr>
          <p:cNvSpPr txBox="1"/>
          <p:nvPr/>
        </p:nvSpPr>
        <p:spPr>
          <a:xfrm>
            <a:off x="3872220" y="3754963"/>
            <a:ext cx="2155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>
                <a:solidFill>
                  <a:srgbClr val="FF0000"/>
                </a:solidFill>
                <a:latin typeface="+mj-lt"/>
              </a:rPr>
              <a:t> ‘springSecurityFilterChain’</a:t>
            </a:r>
            <a:endParaRPr lang="ko-KR" altLang="en-US" sz="1200" i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13FCC6-3305-4DB2-EDF4-BD217A269162}"/>
              </a:ext>
            </a:extLst>
          </p:cNvPr>
          <p:cNvSpPr/>
          <p:nvPr/>
        </p:nvSpPr>
        <p:spPr>
          <a:xfrm>
            <a:off x="4182615" y="4155219"/>
            <a:ext cx="15103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/>
              <a:t>delegating reqeust</a:t>
            </a:r>
            <a:endParaRPr lang="ko-KR" altLang="en-US" sz="12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2E10F0-8A5D-1D9F-EDC0-F2993A3AFFF3}"/>
              </a:ext>
            </a:extLst>
          </p:cNvPr>
          <p:cNvSpPr/>
          <p:nvPr/>
        </p:nvSpPr>
        <p:spPr>
          <a:xfrm>
            <a:off x="6606235" y="3497632"/>
            <a:ext cx="2089967" cy="22356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59D98D-0AC1-6F84-82DD-ED6D604E1421}"/>
              </a:ext>
            </a:extLst>
          </p:cNvPr>
          <p:cNvSpPr/>
          <p:nvPr/>
        </p:nvSpPr>
        <p:spPr>
          <a:xfrm>
            <a:off x="6716748" y="3602916"/>
            <a:ext cx="1906156" cy="202064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8B66CF-7967-D7BA-C1F1-518BC29A9A05}"/>
              </a:ext>
            </a:extLst>
          </p:cNvPr>
          <p:cNvSpPr/>
          <p:nvPr/>
        </p:nvSpPr>
        <p:spPr>
          <a:xfrm>
            <a:off x="6978779" y="3694947"/>
            <a:ext cx="1329210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FilterChainProxy</a:t>
            </a:r>
            <a:endParaRPr lang="ko-KR" altLang="en-US" sz="12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9DD25C4-CC0B-41AD-FBA3-E56CFBE9D15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696202" y="4592562"/>
            <a:ext cx="15948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0CFF7C-3327-2392-D177-6A72D0E49880}"/>
              </a:ext>
            </a:extLst>
          </p:cNvPr>
          <p:cNvSpPr/>
          <p:nvPr/>
        </p:nvSpPr>
        <p:spPr>
          <a:xfrm>
            <a:off x="9120979" y="4287886"/>
            <a:ext cx="726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/>
              <a:t>request</a:t>
            </a:r>
            <a:endParaRPr lang="ko-KR" altLang="en-US" sz="12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2E2DC0-325B-D6E2-92D5-8E6E51E824E0}"/>
              </a:ext>
            </a:extLst>
          </p:cNvPr>
          <p:cNvSpPr/>
          <p:nvPr/>
        </p:nvSpPr>
        <p:spPr>
          <a:xfrm>
            <a:off x="6953131" y="3255649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ApplicationContext</a:t>
            </a:r>
            <a:endParaRPr lang="ko-KR" altLang="en-US" sz="10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38">
            <a:extLst>
              <a:ext uri="{FF2B5EF4-FFF2-40B4-BE49-F238E27FC236}">
                <a16:creationId xmlns:a16="http://schemas.microsoft.com/office/drawing/2014/main" id="{65502C4D-9A8F-D6AA-0513-307A11052914}"/>
              </a:ext>
            </a:extLst>
          </p:cNvPr>
          <p:cNvSpPr/>
          <p:nvPr/>
        </p:nvSpPr>
        <p:spPr>
          <a:xfrm>
            <a:off x="10291038" y="4370917"/>
            <a:ext cx="1335681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 MVC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E878DA-276C-A304-5A76-3A083B102B6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59313" y="4087551"/>
            <a:ext cx="32574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B70727-015B-10CF-8BF3-6D150B1C6FCE}"/>
              </a:ext>
            </a:extLst>
          </p:cNvPr>
          <p:cNvSpPr txBox="1"/>
          <p:nvPr/>
        </p:nvSpPr>
        <p:spPr>
          <a:xfrm>
            <a:off x="7902817" y="6057149"/>
            <a:ext cx="2875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IOC Container</a:t>
            </a:r>
            <a:endParaRPr lang="ko-KR" altLang="en-US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42EB804-7C6B-D331-540D-81EC65296CF4}"/>
              </a:ext>
            </a:extLst>
          </p:cNvPr>
          <p:cNvSpPr/>
          <p:nvPr/>
        </p:nvSpPr>
        <p:spPr>
          <a:xfrm>
            <a:off x="6827261" y="4159870"/>
            <a:ext cx="1681137" cy="13448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EC8ED1-FBDB-54AF-162A-063CFFD125B7}"/>
              </a:ext>
            </a:extLst>
          </p:cNvPr>
          <p:cNvSpPr/>
          <p:nvPr/>
        </p:nvSpPr>
        <p:spPr>
          <a:xfrm>
            <a:off x="7004123" y="4553766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AuthenticationFilter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8AF355-99B6-87AB-9256-5317659CEEA0}"/>
              </a:ext>
            </a:extLst>
          </p:cNvPr>
          <p:cNvSpPr/>
          <p:nvPr/>
        </p:nvSpPr>
        <p:spPr>
          <a:xfrm>
            <a:off x="7004123" y="5108144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AuthorizationFilter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92A3D9-3527-ABE1-55BC-9D97B78A9853}"/>
              </a:ext>
            </a:extLst>
          </p:cNvPr>
          <p:cNvSpPr/>
          <p:nvPr/>
        </p:nvSpPr>
        <p:spPr>
          <a:xfrm>
            <a:off x="7004123" y="4824637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- - - 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72BB09E-F9E4-14E1-D443-F5674976A649}"/>
              </a:ext>
            </a:extLst>
          </p:cNvPr>
          <p:cNvSpPr/>
          <p:nvPr/>
        </p:nvSpPr>
        <p:spPr>
          <a:xfrm>
            <a:off x="7001699" y="4207932"/>
            <a:ext cx="1335622" cy="31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SecurityFilteChain</a:t>
            </a:r>
            <a:endParaRPr lang="ko-KR" altLang="en-US" sz="11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DDFD70F4-A8E0-5B22-6905-38193C71EDB2}"/>
              </a:ext>
            </a:extLst>
          </p:cNvPr>
          <p:cNvSpPr/>
          <p:nvPr/>
        </p:nvSpPr>
        <p:spPr>
          <a:xfrm>
            <a:off x="1157289" y="3242961"/>
            <a:ext cx="320423" cy="1769873"/>
          </a:xfrm>
          <a:prstGeom prst="leftBrace">
            <a:avLst>
              <a:gd name="adj1" fmla="val 31061"/>
              <a:gd name="adj2" fmla="val 4769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E59F81-8673-A9A7-B64D-11C8C7D48580}"/>
              </a:ext>
            </a:extLst>
          </p:cNvPr>
          <p:cNvSpPr txBox="1"/>
          <p:nvPr/>
        </p:nvSpPr>
        <p:spPr>
          <a:xfrm>
            <a:off x="45084" y="3924753"/>
            <a:ext cx="1218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FilterChaiin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88718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740D5A-40D5-9072-136F-86AE8CB1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65" y="789634"/>
            <a:ext cx="5539618" cy="5560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ECBD4A-1FDC-58FB-2238-565FB5DD40BC}"/>
              </a:ext>
            </a:extLst>
          </p:cNvPr>
          <p:cNvSpPr txBox="1"/>
          <p:nvPr/>
        </p:nvSpPr>
        <p:spPr>
          <a:xfrm>
            <a:off x="261983" y="192499"/>
            <a:ext cx="3006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FilterChainProxy</a:t>
            </a:r>
            <a:endParaRPr lang="ko-KR" altLang="en-US" sz="24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91F5A6-0A7B-0DBE-29B0-CD54AC590EB7}"/>
              </a:ext>
            </a:extLst>
          </p:cNvPr>
          <p:cNvCxnSpPr>
            <a:cxnSpLocks/>
          </p:cNvCxnSpPr>
          <p:nvPr/>
        </p:nvCxnSpPr>
        <p:spPr>
          <a:xfrm>
            <a:off x="6858000" y="874065"/>
            <a:ext cx="0" cy="5475934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8E74EF-5BD0-4806-2013-F74F5C1332A8}"/>
              </a:ext>
            </a:extLst>
          </p:cNvPr>
          <p:cNvSpPr txBox="1"/>
          <p:nvPr/>
        </p:nvSpPr>
        <p:spPr>
          <a:xfrm>
            <a:off x="7239001" y="874065"/>
            <a:ext cx="3927251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lt"/>
              </a:rPr>
              <a:t>FilterChainProxy </a:t>
            </a:r>
            <a:r>
              <a:rPr lang="ko-KR" altLang="en-US">
                <a:latin typeface="+mj-lt"/>
              </a:rPr>
              <a:t>는 </a:t>
            </a:r>
            <a:r>
              <a:rPr lang="en-US" altLang="ko-KR">
                <a:latin typeface="+mj-lt"/>
              </a:rPr>
              <a:t>0</a:t>
            </a:r>
            <a:r>
              <a:rPr lang="ko-KR" altLang="en-US">
                <a:latin typeface="+mj-lt"/>
              </a:rPr>
              <a:t>번째 필터부터 </a:t>
            </a:r>
            <a:r>
              <a:rPr lang="en-US" altLang="ko-KR">
                <a:latin typeface="+mj-lt"/>
              </a:rPr>
              <a:t>15</a:t>
            </a:r>
            <a:r>
              <a:rPr lang="ko-KR" altLang="en-US">
                <a:latin typeface="+mj-lt"/>
              </a:rPr>
              <a:t>번째 필터까지 위에서 순서대로 호출하면서 요청을 처리한다</a:t>
            </a:r>
            <a:endParaRPr lang="en-US" altLang="ko-KR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lt"/>
              </a:rPr>
              <a:t>맨 마지막 인가 처리를 하는 필터까지 특별한 예외나 오류가 발생하지 않으면 성공적으로 요청이 서블릿으로 넘어가게 된다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9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2703885" y="3013502"/>
            <a:ext cx="664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보안 설정하기</a:t>
            </a:r>
            <a:endParaRPr lang="ko-KR" altLang="en-US" sz="480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F848A-1196-23AF-67B9-E13E6F2BC7B5}"/>
              </a:ext>
            </a:extLst>
          </p:cNvPr>
          <p:cNvSpPr txBox="1"/>
          <p:nvPr/>
        </p:nvSpPr>
        <p:spPr>
          <a:xfrm>
            <a:off x="4650377" y="6251371"/>
            <a:ext cx="746847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https://github.com/onjsdnjs/spring-security-master/tree/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basic-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사용자정의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보안설정하기</a:t>
            </a:r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1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154DDF-B3EF-3760-C192-71E19441DA16}"/>
              </a:ext>
            </a:extLst>
          </p:cNvPr>
          <p:cNvSpPr/>
          <p:nvPr/>
        </p:nvSpPr>
        <p:spPr>
          <a:xfrm>
            <a:off x="1347312" y="1908184"/>
            <a:ext cx="8639175" cy="45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4" y="805688"/>
            <a:ext cx="732643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한 개 이상의 </a:t>
            </a:r>
            <a:r>
              <a:rPr lang="en-US" altLang="ko-KR" sz="1400">
                <a:latin typeface="+mj-lt"/>
              </a:rPr>
              <a:t>SecurityFilteChain </a:t>
            </a:r>
            <a:r>
              <a:rPr lang="ko-KR" altLang="en-US" sz="1400">
                <a:latin typeface="+mj-lt"/>
              </a:rPr>
              <a:t>타입의 빈을 정의한 후 인증 </a:t>
            </a:r>
            <a:r>
              <a:rPr lang="en-US" altLang="ko-KR" sz="1400">
                <a:latin typeface="+mj-lt"/>
              </a:rPr>
              <a:t>API </a:t>
            </a:r>
            <a:r>
              <a:rPr lang="ko-KR" altLang="en-US" sz="1400">
                <a:latin typeface="+mj-lt"/>
              </a:rPr>
              <a:t>및 인가 </a:t>
            </a:r>
            <a:r>
              <a:rPr lang="en-US" altLang="ko-KR" sz="1400">
                <a:latin typeface="+mj-lt"/>
              </a:rPr>
              <a:t>API </a:t>
            </a:r>
            <a:r>
              <a:rPr lang="ko-KR" altLang="en-US" sz="1400">
                <a:latin typeface="+mj-lt"/>
              </a:rPr>
              <a:t>를 설정한다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5" y="341761"/>
            <a:ext cx="3874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보안 기능 구현</a:t>
            </a:r>
            <a:endParaRPr lang="ko-KR" altLang="en-US" sz="2400" b="1"/>
          </a:p>
        </p:txBody>
      </p:sp>
      <p:sp>
        <p:nvSpPr>
          <p:cNvPr id="7" name="모서리가 둥근 직사각형 38">
            <a:extLst>
              <a:ext uri="{FF2B5EF4-FFF2-40B4-BE49-F238E27FC236}">
                <a16:creationId xmlns:a16="http://schemas.microsoft.com/office/drawing/2014/main" id="{9D1361F4-2EBE-FD3E-67F4-5B1251EA71A9}"/>
              </a:ext>
            </a:extLst>
          </p:cNvPr>
          <p:cNvSpPr/>
          <p:nvPr/>
        </p:nvSpPr>
        <p:spPr>
          <a:xfrm>
            <a:off x="4172807" y="2061509"/>
            <a:ext cx="2013180" cy="44328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SecurityFilteChain</a:t>
            </a:r>
            <a:endParaRPr lang="ko-KR" altLang="en-US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38">
            <a:extLst>
              <a:ext uri="{FF2B5EF4-FFF2-40B4-BE49-F238E27FC236}">
                <a16:creationId xmlns:a16="http://schemas.microsoft.com/office/drawing/2014/main" id="{F4AA7D55-63F4-1258-EA4A-D8B34C68FFC9}"/>
              </a:ext>
            </a:extLst>
          </p:cNvPr>
          <p:cNvSpPr/>
          <p:nvPr/>
        </p:nvSpPr>
        <p:spPr>
          <a:xfrm>
            <a:off x="4172807" y="2747308"/>
            <a:ext cx="2013180" cy="443289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HttpSecurity</a:t>
            </a:r>
            <a:endParaRPr lang="ko-KR" altLang="en-US" sz="1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6FB088-7B25-112A-ED77-46CE7546D7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179397" y="2504798"/>
            <a:ext cx="0" cy="242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38">
            <a:extLst>
              <a:ext uri="{FF2B5EF4-FFF2-40B4-BE49-F238E27FC236}">
                <a16:creationId xmlns:a16="http://schemas.microsoft.com/office/drawing/2014/main" id="{E4CDFA0A-CF73-81D2-B816-35C772DAE94B}"/>
              </a:ext>
            </a:extLst>
          </p:cNvPr>
          <p:cNvSpPr/>
          <p:nvPr/>
        </p:nvSpPr>
        <p:spPr>
          <a:xfrm>
            <a:off x="1511777" y="3625889"/>
            <a:ext cx="2013180" cy="4432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38">
            <a:extLst>
              <a:ext uri="{FF2B5EF4-FFF2-40B4-BE49-F238E27FC236}">
                <a16:creationId xmlns:a16="http://schemas.microsoft.com/office/drawing/2014/main" id="{1D9E4086-C693-93C5-9628-1735E9DADC36}"/>
              </a:ext>
            </a:extLst>
          </p:cNvPr>
          <p:cNvSpPr/>
          <p:nvPr/>
        </p:nvSpPr>
        <p:spPr>
          <a:xfrm>
            <a:off x="6890075" y="3625889"/>
            <a:ext cx="2013180" cy="4432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인가</a:t>
            </a: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1C9F83-0768-65C0-0114-0217D2D47FAE}"/>
              </a:ext>
            </a:extLst>
          </p:cNvPr>
          <p:cNvSpPr/>
          <p:nvPr/>
        </p:nvSpPr>
        <p:spPr>
          <a:xfrm>
            <a:off x="1686246" y="4124145"/>
            <a:ext cx="2171093" cy="21980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200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http.addFilter()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0827D-CEE7-911A-8D01-A253848769AC}"/>
              </a:ext>
            </a:extLst>
          </p:cNvPr>
          <p:cNvSpPr/>
          <p:nvPr/>
        </p:nvSpPr>
        <p:spPr>
          <a:xfrm>
            <a:off x="6816923" y="4124145"/>
            <a:ext cx="3169564" cy="219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200"/>
              <a:t>http.authorizeHttpRequests(auth -&gt; auth.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.requestMatchers(/admin)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200"/>
              <a:t>        .denyAll())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ADDF0-3080-3A1B-6230-A0B207197458}"/>
              </a:ext>
            </a:extLst>
          </p:cNvPr>
          <p:cNvSpPr txBox="1"/>
          <p:nvPr/>
        </p:nvSpPr>
        <p:spPr>
          <a:xfrm>
            <a:off x="3923230" y="1430849"/>
            <a:ext cx="26148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SecurityConfig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48614CA-CF23-D44E-8721-D94A7811055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3631236" y="2077728"/>
            <a:ext cx="435292" cy="26610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DE19516-7164-8D2A-089E-E016983C5AF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rot="16200000" flipH="1">
            <a:off x="6320385" y="2049609"/>
            <a:ext cx="435292" cy="27172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3499FA-A8CD-8D96-F1FC-943356F270C1}"/>
              </a:ext>
            </a:extLst>
          </p:cNvPr>
          <p:cNvSpPr/>
          <p:nvPr/>
        </p:nvSpPr>
        <p:spPr>
          <a:xfrm>
            <a:off x="6211918" y="2109582"/>
            <a:ext cx="146601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j-lt"/>
              </a:rPr>
              <a:t>빈으로 정의한다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52F36A-F5BE-F837-544D-E9D9F4DC3360}"/>
              </a:ext>
            </a:extLst>
          </p:cNvPr>
          <p:cNvSpPr/>
          <p:nvPr/>
        </p:nvSpPr>
        <p:spPr>
          <a:xfrm>
            <a:off x="6211918" y="2799825"/>
            <a:ext cx="1466018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j-lt"/>
              </a:rPr>
              <a:t>의존 주입 받는다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52ABC-29AB-EC5C-B22D-006DB2F5BBC3}"/>
              </a:ext>
            </a:extLst>
          </p:cNvPr>
          <p:cNvSpPr txBox="1"/>
          <p:nvPr/>
        </p:nvSpPr>
        <p:spPr>
          <a:xfrm>
            <a:off x="6538031" y="1494435"/>
            <a:ext cx="2495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@EnableWebSecurity </a:t>
            </a:r>
            <a:r>
              <a:rPr lang="ko-KR" altLang="en-US" sz="1200"/>
              <a:t>을 선언한다</a:t>
            </a:r>
          </a:p>
        </p:txBody>
      </p:sp>
    </p:spTree>
    <p:extLst>
      <p:ext uri="{BB962C8B-B14F-4D97-AF65-F5344CB8AC3E}">
        <p14:creationId xmlns:p14="http://schemas.microsoft.com/office/powerpoint/2010/main" val="264179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78916" y="341761"/>
            <a:ext cx="2564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구현 코드</a:t>
            </a:r>
            <a:endParaRPr lang="ko-KR" altLang="en-US" sz="2400" b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7E7B89-E7D8-F837-6A21-A5EC73D4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68" y="999297"/>
            <a:ext cx="11128248" cy="43473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  <a:t>@EnableWebSecurity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  <a:t>@Configuration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n-ea"/>
              </a:rPr>
              <a:t>public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SecurityConfig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  <a:t>@Bean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n-ea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n-ea"/>
              </a:rPr>
              <a:t>public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SecurityFilterChain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n-ea"/>
              </a:rPr>
              <a:t>securityFilterChain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(HttpSecurity http)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n-ea"/>
              </a:rPr>
              <a:t>throws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Exception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        http.authorizeHttpRequests(auth -&gt; auth.anyRequest().authenticated())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                .formLogin(Customizer.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withDefaults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());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n-ea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http.build();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    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n-ea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E8DBF-769B-83ED-28DA-3343B69B7204}"/>
              </a:ext>
            </a:extLst>
          </p:cNvPr>
          <p:cNvSpPr/>
          <p:nvPr/>
        </p:nvSpPr>
        <p:spPr>
          <a:xfrm>
            <a:off x="658368" y="5485822"/>
            <a:ext cx="8366760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@EnableWebSecurity </a:t>
            </a:r>
            <a:r>
              <a:rPr lang="ko-KR" altLang="en-US" sz="1400">
                <a:latin typeface="+mj-lt"/>
              </a:rPr>
              <a:t>을 클래스에 정의한다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모든 설정 코드는 람다 형식으로 작성해야 한다 </a:t>
            </a:r>
            <a:r>
              <a:rPr lang="en-US" altLang="ko-KR" sz="140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+mj-lt"/>
              </a:rPr>
              <a:t>스프링 시큐리티 </a:t>
            </a:r>
            <a:r>
              <a:rPr lang="en-US" altLang="ko-KR" sz="1400">
                <a:solidFill>
                  <a:srgbClr val="FF0000"/>
                </a:solidFill>
                <a:latin typeface="+mj-lt"/>
              </a:rPr>
              <a:t>7 </a:t>
            </a:r>
            <a:r>
              <a:rPr lang="ko-KR" altLang="en-US" sz="1400">
                <a:solidFill>
                  <a:srgbClr val="FF0000"/>
                </a:solidFill>
                <a:latin typeface="+mj-lt"/>
              </a:rPr>
              <a:t>버전부터는 람다 형식만 지원 할 예정</a:t>
            </a:r>
            <a:r>
              <a:rPr lang="en-US" altLang="ko-KR" sz="140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SecurityFilterChain </a:t>
            </a:r>
            <a:r>
              <a:rPr lang="ko-KR" altLang="en-US" sz="1400">
                <a:latin typeface="+mj-lt"/>
              </a:rPr>
              <a:t>을 빈으로 정의하게 되면 자동설정에 의한 </a:t>
            </a:r>
            <a:r>
              <a:rPr lang="en-US" altLang="ko-KR" sz="1400">
                <a:latin typeface="+mj-lt"/>
              </a:rPr>
              <a:t>SecurityFilterChain </a:t>
            </a:r>
            <a:r>
              <a:rPr lang="ko-KR" altLang="en-US" sz="1400">
                <a:latin typeface="+mj-lt"/>
              </a:rPr>
              <a:t>빈은 생성되지 않는다</a:t>
            </a:r>
            <a:endParaRPr lang="en-US" altLang="ko-KR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052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4" y="805688"/>
            <a:ext cx="732643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application.properties </a:t>
            </a:r>
            <a:r>
              <a:rPr lang="ko-KR" altLang="en-US" sz="1400">
                <a:latin typeface="+mj-lt"/>
              </a:rPr>
              <a:t>혹은 </a:t>
            </a:r>
            <a:r>
              <a:rPr lang="en-US" altLang="ko-KR" sz="1400">
                <a:latin typeface="+mj-lt"/>
              </a:rPr>
              <a:t>application.yml </a:t>
            </a:r>
            <a:r>
              <a:rPr lang="ko-KR" altLang="en-US" sz="1400">
                <a:latin typeface="+mj-lt"/>
              </a:rPr>
              <a:t>파일에 설정한다</a:t>
            </a:r>
            <a:endParaRPr lang="en-US" altLang="ko-KR" sz="140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3A88D-B6C9-9CBA-F03F-4D8ADA835966}"/>
              </a:ext>
            </a:extLst>
          </p:cNvPr>
          <p:cNvSpPr txBox="1"/>
          <p:nvPr/>
        </p:nvSpPr>
        <p:spPr>
          <a:xfrm>
            <a:off x="233195" y="256732"/>
            <a:ext cx="3874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추가 설정</a:t>
            </a:r>
            <a:endParaRPr lang="ko-KR" altLang="en-US" sz="24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E8D4E1-1D38-CEC9-DA49-21C36C0E9858}"/>
              </a:ext>
            </a:extLst>
          </p:cNvPr>
          <p:cNvSpPr/>
          <p:nvPr/>
        </p:nvSpPr>
        <p:spPr>
          <a:xfrm>
            <a:off x="519114" y="3298724"/>
            <a:ext cx="7326437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자바 설정 클래스에 직접 정의한다</a:t>
            </a:r>
            <a:endParaRPr lang="en-US" altLang="ko-KR" sz="1400">
              <a:latin typeface="+mj-lt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1BA49E70-9901-6494-D543-4209E63F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3793906"/>
            <a:ext cx="8119872" cy="25530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@Bean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public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InMemoryUserDetailsManager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inMemoryUserDetailsManager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UserDetails user = User.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withUsername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"user"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.password(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"{noop}1111"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.authorities(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"ROLE_USER"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.build();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return new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InMemoryUserDetailsManager(user);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7C6E720-50CA-C61F-2607-CA427965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1281547"/>
            <a:ext cx="8119872" cy="17220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security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user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1111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roles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USER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63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E45B7-9FB7-4A0A-A764-156679392F0E}"/>
              </a:ext>
            </a:extLst>
          </p:cNvPr>
          <p:cNvSpPr txBox="1"/>
          <p:nvPr/>
        </p:nvSpPr>
        <p:spPr>
          <a:xfrm>
            <a:off x="1624937" y="1781875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프로세스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722D2-7CFE-4B57-B2B5-9830792007B1}"/>
              </a:ext>
            </a:extLst>
          </p:cNvPr>
          <p:cNvSpPr txBox="1"/>
          <p:nvPr/>
        </p:nvSpPr>
        <p:spPr>
          <a:xfrm>
            <a:off x="1763300" y="2428206"/>
            <a:ext cx="7914346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 인증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formLogin() &amp; UsernamePasswordAuthenticationFilter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인증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HttpBasic() &amp; BasicAuthenticationFilter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기억하기 인증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RememberMe() &amp; RememberMeAuthenticationFilter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 인증 사용자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Anonymous() &amp; AnonymousAuthenticationFilter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 아웃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logout() &amp; LogoutFilter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캐시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RequestCache / SavedRequest &amp; RequestCacheAwareFilter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4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E45B7-9FB7-4A0A-A764-156679392F0E}"/>
              </a:ext>
            </a:extLst>
          </p:cNvPr>
          <p:cNvSpPr txBox="1"/>
          <p:nvPr/>
        </p:nvSpPr>
        <p:spPr>
          <a:xfrm>
            <a:off x="1618248" y="2634916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강좌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722D2-7CFE-4B57-B2B5-9830792007B1}"/>
              </a:ext>
            </a:extLst>
          </p:cNvPr>
          <p:cNvSpPr txBox="1"/>
          <p:nvPr/>
        </p:nvSpPr>
        <p:spPr>
          <a:xfrm>
            <a:off x="2232137" y="3576754"/>
            <a:ext cx="248016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+mj-lt"/>
              </a:rPr>
              <a:t>커리큘럼 소개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+mj-lt"/>
              </a:rPr>
              <a:t>개발환경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+mj-lt"/>
              </a:rPr>
              <a:t>&amp;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+mj-lt"/>
              </a:rPr>
              <a:t> 필요사항</a:t>
            </a:r>
          </a:p>
        </p:txBody>
      </p:sp>
    </p:spTree>
    <p:extLst>
      <p:ext uri="{BB962C8B-B14F-4D97-AF65-F5344CB8AC3E}">
        <p14:creationId xmlns:p14="http://schemas.microsoft.com/office/powerpoint/2010/main" val="231896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2331187" y="2748045"/>
            <a:ext cx="752962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 인증 </a:t>
            </a:r>
            <a:r>
              <a:rPr lang="en-US" altLang="ko-KR" sz="60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formLogin()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09AF5-470C-0895-ABC4-E6B2FAA42076}"/>
              </a:ext>
            </a:extLst>
          </p:cNvPr>
          <p:cNvSpPr txBox="1"/>
          <p:nvPr/>
        </p:nvSpPr>
        <p:spPr>
          <a:xfrm>
            <a:off x="5056632" y="6251371"/>
            <a:ext cx="7062216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https://github.com/onjsdnjs/spring-security-master/tree/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basic-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formLogin</a:t>
            </a:r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45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5" y="723392"/>
            <a:ext cx="10417110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 </a:t>
            </a:r>
            <a:r>
              <a:rPr lang="en-US" altLang="ko-KR" sz="1400">
                <a:latin typeface="+mj-lt"/>
              </a:rPr>
              <a:t>HTTP </a:t>
            </a:r>
            <a:r>
              <a:rPr lang="ko-KR" altLang="en-US" sz="1400">
                <a:latin typeface="+mj-lt"/>
              </a:rPr>
              <a:t>기반의 폼 로그인 인증 메커니즘을 활성화하는 </a:t>
            </a:r>
            <a:r>
              <a:rPr lang="en-US" altLang="ko-KR" sz="1400">
                <a:latin typeface="+mj-lt"/>
              </a:rPr>
              <a:t>API </a:t>
            </a:r>
            <a:r>
              <a:rPr lang="ko-KR" altLang="en-US" sz="1400">
                <a:latin typeface="+mj-lt"/>
              </a:rPr>
              <a:t>로서 사용자 인증을 위한 사용자 정의 로그인 페이지를 쉽게 구현할 수 있다</a:t>
            </a:r>
            <a:r>
              <a:rPr lang="en-US" altLang="ko-KR" sz="1400">
                <a:latin typeface="+mj-lt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기본적으로</a:t>
            </a:r>
            <a:r>
              <a:rPr lang="en-US" altLang="ko-KR" sz="1400">
                <a:latin typeface="+mj-lt"/>
              </a:rPr>
              <a:t> </a:t>
            </a:r>
            <a:r>
              <a:rPr lang="ko-KR" altLang="en-US" sz="1400">
                <a:latin typeface="+mj-lt"/>
              </a:rPr>
              <a:t>스프링 시큐리티가 제공하는 기본 로그인 페이지를 사용하며</a:t>
            </a:r>
            <a:r>
              <a:rPr lang="en-US" altLang="ko-KR" sz="1400">
                <a:latin typeface="+mj-lt"/>
              </a:rPr>
              <a:t> </a:t>
            </a:r>
            <a:r>
              <a:rPr lang="ko-KR" altLang="en-US" sz="1400">
                <a:latin typeface="+mj-lt"/>
              </a:rPr>
              <a:t>사용자 이름과 비밀번호 필드가 포함된 간단한 로그인 양식을 제공한다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사용자는 웹 폼을 통해 자격 증명</a:t>
            </a:r>
            <a:r>
              <a:rPr lang="en-US" altLang="ko-KR" sz="1400">
                <a:latin typeface="+mj-lt"/>
              </a:rPr>
              <a:t>(</a:t>
            </a:r>
            <a:r>
              <a:rPr lang="ko-KR" altLang="en-US" sz="1400">
                <a:latin typeface="+mj-lt"/>
              </a:rPr>
              <a:t>사용자 이름과 비밀번호</a:t>
            </a:r>
            <a:r>
              <a:rPr lang="en-US" altLang="ko-KR" sz="1400">
                <a:latin typeface="+mj-lt"/>
              </a:rPr>
              <a:t>)</a:t>
            </a:r>
            <a:r>
              <a:rPr lang="ko-KR" altLang="en-US" sz="1400">
                <a:latin typeface="+mj-lt"/>
              </a:rPr>
              <a:t>을 제공하고</a:t>
            </a:r>
            <a:r>
              <a:rPr lang="en-US" altLang="ko-KR" sz="1400">
                <a:latin typeface="+mj-lt"/>
              </a:rPr>
              <a:t> Spring Security</a:t>
            </a:r>
            <a:r>
              <a:rPr lang="ko-KR" altLang="en-US" sz="1400">
                <a:latin typeface="+mj-lt"/>
              </a:rPr>
              <a:t>는 </a:t>
            </a:r>
            <a:r>
              <a:rPr lang="en-US" altLang="ko-KR" sz="1400">
                <a:latin typeface="+mj-lt"/>
              </a:rPr>
              <a:t>HttpServletRequest</a:t>
            </a:r>
            <a:r>
              <a:rPr lang="ko-KR" altLang="en-US" sz="1400">
                <a:latin typeface="+mj-lt"/>
              </a:rPr>
              <a:t>에서 이 값을 읽어 온다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4E011-F46E-B0EF-A8C6-CE795B7E5E0F}"/>
              </a:ext>
            </a:extLst>
          </p:cNvPr>
          <p:cNvSpPr txBox="1"/>
          <p:nvPr/>
        </p:nvSpPr>
        <p:spPr>
          <a:xfrm>
            <a:off x="278915" y="259465"/>
            <a:ext cx="2400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 인증</a:t>
            </a:r>
            <a:endParaRPr lang="ko-KR" altLang="en-US" sz="2400" b="1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94D2B5-73CC-A18A-5DB6-893340BCD67D}"/>
              </a:ext>
            </a:extLst>
          </p:cNvPr>
          <p:cNvCxnSpPr>
            <a:cxnSpLocks/>
          </p:cNvCxnSpPr>
          <p:nvPr/>
        </p:nvCxnSpPr>
        <p:spPr>
          <a:xfrm>
            <a:off x="9434054" y="4941742"/>
            <a:ext cx="15830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9EC51-6151-6556-EB68-DF281444B8D1}"/>
              </a:ext>
            </a:extLst>
          </p:cNvPr>
          <p:cNvSpPr txBox="1"/>
          <p:nvPr/>
        </p:nvSpPr>
        <p:spPr>
          <a:xfrm>
            <a:off x="2695293" y="5517697"/>
            <a:ext cx="1780950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100">
                <a:latin typeface="+mj-lt"/>
              </a:rPr>
              <a:t>로그인 페이지로 리다이렉트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97217-4D08-0FE3-CEA5-1F3163A22CDE}"/>
              </a:ext>
            </a:extLst>
          </p:cNvPr>
          <p:cNvSpPr txBox="1"/>
          <p:nvPr/>
        </p:nvSpPr>
        <p:spPr>
          <a:xfrm>
            <a:off x="9799085" y="4644866"/>
            <a:ext cx="852945" cy="27699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인증 시도</a:t>
            </a:r>
          </a:p>
        </p:txBody>
      </p:sp>
      <p:sp>
        <p:nvSpPr>
          <p:cNvPr id="43" name="모서리가 둥근 직사각형 38">
            <a:extLst>
              <a:ext uri="{FF2B5EF4-FFF2-40B4-BE49-F238E27FC236}">
                <a16:creationId xmlns:a16="http://schemas.microsoft.com/office/drawing/2014/main" id="{97E149C5-B181-9374-7533-BDBF52BD1F54}"/>
              </a:ext>
            </a:extLst>
          </p:cNvPr>
          <p:cNvSpPr/>
          <p:nvPr/>
        </p:nvSpPr>
        <p:spPr>
          <a:xfrm>
            <a:off x="11017062" y="3558305"/>
            <a:ext cx="736605" cy="27919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endParaRPr lang="ko-KR" altLang="en-US" sz="1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2CBA86F-2584-AAA3-341C-959B150CCF10}"/>
              </a:ext>
            </a:extLst>
          </p:cNvPr>
          <p:cNvSpPr/>
          <p:nvPr/>
        </p:nvSpPr>
        <p:spPr>
          <a:xfrm>
            <a:off x="1502532" y="3091201"/>
            <a:ext cx="5699388" cy="336693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45" name="모서리가 둥근 직사각형 38">
            <a:extLst>
              <a:ext uri="{FF2B5EF4-FFF2-40B4-BE49-F238E27FC236}">
                <a16:creationId xmlns:a16="http://schemas.microsoft.com/office/drawing/2014/main" id="{B43E152A-75B4-9209-16AC-C82099C15239}"/>
              </a:ext>
            </a:extLst>
          </p:cNvPr>
          <p:cNvSpPr/>
          <p:nvPr/>
        </p:nvSpPr>
        <p:spPr>
          <a:xfrm>
            <a:off x="1680078" y="3342856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 검사 필터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DA3005-7BDD-3884-2397-D48BF9D4BFDA}"/>
              </a:ext>
            </a:extLst>
          </p:cNvPr>
          <p:cNvGrpSpPr/>
          <p:nvPr/>
        </p:nvGrpSpPr>
        <p:grpSpPr>
          <a:xfrm>
            <a:off x="269437" y="3317612"/>
            <a:ext cx="580620" cy="493776"/>
            <a:chOff x="3035628" y="2298457"/>
            <a:chExt cx="580620" cy="49377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6A08D1A-C856-1BC8-363F-E6655A6CE1EE}"/>
                </a:ext>
              </a:extLst>
            </p:cNvPr>
            <p:cNvSpPr/>
            <p:nvPr/>
          </p:nvSpPr>
          <p:spPr>
            <a:xfrm>
              <a:off x="3079050" y="2298457"/>
              <a:ext cx="493776" cy="4937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ADBE3D-A455-180C-5183-FE045442CB57}"/>
                </a:ext>
              </a:extLst>
            </p:cNvPr>
            <p:cNvSpPr txBox="1"/>
            <p:nvPr/>
          </p:nvSpPr>
          <p:spPr>
            <a:xfrm>
              <a:off x="3035628" y="2406845"/>
              <a:ext cx="5806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1200" b="1"/>
            </a:p>
          </p:txBody>
        </p:sp>
      </p:grp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id="{7CD31B63-810C-1FEF-0809-288D37D86A87}"/>
              </a:ext>
            </a:extLst>
          </p:cNvPr>
          <p:cNvSpPr/>
          <p:nvPr/>
        </p:nvSpPr>
        <p:spPr>
          <a:xfrm>
            <a:off x="3636894" y="3342856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예외 발생</a:t>
            </a:r>
          </a:p>
        </p:txBody>
      </p:sp>
      <p:sp>
        <p:nvSpPr>
          <p:cNvPr id="50" name="모서리가 둥근 직사각형 38">
            <a:extLst>
              <a:ext uri="{FF2B5EF4-FFF2-40B4-BE49-F238E27FC236}">
                <a16:creationId xmlns:a16="http://schemas.microsoft.com/office/drawing/2014/main" id="{8C9D5849-1120-DBC1-1199-60C2A050F3C7}"/>
              </a:ext>
            </a:extLst>
          </p:cNvPr>
          <p:cNvSpPr/>
          <p:nvPr/>
        </p:nvSpPr>
        <p:spPr>
          <a:xfrm>
            <a:off x="3636894" y="4171304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예외 처리 필터</a:t>
            </a:r>
          </a:p>
        </p:txBody>
      </p:sp>
      <p:sp>
        <p:nvSpPr>
          <p:cNvPr id="51" name="모서리가 둥근 직사각형 38">
            <a:extLst>
              <a:ext uri="{FF2B5EF4-FFF2-40B4-BE49-F238E27FC236}">
                <a16:creationId xmlns:a16="http://schemas.microsoft.com/office/drawing/2014/main" id="{848B040D-313B-9578-9C07-DA45E7C38076}"/>
              </a:ext>
            </a:extLst>
          </p:cNvPr>
          <p:cNvSpPr/>
          <p:nvPr/>
        </p:nvSpPr>
        <p:spPr>
          <a:xfrm>
            <a:off x="3636894" y="5000341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시작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ADAD251-A365-5DC9-C311-9854E67F0B96}"/>
              </a:ext>
            </a:extLst>
          </p:cNvPr>
          <p:cNvCxnSpPr>
            <a:stCxn id="47" idx="6"/>
            <a:endCxn id="45" idx="1"/>
          </p:cNvCxnSpPr>
          <p:nvPr/>
        </p:nvCxnSpPr>
        <p:spPr>
          <a:xfrm>
            <a:off x="806635" y="3564500"/>
            <a:ext cx="87344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38">
            <a:extLst>
              <a:ext uri="{FF2B5EF4-FFF2-40B4-BE49-F238E27FC236}">
                <a16:creationId xmlns:a16="http://schemas.microsoft.com/office/drawing/2014/main" id="{293E4CB4-2718-8B92-2370-51CD262FF6BA}"/>
              </a:ext>
            </a:extLst>
          </p:cNvPr>
          <p:cNvSpPr/>
          <p:nvPr/>
        </p:nvSpPr>
        <p:spPr>
          <a:xfrm>
            <a:off x="3636894" y="5834190"/>
            <a:ext cx="1654682" cy="4432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ko-KR" altLang="en-US" sz="1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48B8792-AE64-4FDC-B8D0-FBF80BA35CC9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3334760" y="3564501"/>
            <a:ext cx="302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277739A-A794-4650-D379-6BE40EA1F106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4464235" y="3786145"/>
            <a:ext cx="0" cy="38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C1E46E-415E-78E7-959E-81FE9E8EA66A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4464235" y="4614593"/>
            <a:ext cx="0" cy="385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1A26326-8D60-0CC3-BDBE-AAA8FBCB0D08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4464235" y="5443630"/>
            <a:ext cx="0" cy="390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3198A6-4EBD-D5DD-8009-6F5981952F0D}"/>
              </a:ext>
            </a:extLst>
          </p:cNvPr>
          <p:cNvSpPr txBox="1"/>
          <p:nvPr/>
        </p:nvSpPr>
        <p:spPr>
          <a:xfrm>
            <a:off x="907780" y="3287500"/>
            <a:ext cx="493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Get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6C23BD-3809-3CDC-5094-B4A5394B7A36}"/>
              </a:ext>
            </a:extLst>
          </p:cNvPr>
          <p:cNvSpPr txBox="1"/>
          <p:nvPr/>
        </p:nvSpPr>
        <p:spPr>
          <a:xfrm>
            <a:off x="3358103" y="2644361"/>
            <a:ext cx="223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SecurityFilterChain</a:t>
            </a:r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6C8E3F9-774E-85DE-9A35-84E5A406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0" y="4271414"/>
            <a:ext cx="1726584" cy="1213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D332DA-0C5C-45A4-3AB1-D77411D673F9}"/>
              </a:ext>
            </a:extLst>
          </p:cNvPr>
          <p:cNvSpPr txBox="1"/>
          <p:nvPr/>
        </p:nvSpPr>
        <p:spPr>
          <a:xfrm>
            <a:off x="269437" y="2153563"/>
            <a:ext cx="3581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 인증 흐름</a:t>
            </a:r>
            <a:endParaRPr lang="ko-KR" altLang="en-US" sz="24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109E5-CBAA-8278-3062-A09EE9E320E0}"/>
              </a:ext>
            </a:extLst>
          </p:cNvPr>
          <p:cNvSpPr txBox="1"/>
          <p:nvPr/>
        </p:nvSpPr>
        <p:spPr>
          <a:xfrm>
            <a:off x="1847730" y="3847919"/>
            <a:ext cx="14334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AuthorizationFilter</a:t>
            </a:r>
            <a:endParaRPr lang="ko-KR" altLang="en-US" sz="11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D30BC9-4993-4E66-1DD9-8037BBC92744}"/>
              </a:ext>
            </a:extLst>
          </p:cNvPr>
          <p:cNvSpPr txBox="1"/>
          <p:nvPr/>
        </p:nvSpPr>
        <p:spPr>
          <a:xfrm>
            <a:off x="5268004" y="3441389"/>
            <a:ext cx="17809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AccessDeniedException</a:t>
            </a:r>
            <a:endParaRPr lang="ko-KR" altLang="en-US" sz="11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8CBCCE9-DBD8-4CAE-ECB3-156563B2C457}"/>
              </a:ext>
            </a:extLst>
          </p:cNvPr>
          <p:cNvSpPr txBox="1"/>
          <p:nvPr/>
        </p:nvSpPr>
        <p:spPr>
          <a:xfrm>
            <a:off x="5289353" y="5091180"/>
            <a:ext cx="1900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AuthenticationEntryPoint</a:t>
            </a:r>
            <a:endParaRPr lang="ko-KR" altLang="en-US" sz="11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F53F5-0E69-5A32-8AC0-DDD77C1350F3}"/>
              </a:ext>
            </a:extLst>
          </p:cNvPr>
          <p:cNvSpPr txBox="1"/>
          <p:nvPr/>
        </p:nvSpPr>
        <p:spPr>
          <a:xfrm>
            <a:off x="5268004" y="4273075"/>
            <a:ext cx="1913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/>
              <a:t>ExceptionTranslationFilter</a:t>
            </a:r>
            <a:endParaRPr lang="ko-KR" altLang="en-US" sz="11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040CF6-3DC4-D377-373E-374046181D5A}"/>
              </a:ext>
            </a:extLst>
          </p:cNvPr>
          <p:cNvSpPr txBox="1"/>
          <p:nvPr/>
        </p:nvSpPr>
        <p:spPr>
          <a:xfrm>
            <a:off x="840542" y="3598503"/>
            <a:ext cx="567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/user</a:t>
            </a:r>
            <a:endParaRPr lang="ko-KR" altLang="en-US" sz="12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1C1F3EC-B899-C7CA-D8D2-D1BAC3C6B094}"/>
              </a:ext>
            </a:extLst>
          </p:cNvPr>
          <p:cNvCxnSpPr>
            <a:stCxn id="54" idx="3"/>
            <a:endCxn id="64" idx="1"/>
          </p:cNvCxnSpPr>
          <p:nvPr/>
        </p:nvCxnSpPr>
        <p:spPr>
          <a:xfrm flipV="1">
            <a:off x="5291576" y="4878201"/>
            <a:ext cx="2415894" cy="1177634"/>
          </a:xfrm>
          <a:prstGeom prst="bentConnector3">
            <a:avLst>
              <a:gd name="adj1" fmla="val 863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59BCD5-4AC9-EB8D-840F-9FB15032293C}"/>
              </a:ext>
            </a:extLst>
          </p:cNvPr>
          <p:cNvSpPr txBox="1"/>
          <p:nvPr/>
        </p:nvSpPr>
        <p:spPr>
          <a:xfrm>
            <a:off x="9398217" y="4954267"/>
            <a:ext cx="16546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</a:rPr>
              <a:t>username + password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34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519115" y="631952"/>
            <a:ext cx="8615741" cy="71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j-lt"/>
              </a:rPr>
              <a:t>FormLoginConfigurer </a:t>
            </a:r>
            <a:r>
              <a:rPr lang="ko-KR" altLang="en-US" sz="1400">
                <a:latin typeface="+mj-lt"/>
              </a:rPr>
              <a:t>설정 클래스를 통해 여러 </a:t>
            </a:r>
            <a:r>
              <a:rPr lang="en-US" altLang="ko-KR" sz="1400">
                <a:latin typeface="+mj-lt"/>
              </a:rPr>
              <a:t>API </a:t>
            </a:r>
            <a:r>
              <a:rPr lang="ko-KR" altLang="en-US" sz="1400">
                <a:latin typeface="+mj-lt"/>
              </a:rPr>
              <a:t>들을 설정할 수 있다</a:t>
            </a:r>
            <a:endParaRPr lang="en-US" altLang="ko-KR" sz="14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j-lt"/>
              </a:rPr>
              <a:t>내부적으로 </a:t>
            </a:r>
            <a:r>
              <a:rPr lang="en-US" altLang="ko-KR" sz="1400">
                <a:latin typeface="+mj-lt"/>
              </a:rPr>
              <a:t>UsernamePasswordAuthenticationFilter </a:t>
            </a:r>
            <a:r>
              <a:rPr lang="ko-KR" altLang="en-US" sz="1400">
                <a:latin typeface="+mj-lt"/>
              </a:rPr>
              <a:t>가 생성되어 폼 방식의 인증 처리를 담당하게 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4E011-F46E-B0EF-A8C6-CE795B7E5E0F}"/>
              </a:ext>
            </a:extLst>
          </p:cNvPr>
          <p:cNvSpPr txBox="1"/>
          <p:nvPr/>
        </p:nvSpPr>
        <p:spPr>
          <a:xfrm>
            <a:off x="278915" y="168025"/>
            <a:ext cx="3150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formLogin() API</a:t>
            </a:r>
            <a:endParaRPr lang="ko-KR" altLang="en-US" sz="24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127F1-1E4B-2017-6B26-18A011F1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5" y="1641420"/>
            <a:ext cx="11745445" cy="44404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rgbClr val="BCBE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ttp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Security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.formLogin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httpSecurityFormLoginConfigurer -&gt; httpSecurityFormLoginConfigurer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.loginPage(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"/loginPage"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나눔고딕" panose="020D0604000000000000" pitchFamily="50" charset="-127"/>
              </a:rPr>
              <a:t>사용자 정의 로그인 페이지로 전환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나눔고딕" panose="020D0604000000000000" pitchFamily="50" charset="-127"/>
              </a:rPr>
              <a:t>,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나눔고딕" panose="020D0604000000000000" pitchFamily="50" charset="-127"/>
              </a:rPr>
              <a:t>기본 로그인페이지 무시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.loginProcessingUrl(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"/loginProc"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사용자 이름과 비밀번호를 검증할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지정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(Form action)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.defaultSuccessUrl(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"/"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[alwaysUse]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이후 이동 페이지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alwaysUse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true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이면 무조건 지정된 위치로 이동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			  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전에 보안이 필요한 페이지를 방문하다가 인증에 성공한 경우이면 이전 위치로 리다이렉트 됨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.failureUrl(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"/</a:t>
            </a:r>
            <a:r>
              <a:rPr lang="en-US" altLang="ko-KR" sz="1400">
                <a:solidFill>
                  <a:srgbClr val="6AAB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failed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	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인증에 실패할 경우 사용자에게 보내질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지정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"/login?error"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.usernameParameter(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"username"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인증을 수행할 때 사용자 이름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찾기 위해 확인하는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username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.passwordParameter(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"password"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나눔고딕" panose="020D0604000000000000" pitchFamily="50" charset="-127"/>
              </a:rPr>
              <a:t>인증을 수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행할 때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비밀번호를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찾기 위해 확인하는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설정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.failureHandler(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AuthenticationFailureHandler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 실패 시 사용할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AuthenticationFailureHandler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지정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	   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SimpleUrlAuthenticationFailureHandler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"/login?error"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리다이렉션 함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.successHandler(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AuthenticationSuccessHandler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인증 성공 시 </a:t>
            </a:r>
            <a:r>
              <a:rPr lang="ko-KR" altLang="en-US" sz="1200" b="0" i="0"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en-US" altLang="ko-KR" sz="1200" b="0" i="0"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AuthenticationSuccessHandler</a:t>
            </a:r>
            <a:r>
              <a:rPr lang="ko-KR" altLang="en-US" sz="1200" b="0" i="0"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지정</a:t>
            </a:r>
            <a:r>
              <a:rPr lang="en-US" altLang="ko-KR" sz="1200" b="0" i="0"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>
                <a:solidFill>
                  <a:srgbClr val="00B0F0"/>
                </a:solidFill>
                <a:latin typeface="+mn-ea"/>
              </a:rPr>
              <a:t>					    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</a:t>
            </a:r>
            <a:r>
              <a:rPr lang="ko-KR" altLang="en-US" sz="1200" b="0" i="0"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200" b="0" i="0"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SavedRequestAwareAuthenticationSuccessHandler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.permitAll()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			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// failureUrl(), loginPage(), loginProcessingUrl()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모든 사용자의 접근을 허용 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   );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76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387547" y="2321005"/>
            <a:ext cx="114169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폼 인증 필터</a:t>
            </a:r>
            <a:endParaRPr lang="en-US" altLang="ko-KR" sz="4800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8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UsernamePasswordAuthenticationFilter</a:t>
            </a:r>
          </a:p>
        </p:txBody>
      </p:sp>
    </p:spTree>
    <p:extLst>
      <p:ext uri="{BB962C8B-B14F-4D97-AF65-F5344CB8AC3E}">
        <p14:creationId xmlns:p14="http://schemas.microsoft.com/office/powerpoint/2010/main" val="63689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E13F48-E60A-4970-B857-23949F40016F}"/>
              </a:ext>
            </a:extLst>
          </p:cNvPr>
          <p:cNvSpPr/>
          <p:nvPr/>
        </p:nvSpPr>
        <p:spPr>
          <a:xfrm>
            <a:off x="320681" y="624979"/>
            <a:ext cx="11871319" cy="12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>
                <a:latin typeface="+mj-lt"/>
              </a:rPr>
              <a:t>스프링 시큐리티는 </a:t>
            </a:r>
            <a:r>
              <a:rPr lang="en-US" altLang="ko-KR" sz="1300">
                <a:latin typeface="+mj-lt"/>
              </a:rPr>
              <a:t>AbstractAuthenticationProcessingFilter </a:t>
            </a:r>
            <a:r>
              <a:rPr lang="ko-KR" altLang="en-US" sz="1300">
                <a:latin typeface="+mj-lt"/>
              </a:rPr>
              <a:t>클래스를 사용자의 자격 증명을 인증하는 기본 필터로 사용 한다</a:t>
            </a:r>
            <a:r>
              <a:rPr lang="en-US" altLang="ko-KR" sz="1300">
                <a:latin typeface="+mj-lt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>
                <a:latin typeface="+mj-lt"/>
              </a:rPr>
              <a:t>UsernamePasswordAuthenticationFilter </a:t>
            </a:r>
            <a:r>
              <a:rPr lang="ko-KR" altLang="en-US" sz="1300">
                <a:latin typeface="+mj-lt"/>
              </a:rPr>
              <a:t>는 </a:t>
            </a:r>
            <a:r>
              <a:rPr lang="en-US" altLang="ko-KR" sz="1300">
                <a:latin typeface="+mj-lt"/>
              </a:rPr>
              <a:t>AbstractAuthenticationProcessingFilter </a:t>
            </a:r>
            <a:r>
              <a:rPr lang="ko-KR" altLang="en-US" sz="1300">
                <a:latin typeface="+mj-lt"/>
              </a:rPr>
              <a:t>를 확장한 클래스로서 </a:t>
            </a:r>
            <a:r>
              <a:rPr lang="en-US" altLang="ko-KR" sz="1300">
                <a:latin typeface="+mj-lt"/>
              </a:rPr>
              <a:t>HttpServletRequest </a:t>
            </a:r>
            <a:r>
              <a:rPr lang="ko-KR" altLang="en-US" sz="1300">
                <a:latin typeface="+mj-lt"/>
              </a:rPr>
              <a:t>에서 제출된 사용자 이름과 비밀번호로부터 인증을 수행한다</a:t>
            </a:r>
            <a:endParaRPr lang="en-US" altLang="ko-KR" sz="130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>
                <a:latin typeface="+mj-lt"/>
              </a:rPr>
              <a:t>인증 프로세스가 초기화 될 때 로그인 페이지와 로그아웃 페이지 생성을 위한 </a:t>
            </a:r>
            <a:r>
              <a:rPr lang="en-US" altLang="ko-KR" sz="1300">
                <a:latin typeface="+mj-lt"/>
              </a:rPr>
              <a:t>DefaultLoginPageGeneratingFilter </a:t>
            </a:r>
            <a:r>
              <a:rPr lang="ko-KR" altLang="en-US" sz="1300">
                <a:latin typeface="+mj-lt"/>
              </a:rPr>
              <a:t>및 </a:t>
            </a:r>
            <a:r>
              <a:rPr lang="en-US" altLang="ko-KR" sz="1300">
                <a:latin typeface="+mj-lt"/>
              </a:rPr>
              <a:t>DefaultLogoutPageGeneratingFilter </a:t>
            </a:r>
            <a:r>
              <a:rPr lang="ko-KR" altLang="en-US" sz="1300">
                <a:latin typeface="+mj-lt"/>
              </a:rPr>
              <a:t>가 초기화 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4E011-F46E-B0EF-A8C6-CE795B7E5E0F}"/>
              </a:ext>
            </a:extLst>
          </p:cNvPr>
          <p:cNvSpPr txBox="1"/>
          <p:nvPr/>
        </p:nvSpPr>
        <p:spPr>
          <a:xfrm>
            <a:off x="228535" y="161052"/>
            <a:ext cx="1190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2400" b="1"/>
          </a:p>
        </p:txBody>
      </p:sp>
      <p:sp>
        <p:nvSpPr>
          <p:cNvPr id="50" name="모서리가 둥근 직사각형 38">
            <a:extLst>
              <a:ext uri="{FF2B5EF4-FFF2-40B4-BE49-F238E27FC236}">
                <a16:creationId xmlns:a16="http://schemas.microsoft.com/office/drawing/2014/main" id="{8C9D5849-1120-DBC1-1199-60C2A050F3C7}"/>
              </a:ext>
            </a:extLst>
          </p:cNvPr>
          <p:cNvSpPr/>
          <p:nvPr/>
        </p:nvSpPr>
        <p:spPr>
          <a:xfrm>
            <a:off x="767979" y="5835728"/>
            <a:ext cx="4388738" cy="676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6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UsernamePasswordAuthenticationFilter</a:t>
            </a:r>
            <a:endParaRPr lang="ko-KR" altLang="en-US" sz="16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D332DA-0C5C-45A4-3AB1-D77411D673F9}"/>
              </a:ext>
            </a:extLst>
          </p:cNvPr>
          <p:cNvSpPr txBox="1"/>
          <p:nvPr/>
        </p:nvSpPr>
        <p:spPr>
          <a:xfrm>
            <a:off x="228536" y="2161725"/>
            <a:ext cx="1190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endParaRPr lang="ko-KR" altLang="en-US" sz="2400" b="1"/>
          </a:p>
        </p:txBody>
      </p:sp>
      <p:sp>
        <p:nvSpPr>
          <p:cNvPr id="4" name="모서리가 둥근 직사각형 38">
            <a:extLst>
              <a:ext uri="{FF2B5EF4-FFF2-40B4-BE49-F238E27FC236}">
                <a16:creationId xmlns:a16="http://schemas.microsoft.com/office/drawing/2014/main" id="{0C178B47-7035-B273-F897-8D9435132FB1}"/>
              </a:ext>
            </a:extLst>
          </p:cNvPr>
          <p:cNvSpPr/>
          <p:nvPr/>
        </p:nvSpPr>
        <p:spPr>
          <a:xfrm>
            <a:off x="3611321" y="3919943"/>
            <a:ext cx="4388738" cy="676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600">
                <a:latin typeface="+mj-lt"/>
              </a:rPr>
              <a:t>AbstractAuthenticationProcessingFilter</a:t>
            </a:r>
            <a:endParaRPr lang="ko-KR" altLang="en-US" sz="16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BF1AB5-B902-51A5-94D4-9AD2EA6183C7}"/>
              </a:ext>
            </a:extLst>
          </p:cNvPr>
          <p:cNvGrpSpPr/>
          <p:nvPr/>
        </p:nvGrpSpPr>
        <p:grpSpPr>
          <a:xfrm>
            <a:off x="5515380" y="2933644"/>
            <a:ext cx="580620" cy="493776"/>
            <a:chOff x="3035628" y="2298457"/>
            <a:chExt cx="580620" cy="49377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DB0D55-8A59-473B-875B-C824B30B26B0}"/>
                </a:ext>
              </a:extLst>
            </p:cNvPr>
            <p:cNvSpPr/>
            <p:nvPr/>
          </p:nvSpPr>
          <p:spPr>
            <a:xfrm>
              <a:off x="3079050" y="2298457"/>
              <a:ext cx="493776" cy="4937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93AC69-6F03-65D0-0551-CFE4AA83799C}"/>
                </a:ext>
              </a:extLst>
            </p:cNvPr>
            <p:cNvSpPr txBox="1"/>
            <p:nvPr/>
          </p:nvSpPr>
          <p:spPr>
            <a:xfrm>
              <a:off x="3035628" y="2406845"/>
              <a:ext cx="5806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client</a:t>
              </a:r>
              <a:endParaRPr lang="ko-KR" altLang="en-US" sz="1200" b="1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5E1C94-483A-B714-1800-5D237FE1CFD5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>
            <a:off x="5805690" y="3427420"/>
            <a:ext cx="0" cy="492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8EC217-5C49-7B29-4231-8BB4DED16CA9}"/>
              </a:ext>
            </a:extLst>
          </p:cNvPr>
          <p:cNvSpPr txBox="1"/>
          <p:nvPr/>
        </p:nvSpPr>
        <p:spPr>
          <a:xfrm>
            <a:off x="4834181" y="3509758"/>
            <a:ext cx="110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+mj-lt"/>
              </a:rPr>
              <a:t>Get /login</a:t>
            </a:r>
            <a:endParaRPr lang="ko-KR" altLang="en-US" sz="1200"/>
          </a:p>
        </p:txBody>
      </p:sp>
      <p:sp>
        <p:nvSpPr>
          <p:cNvPr id="33" name="모서리가 둥근 직사각형 38">
            <a:extLst>
              <a:ext uri="{FF2B5EF4-FFF2-40B4-BE49-F238E27FC236}">
                <a16:creationId xmlns:a16="http://schemas.microsoft.com/office/drawing/2014/main" id="{074E57D9-D12A-D5DD-C11C-7367F76AA829}"/>
              </a:ext>
            </a:extLst>
          </p:cNvPr>
          <p:cNvSpPr/>
          <p:nvPr/>
        </p:nvSpPr>
        <p:spPr>
          <a:xfrm>
            <a:off x="6454663" y="5835728"/>
            <a:ext cx="4388738" cy="6762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6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CustomAuthenticationFilter</a:t>
            </a:r>
            <a:endParaRPr lang="ko-KR" altLang="en-US" sz="16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DB3CB37-930B-B79F-E8CD-E73DB919C5C3}"/>
              </a:ext>
            </a:extLst>
          </p:cNvPr>
          <p:cNvCxnSpPr>
            <a:stCxn id="4" idx="2"/>
            <a:endCxn id="50" idx="0"/>
          </p:cNvCxnSpPr>
          <p:nvPr/>
        </p:nvCxnSpPr>
        <p:spPr>
          <a:xfrm rot="5400000">
            <a:off x="3764233" y="3794271"/>
            <a:ext cx="1239572" cy="28433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E0C1A05-17A2-27E8-4A52-462052272E06}"/>
              </a:ext>
            </a:extLst>
          </p:cNvPr>
          <p:cNvCxnSpPr>
            <a:stCxn id="4" idx="2"/>
            <a:endCxn id="33" idx="0"/>
          </p:cNvCxnSpPr>
          <p:nvPr/>
        </p:nvCxnSpPr>
        <p:spPr>
          <a:xfrm rot="16200000" flipH="1">
            <a:off x="6607575" y="3794271"/>
            <a:ext cx="1239572" cy="28433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07D02-4791-513B-5E8E-978592925B86}"/>
              </a:ext>
            </a:extLst>
          </p:cNvPr>
          <p:cNvSpPr txBox="1"/>
          <p:nvPr/>
        </p:nvSpPr>
        <p:spPr>
          <a:xfrm>
            <a:off x="4723617" y="5052483"/>
            <a:ext cx="2164145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ea typeface="나눔고딕" panose="020D0604000000000000" pitchFamily="50" charset="-127"/>
              </a:rPr>
              <a:t>attemptAuthentication()</a:t>
            </a:r>
            <a:endParaRPr lang="ko-KR" altLang="en-US" sz="140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2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A4E011-F46E-B0EF-A8C6-CE795B7E5E0F}"/>
              </a:ext>
            </a:extLst>
          </p:cNvPr>
          <p:cNvSpPr txBox="1"/>
          <p:nvPr/>
        </p:nvSpPr>
        <p:spPr>
          <a:xfrm>
            <a:off x="228535" y="161052"/>
            <a:ext cx="2400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  <a:endParaRPr lang="ko-KR" altLang="en-US" sz="2400" b="1"/>
          </a:p>
        </p:txBody>
      </p:sp>
      <p:sp>
        <p:nvSpPr>
          <p:cNvPr id="50" name="모서리가 둥근 직사각형 38">
            <a:extLst>
              <a:ext uri="{FF2B5EF4-FFF2-40B4-BE49-F238E27FC236}">
                <a16:creationId xmlns:a16="http://schemas.microsoft.com/office/drawing/2014/main" id="{8C9D5849-1120-DBC1-1199-60C2A050F3C7}"/>
              </a:ext>
            </a:extLst>
          </p:cNvPr>
          <p:cNvSpPr/>
          <p:nvPr/>
        </p:nvSpPr>
        <p:spPr>
          <a:xfrm>
            <a:off x="3239262" y="1070571"/>
            <a:ext cx="3955544" cy="49377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bg1"/>
                </a:solidFill>
                <a:latin typeface="+mj-lt"/>
                <a:ea typeface="나눔고딕" panose="020D0604000000000000" pitchFamily="50" charset="-127"/>
              </a:rPr>
              <a:t>UsernamePasswordAuthenticationFilter</a:t>
            </a:r>
            <a:endParaRPr lang="ko-KR" altLang="en-US" sz="1400">
              <a:solidFill>
                <a:schemeClr val="bg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DB0D55-8A59-473B-875B-C824B30B26B0}"/>
              </a:ext>
            </a:extLst>
          </p:cNvPr>
          <p:cNvSpPr/>
          <p:nvPr/>
        </p:nvSpPr>
        <p:spPr>
          <a:xfrm>
            <a:off x="4970146" y="178594"/>
            <a:ext cx="493776" cy="4937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3AC69-6F03-65D0-0551-CFE4AA83799C}"/>
              </a:ext>
            </a:extLst>
          </p:cNvPr>
          <p:cNvSpPr txBox="1"/>
          <p:nvPr/>
        </p:nvSpPr>
        <p:spPr>
          <a:xfrm>
            <a:off x="4970146" y="286983"/>
            <a:ext cx="580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sz="12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5E1C94-483A-B714-1800-5D237FE1CFD5}"/>
              </a:ext>
            </a:extLst>
          </p:cNvPr>
          <p:cNvCxnSpPr>
            <a:cxnSpLocks/>
            <a:stCxn id="10" idx="4"/>
            <a:endCxn id="50" idx="0"/>
          </p:cNvCxnSpPr>
          <p:nvPr/>
        </p:nvCxnSpPr>
        <p:spPr>
          <a:xfrm>
            <a:off x="5217034" y="672370"/>
            <a:ext cx="0" cy="398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8EC217-5C49-7B29-4231-8BB4DED16CA9}"/>
              </a:ext>
            </a:extLst>
          </p:cNvPr>
          <p:cNvSpPr txBox="1"/>
          <p:nvPr/>
        </p:nvSpPr>
        <p:spPr>
          <a:xfrm>
            <a:off x="5217034" y="672370"/>
            <a:ext cx="110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atin typeface="+mj-lt"/>
              </a:rPr>
              <a:t>Get /login</a:t>
            </a:r>
            <a:endParaRPr lang="ko-KR" altLang="en-US" sz="1200"/>
          </a:p>
        </p:txBody>
      </p:sp>
      <p:sp>
        <p:nvSpPr>
          <p:cNvPr id="28" name="모서리가 둥근 직사각형 38">
            <a:extLst>
              <a:ext uri="{FF2B5EF4-FFF2-40B4-BE49-F238E27FC236}">
                <a16:creationId xmlns:a16="http://schemas.microsoft.com/office/drawing/2014/main" id="{41C34DDC-8DE4-CB21-5B89-26DBEA7DA6CF}"/>
              </a:ext>
            </a:extLst>
          </p:cNvPr>
          <p:cNvSpPr/>
          <p:nvPr/>
        </p:nvSpPr>
        <p:spPr>
          <a:xfrm>
            <a:off x="4404233" y="1816801"/>
            <a:ext cx="1625602" cy="4937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RequestMatcher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38">
            <a:extLst>
              <a:ext uri="{FF2B5EF4-FFF2-40B4-BE49-F238E27FC236}">
                <a16:creationId xmlns:a16="http://schemas.microsoft.com/office/drawing/2014/main" id="{2C524454-D62B-B4EA-9691-A811FAC71127}"/>
              </a:ext>
            </a:extLst>
          </p:cNvPr>
          <p:cNvSpPr/>
          <p:nvPr/>
        </p:nvSpPr>
        <p:spPr>
          <a:xfrm>
            <a:off x="3239262" y="2525461"/>
            <a:ext cx="3955544" cy="4937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UsernamePasswordAuthenticationToken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34" name="모서리가 둥근 직사각형 38">
            <a:extLst>
              <a:ext uri="{FF2B5EF4-FFF2-40B4-BE49-F238E27FC236}">
                <a16:creationId xmlns:a16="http://schemas.microsoft.com/office/drawing/2014/main" id="{94E6F8E9-1009-DCCB-5839-0250179AF9B0}"/>
              </a:ext>
            </a:extLst>
          </p:cNvPr>
          <p:cNvSpPr/>
          <p:nvPr/>
        </p:nvSpPr>
        <p:spPr>
          <a:xfrm>
            <a:off x="4109466" y="3515377"/>
            <a:ext cx="2215136" cy="4937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AuthenticationManager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BEB4501E-6D63-1054-F5FD-55D8B867036D}"/>
              </a:ext>
            </a:extLst>
          </p:cNvPr>
          <p:cNvSpPr/>
          <p:nvPr/>
        </p:nvSpPr>
        <p:spPr>
          <a:xfrm>
            <a:off x="5002149" y="4327485"/>
            <a:ext cx="429768" cy="4297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3B596F6-056C-A349-47B3-0661EAD53903}"/>
              </a:ext>
            </a:extLst>
          </p:cNvPr>
          <p:cNvCxnSpPr>
            <a:cxnSpLocks/>
            <a:stCxn id="50" idx="2"/>
            <a:endCxn id="28" idx="0"/>
          </p:cNvCxnSpPr>
          <p:nvPr/>
        </p:nvCxnSpPr>
        <p:spPr>
          <a:xfrm>
            <a:off x="5217034" y="1564347"/>
            <a:ext cx="0" cy="252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EA2093-B5FE-AAA4-A21A-6FC8AE0C140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5217034" y="2310577"/>
            <a:ext cx="0" cy="214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E0D17A-AC21-6956-F516-AA0342682425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>
            <a:off x="5217034" y="3019237"/>
            <a:ext cx="0" cy="496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E074DF-94E6-6F6D-BF9C-F057282BA5B2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5217033" y="4009153"/>
            <a:ext cx="1" cy="318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8">
            <a:extLst>
              <a:ext uri="{FF2B5EF4-FFF2-40B4-BE49-F238E27FC236}">
                <a16:creationId xmlns:a16="http://schemas.microsoft.com/office/drawing/2014/main" id="{B88EB3C8-5336-4BA1-B6C9-53C46DC13173}"/>
              </a:ext>
            </a:extLst>
          </p:cNvPr>
          <p:cNvSpPr/>
          <p:nvPr/>
        </p:nvSpPr>
        <p:spPr>
          <a:xfrm>
            <a:off x="8020597" y="910889"/>
            <a:ext cx="3646172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UsernamePasswordAuthenticationToken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38">
            <a:extLst>
              <a:ext uri="{FF2B5EF4-FFF2-40B4-BE49-F238E27FC236}">
                <a16:creationId xmlns:a16="http://schemas.microsoft.com/office/drawing/2014/main" id="{3DA3687E-4917-C20D-8CD6-274E482C59C5}"/>
              </a:ext>
            </a:extLst>
          </p:cNvPr>
          <p:cNvSpPr/>
          <p:nvPr/>
        </p:nvSpPr>
        <p:spPr>
          <a:xfrm>
            <a:off x="8020598" y="1944619"/>
            <a:ext cx="3646172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SessionAuthenticationStrategy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38">
            <a:extLst>
              <a:ext uri="{FF2B5EF4-FFF2-40B4-BE49-F238E27FC236}">
                <a16:creationId xmlns:a16="http://schemas.microsoft.com/office/drawing/2014/main" id="{665892A9-61CC-1435-1CAE-EE3B815A5AF0}"/>
              </a:ext>
            </a:extLst>
          </p:cNvPr>
          <p:cNvSpPr/>
          <p:nvPr/>
        </p:nvSpPr>
        <p:spPr>
          <a:xfrm>
            <a:off x="8020598" y="2978349"/>
            <a:ext cx="3646172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SecurityContextHolder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38">
            <a:extLst>
              <a:ext uri="{FF2B5EF4-FFF2-40B4-BE49-F238E27FC236}">
                <a16:creationId xmlns:a16="http://schemas.microsoft.com/office/drawing/2014/main" id="{D61C0432-8966-F172-A2EA-34BA58056990}"/>
              </a:ext>
            </a:extLst>
          </p:cNvPr>
          <p:cNvSpPr/>
          <p:nvPr/>
        </p:nvSpPr>
        <p:spPr>
          <a:xfrm>
            <a:off x="8020598" y="4012079"/>
            <a:ext cx="3646172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RememberMeServices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38">
            <a:extLst>
              <a:ext uri="{FF2B5EF4-FFF2-40B4-BE49-F238E27FC236}">
                <a16:creationId xmlns:a16="http://schemas.microsoft.com/office/drawing/2014/main" id="{44C86A31-7B70-31F0-D293-E298680669DF}"/>
              </a:ext>
            </a:extLst>
          </p:cNvPr>
          <p:cNvSpPr/>
          <p:nvPr/>
        </p:nvSpPr>
        <p:spPr>
          <a:xfrm>
            <a:off x="8020598" y="5045809"/>
            <a:ext cx="3646172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ApplicationEventPublisher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38">
            <a:extLst>
              <a:ext uri="{FF2B5EF4-FFF2-40B4-BE49-F238E27FC236}">
                <a16:creationId xmlns:a16="http://schemas.microsoft.com/office/drawing/2014/main" id="{741158B1-F66D-D0C3-EE59-430DA550D4CE}"/>
              </a:ext>
            </a:extLst>
          </p:cNvPr>
          <p:cNvSpPr/>
          <p:nvPr/>
        </p:nvSpPr>
        <p:spPr>
          <a:xfrm>
            <a:off x="8020597" y="6079537"/>
            <a:ext cx="3646172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AuthenticationSuccessHandler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8" name="모서리가 둥근 직사각형 38">
            <a:extLst>
              <a:ext uri="{FF2B5EF4-FFF2-40B4-BE49-F238E27FC236}">
                <a16:creationId xmlns:a16="http://schemas.microsoft.com/office/drawing/2014/main" id="{E3E34246-7EF1-977D-B341-3EF21F662901}"/>
              </a:ext>
            </a:extLst>
          </p:cNvPr>
          <p:cNvSpPr/>
          <p:nvPr/>
        </p:nvSpPr>
        <p:spPr>
          <a:xfrm>
            <a:off x="473920" y="3374445"/>
            <a:ext cx="2697480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SecurityContextHolder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38">
            <a:extLst>
              <a:ext uri="{FF2B5EF4-FFF2-40B4-BE49-F238E27FC236}">
                <a16:creationId xmlns:a16="http://schemas.microsoft.com/office/drawing/2014/main" id="{2AC3F9B4-8D22-0AD2-90DD-98D8E723048C}"/>
              </a:ext>
            </a:extLst>
          </p:cNvPr>
          <p:cNvSpPr/>
          <p:nvPr/>
        </p:nvSpPr>
        <p:spPr>
          <a:xfrm>
            <a:off x="473920" y="4726991"/>
            <a:ext cx="2697480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RememberMeServices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sp>
        <p:nvSpPr>
          <p:cNvPr id="60" name="모서리가 둥근 직사각형 38">
            <a:extLst>
              <a:ext uri="{FF2B5EF4-FFF2-40B4-BE49-F238E27FC236}">
                <a16:creationId xmlns:a16="http://schemas.microsoft.com/office/drawing/2014/main" id="{64AC2AD0-40E2-00BB-CB3A-85EC0A490834}"/>
              </a:ext>
            </a:extLst>
          </p:cNvPr>
          <p:cNvSpPr/>
          <p:nvPr/>
        </p:nvSpPr>
        <p:spPr>
          <a:xfrm>
            <a:off x="496693" y="6079537"/>
            <a:ext cx="2697480" cy="4937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AuthenticationFailureHandler</a:t>
            </a:r>
            <a:endParaRPr lang="ko-KR" altLang="en-US" sz="1400">
              <a:solidFill>
                <a:schemeClr val="tx1"/>
              </a:solidFill>
              <a:latin typeface="+mj-lt"/>
              <a:ea typeface="나눔고딕" panose="020D0604000000000000" pitchFamily="50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BC2576F-F873-ED32-8F59-1F0AF9B29B7F}"/>
              </a:ext>
            </a:extLst>
          </p:cNvPr>
          <p:cNvCxnSpPr>
            <a:stCxn id="35" idx="3"/>
            <a:endCxn id="49" idx="1"/>
          </p:cNvCxnSpPr>
          <p:nvPr/>
        </p:nvCxnSpPr>
        <p:spPr>
          <a:xfrm flipV="1">
            <a:off x="5431917" y="1157777"/>
            <a:ext cx="2588680" cy="3384592"/>
          </a:xfrm>
          <a:prstGeom prst="bentConnector3">
            <a:avLst>
              <a:gd name="adj1" fmla="val 807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1C28417-2467-1757-D4D6-C5FF414A56F1}"/>
              </a:ext>
            </a:extLst>
          </p:cNvPr>
          <p:cNvSpPr/>
          <p:nvPr/>
        </p:nvSpPr>
        <p:spPr>
          <a:xfrm>
            <a:off x="4805844" y="482126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latin typeface="+mj-lt"/>
              </a:rPr>
              <a:t>인증 성공 </a:t>
            </a:r>
            <a:r>
              <a:rPr lang="en-US" altLang="ko-KR" sz="1200">
                <a:latin typeface="+mj-lt"/>
              </a:rPr>
              <a:t>?</a:t>
            </a:r>
            <a:endParaRPr lang="ko-KR" altLang="en-US" sz="1200">
              <a:latin typeface="+mj-lt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8BAFC27-9E5E-BD62-0047-1658E8E86C7D}"/>
              </a:ext>
            </a:extLst>
          </p:cNvPr>
          <p:cNvSpPr/>
          <p:nvPr/>
        </p:nvSpPr>
        <p:spPr>
          <a:xfrm>
            <a:off x="4067591" y="4591282"/>
            <a:ext cx="29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719988-CCD9-ACA1-5E13-EA2110F36788}"/>
              </a:ext>
            </a:extLst>
          </p:cNvPr>
          <p:cNvSpPr/>
          <p:nvPr/>
        </p:nvSpPr>
        <p:spPr>
          <a:xfrm>
            <a:off x="6433352" y="4548851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D42A9DD-413D-4EA9-7FAF-458359CAA66F}"/>
              </a:ext>
            </a:extLst>
          </p:cNvPr>
          <p:cNvCxnSpPr>
            <a:stCxn id="35" idx="1"/>
            <a:endCxn id="58" idx="3"/>
          </p:cNvCxnSpPr>
          <p:nvPr/>
        </p:nvCxnSpPr>
        <p:spPr>
          <a:xfrm rot="10800000">
            <a:off x="3171401" y="3621333"/>
            <a:ext cx="1830749" cy="921036"/>
          </a:xfrm>
          <a:prstGeom prst="bentConnector3">
            <a:avLst>
              <a:gd name="adj1" fmla="val 749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A37BE37-36E8-349E-4C73-63A4369E92B6}"/>
              </a:ext>
            </a:extLst>
          </p:cNvPr>
          <p:cNvSpPr/>
          <p:nvPr/>
        </p:nvSpPr>
        <p:spPr>
          <a:xfrm>
            <a:off x="8267356" y="1502762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1DE7804-2514-6A98-587A-616620DD0CEB}"/>
              </a:ext>
            </a:extLst>
          </p:cNvPr>
          <p:cNvSpPr/>
          <p:nvPr/>
        </p:nvSpPr>
        <p:spPr>
          <a:xfrm>
            <a:off x="8267356" y="2554750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5109EAC-6610-D19B-AC3A-27BCEEF6A341}"/>
              </a:ext>
            </a:extLst>
          </p:cNvPr>
          <p:cNvSpPr/>
          <p:nvPr/>
        </p:nvSpPr>
        <p:spPr>
          <a:xfrm>
            <a:off x="8267356" y="3610686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B7FB892-4F93-DFC4-CFCA-C0876C106D36}"/>
              </a:ext>
            </a:extLst>
          </p:cNvPr>
          <p:cNvSpPr/>
          <p:nvPr/>
        </p:nvSpPr>
        <p:spPr>
          <a:xfrm>
            <a:off x="8267356" y="4588491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DAB68FA-FFE7-56F9-D7F3-A7A794F9E354}"/>
              </a:ext>
            </a:extLst>
          </p:cNvPr>
          <p:cNvSpPr/>
          <p:nvPr/>
        </p:nvSpPr>
        <p:spPr>
          <a:xfrm>
            <a:off x="8267356" y="5636062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722EC64E-5878-9436-4536-4A398929F0D4}"/>
              </a:ext>
            </a:extLst>
          </p:cNvPr>
          <p:cNvSpPr/>
          <p:nvPr/>
        </p:nvSpPr>
        <p:spPr>
          <a:xfrm>
            <a:off x="1672337" y="4049422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F7F114C-8B09-00A7-CDF4-A6E1C69FA3D3}"/>
              </a:ext>
            </a:extLst>
          </p:cNvPr>
          <p:cNvSpPr/>
          <p:nvPr/>
        </p:nvSpPr>
        <p:spPr>
          <a:xfrm>
            <a:off x="1672337" y="5367706"/>
            <a:ext cx="223180" cy="3437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E7C3F-DCDF-2753-1C0B-1A2CA1911126}"/>
              </a:ext>
            </a:extLst>
          </p:cNvPr>
          <p:cNvSpPr txBox="1"/>
          <p:nvPr/>
        </p:nvSpPr>
        <p:spPr>
          <a:xfrm>
            <a:off x="8603291" y="622717"/>
            <a:ext cx="1853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(UserDetails + Authorities)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721E3-BFFB-B713-24FD-47BCADFC5981}"/>
              </a:ext>
            </a:extLst>
          </p:cNvPr>
          <p:cNvSpPr txBox="1"/>
          <p:nvPr/>
        </p:nvSpPr>
        <p:spPr>
          <a:xfrm>
            <a:off x="8622406" y="1658494"/>
            <a:ext cx="34226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새로운 로그인을 알리고 세션 관련 작업들을 수행한다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4BD8D-C74D-9B8B-4DF6-85837C32137B}"/>
              </a:ext>
            </a:extLst>
          </p:cNvPr>
          <p:cNvSpPr txBox="1"/>
          <p:nvPr/>
        </p:nvSpPr>
        <p:spPr>
          <a:xfrm>
            <a:off x="8622406" y="2551433"/>
            <a:ext cx="31377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Authentication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SecurityContext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에 설정한다</a:t>
            </a:r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세션에 </a:t>
            </a:r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SecurityContext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가 저장 된다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3666E-F5AD-1143-AE1B-5C4DDA531F3E}"/>
              </a:ext>
            </a:extLst>
          </p:cNvPr>
          <p:cNvSpPr txBox="1"/>
          <p:nvPr/>
        </p:nvSpPr>
        <p:spPr>
          <a:xfrm>
            <a:off x="8605687" y="3592085"/>
            <a:ext cx="31377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RememberMeServices.loginSuccess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 호출한다</a:t>
            </a:r>
            <a:b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(Remember-me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설정된 경우</a:t>
            </a:r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57200-8828-9D8D-5468-4A466BAD532A}"/>
              </a:ext>
            </a:extLst>
          </p:cNvPr>
          <p:cNvSpPr txBox="1"/>
          <p:nvPr/>
        </p:nvSpPr>
        <p:spPr>
          <a:xfrm>
            <a:off x="8605688" y="4757253"/>
            <a:ext cx="2019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인증 성공 이벤트를 게시한다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157EDD-1E93-3047-1026-5B6ACFE5FA32}"/>
              </a:ext>
            </a:extLst>
          </p:cNvPr>
          <p:cNvSpPr txBox="1"/>
          <p:nvPr/>
        </p:nvSpPr>
        <p:spPr>
          <a:xfrm>
            <a:off x="8603291" y="5777998"/>
            <a:ext cx="2019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인증 성공 핸들러를 호출한다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37EBE2-7FD5-F462-3C2D-EE10C7252289}"/>
              </a:ext>
            </a:extLst>
          </p:cNvPr>
          <p:cNvSpPr txBox="1"/>
          <p:nvPr/>
        </p:nvSpPr>
        <p:spPr>
          <a:xfrm>
            <a:off x="534321" y="3078300"/>
            <a:ext cx="25028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SecurityContext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가 삭제 된다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5EA7CD-2DD9-32C2-DD3B-A1B2B53F2D14}"/>
              </a:ext>
            </a:extLst>
          </p:cNvPr>
          <p:cNvSpPr txBox="1"/>
          <p:nvPr/>
        </p:nvSpPr>
        <p:spPr>
          <a:xfrm>
            <a:off x="362614" y="4424250"/>
            <a:ext cx="29656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RememberMeServices.loginFail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이 호출된다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1F6484-B06D-9C65-1717-A22275FF6D2F}"/>
              </a:ext>
            </a:extLst>
          </p:cNvPr>
          <p:cNvSpPr txBox="1"/>
          <p:nvPr/>
        </p:nvSpPr>
        <p:spPr>
          <a:xfrm>
            <a:off x="848456" y="5782519"/>
            <a:ext cx="20199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인증 실패 핸들러를 호출한다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2866B7-1DBB-D5F8-6C57-E98648D1D0D8}"/>
              </a:ext>
            </a:extLst>
          </p:cNvPr>
          <p:cNvSpPr txBox="1"/>
          <p:nvPr/>
        </p:nvSpPr>
        <p:spPr>
          <a:xfrm>
            <a:off x="6096000" y="1846520"/>
            <a:ext cx="13127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요청 정보가 </a:t>
            </a:r>
            <a:endParaRPr lang="en-US" altLang="ko-KR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매칭 되는지 확인</a:t>
            </a:r>
          </a:p>
        </p:txBody>
      </p:sp>
      <p:sp>
        <p:nvSpPr>
          <p:cNvPr id="70" name="모서리가 둥근 직사각형 38">
            <a:extLst>
              <a:ext uri="{FF2B5EF4-FFF2-40B4-BE49-F238E27FC236}">
                <a16:creationId xmlns:a16="http://schemas.microsoft.com/office/drawing/2014/main" id="{AC2452D2-898E-FDC0-0CAC-3C8EB734CA07}"/>
              </a:ext>
            </a:extLst>
          </p:cNvPr>
          <p:cNvSpPr/>
          <p:nvPr/>
        </p:nvSpPr>
        <p:spPr>
          <a:xfrm>
            <a:off x="1451988" y="1816801"/>
            <a:ext cx="1625602" cy="49377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400"/>
              </a:spcBef>
            </a:pPr>
            <a:r>
              <a:rPr lang="en-US" altLang="ko-KR" sz="1400">
                <a:solidFill>
                  <a:schemeClr val="tx1"/>
                </a:solidFill>
                <a:latin typeface="+mj-lt"/>
                <a:ea typeface="나눔고딕" panose="020D0604000000000000" pitchFamily="50" charset="-127"/>
              </a:rPr>
              <a:t>chain.doFilter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D9D63B-3381-3B4F-4ED7-84B0199610F9}"/>
              </a:ext>
            </a:extLst>
          </p:cNvPr>
          <p:cNvCxnSpPr>
            <a:stCxn id="28" idx="1"/>
            <a:endCxn id="70" idx="3"/>
          </p:cNvCxnSpPr>
          <p:nvPr/>
        </p:nvCxnSpPr>
        <p:spPr>
          <a:xfrm flipH="1">
            <a:off x="3077590" y="2063689"/>
            <a:ext cx="1326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CB1EC47-54F2-5E7D-1BDB-79ECCFDF25EF}"/>
              </a:ext>
            </a:extLst>
          </p:cNvPr>
          <p:cNvSpPr/>
          <p:nvPr/>
        </p:nvSpPr>
        <p:spPr>
          <a:xfrm>
            <a:off x="3660725" y="1765026"/>
            <a:ext cx="2968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2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18AED3-54D1-BE11-5FE5-01A0DBE4CBAA}"/>
              </a:ext>
            </a:extLst>
          </p:cNvPr>
          <p:cNvSpPr txBox="1"/>
          <p:nvPr/>
        </p:nvSpPr>
        <p:spPr>
          <a:xfrm>
            <a:off x="3497388" y="3066240"/>
            <a:ext cx="16764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(Username + Password)</a:t>
            </a:r>
            <a:endParaRPr lang="ko-KR" altLang="en-US" sz="11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14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3858849" y="2921169"/>
            <a:ext cx="4474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>
                <a:solidFill>
                  <a:schemeClr val="accent1">
                    <a:lumMod val="75000"/>
                  </a:schemeClr>
                </a:solidFill>
              </a:rPr>
              <a:t>커리큘럼 소개</a:t>
            </a:r>
            <a:endParaRPr lang="ko-KR" altLang="en-US" sz="6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7604" y="68833"/>
            <a:ext cx="11609596" cy="6868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자바 웹 변천사</a:t>
            </a:r>
            <a:r>
              <a:rPr lang="en-US" altLang="ko-KR" sz="1600" b="1">
                <a:latin typeface="+mn-ea"/>
              </a:rPr>
              <a:t>–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초기 서블릿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모델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모델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 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프론트 컨트롤러 패턴</a:t>
            </a:r>
            <a:r>
              <a:rPr lang="en-US" altLang="ko-KR" sz="1600" b="1">
                <a:latin typeface="+mn-ea"/>
              </a:rPr>
              <a:t>–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프론트 컨트롤러 패턴과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스프링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서블릿 기초 </a:t>
            </a:r>
            <a:r>
              <a:rPr lang="en-US" altLang="ko-KR" sz="1600">
                <a:latin typeface="+mn-ea"/>
              </a:rPr>
              <a:t>–</a:t>
            </a:r>
            <a:r>
              <a:rPr lang="ko-KR" altLang="en-US" sz="1600" b="1"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ServletRequest, ServletResponse, ServletConfig, ServletContext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스프링 </a:t>
            </a:r>
            <a:r>
              <a:rPr lang="en-US" altLang="ko-KR" sz="1600" b="1">
                <a:latin typeface="+mn-ea"/>
              </a:rPr>
              <a:t>MVC &amp;</a:t>
            </a:r>
            <a:r>
              <a:rPr lang="ko-KR" altLang="en-US" sz="1600" b="1">
                <a:latin typeface="+mn-ea"/>
              </a:rPr>
              <a:t> 스프링 부트 자동설정 </a:t>
            </a:r>
            <a:r>
              <a:rPr lang="en-US" altLang="ko-KR" sz="1600" b="1">
                <a:latin typeface="+mn-ea"/>
              </a:rPr>
              <a:t>-</a:t>
            </a:r>
            <a:r>
              <a:rPr lang="ko-KR" altLang="en-US" sz="1600" b="1"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 Config,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MVC Config,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ServletRegistration,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ServletRegistrationBean,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ServletContextInitializer,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WebApplicationInitializer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스프링 </a:t>
            </a:r>
            <a:r>
              <a:rPr lang="en-US" altLang="ko-KR" sz="1600" b="1">
                <a:latin typeface="+mn-ea"/>
              </a:rPr>
              <a:t>MVC </a:t>
            </a:r>
            <a:r>
              <a:rPr lang="ko-KR" altLang="en-US" sz="1600" b="1">
                <a:latin typeface="+mn-ea"/>
              </a:rPr>
              <a:t>구조 </a:t>
            </a:r>
            <a:r>
              <a:rPr lang="en-US" altLang="ko-KR" sz="1600" b="1">
                <a:latin typeface="+mn-ea"/>
              </a:rPr>
              <a:t>–</a:t>
            </a:r>
            <a:r>
              <a:rPr lang="ko-KR" altLang="en-US" sz="1600" b="1">
                <a:latin typeface="+mn-ea"/>
              </a:rPr>
              <a:t>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DispatcherServlet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 핵심 클래스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ko-KR" sz="1600" b="1">
                <a:latin typeface="+mn-ea"/>
              </a:rPr>
              <a:t>DispatcherServlet–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요청 프로세싱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 b="1">
                <a:latin typeface="+mn-ea"/>
              </a:rPr>
              <a:t> 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컨텍스트 계층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경로 매칭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로깅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컨트롤러와 요청매핑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@Controller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@RequestMapping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@RequestParam, @ModelAttribute, @PathVariable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ko-KR" sz="1600" b="1">
                <a:latin typeface="+mn-ea"/>
              </a:rPr>
              <a:t>Filters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어노테이션</a:t>
            </a:r>
            <a:r>
              <a:rPr lang="en-US" altLang="ko-KR" sz="1600" b="1">
                <a:latin typeface="+mn-ea"/>
              </a:rPr>
              <a:t> </a:t>
            </a:r>
            <a:r>
              <a:rPr lang="ko-KR" altLang="en-US" sz="1600" b="1">
                <a:latin typeface="+mn-ea"/>
              </a:rPr>
              <a:t> </a:t>
            </a:r>
            <a:r>
              <a:rPr lang="en-US" altLang="ko-KR" sz="1600" b="1">
                <a:latin typeface="+mn-ea"/>
              </a:rPr>
              <a:t>–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@Controller,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요청 매핑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Handler Methods, Model, @InitBinder,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Validation,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Exceptions,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Controller Advice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ko-KR" sz="1600" b="1">
                <a:latin typeface="+mn-ea"/>
              </a:rPr>
              <a:t>URI Links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스프링 </a:t>
            </a:r>
            <a:r>
              <a:rPr lang="en-US" altLang="ko-KR" sz="1600" b="1">
                <a:latin typeface="+mn-ea"/>
              </a:rPr>
              <a:t>MVC </a:t>
            </a:r>
            <a:r>
              <a:rPr lang="ko-KR" altLang="en-US" sz="1600" b="1">
                <a:latin typeface="+mn-ea"/>
              </a:rPr>
              <a:t>비동기 프로그래밍</a:t>
            </a:r>
            <a:r>
              <a:rPr lang="en-US" altLang="ko-KR" sz="1600" b="1">
                <a:latin typeface="+mn-ea"/>
              </a:rPr>
              <a:t>(TaskExecutorConfigurations)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ko-KR" altLang="en-US" sz="1600" b="1">
                <a:latin typeface="+mn-ea"/>
              </a:rPr>
              <a:t> </a:t>
            </a:r>
            <a:r>
              <a:rPr lang="en-US" altLang="ko-KR" sz="1600" b="1">
                <a:latin typeface="+mn-ea"/>
              </a:rPr>
              <a:t>CORS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ko-KR" sz="1600" b="1">
                <a:latin typeface="+mn-ea"/>
              </a:rPr>
              <a:t> Web Security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ko-KR" sz="1600" b="1">
                <a:latin typeface="+mn-ea"/>
              </a:rPr>
              <a:t> Thymeleaf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ko-KR" sz="1600" b="1">
                <a:latin typeface="+mn-ea"/>
              </a:rPr>
              <a:t> Rest Client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01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2743159" y="2921169"/>
            <a:ext cx="6705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+mj-lt"/>
              </a:rPr>
              <a:t>개발환경 </a:t>
            </a:r>
            <a:r>
              <a:rPr lang="en-US" altLang="ko-KR" sz="6000">
                <a:solidFill>
                  <a:schemeClr val="accent1">
                    <a:lumMod val="75000"/>
                  </a:schemeClr>
                </a:solidFill>
                <a:latin typeface="+mj-lt"/>
              </a:rPr>
              <a:t>&amp; </a:t>
            </a:r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+mj-lt"/>
              </a:rPr>
              <a:t>필요사항</a:t>
            </a:r>
          </a:p>
        </p:txBody>
      </p:sp>
    </p:spTree>
    <p:extLst>
      <p:ext uri="{BB962C8B-B14F-4D97-AF65-F5344CB8AC3E}">
        <p14:creationId xmlns:p14="http://schemas.microsoft.com/office/powerpoint/2010/main" val="11720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6B8CCD-6363-4701-B231-72858B25D8D8}"/>
              </a:ext>
            </a:extLst>
          </p:cNvPr>
          <p:cNvSpPr/>
          <p:nvPr/>
        </p:nvSpPr>
        <p:spPr>
          <a:xfrm>
            <a:off x="1521153" y="1169306"/>
            <a:ext cx="1943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9C275C-4A2C-46E5-8BA6-DEE72B1E0666}"/>
              </a:ext>
            </a:extLst>
          </p:cNvPr>
          <p:cNvSpPr/>
          <p:nvPr/>
        </p:nvSpPr>
        <p:spPr>
          <a:xfrm>
            <a:off x="2018535" y="1754081"/>
            <a:ext cx="2426113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17 </a:t>
            </a: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endParaRPr lang="en-US" altLang="ko-KR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Gradle</a:t>
            </a:r>
            <a:endParaRPr lang="en-US" altLang="ko-KR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인텔리제이</a:t>
            </a: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STS</a:t>
            </a:r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3F46B-B8BB-4FD1-8D6A-83AE98282926}"/>
              </a:ext>
            </a:extLst>
          </p:cNvPr>
          <p:cNvSpPr/>
          <p:nvPr/>
        </p:nvSpPr>
        <p:spPr>
          <a:xfrm>
            <a:off x="6748603" y="1169306"/>
            <a:ext cx="1943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선수지식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546EC6-BA14-4AA4-A72C-7CF7D5772CC2}"/>
              </a:ext>
            </a:extLst>
          </p:cNvPr>
          <p:cNvSpPr/>
          <p:nvPr/>
        </p:nvSpPr>
        <p:spPr>
          <a:xfrm>
            <a:off x="7133614" y="1675175"/>
            <a:ext cx="2013693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Boot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MVC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JPA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E45B7-9FB7-4A0A-A764-156679392F0E}"/>
              </a:ext>
            </a:extLst>
          </p:cNvPr>
          <p:cNvSpPr txBox="1"/>
          <p:nvPr/>
        </p:nvSpPr>
        <p:spPr>
          <a:xfrm>
            <a:off x="1542641" y="1809307"/>
            <a:ext cx="385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ko-KR" altLang="en-US" sz="36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과정 이해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722D2-7CFE-4B57-B2B5-9830792007B1}"/>
              </a:ext>
            </a:extLst>
          </p:cNvPr>
          <p:cNvSpPr txBox="1"/>
          <p:nvPr/>
        </p:nvSpPr>
        <p:spPr>
          <a:xfrm>
            <a:off x="1891316" y="2595697"/>
            <a:ext cx="4774064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생성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의존성 추가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SecurityBuilder / SecurityConfigurer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WebSecurity / HttpSecurity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DelegatingFilterProxy / FilterChainProxy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보안 설정하기</a:t>
            </a:r>
          </a:p>
        </p:txBody>
      </p:sp>
    </p:spTree>
    <p:extLst>
      <p:ext uri="{BB962C8B-B14F-4D97-AF65-F5344CB8AC3E}">
        <p14:creationId xmlns:p14="http://schemas.microsoft.com/office/powerpoint/2010/main" val="353428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28235-34F3-480D-9582-51322E7389EC}"/>
              </a:ext>
            </a:extLst>
          </p:cNvPr>
          <p:cNvSpPr txBox="1"/>
          <p:nvPr/>
        </p:nvSpPr>
        <p:spPr>
          <a:xfrm>
            <a:off x="1712428" y="2921169"/>
            <a:ext cx="87671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생성 </a:t>
            </a:r>
            <a:r>
              <a:rPr lang="en-US" altLang="ko-KR" sz="60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60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의존성 추가</a:t>
            </a:r>
            <a:endParaRPr lang="ko-KR" altLang="en-US" sz="600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69857-4DB7-EFC1-D480-BBEE632C406D}"/>
              </a:ext>
            </a:extLst>
          </p:cNvPr>
          <p:cNvSpPr txBox="1"/>
          <p:nvPr/>
        </p:nvSpPr>
        <p:spPr>
          <a:xfrm>
            <a:off x="4650377" y="6251371"/>
            <a:ext cx="746847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</a:rPr>
              <a:t>https://github.com/onjsdnjs/spring-security-master/tree/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basic-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프로젝트생성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의존성추가</a:t>
            </a:r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4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546061-D746-4ED2-8DB6-DE02CCB77102}">
  <we:reference id="wa200000113" version="1.0.0.0" store="ko-KR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172906</TotalTime>
  <Words>2056</Words>
  <Application>Microsoft Macintosh PowerPoint</Application>
  <PresentationFormat>와이드스크린</PresentationFormat>
  <Paragraphs>362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나눔고딕</vt:lpstr>
      <vt:lpstr>나눔바른고딕</vt:lpstr>
      <vt:lpstr>맑은 고딕</vt:lpstr>
      <vt:lpstr>Arial Unicode MS</vt:lpstr>
      <vt:lpstr>Arial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수원정</dc:creator>
  <cp:lastModifiedBy>수원 정</cp:lastModifiedBy>
  <cp:revision>11170</cp:revision>
  <dcterms:created xsi:type="dcterms:W3CDTF">2022-04-29T16:45:00Z</dcterms:created>
  <dcterms:modified xsi:type="dcterms:W3CDTF">2024-04-20T06:02:45Z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D:\강의자료.pptx</vt:lpwstr>
  </property>
</Properties>
</file>