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60" r:id="rId5"/>
    <p:sldId id="264" r:id="rId6"/>
    <p:sldId id="258" r:id="rId7"/>
    <p:sldId id="259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89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F02D6-521F-4A1D-912B-26EE0DF63C36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7222C-0252-43AC-8D89-EC836EE93C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9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tic/logstash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fluent/fluentd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안녕하세요 </a:t>
            </a:r>
            <a:r>
              <a:rPr lang="ko-KR" altLang="en-US" dirty="0" err="1" smtClean="0"/>
              <a:t>클라우스</a:t>
            </a:r>
            <a:r>
              <a:rPr lang="ko-KR" altLang="en-US" dirty="0" smtClean="0"/>
              <a:t> 서비스 개발팀 </a:t>
            </a:r>
            <a:r>
              <a:rPr lang="ko-KR" altLang="en-US" dirty="0" err="1" smtClean="0"/>
              <a:t>유수경입니다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지금부터 저희 팀에서 </a:t>
            </a:r>
            <a:r>
              <a:rPr lang="ko-KR" altLang="en-US" baseline="0" dirty="0" smtClean="0"/>
              <a:t>로</a:t>
            </a:r>
            <a:r>
              <a:rPr lang="ko-KR" altLang="en-US" dirty="0" smtClean="0"/>
              <a:t>그 수집을 위해 </a:t>
            </a:r>
            <a:r>
              <a:rPr lang="en-US" altLang="ko-KR" dirty="0" smtClean="0"/>
              <a:t>EFK  </a:t>
            </a:r>
            <a:r>
              <a:rPr lang="ko-KR" altLang="en-US" dirty="0" smtClean="0"/>
              <a:t>구축한</a:t>
            </a:r>
            <a:r>
              <a:rPr lang="ko-KR" altLang="en-US" baseline="0" dirty="0" smtClean="0"/>
              <a:t> 내용과</a:t>
            </a:r>
            <a:r>
              <a:rPr lang="en-US" altLang="ko-KR" baseline="0" dirty="0" smtClean="0"/>
              <a:t>,</a:t>
            </a:r>
            <a:r>
              <a:rPr lang="ko-KR" altLang="en-US" dirty="0" smtClean="0"/>
              <a:t> 시스템을 이해하기 위해 </a:t>
            </a:r>
            <a:r>
              <a:rPr lang="ko-KR" altLang="en-US" dirty="0" err="1" smtClean="0"/>
              <a:t>알아야할</a:t>
            </a:r>
            <a:r>
              <a:rPr lang="ko-KR" altLang="en-US" dirty="0" smtClean="0"/>
              <a:t> 가장 기본적인 내용 등을 설명 하고자 합니다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특정 프로젝트를 위해 구축 </a:t>
            </a:r>
            <a:r>
              <a:rPr lang="ko-KR" altLang="en-US" dirty="0" err="1" smtClean="0"/>
              <a:t>한게</a:t>
            </a:r>
            <a:r>
              <a:rPr lang="ko-KR" altLang="en-US" dirty="0" smtClean="0"/>
              <a:t> 아니라  </a:t>
            </a:r>
            <a:r>
              <a:rPr lang="en-US" altLang="ko-KR" dirty="0" smtClean="0"/>
              <a:t>EFK</a:t>
            </a:r>
            <a:r>
              <a:rPr lang="ko-KR" altLang="en-US" dirty="0" smtClean="0"/>
              <a:t>는 이런거라</a:t>
            </a:r>
            <a:r>
              <a:rPr lang="en-US" altLang="ko-KR" dirty="0" smtClean="0"/>
              <a:t>..</a:t>
            </a:r>
            <a:r>
              <a:rPr lang="ko-KR" altLang="en-US" dirty="0" smtClean="0"/>
              <a:t> </a:t>
            </a:r>
            <a:r>
              <a:rPr lang="ko-KR" altLang="en-US" baseline="0" dirty="0" smtClean="0"/>
              <a:t>로</a:t>
            </a:r>
            <a:r>
              <a:rPr lang="ko-KR" altLang="en-US" dirty="0" smtClean="0"/>
              <a:t>그 수집을 구축하기 위한 맛보기 정도로 이해하시면 될듯합니다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7222C-0252-43AC-8D89-EC836EE93C3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29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7222C-0252-43AC-8D89-EC836EE93C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로그 수집을 하기 위해서는 다음과 같이 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기본 흐름이 필요합니다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첫번째</a:t>
            </a:r>
            <a:r>
              <a:rPr lang="en-US" altLang="ko-KR" dirty="0" smtClean="0"/>
              <a:t>, </a:t>
            </a:r>
            <a:r>
              <a:rPr lang="ko-KR" altLang="en-US" dirty="0" smtClean="0">
                <a:effectLst/>
              </a:rPr>
              <a:t>로그 생성자가 만들어내는 로그 스트림이 필요합니다</a:t>
            </a:r>
            <a:r>
              <a:rPr lang="en-US" altLang="ko-KR" dirty="0" smtClean="0">
                <a:effectLst/>
              </a:rPr>
              <a:t>.</a:t>
            </a:r>
            <a:r>
              <a:rPr lang="en-US" altLang="ko-KR" baseline="0" dirty="0" smtClean="0">
                <a:effectLst/>
              </a:rPr>
              <a:t> </a:t>
            </a:r>
            <a:r>
              <a:rPr lang="ko-KR" altLang="en-US" baseline="0" dirty="0" err="1" smtClean="0">
                <a:effectLst/>
              </a:rPr>
              <a:t>생성자는</a:t>
            </a:r>
            <a:r>
              <a:rPr lang="ko-KR" altLang="en-US" baseline="0" dirty="0" smtClean="0">
                <a:effectLst/>
              </a:rPr>
              <a:t> 일반적으로 아파치는 </a:t>
            </a:r>
            <a:r>
              <a:rPr lang="en-US" altLang="ko-KR" baseline="0" dirty="0" smtClean="0">
                <a:effectLst/>
              </a:rPr>
              <a:t>access log, </a:t>
            </a:r>
            <a:r>
              <a:rPr lang="ko-KR" altLang="en-US" baseline="0" dirty="0" smtClean="0">
                <a:effectLst/>
              </a:rPr>
              <a:t>시스템으로 </a:t>
            </a:r>
            <a:r>
              <a:rPr lang="en-US" altLang="ko-KR" baseline="0" dirty="0" smtClean="0">
                <a:effectLst/>
              </a:rPr>
              <a:t>log, </a:t>
            </a:r>
            <a:r>
              <a:rPr lang="ko-KR" altLang="en-US" baseline="0" dirty="0" smtClean="0">
                <a:effectLst/>
              </a:rPr>
              <a:t>어플리케이션 </a:t>
            </a:r>
            <a:r>
              <a:rPr lang="en-US" altLang="ko-KR" baseline="0" dirty="0" smtClean="0">
                <a:effectLst/>
              </a:rPr>
              <a:t>log </a:t>
            </a:r>
            <a:r>
              <a:rPr lang="ko-KR" altLang="en-US" baseline="0" dirty="0" smtClean="0">
                <a:effectLst/>
              </a:rPr>
              <a:t>예로 </a:t>
            </a:r>
            <a:r>
              <a:rPr lang="en-US" altLang="ko-KR" baseline="0" dirty="0" smtClean="0">
                <a:effectLst/>
              </a:rPr>
              <a:t>java</a:t>
            </a:r>
            <a:r>
              <a:rPr lang="ko-KR" altLang="en-US" baseline="0" dirty="0" smtClean="0">
                <a:effectLst/>
              </a:rPr>
              <a:t>에는 </a:t>
            </a:r>
            <a:r>
              <a:rPr lang="en-US" altLang="ko-KR" baseline="0" dirty="0" smtClean="0">
                <a:effectLst/>
              </a:rPr>
              <a:t>log4j </a:t>
            </a:r>
            <a:r>
              <a:rPr lang="ko-KR" altLang="en-US" baseline="0" dirty="0" smtClean="0">
                <a:effectLst/>
              </a:rPr>
              <a:t>등 있습니다</a:t>
            </a:r>
            <a:r>
              <a:rPr lang="en-US" altLang="ko-KR" baseline="0" dirty="0" smtClean="0">
                <a:effectLst/>
              </a:rPr>
              <a:t>. </a:t>
            </a:r>
            <a:r>
              <a:rPr lang="ko-KR" altLang="en-US" baseline="0" dirty="0" smtClean="0">
                <a:effectLst/>
              </a:rPr>
              <a:t>수집 설계 시 생성된 </a:t>
            </a:r>
            <a:r>
              <a:rPr lang="en-US" altLang="ko-KR" baseline="0" dirty="0" smtClean="0">
                <a:effectLst/>
              </a:rPr>
              <a:t>log</a:t>
            </a:r>
            <a:r>
              <a:rPr lang="ko-KR" altLang="en-US" baseline="0" dirty="0" smtClean="0">
                <a:effectLst/>
              </a:rPr>
              <a:t>의</a:t>
            </a:r>
            <a:r>
              <a:rPr lang="en-US" altLang="ko-KR" baseline="0" dirty="0" smtClean="0">
                <a:effectLst/>
              </a:rPr>
              <a:t>, format, path, </a:t>
            </a:r>
            <a:r>
              <a:rPr lang="ko-KR" altLang="en-US" baseline="0" dirty="0" smtClean="0">
                <a:effectLst/>
              </a:rPr>
              <a:t>생성 시간</a:t>
            </a:r>
            <a:r>
              <a:rPr lang="en-US" altLang="ko-KR" baseline="0" dirty="0" smtClean="0">
                <a:effectLst/>
              </a:rPr>
              <a:t> </a:t>
            </a:r>
            <a:r>
              <a:rPr lang="ko-KR" altLang="en-US" baseline="0" dirty="0" smtClean="0">
                <a:effectLst/>
              </a:rPr>
              <a:t>등을 정확히 이해하고 분석해 필요합니다</a:t>
            </a:r>
            <a:r>
              <a:rPr lang="en-US" altLang="ko-KR" baseline="0" dirty="0" smtClean="0">
                <a:effectLst/>
              </a:rPr>
              <a:t>.</a:t>
            </a:r>
            <a:br>
              <a:rPr lang="en-US" altLang="ko-KR" baseline="0" dirty="0" smtClean="0">
                <a:effectLst/>
              </a:rPr>
            </a:br>
            <a:endParaRPr lang="en-US" altLang="ko-KR" baseline="0" dirty="0" smtClean="0">
              <a:effectLst/>
            </a:endParaRPr>
          </a:p>
          <a:p>
            <a:r>
              <a:rPr lang="ko-KR" altLang="en-US" baseline="0" dirty="0" smtClean="0">
                <a:effectLst/>
              </a:rPr>
              <a:t>다음 단계로는 로그 </a:t>
            </a:r>
            <a:r>
              <a:rPr lang="ko-KR" altLang="en-US" baseline="0" dirty="0" err="1" smtClean="0">
                <a:effectLst/>
              </a:rPr>
              <a:t>쉬퍼</a:t>
            </a:r>
            <a:r>
              <a:rPr lang="en-US" altLang="ko-KR" baseline="0" dirty="0" smtClean="0">
                <a:effectLst/>
              </a:rPr>
              <a:t>… </a:t>
            </a:r>
          </a:p>
          <a:p>
            <a:r>
              <a:rPr lang="en-US" altLang="ko-KR" dirty="0" smtClean="0"/>
              <a:t>log collector, processor, and aggregator(</a:t>
            </a:r>
            <a:r>
              <a:rPr lang="ko-KR" altLang="en-US" dirty="0" err="1" smtClean="0"/>
              <a:t>애그리게이터</a:t>
            </a:r>
            <a:r>
              <a:rPr lang="en-US" altLang="ko-KR" dirty="0" smtClean="0"/>
              <a:t>)</a:t>
            </a:r>
            <a:endParaRPr lang="en-US" altLang="ko-KR" baseline="0" dirty="0" smtClean="0">
              <a:effectLst/>
            </a:endParaRPr>
          </a:p>
          <a:p>
            <a:r>
              <a:rPr lang="ko-KR" altLang="en-US" baseline="0" dirty="0" smtClean="0">
                <a:effectLst/>
              </a:rPr>
              <a:t>로그 수집</a:t>
            </a:r>
            <a:r>
              <a:rPr lang="en-US" altLang="ko-KR" baseline="0" dirty="0" smtClean="0">
                <a:effectLst/>
              </a:rPr>
              <a:t>,</a:t>
            </a:r>
            <a:r>
              <a:rPr lang="ko-KR" altLang="en-US" baseline="0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메시지를 데이터베이스에 쓰거나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푸시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스트림 처리해서 </a:t>
            </a:r>
            <a:r>
              <a:rPr lang="ko-KR" altLang="en-US" dirty="0" err="1" smtClean="0">
                <a:effectLst/>
              </a:rPr>
              <a:t>종단점으로</a:t>
            </a:r>
            <a:r>
              <a:rPr lang="ko-KR" altLang="en-US" dirty="0" smtClean="0">
                <a:effectLst/>
              </a:rPr>
              <a:t> 보내는 등의 기능이 필요한 엔진이 있어야합니다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대표적으로 </a:t>
            </a:r>
            <a:r>
              <a:rPr lang="ko-KR" altLang="en-US" dirty="0" err="1" smtClean="0">
                <a:effectLst/>
              </a:rPr>
              <a:t>로그스테이쉬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err="1" smtClean="0">
                <a:effectLst/>
              </a:rPr>
              <a:t>플런티드를</a:t>
            </a:r>
            <a:r>
              <a:rPr lang="ko-KR" altLang="en-US" dirty="0" smtClean="0">
                <a:effectLst/>
              </a:rPr>
              <a:t> 사용합니다</a:t>
            </a:r>
            <a:r>
              <a:rPr lang="en-US" altLang="ko-KR" dirty="0" smtClean="0">
                <a:effectLst/>
              </a:rPr>
              <a:t>.</a:t>
            </a:r>
            <a:br>
              <a:rPr lang="en-US" altLang="ko-KR" dirty="0" smtClean="0">
                <a:effectLst/>
              </a:rPr>
            </a:br>
            <a:endParaRPr lang="en-US" altLang="ko-KR" baseline="0" dirty="0" smtClean="0">
              <a:effectLst/>
            </a:endParaRPr>
          </a:p>
          <a:p>
            <a:r>
              <a:rPr lang="ko-KR" altLang="en-US" baseline="0" dirty="0" smtClean="0">
                <a:effectLst/>
              </a:rPr>
              <a:t>세번째로 로그 저장할 곳이 필요하겠죠</a:t>
            </a:r>
            <a:r>
              <a:rPr lang="en-US" altLang="ko-KR" baseline="0" dirty="0" smtClean="0">
                <a:effectLst/>
              </a:rPr>
              <a:t>.  </a:t>
            </a:r>
            <a:r>
              <a:rPr lang="ko-KR" altLang="en-US" baseline="0" dirty="0" smtClean="0">
                <a:effectLst/>
              </a:rPr>
              <a:t>저장된 로그데이터는 많은 만큼 쉽게 빠른 검색이 엔진이 필요하여 </a:t>
            </a:r>
            <a:r>
              <a:rPr lang="en-US" altLang="ko-KR" baseline="0" dirty="0" smtClean="0">
                <a:effectLst/>
              </a:rPr>
              <a:t>Relation DB</a:t>
            </a:r>
            <a:r>
              <a:rPr lang="ko-KR" altLang="en-US" baseline="0" dirty="0" smtClean="0">
                <a:effectLst/>
              </a:rPr>
              <a:t>보다 </a:t>
            </a:r>
            <a:r>
              <a:rPr lang="en-US" altLang="ko-KR" dirty="0" smtClean="0">
                <a:effectLst/>
              </a:rPr>
              <a:t>NoSQL</a:t>
            </a:r>
            <a:r>
              <a:rPr lang="ko-KR" altLang="en-US" dirty="0" smtClean="0">
                <a:effectLst/>
              </a:rPr>
              <a:t>이 가능한</a:t>
            </a:r>
            <a:r>
              <a:rPr lang="ko-KR" altLang="en-US" baseline="0" dirty="0" smtClean="0">
                <a:effectLst/>
              </a:rPr>
              <a:t> </a:t>
            </a:r>
            <a:r>
              <a:rPr lang="ko-KR" altLang="en-US" baseline="0" dirty="0" err="1" smtClean="0">
                <a:effectLst/>
              </a:rPr>
              <a:t>엘레스틱서치</a:t>
            </a:r>
            <a:r>
              <a:rPr lang="en-US" altLang="ko-KR" baseline="0" dirty="0" smtClean="0">
                <a:effectLst/>
              </a:rPr>
              <a:t>, </a:t>
            </a:r>
            <a:r>
              <a:rPr lang="en-US" altLang="ko-KR" dirty="0" smtClean="0">
                <a:effectLst/>
              </a:rPr>
              <a:t>HDFS</a:t>
            </a:r>
            <a:r>
              <a:rPr lang="en-US" altLang="ko-KR" baseline="0" dirty="0" smtClean="0">
                <a:effectLst/>
              </a:rPr>
              <a:t> </a:t>
            </a:r>
            <a:r>
              <a:rPr lang="ko-KR" altLang="en-US" baseline="0" dirty="0" smtClean="0">
                <a:effectLst/>
              </a:rPr>
              <a:t>사용합니다</a:t>
            </a:r>
            <a:r>
              <a:rPr lang="en-US" altLang="ko-KR" baseline="0" dirty="0" smtClean="0">
                <a:effectLst/>
              </a:rPr>
              <a:t>.</a:t>
            </a:r>
            <a:br>
              <a:rPr lang="en-US" altLang="ko-KR" baseline="0" dirty="0" smtClean="0">
                <a:effectLst/>
              </a:rPr>
            </a:br>
            <a:endParaRPr lang="en-US" altLang="ko-KR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마지막으로 로그</a:t>
            </a:r>
            <a:r>
              <a:rPr lang="ko-KR" altLang="en-US" baseline="0" dirty="0" smtClean="0">
                <a:effectLst/>
              </a:rPr>
              <a:t> 분석 결과를 </a:t>
            </a:r>
            <a:r>
              <a:rPr lang="ko-KR" altLang="en-US" baseline="0" dirty="0" err="1" smtClean="0">
                <a:effectLst/>
              </a:rPr>
              <a:t>시각화해줄</a:t>
            </a:r>
            <a:r>
              <a:rPr lang="ko-KR" altLang="en-US" baseline="0" dirty="0" smtClean="0">
                <a:effectLst/>
              </a:rPr>
              <a:t> 수 있는 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dirty="0" err="1" smtClean="0"/>
              <a:t>Kibana</a:t>
            </a:r>
            <a:r>
              <a:rPr lang="en-US" altLang="ko-KR" dirty="0" smtClean="0"/>
              <a:t>, Graphite 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Grafana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툴을 사용 가능합니다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데이터 수집의 시스템 구성한다고 하면 보통 로그 </a:t>
            </a:r>
            <a:r>
              <a:rPr lang="ko-KR" altLang="en-US" baseline="0" dirty="0" err="1" smtClean="0"/>
              <a:t>적재기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부터</a:t>
            </a:r>
            <a:r>
              <a:rPr lang="ko-KR" altLang="en-US" baseline="0" dirty="0" smtClean="0"/>
              <a:t> 시각화를 의미이며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EFK</a:t>
            </a:r>
            <a:r>
              <a:rPr lang="ko-KR" altLang="en-US" baseline="0" dirty="0" smtClean="0"/>
              <a:t> 혹은 </a:t>
            </a:r>
            <a:r>
              <a:rPr lang="en-US" altLang="ko-KR" baseline="0" dirty="0" smtClean="0"/>
              <a:t>ELK</a:t>
            </a:r>
            <a:r>
              <a:rPr lang="ko-KR" altLang="en-US" baseline="0" dirty="0" smtClean="0"/>
              <a:t>로 구축을 합니다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로그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로그의 분석의 메시지에 환경에 따라 개발 혹은 별도 설치를 해야 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7222C-0252-43AC-8D89-EC836EE93C3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9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EFK , ELK </a:t>
            </a:r>
            <a:r>
              <a:rPr lang="ko-KR" altLang="en-US" dirty="0" smtClean="0"/>
              <a:t>가 뭐냐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엔진의 앞의 이름을 따서 </a:t>
            </a:r>
            <a:r>
              <a:rPr lang="en-US" altLang="ko-KR" dirty="0" smtClean="0"/>
              <a:t>EFK</a:t>
            </a:r>
            <a:r>
              <a:rPr lang="ko-KR" altLang="en-US" dirty="0" smtClean="0"/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엘라스틱서치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플론티드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키바나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smtClean="0"/>
              <a:t>ELK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엘라스틱서치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로그스테이쉬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키바나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구축한다는 뜻입니다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로그 적재하는 역할에서 어떤 엔진 사용 하는지가 다르지요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보면 </a:t>
            </a:r>
            <a:r>
              <a:rPr lang="en-US" altLang="ko-KR" dirty="0" err="1" smtClean="0">
                <a:hlinkClick r:id="rId3"/>
              </a:rPr>
              <a:t>logstash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먼저 나왔고 많이 사용합니다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스타도 많습니다</a:t>
            </a:r>
            <a:r>
              <a:rPr lang="en-US" altLang="ko-KR" dirty="0" smtClean="0"/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최근 </a:t>
            </a:r>
            <a:r>
              <a:rPr lang="en-US" altLang="ko-KR" dirty="0" err="1" smtClean="0">
                <a:hlinkClick r:id="rId4"/>
              </a:rPr>
              <a:t>fluentd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많이 사용 하고 있음을 볼 수 있습니다</a:t>
            </a:r>
            <a:r>
              <a:rPr lang="en-US" altLang="ko-KR" dirty="0" smtClean="0"/>
              <a:t>. </a:t>
            </a:r>
            <a:r>
              <a:rPr lang="en-US" altLang="ko-KR" dirty="0" err="1" smtClean="0">
                <a:hlinkClick r:id="rId3"/>
              </a:rPr>
              <a:t>Logstash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엘라스틱서치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안에서에서</a:t>
            </a:r>
            <a:r>
              <a:rPr lang="ko-KR" altLang="en-US" dirty="0" smtClean="0"/>
              <a:t> 만들어져서 많이 사용하지만 </a:t>
            </a:r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로 만들어져서 메모리 할당이 많은 문제가 있으면서 메모리 사용량이 적고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엘라스틱서치를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함께 사용할 수 이 </a:t>
            </a:r>
            <a:r>
              <a:rPr lang="en-US" altLang="ko-KR" dirty="0" smtClean="0"/>
              <a:t>Fluent </a:t>
            </a:r>
            <a:r>
              <a:rPr lang="ko-KR" altLang="en-US" dirty="0" smtClean="0"/>
              <a:t>점점 사용하고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저도 이번에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Fluentd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EFK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구축했습니다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7222C-0252-43AC-8D89-EC836EE93C3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엘라스틱서치와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키바나는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 내용보다는 구조나 사용 방법 등의 중심으로 설명하겠습니다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엘라스틱서치와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키바나는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김휘진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사원이 지원해준 부분도 있고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실무적으로 설치 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최소한 로그 수집이 잘되었는지 확인이 필요했고 그에 따른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 능력도 알아야합니다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엘라스틱서치의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구조를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릴레이션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비교하면 쉽게 이해할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인덱스는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이해하시면 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릴레이션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데이터관리는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문장으로 사용한다면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엘라스틱서치는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 데이터 입력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삭제를 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표를 보시면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7222C-0252-43AC-8D89-EC836EE93C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7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실질적으로 저장된 데이터를 조회의 샘플을 보여드리겠습니다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Curl</a:t>
            </a:r>
            <a:r>
              <a:rPr lang="ko-KR" altLang="en-US" dirty="0" smtClean="0"/>
              <a:t>을 통해 확인하니까 어렵죠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그래서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키바나에서</a:t>
            </a:r>
            <a:r>
              <a:rPr lang="ko-KR" altLang="en-US" baseline="0" dirty="0" smtClean="0"/>
              <a:t>  </a:t>
            </a:r>
            <a:r>
              <a:rPr lang="en-US" altLang="ko-KR" dirty="0" smtClean="0"/>
              <a:t>Dev Tools</a:t>
            </a:r>
            <a:r>
              <a:rPr lang="ko-KR" altLang="en-US" dirty="0" smtClean="0"/>
              <a:t>메뉴에 가면 </a:t>
            </a:r>
            <a:r>
              <a:rPr lang="ko-KR" altLang="en-US" baseline="0" dirty="0" smtClean="0"/>
              <a:t> 조금은 쉽게 활용이 가능합니다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7222C-0252-43AC-8D89-EC836EE93C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7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엘라스틱서치와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키바나는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설치도 되어 있고 데이터 확인 및 활용하는 방법도 알았으니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실질적으로 데이터를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수집가능한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엔진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플론티디를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설치해야겠죠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방법은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사이트에서 확인할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7222C-0252-43AC-8D89-EC836EE93C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7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클러스터별</a:t>
            </a:r>
            <a:r>
              <a:rPr lang="ko-KR" altLang="en-US" dirty="0" smtClean="0"/>
              <a:t> 로그 수집을 위해서 다음 그림과 이 임의적으로 설계했고 구축해봤습니다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정답은 없습니다</a:t>
            </a:r>
            <a:r>
              <a:rPr lang="en-US" altLang="ko-KR" smtClean="0"/>
              <a:t>. </a:t>
            </a:r>
            <a:r>
              <a:rPr lang="ko-KR" altLang="en-US" smtClean="0"/>
              <a:t>다만 </a:t>
            </a:r>
            <a:r>
              <a:rPr lang="en-US" altLang="ko-KR" dirty="0" err="1" smtClean="0"/>
              <a:t>Fluentd</a:t>
            </a:r>
            <a:r>
              <a:rPr lang="ko-KR" altLang="en-US" dirty="0" smtClean="0"/>
              <a:t>의 다양한 기능을 활용하기 위해 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7222C-0252-43AC-8D89-EC836EE93C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1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7222C-0252-43AC-8D89-EC836EE93C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0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7222C-0252-43AC-8D89-EC836EE93C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6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tic/logsta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luent/fluent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guide/en/elasticsearch/reference/current/rest-apis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172.30.30.30:9200/fluentd-2020.02.10/_search?pretty&amp;q=stream:stderr" TargetMode="External"/><Relationship Id="rId3" Type="http://schemas.openxmlformats.org/officeDocument/2006/relationships/hyperlink" Target="http://172.30.30.30:9200/" TargetMode="External"/><Relationship Id="rId7" Type="http://schemas.openxmlformats.org/officeDocument/2006/relationships/hyperlink" Target="http://172.30.30.30:9200/fluentd-2020.02.10/_settings/?pret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72.30.30.30:9200/classes/_search?pretty" TargetMode="External"/><Relationship Id="rId5" Type="http://schemas.openxmlformats.org/officeDocument/2006/relationships/hyperlink" Target="http://172.30.30.30:9200/fluentd-2020.02.10?pretty" TargetMode="External"/><Relationship Id="rId4" Type="http://schemas.openxmlformats.org/officeDocument/2006/relationships/hyperlink" Target="http://172.30.30.30:9200/_cat/indices?v" TargetMode="External"/><Relationship Id="rId9" Type="http://schemas.openxmlformats.org/officeDocument/2006/relationships/hyperlink" Target="http://172.30.30.30:560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entd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72.30.30.30:560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72.30.0.44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lm/charts/tree/master/stable/fluentdhttps:/github.com/fluent/fluentd-kubernetes-daemonset/tree/master/docker-image/v1.4/debian-elasticsearch/conf" TargetMode="External"/><Relationship Id="rId5" Type="http://schemas.openxmlformats.org/officeDocument/2006/relationships/hyperlink" Target="https://storage.googleapis.com/vand-hub/" TargetMode="External"/><Relationship Id="rId4" Type="http://schemas.openxmlformats.org/officeDocument/2006/relationships/hyperlink" Target="https://quay.io/repository/fluentd_elasticsearch/fluentd?tab=tag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72.30.30.30:560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로그 데이터 수집을 위한 </a:t>
            </a:r>
            <a:r>
              <a:rPr lang="en-US" altLang="ko-KR" dirty="0" smtClean="0"/>
              <a:t>EFK </a:t>
            </a:r>
            <a:r>
              <a:rPr lang="ko-KR" altLang="en-US" dirty="0" smtClean="0"/>
              <a:t>구축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847948" cy="141798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ko-KR" altLang="en-US" smtClean="0"/>
              <a:t>클라우</a:t>
            </a:r>
            <a:r>
              <a:rPr lang="ko-KR" altLang="en-US"/>
              <a:t>드</a:t>
            </a:r>
            <a:r>
              <a:rPr lang="ko-KR" altLang="en-US" smtClean="0"/>
              <a:t> </a:t>
            </a:r>
            <a:r>
              <a:rPr lang="ko-KR" altLang="en-US" dirty="0" smtClean="0"/>
              <a:t>서비스 개발팀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유수경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7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019" y="1582500"/>
            <a:ext cx="11375217" cy="480674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Nginx                                                                                 </a:t>
            </a:r>
            <a:br>
              <a:rPr lang="en-US" altLang="ko-KR" dirty="0" smtClean="0"/>
            </a:br>
            <a:r>
              <a:rPr lang="en-US" altLang="ko-KR" sz="1200" dirty="0" smtClean="0"/>
              <a:t>-  </a:t>
            </a:r>
            <a:r>
              <a:rPr lang="en-US" altLang="ko-KR" sz="1200" dirty="0"/>
              <a:t>vi /</a:t>
            </a:r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nginx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nginx.conf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www-date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spring-boot : logback.xml 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068"/>
          </a:xfrm>
        </p:spPr>
        <p:txBody>
          <a:bodyPr>
            <a:normAutofit/>
          </a:bodyPr>
          <a:lstStyle/>
          <a:p>
            <a:r>
              <a:rPr lang="en-US" altLang="ko-KR" dirty="0"/>
              <a:t>Log Stream </a:t>
            </a:r>
            <a:r>
              <a:rPr lang="en-US" altLang="ko-KR" dirty="0" smtClean="0"/>
              <a:t>example setting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7671" r="4185" b="16025"/>
          <a:stretch/>
        </p:blipFill>
        <p:spPr>
          <a:xfrm>
            <a:off x="1036385" y="4025900"/>
            <a:ext cx="6697915" cy="2679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861226" y="6112242"/>
            <a:ext cx="37529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https://github.com/bwcho75/javalogging.git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960" y="1347523"/>
            <a:ext cx="6418971" cy="205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로그 수집 프로세스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5462" y="3562726"/>
            <a:ext cx="1670538" cy="874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stream-n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71446" y="2687892"/>
            <a:ext cx="1606062" cy="174966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shipper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462953" y="2687892"/>
            <a:ext cx="1588477" cy="174966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store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831016" y="2687892"/>
            <a:ext cx="1770184" cy="174966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Dashboard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91508" y="3584707"/>
            <a:ext cx="58029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768366" y="3553933"/>
            <a:ext cx="58029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7154008" y="3532966"/>
            <a:ext cx="58029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29676" y="470949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 </a:t>
            </a:r>
            <a:r>
              <a:rPr lang="ko-KR" altLang="en-US" dirty="0" err="1" smtClean="0"/>
              <a:t>적재기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5462" y="4700073"/>
            <a:ext cx="1641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Appache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System log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Application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62954" y="4709494"/>
            <a:ext cx="202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 </a:t>
            </a:r>
            <a:r>
              <a:rPr lang="ko-KR" altLang="en-US" dirty="0" smtClean="0"/>
              <a:t>저장소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7526" y="46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11315" y="1905377"/>
            <a:ext cx="7376747" cy="39051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5462" y="2703020"/>
            <a:ext cx="1670538" cy="7778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stream-2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7740" y="1843314"/>
            <a:ext cx="1670538" cy="7778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stream-1</a:t>
            </a:r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4979015" y="5509833"/>
            <a:ext cx="2362562" cy="613459"/>
          </a:xfrm>
          <a:prstGeom prst="flowChartTermina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EFK or ELK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2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EFK &amp; ELK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49176"/>
              </p:ext>
            </p:extLst>
          </p:nvPr>
        </p:nvGraphicFramePr>
        <p:xfrm>
          <a:off x="677334" y="3185675"/>
          <a:ext cx="887990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1858">
                  <a:extLst>
                    <a:ext uri="{9D8B030D-6E8A-4147-A177-3AD203B41FA5}">
                      <a16:colId xmlns:a16="http://schemas.microsoft.com/office/drawing/2014/main" val="2356941602"/>
                    </a:ext>
                  </a:extLst>
                </a:gridCol>
                <a:gridCol w="3149567">
                  <a:extLst>
                    <a:ext uri="{9D8B030D-6E8A-4147-A177-3AD203B41FA5}">
                      <a16:colId xmlns:a16="http://schemas.microsoft.com/office/drawing/2014/main" val="1288742204"/>
                    </a:ext>
                  </a:extLst>
                </a:gridCol>
                <a:gridCol w="3198479">
                  <a:extLst>
                    <a:ext uri="{9D8B030D-6E8A-4147-A177-3AD203B41FA5}">
                      <a16:colId xmlns:a16="http://schemas.microsoft.com/office/drawing/2014/main" val="187301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LogStash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Fluentd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0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Plathform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Mac&amp;Windows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Mac&amp;Windows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8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EventRouting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알고리즘 문장</a:t>
                      </a:r>
                      <a:r>
                        <a:rPr lang="en-US" altLang="ko-KR" sz="1200" dirty="0" smtClean="0"/>
                        <a:t>(if-then)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Tags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9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Plugin Ecosystem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Centralized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Decentralized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6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Transport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Redis</a:t>
                      </a:r>
                      <a:r>
                        <a:rPr lang="ko-KR" altLang="en-US" sz="1200" dirty="0" smtClean="0"/>
                        <a:t>와 함께 배포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안정화</a:t>
                      </a:r>
                      <a:r>
                        <a:rPr lang="en-US" altLang="ko-KR" sz="1200" dirty="0" smtClean="0"/>
                        <a:t>, configure </a:t>
                      </a:r>
                      <a:r>
                        <a:rPr lang="ko-KR" altLang="en-US" sz="1200" dirty="0" smtClean="0"/>
                        <a:t>설치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1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Performance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메모리 사용 많음</a:t>
                      </a:r>
                      <a:r>
                        <a:rPr lang="en-US" altLang="ko-KR" sz="1200" dirty="0" smtClean="0"/>
                        <a:t>, Elastic Beats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메모리 사용 적음</a:t>
                      </a:r>
                      <a:r>
                        <a:rPr lang="en-US" altLang="ko-KR" sz="1200" dirty="0" smtClean="0"/>
                        <a:t>, Fluent </a:t>
                      </a:r>
                      <a:r>
                        <a:rPr lang="en-US" altLang="ko-KR" sz="1200" dirty="0" err="1" smtClean="0"/>
                        <a:t>bit&amp;Fluentd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416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1553979"/>
            <a:ext cx="624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EFK : </a:t>
            </a:r>
            <a:r>
              <a:rPr lang="en-US" altLang="ko-KR" dirty="0" err="1" smtClean="0"/>
              <a:t>Elasticsearch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Fluentd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Kibana</a:t>
            </a:r>
            <a:endParaRPr lang="en-US" altLang="ko-KR" dirty="0" smtClean="0"/>
          </a:p>
          <a:p>
            <a:r>
              <a:rPr lang="en-US" altLang="ko-KR" dirty="0" smtClean="0"/>
              <a:t>ELK : </a:t>
            </a:r>
            <a:r>
              <a:rPr lang="en-US" altLang="ko-KR" dirty="0" err="1"/>
              <a:t>Elasticsearch</a:t>
            </a:r>
            <a:r>
              <a:rPr lang="en-US" altLang="ko-KR" dirty="0"/>
              <a:t> + </a:t>
            </a:r>
            <a:r>
              <a:rPr lang="en-US" altLang="ko-KR" dirty="0" err="1" smtClean="0"/>
              <a:t>LogStash</a:t>
            </a:r>
            <a:r>
              <a:rPr lang="en-US" altLang="ko-KR" dirty="0" smtClean="0"/>
              <a:t> </a:t>
            </a:r>
            <a:r>
              <a:rPr lang="en-US" altLang="ko-KR" dirty="0"/>
              <a:t>+ </a:t>
            </a:r>
            <a:r>
              <a:rPr lang="en-US" altLang="ko-KR" dirty="0" err="1" smtClean="0"/>
              <a:t>Kibana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2313321"/>
            <a:ext cx="5052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hlinkClick r:id="rId3"/>
              </a:rPr>
              <a:t>https://github.com/elastic/logstash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 fontAlgn="base"/>
            <a:r>
              <a:rPr lang="en-US" altLang="ko-KR" dirty="0" smtClean="0">
                <a:hlinkClick r:id="rId4"/>
              </a:rPr>
              <a:t>https://github.com/fluent/fluentd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37483" y="2874778"/>
            <a:ext cx="3668669" cy="28083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3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search &amp; Relation DB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30151"/>
              </p:ext>
            </p:extLst>
          </p:nvPr>
        </p:nvGraphicFramePr>
        <p:xfrm>
          <a:off x="762583" y="4510921"/>
          <a:ext cx="4853026" cy="18700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6866">
                  <a:extLst>
                    <a:ext uri="{9D8B030D-6E8A-4147-A177-3AD203B41FA5}">
                      <a16:colId xmlns:a16="http://schemas.microsoft.com/office/drawing/2014/main" val="1960605971"/>
                    </a:ext>
                  </a:extLst>
                </a:gridCol>
                <a:gridCol w="1616799">
                  <a:extLst>
                    <a:ext uri="{9D8B030D-6E8A-4147-A177-3AD203B41FA5}">
                      <a16:colId xmlns:a16="http://schemas.microsoft.com/office/drawing/2014/main" val="709474391"/>
                    </a:ext>
                  </a:extLst>
                </a:gridCol>
                <a:gridCol w="1339361">
                  <a:extLst>
                    <a:ext uri="{9D8B030D-6E8A-4147-A177-3AD203B41FA5}">
                      <a16:colId xmlns:a16="http://schemas.microsoft.com/office/drawing/2014/main" val="1681580784"/>
                    </a:ext>
                  </a:extLst>
                </a:gridCol>
              </a:tblGrid>
              <a:tr h="376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Elastic</a:t>
                      </a:r>
                      <a:r>
                        <a:rPr lang="en-US" altLang="ko-KR" sz="1400" baseline="0" dirty="0" smtClean="0"/>
                        <a:t> Search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Relational 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CRUD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3041"/>
                  </a:ext>
                </a:extLst>
              </a:tr>
              <a:tr h="376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Select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Read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03288"/>
                  </a:ext>
                </a:extLst>
              </a:tr>
              <a:tr h="376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Update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Update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81212"/>
                  </a:ext>
                </a:extLst>
              </a:tr>
              <a:tr h="370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POST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Insert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Create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899278"/>
                  </a:ext>
                </a:extLst>
              </a:tr>
              <a:tr h="370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DELETE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Delete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Delete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168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1371600"/>
            <a:ext cx="24689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 Structure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데이터 입력 조회 삭제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18403"/>
              </p:ext>
            </p:extLst>
          </p:nvPr>
        </p:nvGraphicFramePr>
        <p:xfrm>
          <a:off x="762583" y="1750914"/>
          <a:ext cx="4765858" cy="2214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4963">
                  <a:extLst>
                    <a:ext uri="{9D8B030D-6E8A-4147-A177-3AD203B41FA5}">
                      <a16:colId xmlns:a16="http://schemas.microsoft.com/office/drawing/2014/main" val="1960605971"/>
                    </a:ext>
                  </a:extLst>
                </a:gridCol>
                <a:gridCol w="2290895">
                  <a:extLst>
                    <a:ext uri="{9D8B030D-6E8A-4147-A177-3AD203B41FA5}">
                      <a16:colId xmlns:a16="http://schemas.microsoft.com/office/drawing/2014/main" val="709474391"/>
                    </a:ext>
                  </a:extLst>
                </a:gridCol>
              </a:tblGrid>
              <a:tr h="3716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Elastic</a:t>
                      </a:r>
                      <a:r>
                        <a:rPr lang="en-US" altLang="ko-KR" sz="1400" baseline="0" dirty="0" smtClean="0"/>
                        <a:t> Search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Relational DB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3041"/>
                  </a:ext>
                </a:extLst>
              </a:tr>
              <a:tr h="3716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Database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03288"/>
                  </a:ext>
                </a:extLst>
              </a:tr>
              <a:tr h="3716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Table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81212"/>
                  </a:ext>
                </a:extLst>
              </a:tr>
              <a:tr h="366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Document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Row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899278"/>
                  </a:ext>
                </a:extLst>
              </a:tr>
              <a:tr h="366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Column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16847"/>
                  </a:ext>
                </a:extLst>
              </a:tr>
              <a:tr h="366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Mapping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Schema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6724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311" y="1812633"/>
            <a:ext cx="5498235" cy="34476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31907" y="14433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7334" y="6423570"/>
            <a:ext cx="9224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hlinkClick r:id="rId4"/>
              </a:rPr>
              <a:t>https://www.elastic.co/guide/en/elasticsearch/reference/current/rest-apis.html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 </a:t>
            </a:r>
            <a:r>
              <a:rPr lang="en-US" altLang="ko-KR" dirty="0" smtClean="0"/>
              <a:t>search- REST API</a:t>
            </a:r>
            <a:r>
              <a:rPr lang="ko-KR" altLang="en-US" dirty="0" smtClean="0"/>
              <a:t>로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6786" y="1474789"/>
            <a:ext cx="10952247" cy="5224185"/>
          </a:xfrm>
        </p:spPr>
        <p:txBody>
          <a:bodyPr>
            <a:normAutofit/>
          </a:bodyPr>
          <a:lstStyle/>
          <a:p>
            <a:r>
              <a:rPr lang="en-US" altLang="ko-KR" dirty="0"/>
              <a:t>curl -XGET 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172.30.30.30:9200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Index </a:t>
            </a:r>
            <a:r>
              <a:rPr lang="ko-KR" altLang="en-US" dirty="0" smtClean="0">
                <a:hlinkClick r:id="rId4"/>
              </a:rPr>
              <a:t>확인 </a:t>
            </a:r>
            <a:r>
              <a:rPr lang="en-US" altLang="ko-KR" dirty="0" smtClean="0">
                <a:hlinkClick r:id="rId4"/>
              </a:rPr>
              <a:t>:</a:t>
            </a:r>
            <a:br>
              <a:rPr lang="en-US" altLang="ko-KR" dirty="0" smtClean="0">
                <a:hlinkClick r:id="rId4"/>
              </a:rPr>
            </a:br>
            <a:r>
              <a:rPr lang="en-US" altLang="ko-KR" sz="1400" dirty="0" smtClean="0"/>
              <a:t>curl -XGET</a:t>
            </a:r>
            <a:r>
              <a:rPr lang="en-US" altLang="ko-KR" sz="1400" dirty="0" smtClean="0">
                <a:hlinkClick r:id="rId4"/>
              </a:rPr>
              <a:t> </a:t>
            </a:r>
            <a:r>
              <a:rPr lang="en-US" altLang="ko-KR" sz="1400" dirty="0" smtClean="0">
                <a:hlinkClick r:id="rId4"/>
              </a:rPr>
              <a:t>http://172.30.30.30:9200/_cat/indices?v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dirty="0" smtClean="0"/>
              <a:t>Mapping View &amp; Date Search 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/>
              <a:t>curl -XGET </a:t>
            </a:r>
            <a:r>
              <a:rPr lang="en-US" altLang="ko-KR" sz="1400" dirty="0">
                <a:hlinkClick r:id="rId5"/>
              </a:rPr>
              <a:t>http://</a:t>
            </a:r>
            <a:r>
              <a:rPr lang="en-US" altLang="ko-KR" sz="1400" dirty="0" smtClean="0">
                <a:hlinkClick r:id="rId5"/>
              </a:rPr>
              <a:t>172.30.30.30:9200/fluentd-2020.02.10?pretty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curl </a:t>
            </a:r>
            <a:r>
              <a:rPr lang="en-US" altLang="ko-KR" sz="1400" dirty="0" smtClean="0"/>
              <a:t>-XGET </a:t>
            </a:r>
            <a:r>
              <a:rPr lang="en-US" altLang="ko-KR" sz="1400" dirty="0" smtClean="0">
                <a:hlinkClick r:id="rId6"/>
              </a:rPr>
              <a:t>http://172.30.30.30:9200/</a:t>
            </a:r>
            <a:r>
              <a:rPr lang="en-US" altLang="ko-KR" sz="1400" dirty="0" smtClean="0">
                <a:hlinkClick r:id="rId7"/>
              </a:rPr>
              <a:t>fluentd-2020.02.10</a:t>
            </a:r>
            <a:r>
              <a:rPr lang="en-US" altLang="ko-KR" sz="1400" dirty="0" smtClean="0">
                <a:hlinkClick r:id="rId6"/>
              </a:rPr>
              <a:t>/_search?pretty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curl -XGET http://172.30.30.30:9200/fluentd-2020.02.10/fluentd/EnFlLHABTheYsj_qvaoh/?</a:t>
            </a:r>
            <a:r>
              <a:rPr lang="en-US" altLang="ko-KR" sz="1400" dirty="0" smtClean="0"/>
              <a:t>pretty</a:t>
            </a:r>
            <a:br>
              <a:rPr lang="en-US" altLang="ko-KR" sz="1400" dirty="0" smtClean="0"/>
            </a:br>
            <a:r>
              <a:rPr lang="en-US" altLang="ko-KR" sz="1400" dirty="0" smtClean="0"/>
              <a:t>curl -XGET </a:t>
            </a:r>
            <a:r>
              <a:rPr lang="en-US" altLang="ko-KR" sz="1400" dirty="0" smtClean="0">
                <a:hlinkClick r:id="rId8"/>
              </a:rPr>
              <a:t>http://172.30.30.30:9200/fluentd-2020.02.10/_</a:t>
            </a:r>
            <a:r>
              <a:rPr lang="en-US" altLang="ko-KR" sz="1400" dirty="0" smtClean="0">
                <a:hlinkClick r:id="rId8"/>
              </a:rPr>
              <a:t>search?</a:t>
            </a:r>
            <a:r>
              <a:rPr lang="en-US" altLang="ko-KR" sz="1400" dirty="0" smtClean="0">
                <a:hlinkClick r:id="rId8"/>
              </a:rPr>
              <a:t>pretty&amp;</a:t>
            </a:r>
            <a:r>
              <a:rPr lang="en-US" altLang="ko-KR" sz="1400" dirty="0" smtClean="0">
                <a:hlinkClick r:id="rId8"/>
              </a:rPr>
              <a:t>q=stream:stderr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dirty="0" err="1" smtClean="0"/>
              <a:t>Kibana</a:t>
            </a:r>
            <a:r>
              <a:rPr lang="en-US" altLang="ko-KR" dirty="0" smtClean="0"/>
              <a:t> Dev Tools (</a:t>
            </a:r>
            <a:r>
              <a:rPr lang="en-US" altLang="ko-KR" dirty="0" smtClean="0">
                <a:hlinkClick r:id="rId9"/>
              </a:rPr>
              <a:t>http://172.30.30.30:5601/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sz="1400" dirty="0" smtClean="0"/>
              <a:t>Date Search : GET logstash-2020.02.06/_search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- </a:t>
            </a:r>
            <a:r>
              <a:rPr lang="en-US" altLang="ko-KR" sz="1400" dirty="0" smtClean="0"/>
              <a:t>query{</a:t>
            </a:r>
            <a:br>
              <a:rPr lang="en-US" altLang="ko-KR" sz="1400" dirty="0" smtClean="0"/>
            </a:br>
            <a:r>
              <a:rPr lang="en-US" altLang="ko-KR" sz="1400" dirty="0" smtClean="0"/>
              <a:t>    term</a:t>
            </a:r>
            <a:br>
              <a:rPr lang="en-US" altLang="ko-KR" sz="1400" dirty="0" smtClean="0"/>
            </a:br>
            <a:r>
              <a:rPr lang="en-US" altLang="ko-KR" sz="1400" dirty="0" smtClean="0"/>
              <a:t>}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- sort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- size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3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Fluentd</a:t>
            </a:r>
            <a:r>
              <a:rPr lang="en-US" altLang="ko-KR" dirty="0" smtClean="0"/>
              <a:t> (www.fluentd.org)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77334" y="2011120"/>
            <a:ext cx="11032066" cy="463586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hlinkClick r:id="rId3"/>
              </a:rPr>
              <a:t>Document. https</a:t>
            </a:r>
            <a:r>
              <a:rPr lang="en-US" altLang="ko-KR" dirty="0">
                <a:hlinkClick r:id="rId3"/>
              </a:rPr>
              <a:t>://docs.fluentd.org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sz="1400" b="1" dirty="0"/>
              <a:t>td-agent log path: /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/log/td-agent/td-agent.log</a:t>
            </a:r>
          </a:p>
          <a:p>
            <a:pPr lvl="1">
              <a:buFontTx/>
              <a:buChar char="-"/>
            </a:pPr>
            <a:r>
              <a:rPr lang="en-US" altLang="ko-KR" sz="1400" b="1" dirty="0" err="1" smtClean="0"/>
              <a:t>config</a:t>
            </a:r>
            <a:r>
              <a:rPr lang="en-US" altLang="ko-KR" sz="1400" b="1" dirty="0" smtClean="0"/>
              <a:t> : /</a:t>
            </a:r>
            <a:r>
              <a:rPr lang="en-US" altLang="ko-KR" sz="1400" b="1" dirty="0" err="1" smtClean="0"/>
              <a:t>etc</a:t>
            </a:r>
            <a:r>
              <a:rPr lang="en-US" altLang="ko-KR" sz="1400" b="1" dirty="0" smtClean="0"/>
              <a:t>/td-agent/td-</a:t>
            </a:r>
            <a:r>
              <a:rPr lang="en-US" altLang="ko-KR" sz="1400" b="1" dirty="0" err="1" smtClean="0"/>
              <a:t>agent.conf</a:t>
            </a:r>
            <a:endParaRPr lang="en-US" altLang="ko-KR" sz="1400" b="1" dirty="0" smtClean="0"/>
          </a:p>
          <a:p>
            <a:pPr lvl="1">
              <a:buFontTx/>
              <a:buChar char="-"/>
            </a:pPr>
            <a:r>
              <a:rPr lang="en-US" altLang="ko-KR" sz="1400" b="1" dirty="0" smtClean="0"/>
              <a:t>routing : </a:t>
            </a:r>
            <a:r>
              <a:rPr lang="en-US" altLang="ko-KR" sz="1400" dirty="0" smtClean="0"/>
              <a:t>Input(Source) </a:t>
            </a:r>
            <a:r>
              <a:rPr lang="en-US" altLang="ko-KR" sz="1400" dirty="0"/>
              <a:t>-&gt; Filter -&gt; </a:t>
            </a:r>
            <a:r>
              <a:rPr lang="en-US" altLang="ko-KR" sz="1400" dirty="0" smtClean="0"/>
              <a:t>Output(Match) </a:t>
            </a:r>
            <a:endParaRPr lang="en-US" altLang="ko-KR" sz="1400" b="1" dirty="0" smtClean="0"/>
          </a:p>
          <a:p>
            <a:pPr lvl="1">
              <a:buFontTx/>
              <a:buChar char="-"/>
            </a:pPr>
            <a:r>
              <a:rPr lang="en-US" altLang="ko-KR" sz="1400" b="1" dirty="0" smtClean="0"/>
              <a:t>Plugin : input, output, buffer, filter, parser, formatter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endParaRPr lang="en-US" altLang="ko-KR" sz="1400" b="1" dirty="0" smtClean="0"/>
          </a:p>
          <a:p>
            <a:pPr lvl="1">
              <a:buFontTx/>
              <a:buChar char="-"/>
            </a:pPr>
            <a:endParaRPr lang="en-US" altLang="ko-KR" sz="1400" b="1" dirty="0"/>
          </a:p>
          <a:p>
            <a:pPr lvl="1">
              <a:buFontTx/>
              <a:buChar char="-"/>
            </a:pPr>
            <a:endParaRPr lang="en-US" altLang="ko-KR" sz="1400" b="1" dirty="0" smtClean="0"/>
          </a:p>
          <a:p>
            <a:pPr lvl="1">
              <a:buFontTx/>
              <a:buChar char="-"/>
            </a:pPr>
            <a:endParaRPr lang="en-US" altLang="ko-KR" sz="1400" b="1" dirty="0"/>
          </a:p>
          <a:p>
            <a:pPr lvl="1">
              <a:buFontTx/>
              <a:buChar char="-"/>
            </a:pPr>
            <a:endParaRPr lang="en-US" altLang="ko-KR" sz="1400" b="1" dirty="0" smtClean="0"/>
          </a:p>
          <a:p>
            <a:pPr lvl="1">
              <a:buFontTx/>
              <a:buChar char="-"/>
            </a:pPr>
            <a:endParaRPr lang="en-US" altLang="ko-KR" sz="14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97489" y="1270000"/>
            <a:ext cx="7669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td-agent</a:t>
            </a:r>
            <a:r>
              <a:rPr lang="ko-KR" altLang="en-US" dirty="0" smtClean="0"/>
              <a:t> </a:t>
            </a:r>
            <a:r>
              <a:rPr lang="ko-KR" altLang="en-US" dirty="0"/>
              <a:t>: </a:t>
            </a:r>
            <a:r>
              <a:rPr lang="ko-KR" altLang="en-US" dirty="0" err="1"/>
              <a:t>fluentd의</a:t>
            </a:r>
            <a:r>
              <a:rPr lang="ko-KR" altLang="en-US" dirty="0"/>
              <a:t> 래퍼 프로그램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td-agent</a:t>
            </a:r>
            <a:r>
              <a:rPr lang="en-US" altLang="ko-KR" dirty="0" smtClean="0"/>
              <a:t>-gem (</a:t>
            </a:r>
            <a:r>
              <a:rPr lang="en-US" altLang="ko-KR" dirty="0"/>
              <a:t>ex. td-agent-gem install fluent-plugin-</a:t>
            </a:r>
            <a:r>
              <a:rPr lang="en-US" altLang="ko-KR" dirty="0" err="1"/>
              <a:t>config</a:t>
            </a:r>
            <a:r>
              <a:rPr lang="en-US" altLang="ko-KR" dirty="0"/>
              <a:t>-expander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13546"/>
          <a:stretch/>
        </p:blipFill>
        <p:spPr>
          <a:xfrm>
            <a:off x="1464651" y="3779594"/>
            <a:ext cx="10066086" cy="269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5396762" y="4382142"/>
            <a:ext cx="4256394" cy="2322681"/>
          </a:xfrm>
          <a:prstGeom prst="roundRect">
            <a:avLst>
              <a:gd name="adj" fmla="val 850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6027" y="4373406"/>
            <a:ext cx="4831585" cy="2331418"/>
          </a:xfrm>
          <a:prstGeom prst="roundRect">
            <a:avLst>
              <a:gd name="adj" fmla="val 850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 수집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6027" y="1372267"/>
            <a:ext cx="9227128" cy="2594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EFK 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7334" y="4509415"/>
            <a:ext cx="1976417" cy="9563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Inkubeworker01</a:t>
            </a:r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fluentd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792900" y="4509415"/>
            <a:ext cx="2210534" cy="9563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Inkubeworker02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 smtClean="0"/>
              <a:t>fluentd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67391" y="5595429"/>
            <a:ext cx="1986357" cy="9464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Inkubeworker03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 smtClean="0"/>
              <a:t>fluentd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41497" y="1687681"/>
            <a:ext cx="8917240" cy="3319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Kibana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/>
              <a:t>Version: 6.2.1 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altLang="ko-KR" dirty="0">
                <a:solidFill>
                  <a:schemeClr val="bg1"/>
                </a:solidFill>
                <a:hlinkClick r:id="rId3"/>
              </a:rPr>
              <a:t>://172.30.30.30:5601/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497" y="2023165"/>
            <a:ext cx="8917240" cy="3454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Elastic Search(v.7.2.1)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6100" y="2354469"/>
            <a:ext cx="8912638" cy="15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Fluentd</a:t>
            </a:r>
            <a:r>
              <a:rPr lang="en-US" altLang="ko-KR" dirty="0" smtClean="0"/>
              <a:t>(v1.7.4)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59746" y="5744766"/>
            <a:ext cx="1886233" cy="603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Nginx</a:t>
            </a:r>
          </a:p>
          <a:p>
            <a:pPr algn="ctr"/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/log/</a:t>
            </a:r>
            <a:r>
              <a:rPr lang="en-US" altLang="ko-KR" sz="1000" dirty="0" err="1" smtClean="0"/>
              <a:t>nginx</a:t>
            </a:r>
            <a:r>
              <a:rPr lang="en-US" altLang="ko-KR" sz="1000" dirty="0" smtClean="0"/>
              <a:t>/access.log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189585" y="6015662"/>
            <a:ext cx="193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Kubernetes</a:t>
            </a:r>
          </a:p>
          <a:p>
            <a:r>
              <a:rPr lang="en-US" altLang="ko-KR" sz="1600" dirty="0"/>
              <a:t>(172.30.30.201)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487585" y="629079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Myvm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ubunt</a:t>
            </a:r>
            <a:r>
              <a:rPr lang="en-US" altLang="ko-KR" sz="1600" dirty="0" smtClean="0"/>
              <a:t> 18.04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477108" y="3689364"/>
            <a:ext cx="1176640" cy="142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3068515" y="3757067"/>
            <a:ext cx="525151" cy="135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1477108" y="3757067"/>
            <a:ext cx="1380392" cy="24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271107" y="3328482"/>
            <a:ext cx="1322558" cy="2989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24224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09702" y="3328482"/>
            <a:ext cx="1322558" cy="2989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24225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519650" y="5733862"/>
            <a:ext cx="1886233" cy="5807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 application</a:t>
            </a:r>
          </a:p>
          <a:p>
            <a:pPr algn="ctr"/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/log/</a:t>
            </a:r>
            <a:r>
              <a:rPr lang="en-US" altLang="ko-KR" sz="1000" dirty="0" err="1" smtClean="0"/>
              <a:t>springboot</a:t>
            </a:r>
            <a:r>
              <a:rPr lang="en-US" altLang="ko-KR" sz="1000" dirty="0" smtClean="0"/>
              <a:t>/*.log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575543" y="4482206"/>
            <a:ext cx="3820384" cy="630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Fluentd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6232443" y="5087734"/>
            <a:ext cx="1451" cy="58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369224" y="5086270"/>
            <a:ext cx="18638" cy="57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6335792" y="3689364"/>
            <a:ext cx="2627" cy="94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2932386" y="2351158"/>
            <a:ext cx="0" cy="97732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54752" y="2644876"/>
            <a:ext cx="2755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</a:t>
            </a:r>
            <a:r>
              <a:rPr lang="en-US" altLang="ko-KR" sz="1400" dirty="0" err="1" smtClean="0"/>
              <a:t>luentd</a:t>
            </a:r>
            <a:r>
              <a:rPr lang="en-US" altLang="ko-KR" sz="1400" dirty="0" smtClean="0"/>
              <a:t>-${</a:t>
            </a:r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6338419" y="2351158"/>
            <a:ext cx="0" cy="97732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85589" y="2636139"/>
            <a:ext cx="263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myvm</a:t>
            </a:r>
            <a:r>
              <a:rPr lang="en-US" altLang="ko-KR" sz="1400" dirty="0" smtClean="0"/>
              <a:t>-${</a:t>
            </a:r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756734" y="4755199"/>
            <a:ext cx="158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Tag:</a:t>
            </a:r>
            <a:r>
              <a:rPr lang="en-US" altLang="ko-KR" sz="1200" dirty="0" err="1" smtClean="0"/>
              <a:t>nginx.access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663264" y="4788448"/>
            <a:ext cx="158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Tag:order-service</a:t>
            </a:r>
            <a:endParaRPr lang="ko-KR" altLang="en-US" sz="1200" dirty="0"/>
          </a:p>
        </p:txBody>
      </p:sp>
      <p:sp>
        <p:nvSpPr>
          <p:cNvPr id="37" name="순서도: 수행의 시작/종료 36"/>
          <p:cNvSpPr/>
          <p:nvPr/>
        </p:nvSpPr>
        <p:spPr>
          <a:xfrm>
            <a:off x="2196716" y="4023953"/>
            <a:ext cx="1217281" cy="297892"/>
          </a:xfrm>
          <a:prstGeom prst="flowChartTerminator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forward</a:t>
            </a:r>
            <a:endParaRPr lang="ko-KR" altLang="en-US" sz="1200" dirty="0"/>
          </a:p>
        </p:txBody>
      </p:sp>
      <p:sp>
        <p:nvSpPr>
          <p:cNvPr id="38" name="순서도: 수행의 시작/종료 37"/>
          <p:cNvSpPr/>
          <p:nvPr/>
        </p:nvSpPr>
        <p:spPr>
          <a:xfrm>
            <a:off x="6287636" y="5239419"/>
            <a:ext cx="968362" cy="297892"/>
          </a:xfrm>
          <a:prstGeom prst="flowChartTerminator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tail</a:t>
            </a:r>
            <a:endParaRPr lang="ko-KR" altLang="en-US" sz="1200" dirty="0"/>
          </a:p>
        </p:txBody>
      </p:sp>
      <p:sp>
        <p:nvSpPr>
          <p:cNvPr id="39" name="순서도: 수행의 시작/종료 38"/>
          <p:cNvSpPr/>
          <p:nvPr/>
        </p:nvSpPr>
        <p:spPr>
          <a:xfrm>
            <a:off x="6128052" y="4027527"/>
            <a:ext cx="1217281" cy="297892"/>
          </a:xfrm>
          <a:prstGeom prst="flowChartTerminator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forward</a:t>
            </a:r>
            <a:endParaRPr lang="ko-KR" altLang="en-US" sz="1200" dirty="0"/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8460462" y="5249416"/>
            <a:ext cx="967078" cy="297892"/>
          </a:xfrm>
          <a:prstGeom prst="flowChartTerminator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tail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18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Td-agent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529002"/>
            <a:ext cx="9931783" cy="481984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EFK Server : td-</a:t>
            </a:r>
            <a:r>
              <a:rPr lang="en-US" altLang="ko-KR" dirty="0" err="1" smtClean="0"/>
              <a:t>agent.conf</a:t>
            </a:r>
            <a:endParaRPr lang="en-US" altLang="ko-KR" dirty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yvm</a:t>
            </a:r>
            <a:r>
              <a:rPr lang="en-US" altLang="ko-KR" dirty="0" smtClean="0"/>
              <a:t> : td-</a:t>
            </a:r>
            <a:r>
              <a:rPr lang="en-US" altLang="ko-KR" dirty="0" err="1" smtClean="0"/>
              <a:t>agent.conf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Test :  </a:t>
            </a:r>
            <a:r>
              <a:rPr lang="en-US" altLang="ko-KR" dirty="0" smtClean="0"/>
              <a:t>curl –H “userid:u01” h</a:t>
            </a:r>
            <a:r>
              <a:rPr lang="en-US" altLang="ko-KR" dirty="0" smtClean="0">
                <a:hlinkClick r:id="rId3"/>
              </a:rPr>
              <a:t>ttp://172.30.0.44</a:t>
            </a:r>
            <a:r>
              <a:rPr lang="en-US" altLang="ko-KR" dirty="0" smtClean="0"/>
              <a:t>:8081/orders/2</a:t>
            </a:r>
          </a:p>
          <a:p>
            <a:r>
              <a:rPr lang="en-US" altLang="ko-KR" dirty="0" smtClean="0"/>
              <a:t>K8s : helm chart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/>
              <a:t>-</a:t>
            </a:r>
            <a:r>
              <a:rPr lang="en-US" altLang="ko-KR" dirty="0"/>
              <a:t> </a:t>
            </a:r>
            <a:r>
              <a:rPr lang="en-US" altLang="ko-KR" dirty="0" smtClean="0"/>
              <a:t>Install</a:t>
            </a:r>
          </a:p>
          <a:p>
            <a:pPr marL="0" indent="0">
              <a:buNone/>
            </a:pPr>
            <a:r>
              <a:rPr lang="en-US" altLang="ko-KR" dirty="0" smtClean="0"/>
              <a:t>     $ </a:t>
            </a:r>
            <a:r>
              <a:rPr lang="en-US" altLang="ko-KR" dirty="0" err="1"/>
              <a:t>kubectl</a:t>
            </a:r>
            <a:r>
              <a:rPr lang="en-US" altLang="ko-KR" dirty="0"/>
              <a:t> </a:t>
            </a:r>
            <a:r>
              <a:rPr lang="en-US" altLang="ko-KR" dirty="0" err="1"/>
              <a:t>creae</a:t>
            </a:r>
            <a:r>
              <a:rPr lang="en-US" altLang="ko-KR" dirty="0"/>
              <a:t> namespace </a:t>
            </a:r>
            <a:r>
              <a:rPr lang="en-US" altLang="ko-KR" dirty="0" err="1"/>
              <a:t>fluentd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$ </a:t>
            </a:r>
            <a:r>
              <a:rPr lang="en-US" altLang="ko-KR" dirty="0"/>
              <a:t>helm install </a:t>
            </a:r>
            <a:r>
              <a:rPr lang="en-US" altLang="ko-KR" dirty="0" err="1"/>
              <a:t>fluentd</a:t>
            </a:r>
            <a:r>
              <a:rPr lang="en-US" altLang="ko-KR" dirty="0"/>
              <a:t> ./</a:t>
            </a:r>
            <a:r>
              <a:rPr lang="en-US" altLang="ko-KR" dirty="0" err="1"/>
              <a:t>fluentd-elasticsearch</a:t>
            </a:r>
            <a:r>
              <a:rPr lang="en-US" altLang="ko-KR" dirty="0"/>
              <a:t> </a:t>
            </a:r>
            <a:r>
              <a:rPr lang="en-US" altLang="ko-KR" dirty="0" smtClean="0"/>
              <a:t>–namespace </a:t>
            </a:r>
            <a:r>
              <a:rPr lang="en-US" altLang="ko-KR" dirty="0" err="1" smtClean="0"/>
              <a:t>fluentd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- Check</a:t>
            </a:r>
            <a:br>
              <a:rPr lang="en-US" altLang="ko-KR" dirty="0" smtClean="0"/>
            </a:br>
            <a:r>
              <a:rPr lang="en-US" altLang="ko-KR" dirty="0" smtClean="0"/>
              <a:t>     $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image :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://quay.io/repository/fluentd_elasticsearch/fluentd?tab=tags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$ </a:t>
            </a:r>
            <a:r>
              <a:rPr lang="en-US" altLang="ko-KR" dirty="0" err="1" smtClean="0"/>
              <a:t>kubectl</a:t>
            </a:r>
            <a:r>
              <a:rPr lang="en-US" altLang="ko-KR" dirty="0" smtClean="0"/>
              <a:t> get pod –n </a:t>
            </a:r>
            <a:r>
              <a:rPr lang="en-US" altLang="ko-KR" dirty="0" err="1" smtClean="0"/>
              <a:t>fluentd</a:t>
            </a:r>
            <a:r>
              <a:rPr lang="en-US" altLang="ko-KR" dirty="0" smtClean="0"/>
              <a:t> –o wide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/>
              <a:t>$ </a:t>
            </a:r>
            <a:r>
              <a:rPr lang="en-US" altLang="ko-KR" dirty="0" err="1" smtClean="0"/>
              <a:t>kubectl</a:t>
            </a:r>
            <a:r>
              <a:rPr lang="en-US" altLang="ko-KR" dirty="0" smtClean="0"/>
              <a:t> </a:t>
            </a:r>
            <a:r>
              <a:rPr lang="en-US" altLang="ko-KR" dirty="0"/>
              <a:t>get </a:t>
            </a:r>
            <a:r>
              <a:rPr lang="en-US" altLang="ko-KR" dirty="0" err="1"/>
              <a:t>daemonset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$ </a:t>
            </a:r>
            <a:r>
              <a:rPr lang="en-US" altLang="ko-KR" dirty="0" err="1"/>
              <a:t>kubectl</a:t>
            </a:r>
            <a:r>
              <a:rPr lang="en-US" altLang="ko-KR" dirty="0"/>
              <a:t> describe </a:t>
            </a:r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en-US" altLang="ko-KR" dirty="0" err="1" smtClean="0"/>
              <a:t>fluentd-fluentd-elasticsearch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     $ </a:t>
            </a:r>
            <a:r>
              <a:rPr lang="en-US" altLang="ko-KR" dirty="0" err="1" smtClean="0"/>
              <a:t>kubectl</a:t>
            </a:r>
            <a:r>
              <a:rPr lang="en-US" altLang="ko-KR" dirty="0" smtClean="0"/>
              <a:t> exec –it pod </a:t>
            </a:r>
            <a:r>
              <a:rPr lang="en-US" altLang="ko-KR" dirty="0" err="1" smtClean="0"/>
              <a:t>podname</a:t>
            </a:r>
            <a:r>
              <a:rPr lang="en-US" altLang="ko-KR" dirty="0" smtClean="0"/>
              <a:t> -- /bin/bash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2060"/>
                </a:solidFill>
              </a:rPr>
              <a:t>ps. </a:t>
            </a:r>
            <a:r>
              <a:rPr lang="ko-KR" altLang="en-US" dirty="0">
                <a:solidFill>
                  <a:srgbClr val="002060"/>
                </a:solidFill>
              </a:rPr>
              <a:t>참조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002060"/>
                </a:solidFill>
                <a:hlinkClick r:id="rId5"/>
              </a:rPr>
              <a:t>https://storage.googleapis.com/vand-hub/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altLang="ko-KR" dirty="0" smtClean="0">
                <a:solidFill>
                  <a:srgbClr val="002060"/>
                </a:solidFill>
                <a:hlinkClick r:id="rId6"/>
              </a:rPr>
              <a:t>https</a:t>
            </a:r>
            <a:r>
              <a:rPr lang="en-US" altLang="ko-KR" dirty="0">
                <a:solidFill>
                  <a:srgbClr val="002060"/>
                </a:solidFill>
                <a:hlinkClick r:id="rId6"/>
              </a:rPr>
              <a:t>://</a:t>
            </a:r>
            <a:r>
              <a:rPr lang="en-US" altLang="ko-KR" dirty="0" smtClean="0">
                <a:solidFill>
                  <a:srgbClr val="002060"/>
                </a:solidFill>
                <a:hlinkClick r:id="rId6"/>
              </a:rPr>
              <a:t>github.com/helm/charts/tree/master/stable/fluentd</a:t>
            </a:r>
          </a:p>
          <a:p>
            <a:pPr marL="400050" lvl="1" indent="0">
              <a:buNone/>
            </a:pPr>
            <a:r>
              <a:rPr lang="en-US" altLang="ko-KR" dirty="0" smtClean="0">
                <a:solidFill>
                  <a:srgbClr val="002060"/>
                </a:solidFill>
                <a:hlinkClick r:id="rId6"/>
              </a:rPr>
              <a:t>https</a:t>
            </a:r>
            <a:r>
              <a:rPr lang="en-US" altLang="ko-KR" dirty="0">
                <a:solidFill>
                  <a:srgbClr val="002060"/>
                </a:solidFill>
                <a:hlinkClick r:id="rId6"/>
              </a:rPr>
              <a:t>://</a:t>
            </a:r>
            <a:r>
              <a:rPr lang="en-US" altLang="ko-KR" dirty="0" smtClean="0">
                <a:solidFill>
                  <a:srgbClr val="002060"/>
                </a:solidFill>
                <a:hlinkClick r:id="rId6"/>
              </a:rPr>
              <a:t>github.com/fluent/fluentd-kubernetes-daemonset/tree/master/docker-image/v1.4/debian-elasticsearch/conf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620394" y="1597267"/>
            <a:ext cx="4988723" cy="917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132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Kibana</a:t>
            </a:r>
            <a:r>
              <a:rPr lang="en-US" altLang="ko-KR" dirty="0" smtClean="0"/>
              <a:t> (</a:t>
            </a:r>
            <a:r>
              <a:rPr lang="en-US" altLang="ko-KR" dirty="0">
                <a:hlinkClick r:id="rId3"/>
              </a:rPr>
              <a:t>http://172.30.30.30:5601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381539"/>
            <a:ext cx="8596668" cy="4659823"/>
          </a:xfrm>
        </p:spPr>
        <p:txBody>
          <a:bodyPr/>
          <a:lstStyle/>
          <a:p>
            <a:r>
              <a:rPr lang="en-US" altLang="ko-KR" dirty="0" smtClean="0"/>
              <a:t>Management</a:t>
            </a:r>
            <a:br>
              <a:rPr lang="en-US" altLang="ko-KR" dirty="0" smtClean="0"/>
            </a:br>
            <a:r>
              <a:rPr lang="en-US" altLang="ko-KR" dirty="0" smtClean="0"/>
              <a:t>- Index Patterns &gt; Create Index Pattern </a:t>
            </a:r>
            <a:br>
              <a:rPr lang="en-US" altLang="ko-KR" dirty="0" smtClean="0"/>
            </a:br>
            <a:r>
              <a:rPr lang="en-US" altLang="ko-KR" dirty="0" smtClean="0"/>
              <a:t>- Advanced Settings</a:t>
            </a:r>
          </a:p>
          <a:p>
            <a:r>
              <a:rPr lang="en-US" altLang="ko-KR" dirty="0" smtClean="0"/>
              <a:t>Discover</a:t>
            </a:r>
          </a:p>
          <a:p>
            <a:r>
              <a:rPr lang="en-US" altLang="ko-KR" dirty="0" smtClean="0"/>
              <a:t>Visualize</a:t>
            </a:r>
          </a:p>
          <a:p>
            <a:r>
              <a:rPr lang="en-US" altLang="ko-KR" dirty="0" smtClean="0"/>
              <a:t>Dashboard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16557"/>
          <a:stretch/>
        </p:blipFill>
        <p:spPr>
          <a:xfrm>
            <a:off x="962863" y="5005691"/>
            <a:ext cx="4475365" cy="13862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b="7284"/>
          <a:stretch/>
        </p:blipFill>
        <p:spPr>
          <a:xfrm>
            <a:off x="5548386" y="5031886"/>
            <a:ext cx="4403011" cy="13338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7334" y="4470481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Ps. Index</a:t>
            </a:r>
            <a:r>
              <a:rPr lang="ko-KR" altLang="en-US" dirty="0"/>
              <a:t>에 데이터가 들어 오지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91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10338</TotalTime>
  <Words>549</Words>
  <Application>Microsoft Office PowerPoint</Application>
  <PresentationFormat>와이드스크린</PresentationFormat>
  <Paragraphs>219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HY그래픽M</vt:lpstr>
      <vt:lpstr>맑은 고딕</vt:lpstr>
      <vt:lpstr>Arial</vt:lpstr>
      <vt:lpstr>Consolas</vt:lpstr>
      <vt:lpstr>Trebuchet MS</vt:lpstr>
      <vt:lpstr>Wingdings 3</vt:lpstr>
      <vt:lpstr>패싯</vt:lpstr>
      <vt:lpstr>로그 데이터 수집을 위한 EFK 구축 </vt:lpstr>
      <vt:lpstr>데이터 로그 수집 프로세스</vt:lpstr>
      <vt:lpstr>EFK &amp; ELK</vt:lpstr>
      <vt:lpstr>Elastic search &amp; Relation DB</vt:lpstr>
      <vt:lpstr>Elastic search- REST API로 활용</vt:lpstr>
      <vt:lpstr>Fluentd (www.fluentd.org)</vt:lpstr>
      <vt:lpstr>로그 수집 구조</vt:lpstr>
      <vt:lpstr>Td-agent Setting</vt:lpstr>
      <vt:lpstr>Kibana (http://172.30.30.30:5601/)</vt:lpstr>
      <vt:lpstr>Log Stream example setting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EFK 설치 및 활용</dc:title>
  <dc:creator>Windows User</dc:creator>
  <cp:lastModifiedBy>Windows User</cp:lastModifiedBy>
  <cp:revision>567</cp:revision>
  <cp:lastPrinted>2020-02-14T04:52:51Z</cp:lastPrinted>
  <dcterms:created xsi:type="dcterms:W3CDTF">2020-02-03T04:59:16Z</dcterms:created>
  <dcterms:modified xsi:type="dcterms:W3CDTF">2020-02-14T07:55:57Z</dcterms:modified>
</cp:coreProperties>
</file>