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3" r:id="rId1"/>
  </p:sldMasterIdLst>
  <p:notesMasterIdLst>
    <p:notesMasterId r:id="rId37"/>
  </p:notesMasterIdLst>
  <p:sldIdLst>
    <p:sldId id="257" r:id="rId2"/>
    <p:sldId id="258" r:id="rId3"/>
    <p:sldId id="261" r:id="rId4"/>
    <p:sldId id="271" r:id="rId5"/>
    <p:sldId id="264" r:id="rId6"/>
    <p:sldId id="293" r:id="rId7"/>
    <p:sldId id="267" r:id="rId8"/>
    <p:sldId id="268" r:id="rId9"/>
    <p:sldId id="272" r:id="rId10"/>
    <p:sldId id="266" r:id="rId11"/>
    <p:sldId id="277" r:id="rId12"/>
    <p:sldId id="280" r:id="rId13"/>
    <p:sldId id="281" r:id="rId14"/>
    <p:sldId id="284" r:id="rId15"/>
    <p:sldId id="273" r:id="rId16"/>
    <p:sldId id="276" r:id="rId17"/>
    <p:sldId id="265" r:id="rId18"/>
    <p:sldId id="285" r:id="rId19"/>
    <p:sldId id="294" r:id="rId20"/>
    <p:sldId id="295" r:id="rId21"/>
    <p:sldId id="287" r:id="rId22"/>
    <p:sldId id="274" r:id="rId23"/>
    <p:sldId id="275" r:id="rId24"/>
    <p:sldId id="289" r:id="rId25"/>
    <p:sldId id="290" r:id="rId26"/>
    <p:sldId id="288" r:id="rId27"/>
    <p:sldId id="292" r:id="rId28"/>
    <p:sldId id="291" r:id="rId29"/>
    <p:sldId id="263" r:id="rId30"/>
    <p:sldId id="269" r:id="rId31"/>
    <p:sldId id="270" r:id="rId32"/>
    <p:sldId id="283" r:id="rId33"/>
    <p:sldId id="278" r:id="rId34"/>
    <p:sldId id="282" r:id="rId35"/>
    <p:sldId id="27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8348" autoAdjust="0"/>
  </p:normalViewPr>
  <p:slideViewPr>
    <p:cSldViewPr snapToGrid="0">
      <p:cViewPr>
        <p:scale>
          <a:sx n="100" d="100"/>
          <a:sy n="100" d="100"/>
        </p:scale>
        <p:origin x="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E6EBA-62E1-43E4-B9D4-06AD82F9307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2AE19-A301-4135-8370-7CC1CB11F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91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 </a:t>
            </a:r>
            <a:r>
              <a:rPr lang="en-US" dirty="0" err="1"/>
              <a:t>pov_pct</a:t>
            </a:r>
            <a:r>
              <a:rPr lang="en-US" dirty="0"/>
              <a:t> issues with 0/0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AE19-A301-4135-8370-7CC1CB11F8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3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scree plot—80% variation from 2 allows us to reduce from 73 candidate predictors in this model to 2; and EDA shows 14 CPI measurements that potentially correlate to impoverished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2AE19-A301-4135-8370-7CC1CB11F8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84DA70-C731-4C70-880D-CCD4705E623C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7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8434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7816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03673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55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955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436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812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643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935" y="4194"/>
            <a:ext cx="9905998" cy="102765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930" y="1140902"/>
            <a:ext cx="9905999" cy="53941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0915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7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309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058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1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5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107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523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6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4" r:id="rId1"/>
    <p:sldLayoutId id="2147484125" r:id="rId2"/>
    <p:sldLayoutId id="2147484126" r:id="rId3"/>
    <p:sldLayoutId id="2147484127" r:id="rId4"/>
    <p:sldLayoutId id="2147484128" r:id="rId5"/>
    <p:sldLayoutId id="2147484129" r:id="rId6"/>
    <p:sldLayoutId id="2147484130" r:id="rId7"/>
    <p:sldLayoutId id="2147484131" r:id="rId8"/>
    <p:sldLayoutId id="2147484132" r:id="rId9"/>
    <p:sldLayoutId id="2147484133" r:id="rId10"/>
    <p:sldLayoutId id="2147484134" r:id="rId11"/>
    <p:sldLayoutId id="2147484135" r:id="rId12"/>
    <p:sldLayoutId id="2147484136" r:id="rId13"/>
    <p:sldLayoutId id="2147484137" r:id="rId14"/>
    <p:sldLayoutId id="2147484138" r:id="rId15"/>
    <p:sldLayoutId id="2147484139" r:id="rId16"/>
    <p:sldLayoutId id="214748414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916" y="2646991"/>
            <a:ext cx="8602730" cy="976199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b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 Analysis  OF </a:t>
            </a:r>
            <a:b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781" y="5050242"/>
            <a:ext cx="3707319" cy="1581254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  <a:spcBef>
                <a:spcPts val="60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Carolyn Fiore    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r">
              <a:lnSpc>
                <a:spcPct val="110000"/>
              </a:lnSpc>
              <a:spcBef>
                <a:spcPts val="60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Shruti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Biradar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algn="r">
              <a:lnSpc>
                <a:spcPct val="110000"/>
              </a:lnSpc>
              <a:spcBef>
                <a:spcPts val="60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Kevin Russell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0F9172-AC1E-44B0-9010-23C4429B49F0}"/>
              </a:ext>
            </a:extLst>
          </p:cNvPr>
          <p:cNvSpPr txBox="1"/>
          <p:nvPr/>
        </p:nvSpPr>
        <p:spPr>
          <a:xfrm>
            <a:off x="2376310" y="2124323"/>
            <a:ext cx="89353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2020  US  POVERTY  RATES</a:t>
            </a:r>
            <a:b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6C5DD-6046-4A1D-AB86-381F4892D469}"/>
              </a:ext>
            </a:extLst>
          </p:cNvPr>
          <p:cNvSpPr txBox="1"/>
          <p:nvPr/>
        </p:nvSpPr>
        <p:spPr>
          <a:xfrm>
            <a:off x="5499683" y="3170895"/>
            <a:ext cx="60966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5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 COUNTY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and tidying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931" y="1140902"/>
            <a:ext cx="9905998" cy="53941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[1] Poverty Status Dataset: all 8 dataset CSVs imported, tidied, and joined – mutations required to calculate desired variables such as percentage of population demographics and county poverty percentage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[2] Living Wage Dataset: imported, mutation required to add State Minimum Wage Dataset [3] and calculate Minimum Wage/Living Wage gap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[4] GDP Dataset consisted of 4 separate datasets which required significant research into documentation, tidying, and joining to create one dataset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[5] CPI Dataset: most difficult dataset to tidy and join. Required significant research into documentation and county conversion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[6] State Government Dataset: created based on 2020 election results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Once imported, all datasets underwent additional tidying, mutation to group by FIPS code (counties), NA values removed, and data validated before EDA.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new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County MW/LW Gap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Missing values imputed (3 counties / 3,173 counties)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For each county: 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County Living Wage (1 Adult, 0 Children) [2] – State Minimum Wage [3]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Ranged from $16/hour gap to $1/hour surplus (WA)</a:t>
            </a:r>
          </a:p>
          <a:p>
            <a:r>
              <a:rPr lang="en-US" dirty="0">
                <a:solidFill>
                  <a:srgbClr val="FFFFFF"/>
                </a:solidFill>
              </a:rPr>
              <a:t>County Poverty Percentage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For each county: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(sum: # of people living below poverty line, all ethnicities) / (sum: total population of county, all ethnicities)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Ranged from 0% to 59.32%, with the density between 10-23%</a:t>
            </a:r>
          </a:p>
          <a:p>
            <a:r>
              <a:rPr lang="en-US" dirty="0">
                <a:solidFill>
                  <a:srgbClr val="FFFFFF"/>
                </a:solidFill>
              </a:rPr>
              <a:t>Ethnicity Poverty Percentage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For each county, for each of 8 ethnicities: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Count of XX Ethnicity in county living below poverty line / total population of XX Ethnicity in county</a:t>
            </a:r>
          </a:p>
          <a:p>
            <a:r>
              <a:rPr lang="en-US" dirty="0">
                <a:solidFill>
                  <a:srgbClr val="FFFFFF"/>
                </a:solidFill>
              </a:rPr>
              <a:t>Gender Poverty Percentage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For each county, for respondents categorized Male and Female: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Count of (Fe)Males in county living below poverty line / (total sum of people in county living below poverty line) </a:t>
            </a:r>
          </a:p>
          <a:p>
            <a:r>
              <a:rPr lang="en-US" dirty="0">
                <a:solidFill>
                  <a:srgbClr val="FFFFFF"/>
                </a:solidFill>
              </a:rPr>
              <a:t>Government Control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Whether a state government is fully controlled (all three branches) by one party</a:t>
            </a:r>
          </a:p>
        </p:txBody>
      </p:sp>
    </p:spTree>
    <p:extLst>
      <p:ext uri="{BB962C8B-B14F-4D97-AF65-F5344CB8AC3E}">
        <p14:creationId xmlns:p14="http://schemas.microsoft.com/office/powerpoint/2010/main" val="363595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931" y="1140903"/>
            <a:ext cx="3751910" cy="26438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PCA Results</a:t>
            </a:r>
          </a:p>
          <a:p>
            <a:r>
              <a:rPr lang="en-US" dirty="0">
                <a:solidFill>
                  <a:srgbClr val="FFFFFF"/>
                </a:solidFill>
              </a:rPr>
              <a:t>Scree Plot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A17E35C0-BC78-45F8-BF22-BC6330848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400" y="2625213"/>
            <a:ext cx="4733864" cy="327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EFE387A1-F949-4B13-B94F-058A0D111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25214"/>
            <a:ext cx="5044708" cy="327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31B8105-E151-4C02-A368-E03529356F8F}"/>
              </a:ext>
            </a:extLst>
          </p:cNvPr>
          <p:cNvSpPr/>
          <p:nvPr/>
        </p:nvSpPr>
        <p:spPr>
          <a:xfrm>
            <a:off x="3003811" y="4157663"/>
            <a:ext cx="438150" cy="4048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F25709-5684-4F46-B2D0-C7427AA8B653}"/>
              </a:ext>
            </a:extLst>
          </p:cNvPr>
          <p:cNvSpPr/>
          <p:nvPr/>
        </p:nvSpPr>
        <p:spPr>
          <a:xfrm>
            <a:off x="2679961" y="4973325"/>
            <a:ext cx="639502" cy="4048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9742C6AB-E997-4477-A4DB-5F6867307425}"/>
              </a:ext>
            </a:extLst>
          </p:cNvPr>
          <p:cNvSpPr/>
          <p:nvPr/>
        </p:nvSpPr>
        <p:spPr>
          <a:xfrm rot="6837818">
            <a:off x="2286786" y="4585933"/>
            <a:ext cx="786350" cy="188882"/>
          </a:xfrm>
          <a:prstGeom prst="curved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56B9E2-68DF-4A68-A03B-7F2770781EF3}"/>
              </a:ext>
            </a:extLst>
          </p:cNvPr>
          <p:cNvSpPr/>
          <p:nvPr/>
        </p:nvSpPr>
        <p:spPr>
          <a:xfrm>
            <a:off x="3617811" y="4125089"/>
            <a:ext cx="438150" cy="4048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7018A4-0BE4-4E0B-9194-5A6B38EC3176}"/>
              </a:ext>
            </a:extLst>
          </p:cNvPr>
          <p:cNvSpPr/>
          <p:nvPr/>
        </p:nvSpPr>
        <p:spPr>
          <a:xfrm>
            <a:off x="3909218" y="3720277"/>
            <a:ext cx="639502" cy="40481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4C5D0777-30EB-4094-A147-E8765C22E79E}"/>
              </a:ext>
            </a:extLst>
          </p:cNvPr>
          <p:cNvSpPr/>
          <p:nvPr/>
        </p:nvSpPr>
        <p:spPr>
          <a:xfrm rot="7610943" flipH="1">
            <a:off x="3303816" y="3797101"/>
            <a:ext cx="625148" cy="17998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0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1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predictors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342ED4E1-D101-4142-B03A-299B4BB408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1387644"/>
            <a:ext cx="9906000" cy="49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22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predictors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CA57FDA-DD51-42DB-8854-49B07BC58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930" y="1140902"/>
            <a:ext cx="5120238" cy="5394121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Demographics (Percent of Population)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“American Indian/Alaskan”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“White Hispanic/Latino”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“African American”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“Two or More Races”</a:t>
            </a:r>
          </a:p>
          <a:p>
            <a:r>
              <a:rPr lang="en-US" sz="2600" dirty="0">
                <a:solidFill>
                  <a:srgbClr val="FFFFFF"/>
                </a:solidFill>
              </a:rPr>
              <a:t>MW/LW Gap</a:t>
            </a:r>
          </a:p>
          <a:p>
            <a:r>
              <a:rPr lang="en-US" sz="2600" dirty="0">
                <a:solidFill>
                  <a:srgbClr val="FFFFFF"/>
                </a:solidFill>
              </a:rPr>
              <a:t>CPI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Communication Commodities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Household Furnishings And Supplies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Other Personal Services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Education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Transportation</a:t>
            </a:r>
          </a:p>
          <a:p>
            <a:pPr lvl="1"/>
            <a:r>
              <a:rPr lang="en-US" sz="2200" dirty="0">
                <a:solidFill>
                  <a:srgbClr val="FFFFFF"/>
                </a:solidFill>
              </a:rPr>
              <a:t>Medical Care</a:t>
            </a:r>
          </a:p>
          <a:p>
            <a:pPr lvl="1"/>
            <a:endParaRPr lang="en-US" sz="22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7EDC70E-5F53-485E-9703-9FC76B9C38E2}"/>
              </a:ext>
            </a:extLst>
          </p:cNvPr>
          <p:cNvSpPr txBox="1">
            <a:spLocks/>
          </p:cNvSpPr>
          <p:nvPr/>
        </p:nvSpPr>
        <p:spPr>
          <a:xfrm>
            <a:off x="6720173" y="1140902"/>
            <a:ext cx="4235335" cy="5394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latin typeface="Tw Cen MT (Body)"/>
              </a:rPr>
              <a:t>Null Hypothesis: None of the variables included in the model (see left) </a:t>
            </a:r>
            <a:r>
              <a:rPr lang="en-US" b="0" i="0" dirty="0">
                <a:solidFill>
                  <a:srgbClr val="DCDDDE"/>
                </a:solidFill>
                <a:effectLst/>
                <a:latin typeface="Tw Cen MT (Body)"/>
              </a:rPr>
              <a:t>will influence the  classification of counties as “Impoverished.”</a:t>
            </a:r>
            <a:r>
              <a:rPr lang="en-US" dirty="0">
                <a:solidFill>
                  <a:srgbClr val="FFFFFF"/>
                </a:solidFill>
                <a:latin typeface="Tw Cen MT (Body)"/>
              </a:rPr>
              <a:t> </a:t>
            </a:r>
          </a:p>
          <a:p>
            <a:r>
              <a:rPr lang="en-US" b="0" i="0" dirty="0">
                <a:solidFill>
                  <a:srgbClr val="DCDDDE"/>
                </a:solidFill>
                <a:effectLst/>
                <a:latin typeface="Tw Cen MT (Body)"/>
              </a:rPr>
              <a:t>Alternative Hypothesis: one or more of these measurements do influence the classifying of Impoverished. </a:t>
            </a:r>
          </a:p>
          <a:p>
            <a:r>
              <a:rPr lang="el-GR" b="0" i="0" dirty="0">
                <a:solidFill>
                  <a:srgbClr val="DCDDDE"/>
                </a:solidFill>
                <a:effectLst/>
                <a:latin typeface="Tw Cen MT (Body)"/>
              </a:rPr>
              <a:t>α</a:t>
            </a:r>
            <a:r>
              <a:rPr lang="en-US" b="0" i="0" dirty="0">
                <a:solidFill>
                  <a:srgbClr val="DCDDDE"/>
                </a:solidFill>
                <a:effectLst/>
                <a:latin typeface="Tw Cen MT (Body)"/>
              </a:rPr>
              <a:t> = 0.01</a:t>
            </a:r>
            <a:endParaRPr lang="en-US" dirty="0">
              <a:solidFill>
                <a:srgbClr val="FFFFFF"/>
              </a:solidFill>
              <a:latin typeface="Tw Cen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6325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916" y="2646991"/>
            <a:ext cx="8602730" cy="976199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effectLst/>
                <a:latin typeface="Tw Cen MT (Headings)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43212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Logistic Regression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The fitting for logistic regression did not converge, suggesting that there are predictor variable(s) that perfectly separate the dependent variable.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Penalized regression implemented to filter noise</a:t>
            </a:r>
          </a:p>
          <a:p>
            <a:r>
              <a:rPr lang="en-US" dirty="0">
                <a:solidFill>
                  <a:srgbClr val="FFFFFF"/>
                </a:solidFill>
              </a:rPr>
              <a:t>Lasso Regression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Lasso Regression extracted MW/LW gap, </a:t>
            </a:r>
            <a:r>
              <a:rPr lang="en-US" dirty="0" err="1">
                <a:solidFill>
                  <a:srgbClr val="FFFFFF"/>
                </a:solidFill>
              </a:rPr>
              <a:t>cty_pop</a:t>
            </a:r>
            <a:r>
              <a:rPr lang="en-US" dirty="0">
                <a:solidFill>
                  <a:srgbClr val="FFFFFF"/>
                </a:solidFill>
              </a:rPr>
              <a:t>, unemployed, </a:t>
            </a:r>
            <a:r>
              <a:rPr lang="en-US" dirty="0" err="1">
                <a:solidFill>
                  <a:srgbClr val="FFFFFF"/>
                </a:solidFill>
              </a:rPr>
              <a:t>ue_rate</a:t>
            </a:r>
            <a:r>
              <a:rPr lang="en-US" dirty="0">
                <a:solidFill>
                  <a:srgbClr val="FFFFFF"/>
                </a:solidFill>
              </a:rPr>
              <a:t>, GDP, </a:t>
            </a:r>
            <a:r>
              <a:rPr lang="en-US" dirty="0" err="1">
                <a:solidFill>
                  <a:srgbClr val="FFFFFF"/>
                </a:solidFill>
              </a:rPr>
              <a:t>CPI_Dairy_And_Related_Products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CPI_Education_And_Communication_Commodities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CPI_Education_And_Communication_Services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CPI_Electricity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CPI_Gasoline_Unleaded_Regular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CPI_New_Vehicles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CPI_Other_Personal_Services</a:t>
            </a:r>
            <a:r>
              <a:rPr lang="en-US" dirty="0">
                <a:solidFill>
                  <a:srgbClr val="FFFFFF"/>
                </a:solidFill>
              </a:rPr>
              <a:t>, </a:t>
            </a:r>
            <a:r>
              <a:rPr lang="en-US" dirty="0" err="1">
                <a:solidFill>
                  <a:srgbClr val="FFFFFF"/>
                </a:solidFill>
              </a:rPr>
              <a:t>CPIUtility</a:t>
            </a:r>
            <a:r>
              <a:rPr lang="en-US" dirty="0">
                <a:solidFill>
                  <a:srgbClr val="FFFFFF"/>
                </a:solidFill>
              </a:rPr>
              <a:t>(Piped)_</a:t>
            </a:r>
            <a:r>
              <a:rPr lang="en-US" dirty="0" err="1">
                <a:solidFill>
                  <a:srgbClr val="FFFFFF"/>
                </a:solidFill>
              </a:rPr>
              <a:t>Gas_Service</a:t>
            </a:r>
            <a:r>
              <a:rPr lang="en-US" dirty="0">
                <a:solidFill>
                  <a:srgbClr val="FFFFFF"/>
                </a:solidFill>
              </a:rPr>
              <a:t>, and </a:t>
            </a:r>
            <a:r>
              <a:rPr lang="en-US" dirty="0" err="1">
                <a:solidFill>
                  <a:srgbClr val="FFFFFF"/>
                </a:solidFill>
              </a:rPr>
              <a:t>gov_party_id</a:t>
            </a:r>
            <a:r>
              <a:rPr lang="en-US" dirty="0">
                <a:solidFill>
                  <a:srgbClr val="FFFFFF"/>
                </a:solidFill>
              </a:rPr>
              <a:t> as selected predictors.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255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BB9C6BC4-A9C5-4127-8D28-C4A0B44B8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930" y="1140902"/>
            <a:ext cx="9910981" cy="4878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951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- Lasso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FDBA60BB-A0FF-4B00-B9C1-A43352FC1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058" y="1112640"/>
            <a:ext cx="4315684" cy="542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6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 regression – ridge and lasso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21302D2-C84D-42DC-A28A-4A7A80B3F7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38" y="1582361"/>
            <a:ext cx="7267523" cy="424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09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SUMMARY</a:t>
            </a:r>
          </a:p>
          <a:p>
            <a:r>
              <a:rPr lang="en-US" dirty="0">
                <a:solidFill>
                  <a:srgbClr val="FFFFFF"/>
                </a:solidFill>
              </a:rPr>
              <a:t>METHODS</a:t>
            </a:r>
          </a:p>
          <a:p>
            <a:r>
              <a:rPr lang="en-US" dirty="0">
                <a:solidFill>
                  <a:srgbClr val="FFFFFF"/>
                </a:solidFill>
              </a:rPr>
              <a:t>RESULTS</a:t>
            </a:r>
          </a:p>
          <a:p>
            <a:r>
              <a:rPr lang="en-US" dirty="0">
                <a:solidFill>
                  <a:srgbClr val="FFFFFF"/>
                </a:solidFill>
              </a:rPr>
              <a:t>DISCUSSION</a:t>
            </a:r>
          </a:p>
          <a:p>
            <a:r>
              <a:rPr lang="en-US" dirty="0">
                <a:solidFill>
                  <a:srgbClr val="FFFFFF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– elastic net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BC0639E-E5C8-4E95-958A-C2258BDC1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1" y="1031845"/>
            <a:ext cx="4120023" cy="530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F9DF9AA8-EAE2-4607-9F98-11B7D33C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52" y="1031845"/>
            <a:ext cx="3278836" cy="530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692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DCB355-EEF0-4CF0-B0C9-F550E63F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FB6BD81-6247-4052-B806-4734B567F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7204" y="1069355"/>
            <a:ext cx="4319742" cy="542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502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916" y="2646991"/>
            <a:ext cx="8602730" cy="976199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effectLst/>
                <a:latin typeface="Tw Cen MT (Headings)"/>
                <a:ea typeface="Calibri" panose="020F0502020204030204" pitchFamily="34" charset="0"/>
                <a:cs typeface="Times New Roman" panose="02020603050405020304" pitchFamily="18" charset="0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013714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930" y="1140902"/>
            <a:ext cx="9832347" cy="53941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Predictors in model based on population data and consumer data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Higher minority composition in a county does correlate to higher poverty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Consumer metrics correlated with poverty are primarily necessities</a:t>
            </a:r>
          </a:p>
          <a:p>
            <a:r>
              <a:rPr lang="en-US" dirty="0">
                <a:solidFill>
                  <a:srgbClr val="FFFFFF"/>
                </a:solidFill>
              </a:rPr>
              <a:t>These results can be used to target financial aid policies and social programs, ideally decreasing poverty nationwide</a:t>
            </a:r>
          </a:p>
          <a:p>
            <a:r>
              <a:rPr lang="en-US" dirty="0">
                <a:solidFill>
                  <a:srgbClr val="FFFFFF"/>
                </a:solidFill>
              </a:rPr>
              <a:t>Although clearly not a blanket solution, legislating an increase of the minimum wage to be at least the living wage would relieve a significant amount of financial pressure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436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931" y="1140902"/>
            <a:ext cx="9699612" cy="53941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Missing Data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Insufficient Data: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Alaska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Hawaii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Puerto Rico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Living Wage Data: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Okaloosa County, FL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St. Martin’s Parish, LA</a:t>
            </a:r>
          </a:p>
          <a:p>
            <a:pPr lvl="2"/>
            <a:r>
              <a:rPr lang="en-US" dirty="0">
                <a:solidFill>
                  <a:srgbClr val="FFFFFF"/>
                </a:solidFill>
              </a:rPr>
              <a:t>Currituck County, NC</a:t>
            </a:r>
          </a:p>
          <a:p>
            <a:r>
              <a:rPr lang="en-US" dirty="0">
                <a:solidFill>
                  <a:srgbClr val="FFFFFF"/>
                </a:solidFill>
              </a:rPr>
              <a:t>Data does not include any information on use of social programs (i.e. WIC, SNAP, unemployment benefits, COVID-19 stimulation checks, etc.)</a:t>
            </a:r>
          </a:p>
          <a:p>
            <a:r>
              <a:rPr lang="en-US" dirty="0">
                <a:solidFill>
                  <a:srgbClr val="FFFFFF"/>
                </a:solidFill>
              </a:rPr>
              <a:t>Unclear whether data captures homeless population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04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931" y="1140902"/>
            <a:ext cx="9699612" cy="53941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Family size</a:t>
            </a:r>
          </a:p>
          <a:p>
            <a:r>
              <a:rPr lang="en-US" dirty="0">
                <a:solidFill>
                  <a:srgbClr val="FFFFFF"/>
                </a:solidFill>
              </a:rPr>
              <a:t>Age and gender data</a:t>
            </a:r>
          </a:p>
          <a:p>
            <a:r>
              <a:rPr lang="en-US" dirty="0">
                <a:solidFill>
                  <a:srgbClr val="FFFFFF"/>
                </a:solidFill>
              </a:rPr>
              <a:t>Dominant industry in each county</a:t>
            </a:r>
          </a:p>
          <a:p>
            <a:r>
              <a:rPr lang="en-US" dirty="0">
                <a:solidFill>
                  <a:srgbClr val="FFFFFF"/>
                </a:solidFill>
              </a:rPr>
              <a:t>Inclusion of welfare program/benefit use</a:t>
            </a:r>
          </a:p>
          <a:p>
            <a:r>
              <a:rPr lang="en-US" dirty="0">
                <a:solidFill>
                  <a:srgbClr val="FFFFFF"/>
                </a:solidFill>
              </a:rPr>
              <a:t>Predictive model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774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916" y="2646991"/>
            <a:ext cx="8602730" cy="976199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effectLst/>
                <a:latin typeface="Tw Cen MT (Headings)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717229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200" dirty="0"/>
              <a:t>Kennedy, J. F. (1963). </a:t>
            </a:r>
            <a:r>
              <a:rPr lang="en-US" sz="1200" i="1" dirty="0"/>
              <a:t>Inaugural Address</a:t>
            </a:r>
            <a:r>
              <a:rPr lang="en-US" sz="1200" dirty="0"/>
              <a:t>. Library of Congress. [Online]. Available: https://www.loc.gov/static/programs/national-recording-preservation-board/documents/JFK_essay.pdf [accessed 7 April, 2022].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200" dirty="0"/>
              <a:t>U.S. Census Bureau. (2021). “Income, Poverty and Health Insurance Coverage in the United States: 2020”. Publication: 14 September, 2021. [Online]. Available: https://www.census.gov/newsroom/press-releases/2021/income-poverty-health-insurance-coverage.html#:~:text=The%20official%20poverty%20rate%20in,million%20more%20than%20in%202019 [accessed 17 March, 2022].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200" b="0" i="0" u="none" strike="noStrike" dirty="0">
                <a:effectLst/>
                <a:latin typeface="+mj-lt"/>
              </a:rPr>
              <a:t>US Department of Labor. (n.d.). </a:t>
            </a:r>
            <a:r>
              <a:rPr lang="en-US" sz="1200" b="0" i="1" u="none" strike="noStrike" dirty="0">
                <a:effectLst/>
                <a:latin typeface="+mj-lt"/>
              </a:rPr>
              <a:t>“History of Federal Minimum Wage Rates Under the Fair Labor Standards Act, 1938 - 2009”</a:t>
            </a:r>
            <a:r>
              <a:rPr lang="en-US" sz="1200" b="0" i="0" u="none" strike="noStrike" dirty="0">
                <a:effectLst/>
                <a:latin typeface="+mj-lt"/>
              </a:rPr>
              <a:t>. Wage and Hour Division. [Online]. Available: https://www.dol.gov/agencies/whd/minimum-wage/history/</a:t>
            </a:r>
            <a:r>
              <a:rPr lang="en-US" sz="1200" dirty="0">
                <a:latin typeface="+mj-lt"/>
              </a:rPr>
              <a:t>chart [accessed 24 March, 2022].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200" b="0" i="0" u="none" strike="noStrike" dirty="0">
                <a:effectLst/>
                <a:latin typeface="+mj-lt"/>
              </a:rPr>
              <a:t>US Department of Labor. (2021). “State Minimum Wage Laws”. Wage and Hour Division. [Online]. Available: https://www.dol.gov/agencies/whd/minimum-wage/state. [accessed March 12, 2021]. 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 startAt="5"/>
            </a:pPr>
            <a:r>
              <a:rPr lang="en-US" sz="1200" dirty="0"/>
              <a:t>American Community Survey, U.S. Census Bureau. “Poverty Status In The Past 12 Months By Sex By Age”. Publication: 2020. [Online]. Multiple datasets disaggregated by race/ethnicity available: https://data.census.gov/cedsci/table?q=United%20States&amp;t= Income%20and%20Poverty%3ARace%20and%20Ethnicity&amp;g=0100000US,%240500000&amp;y=2020&amp;tid=ACSDT5Y2020.B17001B [accessed 22 March, 2022].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 startAt="5"/>
            </a:pPr>
            <a:r>
              <a:rPr lang="en-US" sz="1200" dirty="0" err="1"/>
              <a:t>Glasmeier</a:t>
            </a:r>
            <a:r>
              <a:rPr lang="en-US" sz="1200" dirty="0"/>
              <a:t>, A. K., Department of Urban Studies and Planning, Massachusetts Institute of Technology. “MIT Living Wage Calculator.” [Online] Available: https://livingwage.mit.edu/ [accessed 26 February, 2022]. 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 startAt="5"/>
            </a:pPr>
            <a:r>
              <a:rPr lang="en-US" sz="1200" dirty="0"/>
              <a:t>Department of Labor. “Changes in Basic Minimum Wages in Non-Farm Employment Under State Law: Selected Years 1968 to 2021”. [Online]. Available: https://www.dol.gov/agencies/whd/state/minimum-wage/history [accessed 27 February, 2022].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 startAt="5"/>
            </a:pPr>
            <a:r>
              <a:rPr lang="en-US" sz="1200" dirty="0"/>
              <a:t>Bureau of Labor Statistics. “Local Area Unemployment Statistics”. Publication: 2 March, 2022.  [Online]. Available: https://www.bls.gov/lau/laucnty20.xlsx [accessed 25 March, 2022].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 startAt="9"/>
            </a:pPr>
            <a:r>
              <a:rPr lang="en-US" sz="1200" dirty="0"/>
              <a:t>Bureau of Economic Analysis. “2020 GDP Dataset”. [Online, three files]. Available: https://download.bls.gov/pub/time.series/cu/cu.series, https://download.bls.gov/pub/time.series/cu/cu.data.0.Current, https://download.bls.gov/pub/time.series/cu/cu.item [accessed 23 March, 2022].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 startAt="9"/>
            </a:pPr>
            <a:r>
              <a:rPr lang="en-US" sz="1200" dirty="0"/>
              <a:t>Bureau of Economic Analysis. “Real Gross Domestic Product, by County, 2017-2020.” [Online]. Available: https://www.bea.gov/sites/default/files/2021-12/lagdp1221.xlsx [accessed 21 March, 2022].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 startAt="9"/>
            </a:pPr>
            <a:r>
              <a:rPr lang="en-US" sz="1200" dirty="0"/>
              <a:t>Bureau of Labor Statistics. “Average Price Data – Consumer Price Index (CPI).” [Online]. Available: https://www.bls.gov/cpi/tables/supplemental-files/home.htm [accessed 13 March, 2022].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 startAt="9"/>
            </a:pPr>
            <a:r>
              <a:rPr lang="en-US" sz="1200" dirty="0"/>
              <a:t>Ballotpedia. “Current State Government Trifectas”. [Online]. Available: https://ballotpedia.org/Gubernatorial_and_legislative_party_control_of_state_government [accessed 23 March, 2022].</a:t>
            </a:r>
          </a:p>
        </p:txBody>
      </p:sp>
    </p:spTree>
    <p:extLst>
      <p:ext uri="{BB962C8B-B14F-4D97-AF65-F5344CB8AC3E}">
        <p14:creationId xmlns:p14="http://schemas.microsoft.com/office/powerpoint/2010/main" val="1528709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916" y="2646991"/>
            <a:ext cx="8602730" cy="976199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latin typeface="Tw Cen MT (Headings)"/>
                <a:ea typeface="Calibri" panose="020F0502020204030204" pitchFamily="34" charset="0"/>
                <a:cs typeface="Times New Roman" panose="02020603050405020304" pitchFamily="18" charset="0"/>
              </a:rPr>
              <a:t>questions</a:t>
            </a:r>
            <a:endParaRPr lang="en-US" sz="5400" dirty="0">
              <a:effectLst/>
              <a:latin typeface="Tw Cen MT (Headings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185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Kennedy, J. F. (1963). </a:t>
            </a:r>
            <a:r>
              <a:rPr lang="en-US" sz="2000" i="1" dirty="0"/>
              <a:t>Inaugural Address</a:t>
            </a:r>
            <a:r>
              <a:rPr lang="en-US" sz="2000" dirty="0"/>
              <a:t>. Library of Congress. [Online]. Available: https://www.loc.gov/static/programs/national-recording-preservation-board/documents/JFK_essay.pdf [accessed 7 April, 2022].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U.S. Census Bureau. (2021). “Income, Poverty and Health Insurance Coverage in the United States: 2020”. Publication: 14 September, 2021. [Online]. Available: https://www.census.gov/newsroom/press-releases/2021/income-poverty-health-insurance-coverage.html#:~:text=The%20official%20poverty%20rate%20in,million%20more%20than%20in%202019 [accessed 17 March, 2022].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b="0" i="0" u="none" strike="noStrike" dirty="0">
                <a:effectLst/>
                <a:latin typeface="+mj-lt"/>
              </a:rPr>
              <a:t>US Department of Labor. (n.d.). </a:t>
            </a:r>
            <a:r>
              <a:rPr lang="en-US" sz="2000" b="0" i="1" u="none" strike="noStrike" dirty="0">
                <a:effectLst/>
                <a:latin typeface="+mj-lt"/>
              </a:rPr>
              <a:t>“History of Federal Minimum Wage Rates Under the Fair Labor Standards Act, 1938 - 2009”</a:t>
            </a:r>
            <a:r>
              <a:rPr lang="en-US" sz="2000" b="0" i="0" u="none" strike="noStrike" dirty="0">
                <a:effectLst/>
                <a:latin typeface="+mj-lt"/>
              </a:rPr>
              <a:t>. Wage and Hour Division. [Online]. Available: https://www.dol.gov/agencies/whd/minimum-wage/history/</a:t>
            </a:r>
            <a:r>
              <a:rPr lang="en-US" sz="2000" dirty="0">
                <a:latin typeface="+mj-lt"/>
              </a:rPr>
              <a:t>chart [accessed 24 March, 2022].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b="0" i="0" u="none" strike="noStrike" dirty="0">
                <a:effectLst/>
                <a:latin typeface="+mj-lt"/>
              </a:rPr>
              <a:t>US Department of Labor. (2021). “State Minimum Wage Laws”. Wage and Hour Division. [Online]. Available: https://www.dol.gov/agencies/whd/minimum-wage/state. [accessed March 12, 2021]. 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endParaRPr lang="en-US" sz="2000" b="0" i="0" u="none" strike="noStrike" dirty="0">
              <a:effectLst/>
              <a:latin typeface="+mj-lt"/>
            </a:endParaRP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endParaRPr lang="en-US" sz="2000" dirty="0"/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851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000" dirty="0">
              <a:solidFill>
                <a:srgbClr val="FFFFFF"/>
              </a:solidFill>
            </a:endParaRPr>
          </a:p>
          <a:p>
            <a:pPr marL="0" indent="0" algn="just">
              <a:buNone/>
            </a:pPr>
            <a:r>
              <a:rPr lang="en-US" sz="4000" dirty="0">
                <a:solidFill>
                  <a:srgbClr val="FFFFFF"/>
                </a:solidFill>
              </a:rPr>
              <a:t>“If a free society cannot help the many who are poor, it cannot save the few who are rich.”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FFFF"/>
                </a:solidFill>
              </a:rPr>
              <a:t>					—John F. Kennedy</a:t>
            </a:r>
            <a:r>
              <a:rPr lang="en-US" sz="4000" baseline="30000" dirty="0">
                <a:solidFill>
                  <a:srgbClr val="FFFF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41322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(cont’d)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spcBef>
                <a:spcPts val="200"/>
              </a:spcBef>
              <a:buFont typeface="+mj-lt"/>
              <a:buAutoNum type="arabicPeriod" startAt="5"/>
            </a:pPr>
            <a:r>
              <a:rPr lang="en-US" sz="2000" dirty="0"/>
              <a:t>American Community Survey, U.S. Census Bureau. “Poverty Status In The Past 12 Months By Sex By Age”. Publication: 2020. [Online]. Multiple datasets disaggregated by race/ethnicity available: https://data.census.gov/cedsci/table?q=United%20States&amp;t= Income%20and%20Poverty%3ARace%20and%20Ethnicity&amp;g=0100000US,%240500000&amp;y=2020&amp;tid=ACSDT5Y2020.B17001B [accessed 22 March, 2022].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 startAt="5"/>
            </a:pPr>
            <a:r>
              <a:rPr lang="en-US" sz="2000" dirty="0" err="1"/>
              <a:t>Glasmeier</a:t>
            </a:r>
            <a:r>
              <a:rPr lang="en-US" sz="2000" dirty="0"/>
              <a:t>, A. K., Department of Urban Studies and Planning, Massachusetts Institute of Technology. “MIT Living Wage Calculator.” [Online] Available: https://livingwage.mit.edu/ [accessed 26 February, 2022]. 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 startAt="5"/>
            </a:pPr>
            <a:r>
              <a:rPr lang="en-US" sz="2000" dirty="0"/>
              <a:t>Department of Labor. “Changes in Basic Minimum Wages in Non-Farm Employment Under State Law: Selected Years 1968 to 2021”. [Online]. Available: https://www.dol.gov/agencies/whd/state/minimum-wage/history [accessed 27 February, 2022].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 startAt="5"/>
            </a:pPr>
            <a:r>
              <a:rPr lang="en-US" sz="2000" dirty="0"/>
              <a:t>Bureau of Labor Statistics. “Local Area Unemployment Statistics”. Publication: 2 March, 2022.  [Online]. Available: https://www.bls.gov/lau/laucnty20.xlsx [accessed 25 March, 2022].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 startAt="5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2515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(cont’d)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Bef>
                <a:spcPts val="200"/>
              </a:spcBef>
              <a:buFont typeface="+mj-lt"/>
              <a:buAutoNum type="arabicPeriod" startAt="9"/>
            </a:pPr>
            <a:r>
              <a:rPr lang="en-US" sz="2000" dirty="0"/>
              <a:t>Bureau of Economic Analysis. “2020 GDP Dataset”. [Online, three files]. Available: https://download.bls.gov/pub/time.series/cu/cu.series, https://download.bls.gov/pub/time.series/cu/cu.data.0.Current, https://download.bls.gov/pub/time.series/cu/cu.item [accessed 23 March, 2022].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 startAt="9"/>
            </a:pPr>
            <a:r>
              <a:rPr lang="en-US" sz="2000" dirty="0"/>
              <a:t>Bureau of Economic Analysis. “Real Gross Domestic Product, by County, 2017-2020.” [Online]. Available: https://www.bea.gov/sites/default/files/2021-12/lagdp1221.xlsx [accessed 21 March, 2022].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 startAt="9"/>
            </a:pPr>
            <a:r>
              <a:rPr lang="en-US" sz="2000" dirty="0"/>
              <a:t>Bureau of Labor Statistics. “Average Price Data – Consumer Price Index (CPI).” [Online]. Available: https://www.bls.gov/cpi/tables/supplemental-files/home.htm [accessed 13 March, 2022].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 startAt="9"/>
            </a:pPr>
            <a:r>
              <a:rPr lang="en-US" sz="2000" dirty="0"/>
              <a:t>Ballotpedia. “Current State Government Trifectas”. [Online]. Available: https://ballotpedia.org/Gubernatorial_and_legislative_party_control_of_state_government [accessed 23 March, 2022].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 startAt="9"/>
            </a:pPr>
            <a:endParaRPr lang="en-US" sz="2000" b="0" i="0" u="none" strike="noStrike" dirty="0">
              <a:effectLst/>
              <a:latin typeface="+mj-lt"/>
            </a:endParaRPr>
          </a:p>
          <a:p>
            <a:pPr marL="457200" indent="-457200">
              <a:spcBef>
                <a:spcPts val="200"/>
              </a:spcBef>
              <a:buFont typeface="+mj-lt"/>
              <a:buAutoNum type="arabicPeriod" startAt="9"/>
            </a:pPr>
            <a:endParaRPr lang="en-US" sz="2000" dirty="0"/>
          </a:p>
          <a:p>
            <a:pPr marL="457200" indent="-457200">
              <a:spcBef>
                <a:spcPts val="200"/>
              </a:spcBef>
              <a:buFont typeface="+mj-lt"/>
              <a:buAutoNum type="arabicPeriod" startAt="9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2924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predictor distributions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62CDB-553C-4937-A47E-DBFB8C8A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4" y="871995"/>
            <a:ext cx="3551817" cy="24828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700BF-EDB8-4D87-ABD6-CCBCEB29A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313" y="2603903"/>
            <a:ext cx="3489592" cy="24096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2F5C74-C558-4524-915C-BD08524F9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545" y="4270861"/>
            <a:ext cx="3573891" cy="24491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0065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eda</a:t>
            </a:r>
            <a:r>
              <a:rPr lang="en-US" dirty="0"/>
              <a:t> – round 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PCA Results</a:t>
            </a:r>
          </a:p>
          <a:p>
            <a:r>
              <a:rPr lang="en-US" dirty="0">
                <a:solidFill>
                  <a:srgbClr val="FFFFFF"/>
                </a:solidFill>
              </a:rPr>
              <a:t>Variable Correlation to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County Poverty Percent</a:t>
            </a:r>
          </a:p>
          <a:p>
            <a:r>
              <a:rPr lang="en-US" dirty="0">
                <a:solidFill>
                  <a:srgbClr val="FFFFFF"/>
                </a:solidFill>
              </a:rPr>
              <a:t>Scree Plot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89CB282-F9E8-4BE5-8D2A-84AFE0111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47" y="495575"/>
            <a:ext cx="5412721" cy="268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7CAEBF3-2199-4E39-9A3F-F67CC4E38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57" y="3402527"/>
            <a:ext cx="5376043" cy="268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714332-6A1A-490D-890C-3F71169C068A}"/>
              </a:ext>
            </a:extLst>
          </p:cNvPr>
          <p:cNvGrpSpPr/>
          <p:nvPr/>
        </p:nvGrpSpPr>
        <p:grpSpPr>
          <a:xfrm>
            <a:off x="6526011" y="3402528"/>
            <a:ext cx="4715257" cy="2691092"/>
            <a:chOff x="6526011" y="3402528"/>
            <a:chExt cx="4715257" cy="2691092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98833185-DFC9-477F-A5DC-0ADC0EE337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011" y="3402528"/>
              <a:ext cx="4715257" cy="2691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B6D2F56-32F1-4EFA-BC33-060FA9F23EDD}"/>
                </a:ext>
              </a:extLst>
            </p:cNvPr>
            <p:cNvSpPr/>
            <p:nvPr/>
          </p:nvSpPr>
          <p:spPr>
            <a:xfrm>
              <a:off x="9271819" y="3549445"/>
              <a:ext cx="142568" cy="2113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6501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 round TWO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PCA Results</a:t>
            </a:r>
          </a:p>
          <a:p>
            <a:r>
              <a:rPr lang="en-US" dirty="0">
                <a:solidFill>
                  <a:srgbClr val="FFFFFF"/>
                </a:solidFill>
              </a:rPr>
              <a:t>Variable Correlation to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County Poverty Percent</a:t>
            </a:r>
          </a:p>
          <a:p>
            <a:r>
              <a:rPr lang="en-US" dirty="0">
                <a:solidFill>
                  <a:srgbClr val="FFFFFF"/>
                </a:solidFill>
              </a:rPr>
              <a:t>Scree Plot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519CA2-656A-49CE-B47E-B060D766E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88" y="3760851"/>
            <a:ext cx="4569019" cy="27741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34504-CDCA-4588-94A4-5C6D3DB2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88" y="322978"/>
            <a:ext cx="4569019" cy="3270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213950-D207-41F9-9268-34E7973D7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88" y="322977"/>
            <a:ext cx="4569019" cy="32610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93F970-2BC6-4A3E-9A6D-C1F303D31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006" y="3754965"/>
            <a:ext cx="4719398" cy="278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7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930" y="1140902"/>
            <a:ext cx="3770077" cy="53941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 removed Alaska, Hawaii, and Puerto Rico from the dataset due to missing data from these states/territories</a:t>
            </a:r>
          </a:p>
          <a:p>
            <a:r>
              <a:rPr lang="en-US" dirty="0">
                <a:solidFill>
                  <a:srgbClr val="FFFFFF"/>
                </a:solidFill>
              </a:rPr>
              <a:t>Changed cutoff to 11.4%</a:t>
            </a:r>
          </a:p>
          <a:p>
            <a:r>
              <a:rPr lang="en-US" dirty="0">
                <a:solidFill>
                  <a:srgbClr val="FFFFFF"/>
                </a:solidFill>
              </a:rPr>
              <a:t>County distinction uses FIPS code, we kept the dataset whole rather than splitting into states</a:t>
            </a:r>
          </a:p>
          <a:p>
            <a:r>
              <a:rPr lang="en-US" dirty="0">
                <a:solidFill>
                  <a:srgbClr val="FFFFFF"/>
                </a:solidFill>
              </a:rPr>
              <a:t>Split 80/20 for Train/Test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BAB2F3B-99E6-4823-A9E6-B5CCD1AE9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5501148" y="742935"/>
            <a:ext cx="5503997" cy="537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0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916" y="2646991"/>
            <a:ext cx="8602730" cy="976199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effectLst/>
                <a:latin typeface="Tw Cen MT (Headings)"/>
                <a:ea typeface="Calibri" panose="020F0502020204030204" pitchFamily="34" charset="0"/>
                <a:cs typeface="Times New Roman" panose="0202060305040502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28136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2020 official U.S. poverty rate in was 37.2 million, 11.4% of population</a:t>
            </a:r>
            <a:r>
              <a:rPr lang="en-US" baseline="30000" dirty="0">
                <a:solidFill>
                  <a:srgbClr val="FFFFFF"/>
                </a:solidFill>
              </a:rPr>
              <a:t>2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</a:rPr>
              <a:t>8.6% of Americans did not have any health insurance for the entire year, despite the onset of the COVID-19 pandemic</a:t>
            </a:r>
            <a:r>
              <a:rPr lang="en-US" baseline="30000" dirty="0">
                <a:solidFill>
                  <a:srgbClr val="FFFFFF"/>
                </a:solidFill>
              </a:rPr>
              <a:t>2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/>
              <a:t>Federal Minimum Wage initiated at $0.20 on October 24, 1938.</a:t>
            </a:r>
            <a:r>
              <a:rPr lang="en-US" baseline="30000" dirty="0"/>
              <a:t> </a:t>
            </a:r>
            <a:r>
              <a:rPr lang="en-US" dirty="0"/>
              <a:t>In the 83 years since then, it has been increased 23 times, currently at $7.25.</a:t>
            </a:r>
            <a:r>
              <a:rPr lang="en-US" baseline="30000" dirty="0"/>
              <a:t>3</a:t>
            </a:r>
          </a:p>
          <a:p>
            <a:r>
              <a:rPr lang="en-US" dirty="0"/>
              <a:t>21 states currently maintain the federal minimum wage. Five states currently have no minimum wage laws, and 2 (Georgia and Wyoming) have state minimum wage lower than the federal requirement ($5.15/</a:t>
            </a:r>
            <a:r>
              <a:rPr lang="en-US" dirty="0" err="1"/>
              <a:t>hr</a:t>
            </a:r>
            <a:r>
              <a:rPr lang="en-US" dirty="0"/>
              <a:t>).</a:t>
            </a:r>
            <a:r>
              <a:rPr lang="en-US" baseline="30000" dirty="0"/>
              <a:t>4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5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789221-0824-461C-AC7D-75AB3C792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" t="1120" r="532" b="5693"/>
          <a:stretch/>
        </p:blipFill>
        <p:spPr bwMode="auto">
          <a:xfrm>
            <a:off x="1602358" y="1102823"/>
            <a:ext cx="8987284" cy="51162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509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Explore the demographics of American poverty and find variables that are correlated with the poverty rate</a:t>
            </a:r>
          </a:p>
          <a:p>
            <a:r>
              <a:rPr lang="en-US" dirty="0">
                <a:solidFill>
                  <a:srgbClr val="FFFFFF"/>
                </a:solidFill>
              </a:rPr>
              <a:t>Create a classification model to identify predictors for poverty rate (dependent variable: </a:t>
            </a:r>
            <a:r>
              <a:rPr lang="en-US" dirty="0" err="1">
                <a:solidFill>
                  <a:srgbClr val="FFFFFF"/>
                </a:solidFill>
              </a:rPr>
              <a:t>pov_pct</a:t>
            </a:r>
            <a:r>
              <a:rPr lang="en-US" dirty="0">
                <a:solidFill>
                  <a:srgbClr val="FFFFFF"/>
                </a:solidFill>
              </a:rPr>
              <a:t>)</a:t>
            </a:r>
          </a:p>
          <a:p>
            <a:r>
              <a:rPr lang="en-US" dirty="0">
                <a:solidFill>
                  <a:srgbClr val="FFFFFF"/>
                </a:solidFill>
              </a:rPr>
              <a:t>Data based on family unit of 1 adult, 0 children</a:t>
            </a:r>
          </a:p>
        </p:txBody>
      </p:sp>
    </p:spTree>
    <p:extLst>
      <p:ext uri="{BB962C8B-B14F-4D97-AF65-F5344CB8AC3E}">
        <p14:creationId xmlns:p14="http://schemas.microsoft.com/office/powerpoint/2010/main" val="19370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5BDFF0F-C189-4D98-8B29-2E85C652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Poverty Status In The Past 12 Months By Sex By Age, 2020 (U.S. Census) [1] </a:t>
            </a:r>
            <a:r>
              <a:rPr lang="en-US" baseline="30000" dirty="0">
                <a:solidFill>
                  <a:srgbClr val="FFFFFF"/>
                </a:solidFill>
              </a:rPr>
              <a:t>5</a:t>
            </a:r>
          </a:p>
          <a:p>
            <a:r>
              <a:rPr lang="en-US" dirty="0">
                <a:solidFill>
                  <a:srgbClr val="FFFFFF"/>
                </a:solidFill>
              </a:rPr>
              <a:t>MIT Living Wage Calculator Data, 2020 (Dr. Amy </a:t>
            </a:r>
            <a:r>
              <a:rPr lang="en-US" dirty="0" err="1">
                <a:solidFill>
                  <a:srgbClr val="FFFFFF"/>
                </a:solidFill>
              </a:rPr>
              <a:t>Glasmeier</a:t>
            </a:r>
            <a:r>
              <a:rPr lang="en-US" dirty="0">
                <a:solidFill>
                  <a:srgbClr val="FFFFFF"/>
                </a:solidFill>
              </a:rPr>
              <a:t>, MIT) [2]</a:t>
            </a:r>
            <a:r>
              <a:rPr lang="en-US" baseline="30000" dirty="0">
                <a:solidFill>
                  <a:srgbClr val="FFFFFF"/>
                </a:solidFill>
              </a:rPr>
              <a:t> 6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State Minimum Wage Data, 2020 (Bureau of Labor Statistics – BLS) [3]</a:t>
            </a:r>
            <a:r>
              <a:rPr lang="en-US" baseline="30000" dirty="0">
                <a:solidFill>
                  <a:srgbClr val="FFFFFF"/>
                </a:solidFill>
              </a:rPr>
              <a:t> 7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Local Area Unemployment, 2020 (BLS) [4] </a:t>
            </a:r>
            <a:r>
              <a:rPr lang="en-US" baseline="30000" dirty="0">
                <a:solidFill>
                  <a:srgbClr val="FFFFFF"/>
                </a:solidFill>
              </a:rPr>
              <a:t>8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Gross Domestic Product, 2020 (Bureau of Economic Analysis – BEA) [4]</a:t>
            </a:r>
            <a:r>
              <a:rPr lang="en-US" baseline="30000" dirty="0">
                <a:solidFill>
                  <a:srgbClr val="FFFFFF"/>
                </a:solidFill>
              </a:rPr>
              <a:t> 9,10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Consumer Price Index, 2020 (BLS) [5] </a:t>
            </a:r>
            <a:r>
              <a:rPr lang="en-US" baseline="30000" dirty="0">
                <a:solidFill>
                  <a:srgbClr val="FFFFFF"/>
                </a:solidFill>
              </a:rPr>
              <a:t>11</a:t>
            </a:r>
          </a:p>
          <a:p>
            <a:r>
              <a:rPr lang="en-US" dirty="0">
                <a:solidFill>
                  <a:srgbClr val="FFFFFF"/>
                </a:solidFill>
              </a:rPr>
              <a:t>Current State Government Trifectas (Ballotpedia)</a:t>
            </a:r>
            <a:r>
              <a:rPr lang="en-US" baseline="30000" dirty="0">
                <a:solidFill>
                  <a:srgbClr val="FFFFFF"/>
                </a:solidFill>
              </a:rPr>
              <a:t> 12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51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916" y="2646991"/>
            <a:ext cx="8602730" cy="976199"/>
          </a:xfrm>
        </p:spPr>
        <p:txBody>
          <a:bodyPr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 dirty="0">
                <a:effectLst/>
                <a:latin typeface="Tw Cen MT (Headings)"/>
                <a:ea typeface="Calibri" panose="020F0502020204030204" pitchFamily="34" charset="0"/>
                <a:cs typeface="Times New Roman" panose="02020603050405020304" pitchFamily="18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982136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3036</TotalTime>
  <Words>2623</Words>
  <Application>Microsoft Office PowerPoint</Application>
  <PresentationFormat>Widescreen</PresentationFormat>
  <Paragraphs>172</Paragraphs>
  <Slides>35</Slides>
  <Notes>2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Times New Roman</vt:lpstr>
      <vt:lpstr>Tw Cen MT</vt:lpstr>
      <vt:lpstr>Tw Cen MT (Body)</vt:lpstr>
      <vt:lpstr>Tw Cen MT (Headings)</vt:lpstr>
      <vt:lpstr>Circuit</vt:lpstr>
      <vt:lpstr>    An  Analysis  OF   </vt:lpstr>
      <vt:lpstr>AGENDA</vt:lpstr>
      <vt:lpstr>PowerPoint Presentation</vt:lpstr>
      <vt:lpstr>summary</vt:lpstr>
      <vt:lpstr>summary</vt:lpstr>
      <vt:lpstr>summary</vt:lpstr>
      <vt:lpstr>Goals</vt:lpstr>
      <vt:lpstr>data sets</vt:lpstr>
      <vt:lpstr>methods</vt:lpstr>
      <vt:lpstr>collecting and tidying data</vt:lpstr>
      <vt:lpstr>creation of new variables</vt:lpstr>
      <vt:lpstr>EDA</vt:lpstr>
      <vt:lpstr>candidate predictors</vt:lpstr>
      <vt:lpstr>chosen predictors</vt:lpstr>
      <vt:lpstr>results</vt:lpstr>
      <vt:lpstr>model fitting</vt:lpstr>
      <vt:lpstr>Lasso regression</vt:lpstr>
      <vt:lpstr>confusion matrix - Lasso</vt:lpstr>
      <vt:lpstr>elastic net regression – ridge and lasso</vt:lpstr>
      <vt:lpstr>confusion matrix – elastic net</vt:lpstr>
      <vt:lpstr>Support vector machine</vt:lpstr>
      <vt:lpstr>discussion</vt:lpstr>
      <vt:lpstr>summary</vt:lpstr>
      <vt:lpstr>limitations</vt:lpstr>
      <vt:lpstr>future work</vt:lpstr>
      <vt:lpstr>references</vt:lpstr>
      <vt:lpstr>References</vt:lpstr>
      <vt:lpstr>questions</vt:lpstr>
      <vt:lpstr>References</vt:lpstr>
      <vt:lpstr>References (cont’d)</vt:lpstr>
      <vt:lpstr>References (cont’d)</vt:lpstr>
      <vt:lpstr>candidate predictor distributions</vt:lpstr>
      <vt:lpstr>eda – round one</vt:lpstr>
      <vt:lpstr>Eda – round TWO</vt:lpstr>
      <vt:lpstr>adjustments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An Analysis OF   </dc:title>
  <dc:creator>Carolyn Fiore</dc:creator>
  <cp:lastModifiedBy>Carolyn Fiore</cp:lastModifiedBy>
  <cp:revision>29</cp:revision>
  <cp:lastPrinted>2022-04-29T00:37:48Z</cp:lastPrinted>
  <dcterms:created xsi:type="dcterms:W3CDTF">2022-04-27T16:55:41Z</dcterms:created>
  <dcterms:modified xsi:type="dcterms:W3CDTF">2022-04-29T19:31:53Z</dcterms:modified>
</cp:coreProperties>
</file>