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2133" autoAdjust="0"/>
  </p:normalViewPr>
  <p:slideViewPr>
    <p:cSldViewPr snapToGrid="0">
      <p:cViewPr varScale="1">
        <p:scale>
          <a:sx n="104" d="100"/>
          <a:sy n="104" d="100"/>
        </p:scale>
        <p:origin x="73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4DE24-1750-4374-AA0F-2A20C44964EE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9F9BC-DA6A-4DDF-8C91-300B5E600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8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bittlingmayer/amazonreview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owardsdatascience.com/sentiment-analysis-on-amazon-reviews-45cd169447ac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Kaggle</a:t>
            </a:r>
            <a:endParaRPr lang="en-US" sz="18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sz="1800" u="sng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Toward Data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9F9BC-DA6A-4DDF-8C91-300B5E6008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0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2FBD-C897-22DF-3D5F-970830288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70F38-3A80-DC2B-A1D1-B2DC2BE3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A597F-5A58-4922-A2E7-79B24C11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39C1F-2EAE-F633-0436-C3AD31E9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00429-4BA1-4B3C-C64A-E3BFDCFB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8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39A0-B34E-421B-2288-D3054B1D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13FE6-3D8F-4F59-61A4-2D0C30D46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4F6CC-49FD-A7C2-7F58-E81EDB2C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0AF16-328D-1F68-74FE-2697B966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64B7B-4362-4FB7-86D0-DDDBAAFF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8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9646F4-CE45-6C4F-ABD3-07DB96D8D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10162-60E9-971B-0684-AE1ACB70E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4F9C6-6371-B416-61D4-C7A86F15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5BFE-6887-C6C7-7049-20CCF8FE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5E7E3-E949-13F9-78B3-F6258CC2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6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84BE-77FB-D353-D5D0-A6A95C8C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8F7E5-B3BB-D515-809C-4A4A7FC2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4B414-9367-EA4A-64CC-CC3EB829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CB17-4836-23E6-B971-B61D520E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1D61C-C0A5-7C76-5A52-753F081D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3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EC22-7C9A-D136-F571-1E840842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405E9-35EA-CB92-7D25-AEA705ECF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6D1C4-3870-C826-3AD2-BB1A09A3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B078B-C4B1-997C-7885-987F611E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9BE71-8CA4-6B8B-C83B-C9F50CE5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9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53CD-6797-6ABB-EDB7-2B7F3E4C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AAC27-4B7B-CC9E-B2B9-49B73B152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FCC98-AC95-0D98-CF28-EB1E84CDE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57350-CC55-5DE4-A651-6FD885FF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175F9-4E10-1714-6D83-50D7E370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C9FC2-A967-27FC-B961-0CD9F9EA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2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788E-3351-381A-4A1D-E4DA92FEE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5E00E-2BAD-220E-8572-8875A9EDC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4F16E-3772-7546-068F-771398D4A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89401-3F79-8B4B-68C9-E5FE2A385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6484D-29FD-2519-944F-9D75A24BB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90F3C-DB6C-55FB-2875-1A9926B5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D4BCB-9037-286E-5942-C14ECAEE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01A9B-BD67-4836-F777-E28395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7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F984-82E9-A502-D99E-8E56CFAE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FADB42-920B-60C8-ABDC-AD4F6AE2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192AA-628A-A95F-34F3-DCA27F01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82F30-D0C1-D142-AD59-7635A919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1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130B0-BD8F-09D0-B120-B8EF2E48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187FD-F472-E3BF-8BA3-7BB08802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E2C19-3FE3-0CBB-5599-46D37FF3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0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C17E-EC52-8AB4-6C77-EBD6C5C7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47EC6-BDF4-19D3-FE6F-4F8CA98B7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E86DF-A643-F021-21C6-3427B8E8B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0413C-46C3-225E-CC43-EF160ACE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D9482-3D27-DB1A-A8EC-5B99DAB7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69963-AA93-CD01-2C00-8542FC35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8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E444-D6C8-14A7-E385-416FA25EA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87D41-7151-7B0D-3B30-3D228599B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29681-CA5B-C7BE-F1BE-DBD5435A2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1BFEE-F373-AB23-CB0A-4D851C65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5392A-FFFA-E8B5-37FA-7D0D47F9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D61E3-DAE2-DAFC-C351-714928C6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112AE-6690-F7B9-383D-AFEC9B782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CA383-570B-CEB5-3B69-9DF5B5D3F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EFC31-BE46-D6F1-3F9D-38769DC40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06923-073C-E3E3-3E70-2AA50D64E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9021B-4521-C2A3-2719-ACCFE53CE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0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hyperlink" Target="http://snap.stanford.edu/data/amazon/productGraph/categoryFiles/reviews_Beauty_10.json.gz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hyperlink" Target="https://www.ncbi.nlm.nih.gov/pmc/articles/PMC9362523/" TargetMode="External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hyperlink" Target="https://doi.org/10.1186/s40537-019-0278-0" TargetMode="External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116D-1589-5D39-A06F-265DEE483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1452" y="5157251"/>
            <a:ext cx="8508512" cy="127407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26F12-D649-1FD3-5583-4E6452D88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453" y="6316962"/>
            <a:ext cx="8427330" cy="429768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Nina Fiore and Hani Haider</a:t>
            </a:r>
          </a:p>
        </p:txBody>
      </p:sp>
      <p:pic>
        <p:nvPicPr>
          <p:cNvPr id="5" name="Picture 4" descr="A group of painted eggs&#10;&#10;Description automatically generated with medium confidence">
            <a:extLst>
              <a:ext uri="{FF2B5EF4-FFF2-40B4-BE49-F238E27FC236}">
                <a16:creationId xmlns:a16="http://schemas.microsoft.com/office/drawing/2014/main" id="{9FFAE263-171F-4D9B-16F9-8710304CA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3" b="13620"/>
          <a:stretch/>
        </p:blipFill>
        <p:spPr>
          <a:xfrm>
            <a:off x="3196" y="0"/>
            <a:ext cx="12188804" cy="541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2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7CEA-F3C6-A5F3-50F0-0CB2A1BD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199A0-96B1-CBDF-C651-0BE60458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51708"/>
            <a:ext cx="5331082" cy="4215351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What is sentiment analysis?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200" b="0" i="0" u="none" strike="noStrike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Real-world applications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Motivation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0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C4776988-1E6F-581F-829B-D90FAB48FB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3" r="15055"/>
          <a:stretch/>
        </p:blipFill>
        <p:spPr>
          <a:xfrm>
            <a:off x="966713" y="1801091"/>
            <a:ext cx="4347368" cy="413725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749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4C06-A59A-E79A-2A4E-8E6F2ABE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CCA4-0D23-CDCB-999F-879D8D4A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Stanford University dataset containing                                                     Amazon users’ review data, 2005 - 2014</a:t>
            </a:r>
          </a:p>
          <a:p>
            <a:r>
              <a:rPr lang="en-US" dirty="0"/>
              <a:t>(28978, 9)</a:t>
            </a:r>
          </a:p>
          <a:p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reviewerID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- ID of the reviewer </a:t>
            </a:r>
          </a:p>
          <a:p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asin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- ID of the product </a:t>
            </a:r>
          </a:p>
          <a:p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reviewerName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- name of the reviewer </a:t>
            </a:r>
          </a:p>
          <a:p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helpful - helpfulness rating of the review </a:t>
            </a:r>
          </a:p>
          <a:p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reviewText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- text of the review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46B18-020A-06DB-FCD6-D761E2EA965D}"/>
              </a:ext>
            </a:extLst>
          </p:cNvPr>
          <p:cNvSpPr txBox="1"/>
          <p:nvPr/>
        </p:nvSpPr>
        <p:spPr>
          <a:xfrm>
            <a:off x="5824395" y="3196080"/>
            <a:ext cx="53762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overall - rating of the product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summary - summary of the review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unixReviewTime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- time of the review (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unix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time)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reviewTime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- time of the review (raw)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F28EF454-977D-00D6-B03C-DE67802048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21"/>
          <a:stretch/>
        </p:blipFill>
        <p:spPr>
          <a:xfrm>
            <a:off x="0" y="5123514"/>
            <a:ext cx="12192000" cy="173448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4409DB-C36E-3512-1979-1A4E5710859D}"/>
              </a:ext>
            </a:extLst>
          </p:cNvPr>
          <p:cNvCxnSpPr/>
          <p:nvPr/>
        </p:nvCxnSpPr>
        <p:spPr>
          <a:xfrm>
            <a:off x="-110836" y="1364673"/>
            <a:ext cx="12496800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AF5A95-D91F-1CCE-A527-EE954B662E12}"/>
              </a:ext>
            </a:extLst>
          </p:cNvPr>
          <p:cNvCxnSpPr/>
          <p:nvPr/>
        </p:nvCxnSpPr>
        <p:spPr>
          <a:xfrm>
            <a:off x="-159327" y="1510145"/>
            <a:ext cx="1269769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42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5B46-29F8-8422-9B49-AB164636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Milestones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11DACC-5025-8FB2-11E3-244654476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8" t="14318" r="8744" b="5906"/>
          <a:stretch/>
        </p:blipFill>
        <p:spPr bwMode="auto">
          <a:xfrm>
            <a:off x="1245525" y="1702882"/>
            <a:ext cx="1906132" cy="190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AC0C03E2-9327-E896-2B34-69B4E0B42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0" t="4849" r="5704" b="4849"/>
          <a:stretch/>
        </p:blipFill>
        <p:spPr bwMode="auto">
          <a:xfrm>
            <a:off x="5151977" y="1702881"/>
            <a:ext cx="1888044" cy="190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C21EC74-0046-DF26-1B5B-BFA791DC2F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1" t="2288" r="25074" b="4937"/>
          <a:stretch/>
        </p:blipFill>
        <p:spPr bwMode="auto">
          <a:xfrm>
            <a:off x="9048269" y="1738313"/>
            <a:ext cx="1895568" cy="187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994756-39DE-F2A1-E5B7-DE5198823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56" y="3728196"/>
            <a:ext cx="11031489" cy="263879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8D01E2-0E99-4EF6-D49D-28447DB08A05}"/>
              </a:ext>
            </a:extLst>
          </p:cNvPr>
          <p:cNvCxnSpPr/>
          <p:nvPr/>
        </p:nvCxnSpPr>
        <p:spPr>
          <a:xfrm>
            <a:off x="-138544" y="1392381"/>
            <a:ext cx="12496800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859011-0BC8-C8AB-BB06-A2AE35AC61E3}"/>
              </a:ext>
            </a:extLst>
          </p:cNvPr>
          <p:cNvCxnSpPr/>
          <p:nvPr/>
        </p:nvCxnSpPr>
        <p:spPr>
          <a:xfrm>
            <a:off x="-187035" y="1537853"/>
            <a:ext cx="1269769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86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F2D8E-7FED-AE75-DD2A-86ABE508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EEF88-7306-3329-3E5C-25BBEC750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Amazon Reviews Dataset [April 26, 2016]. </a:t>
            </a:r>
            <a:r>
              <a:rPr lang="en-US" sz="1800" b="0" i="1" u="none" strike="noStrike" dirty="0">
                <a:effectLst/>
                <a:latin typeface="Arial" panose="020B0604020202020204" pitchFamily="34" charset="0"/>
              </a:rPr>
              <a:t>Stanford University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. [Online] available: </a:t>
            </a:r>
            <a:r>
              <a:rPr lang="en-US" sz="1800" b="0" i="0" u="sng" strike="noStrike" dirty="0"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http://snap.stanford.edu/data/amazon/productGraph/categoryFiles/reviews_Beauty_10.json.gz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[accessed February 26, 2023].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Fang, X. and J. Tao. “Toward multi-label sentiment analysis: a transfer learning based approach” [2020]. </a:t>
            </a:r>
            <a:r>
              <a:rPr lang="en-US" sz="1800" b="0" i="1" u="none" strike="noStrike" dirty="0">
                <a:effectLst/>
                <a:latin typeface="Arial" panose="020B0604020202020204" pitchFamily="34" charset="0"/>
              </a:rPr>
              <a:t>Journal of Big Data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, 7. [Online] available: </a:t>
            </a:r>
            <a:r>
              <a:rPr lang="en-US" sz="1800" b="0" i="0" u="sng" strike="noStrike" dirty="0"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https://doi.org/10.1186/s40537-019-0278-0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[accessed March 1, 2023].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Vernikou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, S.,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Lyras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, S. and A. Kanavos. “Multiclass sentiment analysis on COVID-19-related tweets using deep learning models” [August 6, 2022]. </a:t>
            </a:r>
            <a:r>
              <a:rPr lang="en-US" sz="1800" b="0" i="1" u="none" strike="noStrike" dirty="0">
                <a:effectLst/>
                <a:latin typeface="Arial" panose="020B0604020202020204" pitchFamily="34" charset="0"/>
              </a:rPr>
              <a:t>Neural Computational Application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34(22). [Online] available: </a:t>
            </a:r>
            <a:r>
              <a:rPr lang="en-US" sz="1800" b="0" i="0" u="sng" strike="noStrike" dirty="0"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https://www.ncbi.nlm.nih.gov/pmc/articles/PMC9362523/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[accessed February 23, 2023].</a:t>
            </a:r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3B5469C-75B6-0DD7-C2A9-F4B21C2B45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811" y="4765963"/>
            <a:ext cx="1878446" cy="1878446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6033FF8-DE6B-EF62-213A-0F06155A2AF7}"/>
              </a:ext>
            </a:extLst>
          </p:cNvPr>
          <p:cNvGrpSpPr/>
          <p:nvPr/>
        </p:nvGrpSpPr>
        <p:grpSpPr>
          <a:xfrm>
            <a:off x="2258565" y="5397500"/>
            <a:ext cx="914400" cy="914400"/>
            <a:chOff x="2234829" y="5397500"/>
            <a:chExt cx="914400" cy="9144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2499A49-A92C-759E-0AAC-8C9708790C12}"/>
                </a:ext>
              </a:extLst>
            </p:cNvPr>
            <p:cNvSpPr/>
            <p:nvPr/>
          </p:nvSpPr>
          <p:spPr>
            <a:xfrm>
              <a:off x="2363768" y="5496912"/>
              <a:ext cx="656521" cy="687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Angel face with solid fill with solid fill">
              <a:extLst>
                <a:ext uri="{FF2B5EF4-FFF2-40B4-BE49-F238E27FC236}">
                  <a16:creationId xmlns:a16="http://schemas.microsoft.com/office/drawing/2014/main" id="{716A6E3B-71B8-070E-73B4-5CB20771A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34829" y="539750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4B62C3-AC5E-5000-3E0F-693594A472CC}"/>
              </a:ext>
            </a:extLst>
          </p:cNvPr>
          <p:cNvGrpSpPr/>
          <p:nvPr/>
        </p:nvGrpSpPr>
        <p:grpSpPr>
          <a:xfrm>
            <a:off x="3726961" y="5036400"/>
            <a:ext cx="914400" cy="914400"/>
            <a:chOff x="3805749" y="5036400"/>
            <a:chExt cx="914400" cy="9144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BD54E85-0B0D-3D15-E545-AAC8C5D9B17A}"/>
                </a:ext>
              </a:extLst>
            </p:cNvPr>
            <p:cNvSpPr/>
            <p:nvPr/>
          </p:nvSpPr>
          <p:spPr>
            <a:xfrm>
              <a:off x="3943739" y="5142847"/>
              <a:ext cx="656521" cy="687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Funny face with solid fill with solid fill">
              <a:extLst>
                <a:ext uri="{FF2B5EF4-FFF2-40B4-BE49-F238E27FC236}">
                  <a16:creationId xmlns:a16="http://schemas.microsoft.com/office/drawing/2014/main" id="{C69D398E-5692-9C8D-BFE4-73E65BD4B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805749" y="5036400"/>
              <a:ext cx="914400" cy="9144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A731663-8D57-27B3-B6B1-837BCC8041D2}"/>
              </a:ext>
            </a:extLst>
          </p:cNvPr>
          <p:cNvGrpSpPr/>
          <p:nvPr/>
        </p:nvGrpSpPr>
        <p:grpSpPr>
          <a:xfrm>
            <a:off x="790169" y="4992429"/>
            <a:ext cx="914400" cy="914400"/>
            <a:chOff x="663909" y="5002918"/>
            <a:chExt cx="914400" cy="9144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E47A3F8-B657-E9A1-07B9-C66208055505}"/>
                </a:ext>
              </a:extLst>
            </p:cNvPr>
            <p:cNvSpPr/>
            <p:nvPr/>
          </p:nvSpPr>
          <p:spPr>
            <a:xfrm>
              <a:off x="801899" y="5124290"/>
              <a:ext cx="656521" cy="687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Tongue face with solid fill with solid fill">
              <a:extLst>
                <a:ext uri="{FF2B5EF4-FFF2-40B4-BE49-F238E27FC236}">
                  <a16:creationId xmlns:a16="http://schemas.microsoft.com/office/drawing/2014/main" id="{D2F4C68E-D0AD-A787-9009-65B963DED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3909" y="5002918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954369-51BC-590E-8E55-862198DE6AED}"/>
              </a:ext>
            </a:extLst>
          </p:cNvPr>
          <p:cNvGrpSpPr/>
          <p:nvPr/>
        </p:nvGrpSpPr>
        <p:grpSpPr>
          <a:xfrm>
            <a:off x="5195357" y="4777649"/>
            <a:ext cx="914400" cy="914400"/>
            <a:chOff x="5376669" y="4659890"/>
            <a:chExt cx="914400" cy="9144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EDFAFA9-41EC-88D1-20ED-285477D424E1}"/>
                </a:ext>
              </a:extLst>
            </p:cNvPr>
            <p:cNvSpPr/>
            <p:nvPr/>
          </p:nvSpPr>
          <p:spPr>
            <a:xfrm>
              <a:off x="5514659" y="4776931"/>
              <a:ext cx="656521" cy="687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Moustache face with solid fill with solid fill">
              <a:extLst>
                <a:ext uri="{FF2B5EF4-FFF2-40B4-BE49-F238E27FC236}">
                  <a16:creationId xmlns:a16="http://schemas.microsoft.com/office/drawing/2014/main" id="{88B5272D-C91A-4EF6-210A-08014F32F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376669" y="46598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987D958-00BE-AC9D-45CE-8B1C63F526F5}"/>
              </a:ext>
            </a:extLst>
          </p:cNvPr>
          <p:cNvGrpSpPr/>
          <p:nvPr/>
        </p:nvGrpSpPr>
        <p:grpSpPr>
          <a:xfrm>
            <a:off x="8132151" y="5090287"/>
            <a:ext cx="914400" cy="914400"/>
            <a:chOff x="8518509" y="5086658"/>
            <a:chExt cx="914400" cy="9144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C1C1685-F693-49F6-08AA-370FBC929FD5}"/>
                </a:ext>
              </a:extLst>
            </p:cNvPr>
            <p:cNvSpPr/>
            <p:nvPr/>
          </p:nvSpPr>
          <p:spPr>
            <a:xfrm>
              <a:off x="8650141" y="5203243"/>
              <a:ext cx="656521" cy="687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Nervous face with solid fill with solid fill">
              <a:extLst>
                <a:ext uri="{FF2B5EF4-FFF2-40B4-BE49-F238E27FC236}">
                  <a16:creationId xmlns:a16="http://schemas.microsoft.com/office/drawing/2014/main" id="{75948743-1C9C-64D3-21BA-26114B505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518509" y="5086658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37D9C78-02FA-C04F-4393-B01B649BA2D9}"/>
              </a:ext>
            </a:extLst>
          </p:cNvPr>
          <p:cNvGrpSpPr/>
          <p:nvPr/>
        </p:nvGrpSpPr>
        <p:grpSpPr>
          <a:xfrm>
            <a:off x="6663753" y="5206475"/>
            <a:ext cx="914400" cy="914400"/>
            <a:chOff x="6947589" y="5206475"/>
            <a:chExt cx="914400" cy="9144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C322C70-8F26-BC93-BF06-0DCE4727F565}"/>
                </a:ext>
              </a:extLst>
            </p:cNvPr>
            <p:cNvSpPr/>
            <p:nvPr/>
          </p:nvSpPr>
          <p:spPr>
            <a:xfrm>
              <a:off x="7076528" y="5319829"/>
              <a:ext cx="656521" cy="687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Sunglasses face with solid fill with solid fill">
              <a:extLst>
                <a:ext uri="{FF2B5EF4-FFF2-40B4-BE49-F238E27FC236}">
                  <a16:creationId xmlns:a16="http://schemas.microsoft.com/office/drawing/2014/main" id="{09C5FBBE-4953-9AE6-0B90-BBFAEA745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947589" y="5206475"/>
              <a:ext cx="914400" cy="914400"/>
            </a:xfrm>
            <a:prstGeom prst="rect">
              <a:avLst/>
            </a:prstGeom>
          </p:spPr>
        </p:pic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27B1A1-91F6-5B6F-67B2-A7400514A94D}"/>
              </a:ext>
            </a:extLst>
          </p:cNvPr>
          <p:cNvCxnSpPr/>
          <p:nvPr/>
        </p:nvCxnSpPr>
        <p:spPr>
          <a:xfrm>
            <a:off x="-110836" y="1364673"/>
            <a:ext cx="12496800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F5C6B0-D4AF-1F3F-4772-0035E7DC3F7F}"/>
              </a:ext>
            </a:extLst>
          </p:cNvPr>
          <p:cNvCxnSpPr/>
          <p:nvPr/>
        </p:nvCxnSpPr>
        <p:spPr>
          <a:xfrm>
            <a:off x="-159327" y="1510145"/>
            <a:ext cx="1269769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02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4404</TotalTime>
  <Words>274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SENTIMENT ANALYSIS</vt:lpstr>
      <vt:lpstr>Project Background</vt:lpstr>
      <vt:lpstr>Dataset Overview</vt:lpstr>
      <vt:lpstr>Project Milestones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Carolyn Fiore</dc:creator>
  <cp:lastModifiedBy>Carolyn Fiore</cp:lastModifiedBy>
  <cp:revision>5</cp:revision>
  <dcterms:created xsi:type="dcterms:W3CDTF">2023-03-03T20:42:28Z</dcterms:created>
  <dcterms:modified xsi:type="dcterms:W3CDTF">2023-03-28T19:19:09Z</dcterms:modified>
</cp:coreProperties>
</file>