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6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5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2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mex-default-prediction/" TargetMode="External"/><Relationship Id="rId2" Type="http://schemas.openxmlformats.org/officeDocument/2006/relationships/hyperlink" Target="https://doi.org/10.3390/risks1009016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n.com/2023/01/18/politics/us-debt-ceiling-what-matters/index.html/" TargetMode="External"/><Relationship Id="rId5" Type="http://schemas.openxmlformats.org/officeDocument/2006/relationships/hyperlink" Target="https://www.timesfreepress.com/news/2022/dec/01/credit-card-balances-surge-tfp/" TargetMode="External"/><Relationship Id="rId4" Type="http://schemas.openxmlformats.org/officeDocument/2006/relationships/hyperlink" Target="https://www.zippia.com/advice/credit-card-statist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bag, items&#10;&#10;Description automatically generated">
            <a:extLst>
              <a:ext uri="{FF2B5EF4-FFF2-40B4-BE49-F238E27FC236}">
                <a16:creationId xmlns:a16="http://schemas.microsoft.com/office/drawing/2014/main" id="{A1C86841-4951-43D2-0E45-AD94071FE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09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529AB-6A57-812D-F858-74DAB697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681454"/>
            <a:ext cx="10268712" cy="155089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Classifying credit card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E0D91-4662-8CB2-3BDD-70FB8267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406886"/>
            <a:ext cx="10268712" cy="628153"/>
          </a:xfrm>
        </p:spPr>
        <p:txBody>
          <a:bodyPr anchor="t">
            <a:normAutofit/>
          </a:bodyPr>
          <a:lstStyle/>
          <a:p>
            <a:r>
              <a:rPr lang="en-US"/>
              <a:t>Hani Haider and Nina Fiore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8399-265B-726F-361F-782E4BF4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9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E2DD064-300B-B1DF-2069-093E3AAA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31" y="2271412"/>
            <a:ext cx="4161110" cy="233022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85A1E9-6C1B-4506-1086-367989B4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79448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83% of Americans own at least one credit 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Almost 50% of households carry balances over                     month to month; 60% for over a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 14 million people in the U.S. have at                                        least $10,000 in credit card debt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average credit card debt of U.S. families is $6,270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average American has 3.8 credit cards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8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1A6C-38C6-6F2C-52E5-0B2874F8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49B6-A5F7-A8FD-CBE3-531A02E6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5" y="2532052"/>
            <a:ext cx="6567298" cy="2434087"/>
          </a:xfrm>
        </p:spPr>
        <p:txBody>
          <a:bodyPr>
            <a:normAutofit fontScale="92500"/>
          </a:bodyPr>
          <a:lstStyle/>
          <a:p>
            <a:r>
              <a:rPr lang="en-US" dirty="0"/>
              <a:t>American Express Credit Card Default Dataset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190 variables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179 numerical variables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11 categorical variables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Over 900,000 users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DCE8B2-C9B4-1054-1C37-7B1F7C94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9" r="2843" b="41498"/>
          <a:stretch/>
        </p:blipFill>
        <p:spPr>
          <a:xfrm>
            <a:off x="0" y="4966139"/>
            <a:ext cx="12192000" cy="1891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2AF8A6-F675-C029-D5CC-20DF01B9D6CC}"/>
              </a:ext>
            </a:extLst>
          </p:cNvPr>
          <p:cNvSpPr/>
          <p:nvPr/>
        </p:nvSpPr>
        <p:spPr>
          <a:xfrm>
            <a:off x="4051300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0B1C4-CBD1-6B80-C2E7-9E4C3E3C24F5}"/>
              </a:ext>
            </a:extLst>
          </p:cNvPr>
          <p:cNvSpPr/>
          <p:nvPr/>
        </p:nvSpPr>
        <p:spPr>
          <a:xfrm>
            <a:off x="5634387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C0010-E89A-7871-8CF3-47DF0EE770AA}"/>
              </a:ext>
            </a:extLst>
          </p:cNvPr>
          <p:cNvSpPr/>
          <p:nvPr/>
        </p:nvSpPr>
        <p:spPr>
          <a:xfrm>
            <a:off x="7217474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45456E-B783-90A0-3C4D-F618B0CE0E26}"/>
              </a:ext>
            </a:extLst>
          </p:cNvPr>
          <p:cNvSpPr/>
          <p:nvPr/>
        </p:nvSpPr>
        <p:spPr>
          <a:xfrm>
            <a:off x="8800561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59C68-E882-4846-346A-F0B482BDAB89}"/>
              </a:ext>
            </a:extLst>
          </p:cNvPr>
          <p:cNvSpPr/>
          <p:nvPr/>
        </p:nvSpPr>
        <p:spPr>
          <a:xfrm>
            <a:off x="10383648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6E8D0-DB49-7EC0-5791-8D61D89350A4}"/>
              </a:ext>
            </a:extLst>
          </p:cNvPr>
          <p:cNvSpPr txBox="1"/>
          <p:nvPr/>
        </p:nvSpPr>
        <p:spPr>
          <a:xfrm>
            <a:off x="4051300" y="374136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Delinquency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4D3F4-EB6C-5995-CD5F-BB35E6F8E030}"/>
              </a:ext>
            </a:extLst>
          </p:cNvPr>
          <p:cNvSpPr txBox="1"/>
          <p:nvPr/>
        </p:nvSpPr>
        <p:spPr>
          <a:xfrm>
            <a:off x="5651433" y="3741360"/>
            <a:ext cx="13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558A4-EFCE-8C78-2C2E-E1060228A0A0}"/>
              </a:ext>
            </a:extLst>
          </p:cNvPr>
          <p:cNvSpPr txBox="1"/>
          <p:nvPr/>
        </p:nvSpPr>
        <p:spPr>
          <a:xfrm>
            <a:off x="7234520" y="3749220"/>
            <a:ext cx="13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7B54EB-6ED7-67B8-1F23-B49E4247267C}"/>
              </a:ext>
            </a:extLst>
          </p:cNvPr>
          <p:cNvSpPr txBox="1"/>
          <p:nvPr/>
        </p:nvSpPr>
        <p:spPr>
          <a:xfrm>
            <a:off x="8809084" y="3741360"/>
            <a:ext cx="13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99BB6-883C-540F-DA3B-97ED8D4B5DD6}"/>
              </a:ext>
            </a:extLst>
          </p:cNvPr>
          <p:cNvSpPr txBox="1"/>
          <p:nvPr/>
        </p:nvSpPr>
        <p:spPr>
          <a:xfrm>
            <a:off x="10392171" y="3741360"/>
            <a:ext cx="13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92898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BF61-DA57-4817-513A-8EB97253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D675-85A2-A2A5-26E6-8D04A59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883581"/>
          </a:xfrm>
        </p:spPr>
        <p:txBody>
          <a:bodyPr>
            <a:normAutofit/>
          </a:bodyPr>
          <a:lstStyle/>
          <a:p>
            <a:r>
              <a:rPr lang="en-US" sz="2100" u="sng" dirty="0"/>
              <a:t>Goal</a:t>
            </a:r>
            <a:r>
              <a:rPr lang="en-US" sz="2100" dirty="0"/>
              <a:t>: maximize the accuracy of a classification model using </a:t>
            </a:r>
            <a:r>
              <a:rPr lang="en-US" sz="2100" dirty="0" err="1"/>
              <a:t>XGBoost</a:t>
            </a:r>
            <a:r>
              <a:rPr lang="en-US" sz="2100" dirty="0"/>
              <a:t> and Random Forest, with a target of 85% on the test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B895E-6254-FF4F-FD8D-33D58176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95" y="3524249"/>
            <a:ext cx="9225211" cy="2365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53FBD-4052-AC12-390F-636F6FDA51BF}"/>
              </a:ext>
            </a:extLst>
          </p:cNvPr>
          <p:cNvSpPr txBox="1"/>
          <p:nvPr/>
        </p:nvSpPr>
        <p:spPr>
          <a:xfrm>
            <a:off x="960120" y="5890220"/>
            <a:ext cx="482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u="sng" dirty="0"/>
              <a:t>Metrics</a:t>
            </a:r>
            <a:r>
              <a:rPr lang="en-US" sz="2100" dirty="0"/>
              <a:t>: Accuracy, Specificity, Sensitivity as calculated from Confusion Matrix: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C4E54-28B0-1F0A-A88F-0C3A565F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49" y="5943136"/>
            <a:ext cx="5048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5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3245-14C2-D9F8-DBF2-64CADEC8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7B44-B966-A4D3-2DF3-8CDA1B28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1"/>
            <a:ext cx="10268712" cy="373261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Almustfa</a:t>
            </a:r>
            <a:r>
              <a:rPr lang="en-US" dirty="0"/>
              <a:t>, A., </a:t>
            </a:r>
            <a:r>
              <a:rPr lang="en-US" dirty="0" err="1"/>
              <a:t>Khatir</a:t>
            </a:r>
            <a:r>
              <a:rPr lang="en-US" dirty="0"/>
              <a:t>, H. and M. Bee [24 August 2022]. “Machine Learning Models and Data-Balancing Techniques for Credit Scoring: What is the Best Combination?” </a:t>
            </a:r>
            <a:r>
              <a:rPr lang="en-US" i="1" dirty="0"/>
              <a:t>Risks,</a:t>
            </a:r>
            <a:r>
              <a:rPr lang="en-US" dirty="0"/>
              <a:t> vol. 10: pp. 169. [Online] available:  </a:t>
            </a:r>
            <a:r>
              <a:rPr lang="en-US" dirty="0">
                <a:hlinkClick r:id="rId2"/>
              </a:rPr>
              <a:t>https://doi.org/10.3390/risks10090169/</a:t>
            </a:r>
            <a:r>
              <a:rPr lang="en-US" dirty="0"/>
              <a:t>. </a:t>
            </a:r>
          </a:p>
          <a:p>
            <a:r>
              <a:rPr lang="en-US" sz="700" dirty="0"/>
              <a:t> </a:t>
            </a:r>
            <a:endParaRPr lang="en-US" dirty="0"/>
          </a:p>
          <a:p>
            <a:r>
              <a:rPr lang="en-US" dirty="0"/>
              <a:t>American Express – Default Prediction. </a:t>
            </a:r>
            <a:r>
              <a:rPr lang="en-US" i="1" dirty="0"/>
              <a:t>Kaggle. </a:t>
            </a:r>
            <a:r>
              <a:rPr lang="en-US" dirty="0"/>
              <a:t>[Online] available: </a:t>
            </a:r>
            <a:r>
              <a:rPr lang="en-US" dirty="0">
                <a:hlinkClick r:id="rId3"/>
              </a:rPr>
              <a:t>https://www.kaggle.com/competitions/amex-default-prediction/</a:t>
            </a:r>
            <a:r>
              <a:rPr lang="en-US" dirty="0"/>
              <a:t>.</a:t>
            </a:r>
          </a:p>
          <a:p>
            <a:r>
              <a:rPr lang="en-US" sz="800" dirty="0"/>
              <a:t> </a:t>
            </a:r>
          </a:p>
          <a:p>
            <a:r>
              <a:rPr lang="en-US" dirty="0"/>
              <a:t>Flynn, Jack. “30+ Credit Card Statistics [2023]: Credit Card Debt, Fraud, Usage, And Ownership Facts” [20 December 2022]. </a:t>
            </a:r>
            <a:r>
              <a:rPr lang="en-US" i="1" dirty="0" err="1"/>
              <a:t>Zippia</a:t>
            </a:r>
            <a:r>
              <a:rPr lang="en-US" dirty="0"/>
              <a:t>. [Online] available: </a:t>
            </a:r>
            <a:r>
              <a:rPr lang="en-US" b="1" dirty="0">
                <a:hlinkClick r:id="rId4"/>
              </a:rPr>
              <a:t>https://www.zippia.com/advice/credit-card-statistics/</a:t>
            </a:r>
            <a:r>
              <a:rPr lang="en-US" b="1" dirty="0"/>
              <a:t>. </a:t>
            </a:r>
            <a:endParaRPr lang="en-US" dirty="0"/>
          </a:p>
          <a:p>
            <a:r>
              <a:rPr lang="en-US" sz="800" dirty="0"/>
              <a:t> </a:t>
            </a:r>
          </a:p>
          <a:p>
            <a:r>
              <a:rPr lang="en-US" dirty="0"/>
              <a:t>Hopkins, Christopher. “Credit Card Balances Surge – and are likely to get worse” </a:t>
            </a:r>
            <a:r>
              <a:rPr lang="en-US" i="1" dirty="0"/>
              <a:t>Chattanooga Times Free Press.</a:t>
            </a:r>
            <a:r>
              <a:rPr lang="en-US" dirty="0"/>
              <a:t> [Online] available:</a:t>
            </a:r>
            <a:r>
              <a:rPr lang="en-US" i="1" dirty="0"/>
              <a:t> </a:t>
            </a:r>
            <a:r>
              <a:rPr lang="en-US" dirty="0">
                <a:hlinkClick r:id="rId5"/>
              </a:rPr>
              <a:t>https://www.timesfreepress.com/news/2022/dec/01/credit-card-balances-surge-tfp/</a:t>
            </a:r>
            <a:r>
              <a:rPr lang="en-US" dirty="0"/>
              <a:t>. </a:t>
            </a:r>
          </a:p>
          <a:p>
            <a:r>
              <a:rPr lang="en-US" sz="900" dirty="0"/>
              <a:t> </a:t>
            </a:r>
          </a:p>
          <a:p>
            <a:r>
              <a:rPr lang="en-US" dirty="0"/>
              <a:t>Wolf, Zachary. “The US has reached its debt limit. What comes next is predictable” [19 January 2023]. </a:t>
            </a:r>
            <a:r>
              <a:rPr lang="en-US" i="1" dirty="0"/>
              <a:t>CNN</a:t>
            </a:r>
            <a:r>
              <a:rPr lang="en-US" dirty="0"/>
              <a:t>. [Online] available: </a:t>
            </a:r>
            <a:r>
              <a:rPr lang="en-US" dirty="0">
                <a:hlinkClick r:id="rId6"/>
              </a:rPr>
              <a:t>https://www.cnn.com/2023/01/18/politics/us-debt-ceiling-what-matters/index.html/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539944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Juxtapose</Template>
  <TotalTime>83</TotalTime>
  <Words>377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Classifying credit card default</vt:lpstr>
      <vt:lpstr>the problem</vt:lpstr>
      <vt:lpstr>the data</vt:lpstr>
      <vt:lpstr>the approach</vt:lpstr>
      <vt:lpstr>the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credit card default</dc:title>
  <dc:creator>Carolyn Fiore</dc:creator>
  <cp:lastModifiedBy>Carolyn Fiore</cp:lastModifiedBy>
  <cp:revision>9</cp:revision>
  <dcterms:created xsi:type="dcterms:W3CDTF">2023-01-22T19:43:57Z</dcterms:created>
  <dcterms:modified xsi:type="dcterms:W3CDTF">2023-01-22T21:07:43Z</dcterms:modified>
</cp:coreProperties>
</file>