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5" r:id="rId6"/>
    <p:sldId id="266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2133" autoAdjust="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4DE24-1750-4374-AA0F-2A20C44964E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F9BC-DA6A-4DDF-8C91-300B5E60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ittlingmayer/amazonreview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sentiment-analysis-on-amazon-reviews-45cd169447ac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Kaggle</a:t>
            </a:r>
            <a:endParaRPr lang="en-US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u="sng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Toward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9F9BC-DA6A-4DDF-8C91-300B5E6008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2FBD-C897-22DF-3D5F-970830288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70F38-3A80-DC2B-A1D1-B2DC2BE3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597F-5A58-4922-A2E7-79B24C11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9C1F-2EAE-F633-0436-C3AD31E9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0429-4BA1-4B3C-C64A-E3BFDCFB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9A0-B34E-421B-2288-D3054B1D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3FE6-3D8F-4F59-61A4-2D0C30D4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4F6CC-49FD-A7C2-7F58-E81EDB2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AF16-328D-1F68-74FE-2697B966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4B7B-4362-4FB7-86D0-DDDBAAFF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646F4-CE45-6C4F-ABD3-07DB96D8D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10162-60E9-971B-0684-AE1ACB70E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F9C6-6371-B416-61D4-C7A86F15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5BFE-6887-C6C7-7049-20CCF8FE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E7E3-E949-13F9-78B3-F6258CC2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4BE-77FB-D353-D5D0-A6A95C8C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F7E5-B3BB-D515-809C-4A4A7FC2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B414-9367-EA4A-64CC-CC3EB829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CB17-4836-23E6-B971-B61D520E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D61C-C0A5-7C76-5A52-753F081D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EC22-7C9A-D136-F571-1E840842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05E9-35EA-CB92-7D25-AEA705EC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D1C4-3870-C826-3AD2-BB1A09A3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078B-C4B1-997C-7885-987F611E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BE71-8CA4-6B8B-C83B-C9F50CE5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9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53CD-6797-6ABB-EDB7-2B7F3E4C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C27-4B7B-CC9E-B2B9-49B73B152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FCC98-AC95-0D98-CF28-EB1E84CD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7350-CC55-5DE4-A651-6FD885FF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175F9-4E10-1714-6D83-50D7E370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9FC2-A967-27FC-B961-0CD9F9E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788E-3351-381A-4A1D-E4DA92FE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5E00E-2BAD-220E-8572-8875A9ED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4F16E-3772-7546-068F-771398D4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89401-3F79-8B4B-68C9-E5FE2A385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6484D-29FD-2519-944F-9D75A24BB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90F3C-DB6C-55FB-2875-1A9926B5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D4BCB-9037-286E-5942-C14ECAEE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01A9B-BD67-4836-F777-E28395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F984-82E9-A502-D99E-8E56CFA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ADB42-920B-60C8-ABDC-AD4F6AE2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192AA-628A-A95F-34F3-DCA27F0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82F30-D0C1-D142-AD59-7635A919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130B0-BD8F-09D0-B120-B8EF2E48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187FD-F472-E3BF-8BA3-7BB08802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2C19-3FE3-0CBB-5599-46D37FF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C17E-EC52-8AB4-6C77-EBD6C5C7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7EC6-BDF4-19D3-FE6F-4F8CA98B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86DF-A643-F021-21C6-3427B8E8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0413C-46C3-225E-CC43-EF160ACE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9482-3D27-DB1A-A8EC-5B99DAB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69963-AA93-CD01-2C00-8542FC35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444-D6C8-14A7-E385-416FA25E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87D41-7151-7B0D-3B30-3D228599B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29681-CA5B-C7BE-F1BE-DBD5435A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1BFEE-F373-AB23-CB0A-4D851C65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392A-FFFA-E8B5-37FA-7D0D47F9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61E3-DAE2-DAFC-C351-714928C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112AE-6690-F7B9-383D-AFEC9B78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A383-570B-CEB5-3B69-9DF5B5D3F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FC31-BE46-D6F1-3F9D-38769DC40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923-073C-E3E3-3E70-2AA50D64E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21B-4521-C2A3-2719-ACCFE53CE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hyperlink" Target="http://snap.stanford.edu/data/amazon/productGraph/categoryFiles/reviews_Beauty_10.json.gz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hyperlink" Target="https://www.ncbi.nlm.nih.gov/pmc/articles/PMC9362523/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hyperlink" Target="https://doi.org/10.1186/s40537-019-0278-0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16D-1589-5D39-A06F-265DEE483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452" y="5157251"/>
            <a:ext cx="8508512" cy="127407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26F12-D649-1FD3-5583-4E6452D8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453" y="6316962"/>
            <a:ext cx="8427330" cy="42976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Nina Fiore and Hani Haider</a:t>
            </a:r>
          </a:p>
        </p:txBody>
      </p:sp>
      <p:pic>
        <p:nvPicPr>
          <p:cNvPr id="5" name="Picture 4" descr="A group of painted eggs&#10;&#10;Description automatically generated with medium confidence">
            <a:extLst>
              <a:ext uri="{FF2B5EF4-FFF2-40B4-BE49-F238E27FC236}">
                <a16:creationId xmlns:a16="http://schemas.microsoft.com/office/drawing/2014/main" id="{9FFAE263-171F-4D9B-16F9-8710304CA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" b="13620"/>
          <a:stretch/>
        </p:blipFill>
        <p:spPr>
          <a:xfrm>
            <a:off x="3196" y="0"/>
            <a:ext cx="12188804" cy="54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2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4C06-A59A-E79A-2A4E-8E6F2AB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CA4-0D23-CDCB-999F-879D8D4A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Stanford University dataset containing                                                     Amazon users’ review data, 2005 - 2014</a:t>
            </a:r>
          </a:p>
          <a:p>
            <a:r>
              <a:rPr lang="en-US" dirty="0"/>
              <a:t>(28978, 9)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reviewerID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ID of the reviewer 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asin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ID of the product 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reviewerName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name of the reviewer 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helpful - helpfulness rating of the review </a:t>
            </a:r>
          </a:p>
          <a:p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reviewText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text of the review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46B18-020A-06DB-FCD6-D761E2EA965D}"/>
              </a:ext>
            </a:extLst>
          </p:cNvPr>
          <p:cNvSpPr txBox="1"/>
          <p:nvPr/>
        </p:nvSpPr>
        <p:spPr>
          <a:xfrm>
            <a:off x="5824395" y="3196080"/>
            <a:ext cx="5376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overall - rating of the product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summary - summary of the review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unixReviewTime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time of the review (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unix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time)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reviewTime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time of the review (raw)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28EF454-977D-00D6-B03C-DE678020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21"/>
          <a:stretch/>
        </p:blipFill>
        <p:spPr>
          <a:xfrm>
            <a:off x="0" y="5123514"/>
            <a:ext cx="12192000" cy="173448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4409DB-C36E-3512-1979-1A4E5710859D}"/>
              </a:ext>
            </a:extLst>
          </p:cNvPr>
          <p:cNvCxnSpPr/>
          <p:nvPr/>
        </p:nvCxnSpPr>
        <p:spPr>
          <a:xfrm>
            <a:off x="-110836" y="1364673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F5A95-D91F-1CCE-A527-EE954B662E12}"/>
              </a:ext>
            </a:extLst>
          </p:cNvPr>
          <p:cNvCxnSpPr/>
          <p:nvPr/>
        </p:nvCxnSpPr>
        <p:spPr>
          <a:xfrm>
            <a:off x="-159327" y="1510145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1DACC-5025-8FB2-11E3-244654476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t="14318" r="8744" b="5906"/>
          <a:stretch/>
        </p:blipFill>
        <p:spPr bwMode="auto">
          <a:xfrm>
            <a:off x="1245525" y="1702882"/>
            <a:ext cx="1906132" cy="19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C0C03E2-9327-E896-2B34-69B4E0B42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4849" r="5704" b="4849"/>
          <a:stretch/>
        </p:blipFill>
        <p:spPr bwMode="auto">
          <a:xfrm>
            <a:off x="5151977" y="1702881"/>
            <a:ext cx="1888044" cy="19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21EC74-0046-DF26-1B5B-BFA791DC2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t="2288" r="25074" b="4937"/>
          <a:stretch/>
        </p:blipFill>
        <p:spPr bwMode="auto">
          <a:xfrm>
            <a:off x="9048269" y="1738313"/>
            <a:ext cx="1895568" cy="18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94756-39DE-F2A1-E5B7-DE5198823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56" y="3728196"/>
            <a:ext cx="11031489" cy="26387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D01E2-0E99-4EF6-D49D-28447DB08A05}"/>
              </a:ext>
            </a:extLst>
          </p:cNvPr>
          <p:cNvCxnSpPr/>
          <p:nvPr/>
        </p:nvCxnSpPr>
        <p:spPr>
          <a:xfrm>
            <a:off x="-138544" y="1392381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59011-0BC8-C8AB-BB06-A2AE35AC61E3}"/>
              </a:ext>
            </a:extLst>
          </p:cNvPr>
          <p:cNvCxnSpPr/>
          <p:nvPr/>
        </p:nvCxnSpPr>
        <p:spPr>
          <a:xfrm>
            <a:off x="-187035" y="1537853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D01E2-0E99-4EF6-D49D-28447DB08A05}"/>
              </a:ext>
            </a:extLst>
          </p:cNvPr>
          <p:cNvCxnSpPr/>
          <p:nvPr/>
        </p:nvCxnSpPr>
        <p:spPr>
          <a:xfrm>
            <a:off x="-138544" y="1392381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59011-0BC8-C8AB-BB06-A2AE35AC61E3}"/>
              </a:ext>
            </a:extLst>
          </p:cNvPr>
          <p:cNvCxnSpPr/>
          <p:nvPr/>
        </p:nvCxnSpPr>
        <p:spPr>
          <a:xfrm>
            <a:off x="-187035" y="1537853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2A8644-5EF3-1DB0-5F12-2F0BE713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85" y="1597900"/>
            <a:ext cx="8439030" cy="52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0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D01E2-0E99-4EF6-D49D-28447DB08A05}"/>
              </a:ext>
            </a:extLst>
          </p:cNvPr>
          <p:cNvCxnSpPr/>
          <p:nvPr/>
        </p:nvCxnSpPr>
        <p:spPr>
          <a:xfrm>
            <a:off x="-138544" y="1392381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59011-0BC8-C8AB-BB06-A2AE35AC61E3}"/>
              </a:ext>
            </a:extLst>
          </p:cNvPr>
          <p:cNvCxnSpPr/>
          <p:nvPr/>
        </p:nvCxnSpPr>
        <p:spPr>
          <a:xfrm>
            <a:off x="-187035" y="1537853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364B6-1365-BD0B-B8B1-45AE2F2D84B5}"/>
              </a:ext>
            </a:extLst>
          </p:cNvPr>
          <p:cNvGrpSpPr/>
          <p:nvPr/>
        </p:nvGrpSpPr>
        <p:grpSpPr>
          <a:xfrm>
            <a:off x="158771" y="2188701"/>
            <a:ext cx="11874459" cy="3359728"/>
            <a:chOff x="61632" y="2188701"/>
            <a:chExt cx="11874459" cy="335972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1312609-A1C9-E077-8E6E-540EB8709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2" y="2248543"/>
              <a:ext cx="3992349" cy="3282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B066016-B2AC-0294-A3D8-DC98D894F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5" y="2231446"/>
              <a:ext cx="3889761" cy="331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1D18C34-C4A0-E046-50B7-0043B0928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036" y="2188701"/>
              <a:ext cx="3941055" cy="3359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D6E30DB-6126-A1EA-A451-FAFB6C5D4A58}"/>
              </a:ext>
            </a:extLst>
          </p:cNvPr>
          <p:cNvSpPr txBox="1"/>
          <p:nvPr/>
        </p:nvSpPr>
        <p:spPr>
          <a:xfrm>
            <a:off x="1828800" y="55484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BEB88-1DFD-1077-1A94-8423EBF89A6F}"/>
              </a:ext>
            </a:extLst>
          </p:cNvPr>
          <p:cNvSpPr txBox="1"/>
          <p:nvPr/>
        </p:nvSpPr>
        <p:spPr>
          <a:xfrm>
            <a:off x="5692775" y="55435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51DFD-BE1F-83F1-C7EC-C187A782501D}"/>
              </a:ext>
            </a:extLst>
          </p:cNvPr>
          <p:cNvSpPr txBox="1"/>
          <p:nvPr/>
        </p:nvSpPr>
        <p:spPr>
          <a:xfrm>
            <a:off x="9779386" y="555309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357434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D01E2-0E99-4EF6-D49D-28447DB08A05}"/>
              </a:ext>
            </a:extLst>
          </p:cNvPr>
          <p:cNvCxnSpPr/>
          <p:nvPr/>
        </p:nvCxnSpPr>
        <p:spPr>
          <a:xfrm>
            <a:off x="-138544" y="1392381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59011-0BC8-C8AB-BB06-A2AE35AC61E3}"/>
              </a:ext>
            </a:extLst>
          </p:cNvPr>
          <p:cNvCxnSpPr/>
          <p:nvPr/>
        </p:nvCxnSpPr>
        <p:spPr>
          <a:xfrm>
            <a:off x="-187035" y="1537853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2B77681-D420-88C4-5F52-E835ACF3FB05}"/>
              </a:ext>
            </a:extLst>
          </p:cNvPr>
          <p:cNvGrpSpPr/>
          <p:nvPr/>
        </p:nvGrpSpPr>
        <p:grpSpPr>
          <a:xfrm>
            <a:off x="133199" y="2231446"/>
            <a:ext cx="12029541" cy="3316983"/>
            <a:chOff x="196891" y="2231446"/>
            <a:chExt cx="12029541" cy="331698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B066016-B2AC-0294-A3D8-DC98D894F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5" y="2231446"/>
              <a:ext cx="3889761" cy="331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171CF13-1CE9-CB2E-F5CC-21C0841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91" y="2231446"/>
              <a:ext cx="3908383" cy="331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1F5DAC17-F4D5-6854-1F21-82577EA94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6"/>
            <a:stretch/>
          </p:blipFill>
          <p:spPr bwMode="auto">
            <a:xfrm>
              <a:off x="8062913" y="2231446"/>
              <a:ext cx="4163519" cy="331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239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5B46-29F8-8422-9B49-AB16463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D01E2-0E99-4EF6-D49D-28447DB08A05}"/>
              </a:ext>
            </a:extLst>
          </p:cNvPr>
          <p:cNvCxnSpPr/>
          <p:nvPr/>
        </p:nvCxnSpPr>
        <p:spPr>
          <a:xfrm>
            <a:off x="-138544" y="1392381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59011-0BC8-C8AB-BB06-A2AE35AC61E3}"/>
              </a:ext>
            </a:extLst>
          </p:cNvPr>
          <p:cNvCxnSpPr/>
          <p:nvPr/>
        </p:nvCxnSpPr>
        <p:spPr>
          <a:xfrm>
            <a:off x="-187035" y="1537853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3F4A58E-5A67-0FA9-6658-26DD85935A12}"/>
              </a:ext>
            </a:extLst>
          </p:cNvPr>
          <p:cNvGrpSpPr/>
          <p:nvPr/>
        </p:nvGrpSpPr>
        <p:grpSpPr>
          <a:xfrm>
            <a:off x="1083469" y="2280803"/>
            <a:ext cx="10025063" cy="3695700"/>
            <a:chOff x="838200" y="2280803"/>
            <a:chExt cx="10025063" cy="36957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38F2E2-6A3B-88AF-633D-574E78D8E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280803"/>
              <a:ext cx="4343400" cy="368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B8A31F0-081E-A3C8-2182-1FF59B26D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288" y="2280803"/>
              <a:ext cx="4371975" cy="369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448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050C-2AF8-770C-2E8F-9C9E650D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35D894-806F-A8AD-F227-9C041FA8F143}"/>
              </a:ext>
            </a:extLst>
          </p:cNvPr>
          <p:cNvCxnSpPr/>
          <p:nvPr/>
        </p:nvCxnSpPr>
        <p:spPr>
          <a:xfrm>
            <a:off x="-138544" y="1392381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CDCC12-22E5-B710-C5A4-69A6D78343A7}"/>
              </a:ext>
            </a:extLst>
          </p:cNvPr>
          <p:cNvCxnSpPr/>
          <p:nvPr/>
        </p:nvCxnSpPr>
        <p:spPr>
          <a:xfrm>
            <a:off x="-187035" y="1537853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6C1C9-D002-E880-0604-BDBAC70A65B8}"/>
              </a:ext>
            </a:extLst>
          </p:cNvPr>
          <p:cNvGrpSpPr/>
          <p:nvPr/>
        </p:nvGrpSpPr>
        <p:grpSpPr>
          <a:xfrm>
            <a:off x="837435" y="2335212"/>
            <a:ext cx="10516365" cy="3505925"/>
            <a:chOff x="838200" y="1825625"/>
            <a:chExt cx="10516365" cy="3505925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A2838283-B5BE-DE0F-E66D-D6969CA7CB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0313633"/>
                </p:ext>
              </p:extLst>
            </p:nvPr>
          </p:nvGraphicFramePr>
          <p:xfrm>
            <a:off x="838200" y="1825625"/>
            <a:ext cx="10515600" cy="1483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28900">
                    <a:extLst>
                      <a:ext uri="{9D8B030D-6E8A-4147-A177-3AD203B41FA5}">
                        <a16:colId xmlns:a16="http://schemas.microsoft.com/office/drawing/2014/main" val="3398438248"/>
                      </a:ext>
                    </a:extLst>
                  </a:gridCol>
                  <a:gridCol w="2628900">
                    <a:extLst>
                      <a:ext uri="{9D8B030D-6E8A-4147-A177-3AD203B41FA5}">
                        <a16:colId xmlns:a16="http://schemas.microsoft.com/office/drawing/2014/main" val="3876042088"/>
                      </a:ext>
                    </a:extLst>
                  </a:gridCol>
                  <a:gridCol w="2628900">
                    <a:extLst>
                      <a:ext uri="{9D8B030D-6E8A-4147-A177-3AD203B41FA5}">
                        <a16:colId xmlns:a16="http://schemas.microsoft.com/office/drawing/2014/main" val="4106308504"/>
                      </a:ext>
                    </a:extLst>
                  </a:gridCol>
                  <a:gridCol w="2628900">
                    <a:extLst>
                      <a:ext uri="{9D8B030D-6E8A-4147-A177-3AD203B41FA5}">
                        <a16:colId xmlns:a16="http://schemas.microsoft.com/office/drawing/2014/main" val="2550417004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>
                            <a:solidFill>
                              <a:sysClr val="windowText" lastClr="000000"/>
                            </a:solidFill>
                          </a:rPr>
                          <a:t>BINARY (POS/NEG)</a:t>
                        </a:r>
                        <a:endParaRPr lang="en-US" dirty="0">
                          <a:solidFill>
                            <a:sysClr val="windowText" lastClr="00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>
                            <a:solidFill>
                              <a:sysClr val="windowText" lastClr="000000"/>
                            </a:solidFill>
                          </a:rPr>
                          <a:t>Word2Vec</a:t>
                        </a:r>
                        <a:endParaRPr lang="en-US" dirty="0">
                          <a:solidFill>
                            <a:sysClr val="windowText" lastClr="00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TF-IDF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>
                            <a:solidFill>
                              <a:sysClr val="windowText" lastClr="000000"/>
                            </a:solidFill>
                          </a:rPr>
                          <a:t>Count Vectorizer</a:t>
                        </a:r>
                        <a:endParaRPr lang="en-US" dirty="0">
                          <a:solidFill>
                            <a:sysClr val="windowText" lastClr="00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0051489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>
                            <a:solidFill>
                              <a:sysClr val="windowText" lastClr="000000"/>
                            </a:solidFill>
                          </a:rPr>
                          <a:t>Logistic Regression</a:t>
                        </a:r>
                        <a:endParaRPr lang="en-US" dirty="0">
                          <a:solidFill>
                            <a:sysClr val="windowText" lastClr="00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78%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84%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83%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921080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>
                            <a:solidFill>
                              <a:sysClr val="windowText" lastClr="000000"/>
                            </a:solidFill>
                          </a:rPr>
                          <a:t>Naïve Bayes</a:t>
                        </a:r>
                        <a:endParaRPr lang="en-US" dirty="0">
                          <a:solidFill>
                            <a:sysClr val="windowText" lastClr="00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22%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78%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82%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6466897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>
                            <a:solidFill>
                              <a:sysClr val="windowText" lastClr="000000"/>
                            </a:solidFill>
                          </a:rPr>
                          <a:t>Random Forest</a:t>
                        </a:r>
                        <a:endParaRPr lang="en-US" dirty="0">
                          <a:solidFill>
                            <a:sysClr val="windowText" lastClr="00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80%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68%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79%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97069825"/>
                    </a:ext>
                  </a:extLst>
                </a:tr>
              </a:tbl>
            </a:graphicData>
          </a:graphic>
        </p:graphicFrame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77882808-B093-C283-7C17-A50DE3660D4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95358467"/>
                </p:ext>
              </p:extLst>
            </p:nvPr>
          </p:nvGraphicFramePr>
          <p:xfrm>
            <a:off x="838965" y="3848190"/>
            <a:ext cx="10515600" cy="1483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28900">
                    <a:extLst>
                      <a:ext uri="{9D8B030D-6E8A-4147-A177-3AD203B41FA5}">
                        <a16:colId xmlns:a16="http://schemas.microsoft.com/office/drawing/2014/main" val="3398438248"/>
                      </a:ext>
                    </a:extLst>
                  </a:gridCol>
                  <a:gridCol w="2628900">
                    <a:extLst>
                      <a:ext uri="{9D8B030D-6E8A-4147-A177-3AD203B41FA5}">
                        <a16:colId xmlns:a16="http://schemas.microsoft.com/office/drawing/2014/main" val="3876042088"/>
                      </a:ext>
                    </a:extLst>
                  </a:gridCol>
                  <a:gridCol w="2628900">
                    <a:extLst>
                      <a:ext uri="{9D8B030D-6E8A-4147-A177-3AD203B41FA5}">
                        <a16:colId xmlns:a16="http://schemas.microsoft.com/office/drawing/2014/main" val="4106308504"/>
                      </a:ext>
                    </a:extLst>
                  </a:gridCol>
                  <a:gridCol w="2628900">
                    <a:extLst>
                      <a:ext uri="{9D8B030D-6E8A-4147-A177-3AD203B41FA5}">
                        <a16:colId xmlns:a16="http://schemas.microsoft.com/office/drawing/2014/main" val="2550417004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MULTI (POS/NEU/NEG)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Word2Vec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TF-IDF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Count Vectorizer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0051489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Logistic Regression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80%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80%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80%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921080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Naïve Bayes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79%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79%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77%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6466897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Random Forest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79%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78%</a:t>
                        </a: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78%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97069825"/>
                    </a:ext>
                  </a:extLst>
                </a:tr>
              </a:tbl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F48DF3-EF24-74F4-C1E8-61206F14AE84}"/>
                </a:ext>
              </a:extLst>
            </p:cNvPr>
            <p:cNvSpPr/>
            <p:nvPr/>
          </p:nvSpPr>
          <p:spPr>
            <a:xfrm>
              <a:off x="3514725" y="2986088"/>
              <a:ext cx="481013" cy="2762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0D9728-06C6-F059-3EA8-18EE71795405}"/>
                </a:ext>
              </a:extLst>
            </p:cNvPr>
            <p:cNvSpPr/>
            <p:nvPr/>
          </p:nvSpPr>
          <p:spPr>
            <a:xfrm>
              <a:off x="6147521" y="2239419"/>
              <a:ext cx="481013" cy="2762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C88058-B615-4F3A-8046-A4EE34B54FF5}"/>
                </a:ext>
              </a:extLst>
            </p:cNvPr>
            <p:cNvSpPr/>
            <p:nvPr/>
          </p:nvSpPr>
          <p:spPr>
            <a:xfrm>
              <a:off x="8769712" y="2239653"/>
              <a:ext cx="481013" cy="2762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41EBCB-BF0A-079F-96EA-36A48A77D3BF}"/>
                </a:ext>
              </a:extLst>
            </p:cNvPr>
            <p:cNvSpPr/>
            <p:nvPr/>
          </p:nvSpPr>
          <p:spPr>
            <a:xfrm>
              <a:off x="3514725" y="4265611"/>
              <a:ext cx="481013" cy="2762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11F7E-FDA7-2226-9801-F8FA7F7D33B7}"/>
                </a:ext>
              </a:extLst>
            </p:cNvPr>
            <p:cNvSpPr/>
            <p:nvPr/>
          </p:nvSpPr>
          <p:spPr>
            <a:xfrm>
              <a:off x="6137998" y="4265611"/>
              <a:ext cx="481013" cy="2762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260AA-F5E0-4F9E-E335-F92422728803}"/>
                </a:ext>
              </a:extLst>
            </p:cNvPr>
            <p:cNvSpPr/>
            <p:nvPr/>
          </p:nvSpPr>
          <p:spPr>
            <a:xfrm>
              <a:off x="8769711" y="4262218"/>
              <a:ext cx="481013" cy="2762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42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2D8E-7FED-AE75-DD2A-86ABE508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EF88-7306-3329-3E5C-25BBEC75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Amazon Reviews Dataset [April 26, 2016]. 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Stanford University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 [Online] available: 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http://snap.stanford.edu/data/amazon/productGraph/categoryFiles/reviews_Beauty_10.json.gz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[accessed February 26, 2023].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Fang, X. and J. Tao. “Toward multi-label sentiment analysis: a transfer learning based approach” [2020]. 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Journal of Big Data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7. [Online] available: 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https://doi.org/10.1186/s40537-019-0278-0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[accessed March 1, 2023].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Vernikou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S.,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Lyras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S. and A. Kanavos. “Multiclass sentiment analysis on COVID-19-related tweets using deep learning models” [August 6, 2022]. 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Neural Computational Application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34(22). [Online] available: 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https://www.ncbi.nlm.nih.gov/pmc/articles/PMC9362523/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[accessed February 23, 2023].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3B5469C-75B6-0DD7-C2A9-F4B21C2B4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11" y="4765963"/>
            <a:ext cx="1878446" cy="187844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033FF8-DE6B-EF62-213A-0F06155A2AF7}"/>
              </a:ext>
            </a:extLst>
          </p:cNvPr>
          <p:cNvGrpSpPr/>
          <p:nvPr/>
        </p:nvGrpSpPr>
        <p:grpSpPr>
          <a:xfrm>
            <a:off x="2258565" y="5397500"/>
            <a:ext cx="914400" cy="914400"/>
            <a:chOff x="2234829" y="5397500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499A49-A92C-759E-0AAC-8C9708790C12}"/>
                </a:ext>
              </a:extLst>
            </p:cNvPr>
            <p:cNvSpPr/>
            <p:nvPr/>
          </p:nvSpPr>
          <p:spPr>
            <a:xfrm>
              <a:off x="2363768" y="5496912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Angel face with solid fill with solid fill">
              <a:extLst>
                <a:ext uri="{FF2B5EF4-FFF2-40B4-BE49-F238E27FC236}">
                  <a16:creationId xmlns:a16="http://schemas.microsoft.com/office/drawing/2014/main" id="{716A6E3B-71B8-070E-73B4-5CB20771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34829" y="539750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4B62C3-AC5E-5000-3E0F-693594A472CC}"/>
              </a:ext>
            </a:extLst>
          </p:cNvPr>
          <p:cNvGrpSpPr/>
          <p:nvPr/>
        </p:nvGrpSpPr>
        <p:grpSpPr>
          <a:xfrm>
            <a:off x="3726961" y="5036400"/>
            <a:ext cx="914400" cy="914400"/>
            <a:chOff x="3805749" y="5036400"/>
            <a:chExt cx="914400" cy="91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BD54E85-0B0D-3D15-E545-AAC8C5D9B17A}"/>
                </a:ext>
              </a:extLst>
            </p:cNvPr>
            <p:cNvSpPr/>
            <p:nvPr/>
          </p:nvSpPr>
          <p:spPr>
            <a:xfrm>
              <a:off x="3943739" y="5142847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Funny face with solid fill with solid fill">
              <a:extLst>
                <a:ext uri="{FF2B5EF4-FFF2-40B4-BE49-F238E27FC236}">
                  <a16:creationId xmlns:a16="http://schemas.microsoft.com/office/drawing/2014/main" id="{C69D398E-5692-9C8D-BFE4-73E65BD4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05749" y="5036400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731663-8D57-27B3-B6B1-837BCC8041D2}"/>
              </a:ext>
            </a:extLst>
          </p:cNvPr>
          <p:cNvGrpSpPr/>
          <p:nvPr/>
        </p:nvGrpSpPr>
        <p:grpSpPr>
          <a:xfrm>
            <a:off x="790169" y="4992429"/>
            <a:ext cx="914400" cy="914400"/>
            <a:chOff x="663909" y="5002918"/>
            <a:chExt cx="914400" cy="9144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47A3F8-B657-E9A1-07B9-C66208055505}"/>
                </a:ext>
              </a:extLst>
            </p:cNvPr>
            <p:cNvSpPr/>
            <p:nvPr/>
          </p:nvSpPr>
          <p:spPr>
            <a:xfrm>
              <a:off x="801899" y="5124290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Tongue face with solid fill with solid fill">
              <a:extLst>
                <a:ext uri="{FF2B5EF4-FFF2-40B4-BE49-F238E27FC236}">
                  <a16:creationId xmlns:a16="http://schemas.microsoft.com/office/drawing/2014/main" id="{D2F4C68E-D0AD-A787-9009-65B963DED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3909" y="5002918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54369-51BC-590E-8E55-862198DE6AED}"/>
              </a:ext>
            </a:extLst>
          </p:cNvPr>
          <p:cNvGrpSpPr/>
          <p:nvPr/>
        </p:nvGrpSpPr>
        <p:grpSpPr>
          <a:xfrm>
            <a:off x="5195357" y="4777649"/>
            <a:ext cx="914400" cy="914400"/>
            <a:chOff x="5376669" y="4659890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EDFAFA9-41EC-88D1-20ED-285477D424E1}"/>
                </a:ext>
              </a:extLst>
            </p:cNvPr>
            <p:cNvSpPr/>
            <p:nvPr/>
          </p:nvSpPr>
          <p:spPr>
            <a:xfrm>
              <a:off x="5514659" y="4776931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Moustache face with solid fill with solid fill">
              <a:extLst>
                <a:ext uri="{FF2B5EF4-FFF2-40B4-BE49-F238E27FC236}">
                  <a16:creationId xmlns:a16="http://schemas.microsoft.com/office/drawing/2014/main" id="{88B5272D-C91A-4EF6-210A-08014F32F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76669" y="465989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87D958-00BE-AC9D-45CE-8B1C63F526F5}"/>
              </a:ext>
            </a:extLst>
          </p:cNvPr>
          <p:cNvGrpSpPr/>
          <p:nvPr/>
        </p:nvGrpSpPr>
        <p:grpSpPr>
          <a:xfrm>
            <a:off x="8132151" y="5090287"/>
            <a:ext cx="914400" cy="914400"/>
            <a:chOff x="8518509" y="5086658"/>
            <a:chExt cx="91440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1C1685-F693-49F6-08AA-370FBC929FD5}"/>
                </a:ext>
              </a:extLst>
            </p:cNvPr>
            <p:cNvSpPr/>
            <p:nvPr/>
          </p:nvSpPr>
          <p:spPr>
            <a:xfrm>
              <a:off x="8650141" y="5203243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Nervous face with solid fill with solid fill">
              <a:extLst>
                <a:ext uri="{FF2B5EF4-FFF2-40B4-BE49-F238E27FC236}">
                  <a16:creationId xmlns:a16="http://schemas.microsoft.com/office/drawing/2014/main" id="{75948743-1C9C-64D3-21BA-26114B50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18509" y="5086658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7D9C78-02FA-C04F-4393-B01B649BA2D9}"/>
              </a:ext>
            </a:extLst>
          </p:cNvPr>
          <p:cNvGrpSpPr/>
          <p:nvPr/>
        </p:nvGrpSpPr>
        <p:grpSpPr>
          <a:xfrm>
            <a:off x="6663753" y="5206475"/>
            <a:ext cx="914400" cy="914400"/>
            <a:chOff x="6947589" y="5206475"/>
            <a:chExt cx="914400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322C70-8F26-BC93-BF06-0DCE4727F565}"/>
                </a:ext>
              </a:extLst>
            </p:cNvPr>
            <p:cNvSpPr/>
            <p:nvPr/>
          </p:nvSpPr>
          <p:spPr>
            <a:xfrm>
              <a:off x="7076528" y="5319829"/>
              <a:ext cx="656521" cy="687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Sunglasses face with solid fill with solid fill">
              <a:extLst>
                <a:ext uri="{FF2B5EF4-FFF2-40B4-BE49-F238E27FC236}">
                  <a16:creationId xmlns:a16="http://schemas.microsoft.com/office/drawing/2014/main" id="{09C5FBBE-4953-9AE6-0B90-BBFAEA74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947589" y="5206475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27B1A1-91F6-5B6F-67B2-A7400514A94D}"/>
              </a:ext>
            </a:extLst>
          </p:cNvPr>
          <p:cNvCxnSpPr/>
          <p:nvPr/>
        </p:nvCxnSpPr>
        <p:spPr>
          <a:xfrm>
            <a:off x="-110836" y="1364673"/>
            <a:ext cx="124968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F5C6B0-D4AF-1F3F-4772-0035E7DC3F7F}"/>
              </a:ext>
            </a:extLst>
          </p:cNvPr>
          <p:cNvCxnSpPr/>
          <p:nvPr/>
        </p:nvCxnSpPr>
        <p:spPr>
          <a:xfrm>
            <a:off x="-159327" y="1510145"/>
            <a:ext cx="126976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2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27618</TotalTime>
  <Words>346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SENTIMENT ANALYSIS</vt:lpstr>
      <vt:lpstr>Overview</vt:lpstr>
      <vt:lpstr>Project Milestones</vt:lpstr>
      <vt:lpstr>Project Design</vt:lpstr>
      <vt:lpstr>Results</vt:lpstr>
      <vt:lpstr>Results</vt:lpstr>
      <vt:lpstr>Results</vt:lpstr>
      <vt:lpstr>Accuracy Scores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Carolyn Fiore</dc:creator>
  <cp:lastModifiedBy>Carolyn Fiore</cp:lastModifiedBy>
  <cp:revision>17</cp:revision>
  <dcterms:created xsi:type="dcterms:W3CDTF">2023-03-03T20:42:28Z</dcterms:created>
  <dcterms:modified xsi:type="dcterms:W3CDTF">2023-04-14T01:30:44Z</dcterms:modified>
</cp:coreProperties>
</file>