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89" r:id="rId2"/>
    <p:sldId id="282" r:id="rId3"/>
    <p:sldId id="291" r:id="rId4"/>
    <p:sldId id="274" r:id="rId5"/>
    <p:sldId id="262" r:id="rId6"/>
    <p:sldId id="263" r:id="rId7"/>
    <p:sldId id="296" r:id="rId8"/>
    <p:sldId id="260" r:id="rId9"/>
    <p:sldId id="300" r:id="rId10"/>
    <p:sldId id="261" r:id="rId11"/>
    <p:sldId id="301" r:id="rId12"/>
    <p:sldId id="304" r:id="rId13"/>
    <p:sldId id="302" r:id="rId14"/>
    <p:sldId id="303" r:id="rId15"/>
    <p:sldId id="305" r:id="rId16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8"/>
      <p:bold r:id="rId19"/>
      <p:italic r:id="rId20"/>
      <p:boldItalic r:id="rId21"/>
    </p:embeddedFont>
    <p:embeddedFont>
      <p:font typeface="Fira Sans Black" panose="020B0A03050000020004" pitchFamily="34" charset="0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3"/>
    <p:restoredTop sz="97134"/>
  </p:normalViewPr>
  <p:slideViewPr>
    <p:cSldViewPr snapToGrid="0" snapToObjects="1">
      <p:cViewPr>
        <p:scale>
          <a:sx n="214" d="100"/>
          <a:sy n="214" d="100"/>
        </p:scale>
        <p:origin x="129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4" name="Google Shape;15504;g95122841b2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5" name="Google Shape;15505;g95122841b2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9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5122841b2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5122841b2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094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g95122841b2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7" name="Google Shape;2537;g95122841b2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027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5122841b2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5122841b2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505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5122841b2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5122841b2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745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5122841b2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5122841b2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652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g95122841b2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7" name="Google Shape;2537;g95122841b2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935c30d1b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935c30d1b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945669d41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945669d41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945669d41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945669d41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132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5122841b2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5122841b2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g95122841b2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7" name="Google Shape;2537;g95122841b2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961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5122841b2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5122841b2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886700" y="916300"/>
            <a:ext cx="3800100" cy="18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86700" y="2767775"/>
            <a:ext cx="3800100" cy="4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153454"/>
            <a:ext cx="8229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3454"/>
            <a:ext cx="8229600" cy="3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D9CEF-865D-9A49-B16D-DA0637F11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130" y="916300"/>
            <a:ext cx="7891670" cy="1851300"/>
          </a:xfrm>
        </p:spPr>
        <p:txBody>
          <a:bodyPr/>
          <a:lstStyle/>
          <a:p>
            <a:pPr algn="ctr"/>
            <a:r>
              <a:rPr lang="es-MX" dirty="0"/>
              <a:t>Chronic Kidney Disease Challenge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A8E663-81D1-B349-B123-D8E0B5601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7643" y="3003082"/>
            <a:ext cx="3800100" cy="479100"/>
          </a:xfrm>
        </p:spPr>
        <p:txBody>
          <a:bodyPr/>
          <a:lstStyle/>
          <a:p>
            <a:pPr algn="ctr"/>
            <a:r>
              <a:rPr lang="es-MX" dirty="0"/>
              <a:t>PhD(c). Antonio Daniel Martínez Gutiérrez</a:t>
            </a:r>
          </a:p>
        </p:txBody>
      </p:sp>
    </p:spTree>
    <p:extLst>
      <p:ext uri="{BB962C8B-B14F-4D97-AF65-F5344CB8AC3E}">
        <p14:creationId xmlns:p14="http://schemas.microsoft.com/office/powerpoint/2010/main" val="74329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3: Final Pipeline employed for the modelling</a:t>
            </a:r>
            <a:endParaRPr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369D2C2-17C0-6240-8FE2-E7DAA3BC36C4}"/>
              </a:ext>
            </a:extLst>
          </p:cNvPr>
          <p:cNvGrpSpPr/>
          <p:nvPr/>
        </p:nvGrpSpPr>
        <p:grpSpPr>
          <a:xfrm>
            <a:off x="90779" y="807175"/>
            <a:ext cx="3692462" cy="669043"/>
            <a:chOff x="90779" y="807175"/>
            <a:chExt cx="3692462" cy="669043"/>
          </a:xfrm>
        </p:grpSpPr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93A906FD-A8B3-DB4B-A315-CFD61AF00382}"/>
                </a:ext>
              </a:extLst>
            </p:cNvPr>
            <p:cNvGrpSpPr/>
            <p:nvPr/>
          </p:nvGrpSpPr>
          <p:grpSpPr>
            <a:xfrm>
              <a:off x="90779" y="807175"/>
              <a:ext cx="3692462" cy="669043"/>
              <a:chOff x="459474" y="1138258"/>
              <a:chExt cx="3692462" cy="669043"/>
            </a:xfrm>
            <a:solidFill>
              <a:schemeClr val="accent1"/>
            </a:solidFill>
          </p:grpSpPr>
          <p:sp>
            <p:nvSpPr>
              <p:cNvPr id="100" name="Google Shape;504;p22">
                <a:extLst>
                  <a:ext uri="{FF2B5EF4-FFF2-40B4-BE49-F238E27FC236}">
                    <a16:creationId xmlns:a16="http://schemas.microsoft.com/office/drawing/2014/main" id="{E84DD07D-0AA1-4549-A6BB-73749FF84758}"/>
                  </a:ext>
                </a:extLst>
              </p:cNvPr>
              <p:cNvSpPr/>
              <p:nvPr/>
            </p:nvSpPr>
            <p:spPr>
              <a:xfrm flipH="1">
                <a:off x="991456" y="1500450"/>
                <a:ext cx="3160480" cy="39049"/>
              </a:xfrm>
              <a:custGeom>
                <a:avLst/>
                <a:gdLst/>
                <a:ahLst/>
                <a:cxnLst/>
                <a:rect l="l" t="t" r="r" b="b"/>
                <a:pathLst>
                  <a:path w="91284" h="1930" extrusionOk="0">
                    <a:moveTo>
                      <a:pt x="1292" y="0"/>
                    </a:moveTo>
                    <a:cubicBezTo>
                      <a:pt x="0" y="0"/>
                      <a:pt x="0" y="1929"/>
                      <a:pt x="1292" y="1929"/>
                    </a:cubicBezTo>
                    <a:lnTo>
                      <a:pt x="90011" y="1929"/>
                    </a:lnTo>
                    <a:cubicBezTo>
                      <a:pt x="91284" y="1929"/>
                      <a:pt x="91284" y="0"/>
                      <a:pt x="900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505;p22">
                <a:extLst>
                  <a:ext uri="{FF2B5EF4-FFF2-40B4-BE49-F238E27FC236}">
                    <a16:creationId xmlns:a16="http://schemas.microsoft.com/office/drawing/2014/main" id="{7D1AC59E-9FCB-0C42-918F-11B9216F6BA9}"/>
                  </a:ext>
                </a:extLst>
              </p:cNvPr>
              <p:cNvSpPr/>
              <p:nvPr/>
            </p:nvSpPr>
            <p:spPr>
              <a:xfrm flipH="1">
                <a:off x="459474" y="1232652"/>
                <a:ext cx="596851" cy="574649"/>
              </a:xfrm>
              <a:custGeom>
                <a:avLst/>
                <a:gdLst/>
                <a:ahLst/>
                <a:cxnLst/>
                <a:rect l="l" t="t" r="r" b="b"/>
                <a:pathLst>
                  <a:path w="25807" h="24847" extrusionOk="0">
                    <a:moveTo>
                      <a:pt x="13386" y="1934"/>
                    </a:moveTo>
                    <a:cubicBezTo>
                      <a:pt x="19191" y="1934"/>
                      <a:pt x="23878" y="6640"/>
                      <a:pt x="23878" y="12426"/>
                    </a:cubicBezTo>
                    <a:cubicBezTo>
                      <a:pt x="23878" y="16669"/>
                      <a:pt x="21332" y="20488"/>
                      <a:pt x="17397" y="22108"/>
                    </a:cubicBezTo>
                    <a:cubicBezTo>
                      <a:pt x="16099" y="22645"/>
                      <a:pt x="14736" y="22907"/>
                      <a:pt x="13383" y="22907"/>
                    </a:cubicBezTo>
                    <a:cubicBezTo>
                      <a:pt x="10657" y="22907"/>
                      <a:pt x="7978" y="21844"/>
                      <a:pt x="5980" y="19832"/>
                    </a:cubicBezTo>
                    <a:cubicBezTo>
                      <a:pt x="2971" y="16843"/>
                      <a:pt x="2084" y="12330"/>
                      <a:pt x="3704" y="8415"/>
                    </a:cubicBezTo>
                    <a:cubicBezTo>
                      <a:pt x="5324" y="4480"/>
                      <a:pt x="9143" y="1934"/>
                      <a:pt x="13386" y="1934"/>
                    </a:cubicBezTo>
                    <a:close/>
                    <a:moveTo>
                      <a:pt x="13390" y="1"/>
                    </a:moveTo>
                    <a:cubicBezTo>
                      <a:pt x="10157" y="1"/>
                      <a:pt x="6983" y="1265"/>
                      <a:pt x="4610" y="3651"/>
                    </a:cubicBezTo>
                    <a:cubicBezTo>
                      <a:pt x="1062" y="7200"/>
                      <a:pt x="1" y="12542"/>
                      <a:pt x="1929" y="17171"/>
                    </a:cubicBezTo>
                    <a:cubicBezTo>
                      <a:pt x="3839" y="21819"/>
                      <a:pt x="8371" y="24847"/>
                      <a:pt x="13386" y="24847"/>
                    </a:cubicBezTo>
                    <a:cubicBezTo>
                      <a:pt x="20252" y="24828"/>
                      <a:pt x="25806" y="19273"/>
                      <a:pt x="25806" y="12426"/>
                    </a:cubicBezTo>
                    <a:cubicBezTo>
                      <a:pt x="25806" y="7392"/>
                      <a:pt x="22778" y="2879"/>
                      <a:pt x="18149" y="951"/>
                    </a:cubicBezTo>
                    <a:cubicBezTo>
                      <a:pt x="16609" y="311"/>
                      <a:pt x="14992" y="1"/>
                      <a:pt x="133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508;p22">
                <a:extLst>
                  <a:ext uri="{FF2B5EF4-FFF2-40B4-BE49-F238E27FC236}">
                    <a16:creationId xmlns:a16="http://schemas.microsoft.com/office/drawing/2014/main" id="{81082437-CCC1-E24F-9F3A-00873BA2D079}"/>
                  </a:ext>
                </a:extLst>
              </p:cNvPr>
              <p:cNvSpPr txBox="1"/>
              <p:nvPr/>
            </p:nvSpPr>
            <p:spPr>
              <a:xfrm flipH="1">
                <a:off x="1120811" y="1138258"/>
                <a:ext cx="2564621" cy="40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latin typeface="Fira Sans"/>
                    <a:ea typeface="Fira Sans"/>
                    <a:cs typeface="Fira Sans"/>
                    <a:sym typeface="Fira Sans"/>
                  </a:rPr>
                  <a:t>Modelling final pipeline</a:t>
                </a:r>
                <a:endParaRPr sz="1600" b="1" dirty="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96" name="Google Shape;525;p22">
              <a:extLst>
                <a:ext uri="{FF2B5EF4-FFF2-40B4-BE49-F238E27FC236}">
                  <a16:creationId xmlns:a16="http://schemas.microsoft.com/office/drawing/2014/main" id="{F6DE5C2D-933B-3940-996A-2283D68AEE50}"/>
                </a:ext>
              </a:extLst>
            </p:cNvPr>
            <p:cNvGrpSpPr/>
            <p:nvPr/>
          </p:nvGrpSpPr>
          <p:grpSpPr>
            <a:xfrm flipH="1">
              <a:off x="222931" y="1023191"/>
              <a:ext cx="332525" cy="331405"/>
              <a:chOff x="-26980600" y="3175500"/>
              <a:chExt cx="296950" cy="295950"/>
            </a:xfrm>
            <a:solidFill>
              <a:schemeClr val="accent1"/>
            </a:solidFill>
          </p:grpSpPr>
          <p:sp>
            <p:nvSpPr>
              <p:cNvPr id="97" name="Google Shape;526;p22">
                <a:extLst>
                  <a:ext uri="{FF2B5EF4-FFF2-40B4-BE49-F238E27FC236}">
                    <a16:creationId xmlns:a16="http://schemas.microsoft.com/office/drawing/2014/main" id="{51BD1162-4CB0-5043-B12A-6B385AC37394}"/>
                  </a:ext>
                </a:extLst>
              </p:cNvPr>
              <p:cNvSpPr/>
              <p:nvPr/>
            </p:nvSpPr>
            <p:spPr>
              <a:xfrm>
                <a:off x="-26798650" y="3175500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527;p22">
                <a:extLst>
                  <a:ext uri="{FF2B5EF4-FFF2-40B4-BE49-F238E27FC236}">
                    <a16:creationId xmlns:a16="http://schemas.microsoft.com/office/drawing/2014/main" id="{9549F05A-11EA-5F40-81CE-C5D540B6484A}"/>
                  </a:ext>
                </a:extLst>
              </p:cNvPr>
              <p:cNvSpPr/>
              <p:nvPr/>
            </p:nvSpPr>
            <p:spPr>
              <a:xfrm>
                <a:off x="-26980600" y="3325725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528;p22">
                <a:extLst>
                  <a:ext uri="{FF2B5EF4-FFF2-40B4-BE49-F238E27FC236}">
                    <a16:creationId xmlns:a16="http://schemas.microsoft.com/office/drawing/2014/main" id="{E884D432-0772-9348-907F-FA8A8DFA6729}"/>
                  </a:ext>
                </a:extLst>
              </p:cNvPr>
              <p:cNvSpPr/>
              <p:nvPr/>
            </p:nvSpPr>
            <p:spPr>
              <a:xfrm>
                <a:off x="-26893950" y="3226500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8" name="Google Shape;288;p19">
            <a:extLst>
              <a:ext uri="{FF2B5EF4-FFF2-40B4-BE49-F238E27FC236}">
                <a16:creationId xmlns:a16="http://schemas.microsoft.com/office/drawing/2014/main" id="{1C140CA5-EBFD-F240-90BD-A3F274B39528}"/>
              </a:ext>
            </a:extLst>
          </p:cNvPr>
          <p:cNvSpPr/>
          <p:nvPr/>
        </p:nvSpPr>
        <p:spPr>
          <a:xfrm>
            <a:off x="641904" y="1348685"/>
            <a:ext cx="3760645" cy="104778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</a:pP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Tested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Algorithms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accuracy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:</a:t>
            </a:r>
            <a:endParaRPr lang="es-ES"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Logistic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Regression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0.76</a:t>
            </a:r>
            <a:endParaRPr lang="es-ES" sz="1200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Random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Forests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: 0.88</a:t>
            </a: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Balanced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Bagging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Classifier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: 0.92</a:t>
            </a: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XGBoost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: 0.94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288;p19">
            <a:extLst>
              <a:ext uri="{FF2B5EF4-FFF2-40B4-BE49-F238E27FC236}">
                <a16:creationId xmlns:a16="http://schemas.microsoft.com/office/drawing/2014/main" id="{82A48AEA-1367-4B4A-B3B0-8499D2651A54}"/>
              </a:ext>
            </a:extLst>
          </p:cNvPr>
          <p:cNvSpPr/>
          <p:nvPr/>
        </p:nvSpPr>
        <p:spPr>
          <a:xfrm>
            <a:off x="5311096" y="3466949"/>
            <a:ext cx="3095034" cy="104778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</a:pP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120 time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window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Feature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Selection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using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permutation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importance</a:t>
            </a:r>
            <a:endParaRPr lang="es-ES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51D97A06-02A3-9845-B892-9F29AF431ABA}"/>
              </a:ext>
            </a:extLst>
          </p:cNvPr>
          <p:cNvGrpSpPr/>
          <p:nvPr/>
        </p:nvGrpSpPr>
        <p:grpSpPr>
          <a:xfrm>
            <a:off x="137984" y="2700207"/>
            <a:ext cx="8908901" cy="448927"/>
            <a:chOff x="66407" y="2800685"/>
            <a:chExt cx="8908901" cy="448927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42C0132F-E86C-5F42-A7B7-2C3862EEDB7F}"/>
                </a:ext>
              </a:extLst>
            </p:cNvPr>
            <p:cNvGrpSpPr/>
            <p:nvPr/>
          </p:nvGrpSpPr>
          <p:grpSpPr>
            <a:xfrm>
              <a:off x="66407" y="2808612"/>
              <a:ext cx="1697400" cy="441000"/>
              <a:chOff x="908892" y="2208454"/>
              <a:chExt cx="1697400" cy="441000"/>
            </a:xfrm>
          </p:grpSpPr>
          <p:sp>
            <p:nvSpPr>
              <p:cNvPr id="89" name="Google Shape;2525;p32">
                <a:extLst>
                  <a:ext uri="{FF2B5EF4-FFF2-40B4-BE49-F238E27FC236}">
                    <a16:creationId xmlns:a16="http://schemas.microsoft.com/office/drawing/2014/main" id="{9CA60629-26B1-A042-8C2A-AEF08C926FBF}"/>
                  </a:ext>
                </a:extLst>
              </p:cNvPr>
              <p:cNvSpPr/>
              <p:nvPr/>
            </p:nvSpPr>
            <p:spPr>
              <a:xfrm>
                <a:off x="908892" y="2208454"/>
                <a:ext cx="1697400" cy="441000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531;p32">
                <a:extLst>
                  <a:ext uri="{FF2B5EF4-FFF2-40B4-BE49-F238E27FC236}">
                    <a16:creationId xmlns:a16="http://schemas.microsoft.com/office/drawing/2014/main" id="{2F0F5BEC-B0C6-C642-BDF7-905D02553937}"/>
                  </a:ext>
                </a:extLst>
              </p:cNvPr>
              <p:cNvSpPr txBox="1"/>
              <p:nvPr/>
            </p:nvSpPr>
            <p:spPr>
              <a:xfrm>
                <a:off x="958242" y="2264190"/>
                <a:ext cx="1598700" cy="33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 err="1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XGBoost</a:t>
                </a:r>
                <a:endParaRPr sz="18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CCB81808-14E7-FB4A-B3CB-A07FBC8390C0}"/>
                </a:ext>
              </a:extLst>
            </p:cNvPr>
            <p:cNvGrpSpPr/>
            <p:nvPr/>
          </p:nvGrpSpPr>
          <p:grpSpPr>
            <a:xfrm>
              <a:off x="2393906" y="2808612"/>
              <a:ext cx="1697400" cy="441000"/>
              <a:chOff x="3748386" y="2204216"/>
              <a:chExt cx="1697400" cy="441000"/>
            </a:xfrm>
          </p:grpSpPr>
          <p:sp>
            <p:nvSpPr>
              <p:cNvPr id="103" name="Google Shape;2525;p32">
                <a:extLst>
                  <a:ext uri="{FF2B5EF4-FFF2-40B4-BE49-F238E27FC236}">
                    <a16:creationId xmlns:a16="http://schemas.microsoft.com/office/drawing/2014/main" id="{8D3F6F3A-DE3A-A14E-AFC5-060CA236AAF3}"/>
                  </a:ext>
                </a:extLst>
              </p:cNvPr>
              <p:cNvSpPr/>
              <p:nvPr/>
            </p:nvSpPr>
            <p:spPr>
              <a:xfrm>
                <a:off x="3748386" y="2204216"/>
                <a:ext cx="1697400" cy="441000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531;p32">
                <a:extLst>
                  <a:ext uri="{FF2B5EF4-FFF2-40B4-BE49-F238E27FC236}">
                    <a16:creationId xmlns:a16="http://schemas.microsoft.com/office/drawing/2014/main" id="{FCD6DDB2-584F-934C-9C56-79356AD52F37}"/>
                  </a:ext>
                </a:extLst>
              </p:cNvPr>
              <p:cNvSpPr txBox="1"/>
              <p:nvPr/>
            </p:nvSpPr>
            <p:spPr>
              <a:xfrm>
                <a:off x="3797736" y="2259952"/>
                <a:ext cx="1598700" cy="33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 err="1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HyperOpt</a:t>
                </a:r>
                <a:endParaRPr sz="18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B123EC38-71E7-3E45-815D-043158E850B9}"/>
                </a:ext>
              </a:extLst>
            </p:cNvPr>
            <p:cNvGrpSpPr/>
            <p:nvPr/>
          </p:nvGrpSpPr>
          <p:grpSpPr>
            <a:xfrm>
              <a:off x="4660464" y="2800685"/>
              <a:ext cx="2023200" cy="441000"/>
              <a:chOff x="6719126" y="2207553"/>
              <a:chExt cx="2023200" cy="441000"/>
            </a:xfrm>
          </p:grpSpPr>
          <p:sp>
            <p:nvSpPr>
              <p:cNvPr id="106" name="Google Shape;2525;p32">
                <a:extLst>
                  <a:ext uri="{FF2B5EF4-FFF2-40B4-BE49-F238E27FC236}">
                    <a16:creationId xmlns:a16="http://schemas.microsoft.com/office/drawing/2014/main" id="{F516FC8C-746A-3F49-A424-77309CBE81FE}"/>
                  </a:ext>
                </a:extLst>
              </p:cNvPr>
              <p:cNvSpPr/>
              <p:nvPr/>
            </p:nvSpPr>
            <p:spPr>
              <a:xfrm>
                <a:off x="6719126" y="2207553"/>
                <a:ext cx="2023200" cy="441000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531;p32">
                <a:extLst>
                  <a:ext uri="{FF2B5EF4-FFF2-40B4-BE49-F238E27FC236}">
                    <a16:creationId xmlns:a16="http://schemas.microsoft.com/office/drawing/2014/main" id="{B02F7489-CD38-C643-AC7B-5FD7F2FCD4DA}"/>
                  </a:ext>
                </a:extLst>
              </p:cNvPr>
              <p:cNvSpPr txBox="1"/>
              <p:nvPr/>
            </p:nvSpPr>
            <p:spPr>
              <a:xfrm>
                <a:off x="6786927" y="2269456"/>
                <a:ext cx="1868964" cy="33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Manual tunning</a:t>
                </a:r>
                <a:endParaRPr sz="18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cxnSp>
          <p:nvCxnSpPr>
            <p:cNvPr id="111" name="Google Shape;544;p23">
              <a:extLst>
                <a:ext uri="{FF2B5EF4-FFF2-40B4-BE49-F238E27FC236}">
                  <a16:creationId xmlns:a16="http://schemas.microsoft.com/office/drawing/2014/main" id="{8AC0ABCE-947F-2F45-9106-E4097E102E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0925" y="3029348"/>
              <a:ext cx="461600" cy="90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D987410A-8826-AD43-8271-9F0DB096E612}"/>
                </a:ext>
              </a:extLst>
            </p:cNvPr>
            <p:cNvGrpSpPr/>
            <p:nvPr/>
          </p:nvGrpSpPr>
          <p:grpSpPr>
            <a:xfrm>
              <a:off x="7277908" y="2800685"/>
              <a:ext cx="1697400" cy="441000"/>
              <a:chOff x="806607" y="2208454"/>
              <a:chExt cx="1697400" cy="441000"/>
            </a:xfrm>
          </p:grpSpPr>
          <p:sp>
            <p:nvSpPr>
              <p:cNvPr id="125" name="Google Shape;2525;p32">
                <a:extLst>
                  <a:ext uri="{FF2B5EF4-FFF2-40B4-BE49-F238E27FC236}">
                    <a16:creationId xmlns:a16="http://schemas.microsoft.com/office/drawing/2014/main" id="{B4068526-4A38-7142-88F0-9853AB2E485D}"/>
                  </a:ext>
                </a:extLst>
              </p:cNvPr>
              <p:cNvSpPr/>
              <p:nvPr/>
            </p:nvSpPr>
            <p:spPr>
              <a:xfrm>
                <a:off x="806607" y="2208454"/>
                <a:ext cx="1697400" cy="441000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2531;p32">
                <a:extLst>
                  <a:ext uri="{FF2B5EF4-FFF2-40B4-BE49-F238E27FC236}">
                    <a16:creationId xmlns:a16="http://schemas.microsoft.com/office/drawing/2014/main" id="{E34DF0B1-9CAB-2E43-92F2-CED5466FCEEE}"/>
                  </a:ext>
                </a:extLst>
              </p:cNvPr>
              <p:cNvSpPr txBox="1"/>
              <p:nvPr/>
            </p:nvSpPr>
            <p:spPr>
              <a:xfrm>
                <a:off x="855957" y="2264190"/>
                <a:ext cx="1598700" cy="33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 err="1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Shap</a:t>
                </a:r>
                <a:r>
                  <a:rPr lang="en" sz="1800" b="1" dirty="0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 values</a:t>
                </a:r>
                <a:endParaRPr sz="18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cxnSp>
          <p:nvCxnSpPr>
            <p:cNvPr id="128" name="Google Shape;544;p23">
              <a:extLst>
                <a:ext uri="{FF2B5EF4-FFF2-40B4-BE49-F238E27FC236}">
                  <a16:creationId xmlns:a16="http://schemas.microsoft.com/office/drawing/2014/main" id="{FA04A432-9D64-404B-AF7B-F8920753A8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9241" y="3027588"/>
              <a:ext cx="461600" cy="90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9" name="Google Shape;544;p23">
              <a:extLst>
                <a:ext uri="{FF2B5EF4-FFF2-40B4-BE49-F238E27FC236}">
                  <a16:creationId xmlns:a16="http://schemas.microsoft.com/office/drawing/2014/main" id="{C3AE9A2D-4705-6E45-8E47-C4D9C0C151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9535" y="3027588"/>
              <a:ext cx="461600" cy="90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131" name="Picture 2" descr="https://d1rwhvwstyk9gu.cloudfront.net/2020/02/XG-Boost-FINAL-01.png">
            <a:extLst>
              <a:ext uri="{FF2B5EF4-FFF2-40B4-BE49-F238E27FC236}">
                <a16:creationId xmlns:a16="http://schemas.microsoft.com/office/drawing/2014/main" id="{8F0C1F0F-6118-8F48-85DF-E332B90B4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08" y="3309636"/>
            <a:ext cx="3647799" cy="176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3: F1 Scores and CV Accuracy of both models</a:t>
            </a:r>
            <a:endParaRPr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369D2C2-17C0-6240-8FE2-E7DAA3BC36C4}"/>
              </a:ext>
            </a:extLst>
          </p:cNvPr>
          <p:cNvGrpSpPr/>
          <p:nvPr/>
        </p:nvGrpSpPr>
        <p:grpSpPr>
          <a:xfrm>
            <a:off x="90779" y="807175"/>
            <a:ext cx="3692462" cy="669043"/>
            <a:chOff x="90779" y="807175"/>
            <a:chExt cx="3692462" cy="669043"/>
          </a:xfrm>
        </p:grpSpPr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93A906FD-A8B3-DB4B-A315-CFD61AF00382}"/>
                </a:ext>
              </a:extLst>
            </p:cNvPr>
            <p:cNvGrpSpPr/>
            <p:nvPr/>
          </p:nvGrpSpPr>
          <p:grpSpPr>
            <a:xfrm>
              <a:off x="90779" y="807175"/>
              <a:ext cx="3692462" cy="669043"/>
              <a:chOff x="459474" y="1138258"/>
              <a:chExt cx="3692462" cy="669043"/>
            </a:xfrm>
            <a:solidFill>
              <a:schemeClr val="accent1"/>
            </a:solidFill>
          </p:grpSpPr>
          <p:sp>
            <p:nvSpPr>
              <p:cNvPr id="100" name="Google Shape;504;p22">
                <a:extLst>
                  <a:ext uri="{FF2B5EF4-FFF2-40B4-BE49-F238E27FC236}">
                    <a16:creationId xmlns:a16="http://schemas.microsoft.com/office/drawing/2014/main" id="{E84DD07D-0AA1-4549-A6BB-73749FF84758}"/>
                  </a:ext>
                </a:extLst>
              </p:cNvPr>
              <p:cNvSpPr/>
              <p:nvPr/>
            </p:nvSpPr>
            <p:spPr>
              <a:xfrm flipH="1">
                <a:off x="991456" y="1500450"/>
                <a:ext cx="3160480" cy="39049"/>
              </a:xfrm>
              <a:custGeom>
                <a:avLst/>
                <a:gdLst/>
                <a:ahLst/>
                <a:cxnLst/>
                <a:rect l="l" t="t" r="r" b="b"/>
                <a:pathLst>
                  <a:path w="91284" h="1930" extrusionOk="0">
                    <a:moveTo>
                      <a:pt x="1292" y="0"/>
                    </a:moveTo>
                    <a:cubicBezTo>
                      <a:pt x="0" y="0"/>
                      <a:pt x="0" y="1929"/>
                      <a:pt x="1292" y="1929"/>
                    </a:cubicBezTo>
                    <a:lnTo>
                      <a:pt x="90011" y="1929"/>
                    </a:lnTo>
                    <a:cubicBezTo>
                      <a:pt x="91284" y="1929"/>
                      <a:pt x="91284" y="0"/>
                      <a:pt x="900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505;p22">
                <a:extLst>
                  <a:ext uri="{FF2B5EF4-FFF2-40B4-BE49-F238E27FC236}">
                    <a16:creationId xmlns:a16="http://schemas.microsoft.com/office/drawing/2014/main" id="{7D1AC59E-9FCB-0C42-918F-11B9216F6BA9}"/>
                  </a:ext>
                </a:extLst>
              </p:cNvPr>
              <p:cNvSpPr/>
              <p:nvPr/>
            </p:nvSpPr>
            <p:spPr>
              <a:xfrm flipH="1">
                <a:off x="459474" y="1232652"/>
                <a:ext cx="596851" cy="574649"/>
              </a:xfrm>
              <a:custGeom>
                <a:avLst/>
                <a:gdLst/>
                <a:ahLst/>
                <a:cxnLst/>
                <a:rect l="l" t="t" r="r" b="b"/>
                <a:pathLst>
                  <a:path w="25807" h="24847" extrusionOk="0">
                    <a:moveTo>
                      <a:pt x="13386" y="1934"/>
                    </a:moveTo>
                    <a:cubicBezTo>
                      <a:pt x="19191" y="1934"/>
                      <a:pt x="23878" y="6640"/>
                      <a:pt x="23878" y="12426"/>
                    </a:cubicBezTo>
                    <a:cubicBezTo>
                      <a:pt x="23878" y="16669"/>
                      <a:pt x="21332" y="20488"/>
                      <a:pt x="17397" y="22108"/>
                    </a:cubicBezTo>
                    <a:cubicBezTo>
                      <a:pt x="16099" y="22645"/>
                      <a:pt x="14736" y="22907"/>
                      <a:pt x="13383" y="22907"/>
                    </a:cubicBezTo>
                    <a:cubicBezTo>
                      <a:pt x="10657" y="22907"/>
                      <a:pt x="7978" y="21844"/>
                      <a:pt x="5980" y="19832"/>
                    </a:cubicBezTo>
                    <a:cubicBezTo>
                      <a:pt x="2971" y="16843"/>
                      <a:pt x="2084" y="12330"/>
                      <a:pt x="3704" y="8415"/>
                    </a:cubicBezTo>
                    <a:cubicBezTo>
                      <a:pt x="5324" y="4480"/>
                      <a:pt x="9143" y="1934"/>
                      <a:pt x="13386" y="1934"/>
                    </a:cubicBezTo>
                    <a:close/>
                    <a:moveTo>
                      <a:pt x="13390" y="1"/>
                    </a:moveTo>
                    <a:cubicBezTo>
                      <a:pt x="10157" y="1"/>
                      <a:pt x="6983" y="1265"/>
                      <a:pt x="4610" y="3651"/>
                    </a:cubicBezTo>
                    <a:cubicBezTo>
                      <a:pt x="1062" y="7200"/>
                      <a:pt x="1" y="12542"/>
                      <a:pt x="1929" y="17171"/>
                    </a:cubicBezTo>
                    <a:cubicBezTo>
                      <a:pt x="3839" y="21819"/>
                      <a:pt x="8371" y="24847"/>
                      <a:pt x="13386" y="24847"/>
                    </a:cubicBezTo>
                    <a:cubicBezTo>
                      <a:pt x="20252" y="24828"/>
                      <a:pt x="25806" y="19273"/>
                      <a:pt x="25806" y="12426"/>
                    </a:cubicBezTo>
                    <a:cubicBezTo>
                      <a:pt x="25806" y="7392"/>
                      <a:pt x="22778" y="2879"/>
                      <a:pt x="18149" y="951"/>
                    </a:cubicBezTo>
                    <a:cubicBezTo>
                      <a:pt x="16609" y="311"/>
                      <a:pt x="14992" y="1"/>
                      <a:pt x="133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508;p22">
                <a:extLst>
                  <a:ext uri="{FF2B5EF4-FFF2-40B4-BE49-F238E27FC236}">
                    <a16:creationId xmlns:a16="http://schemas.microsoft.com/office/drawing/2014/main" id="{81082437-CCC1-E24F-9F3A-00873BA2D079}"/>
                  </a:ext>
                </a:extLst>
              </p:cNvPr>
              <p:cNvSpPr txBox="1"/>
              <p:nvPr/>
            </p:nvSpPr>
            <p:spPr>
              <a:xfrm flipH="1">
                <a:off x="1120811" y="1138258"/>
                <a:ext cx="2564621" cy="40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latin typeface="Fira Sans"/>
                    <a:ea typeface="Fira Sans"/>
                    <a:cs typeface="Fira Sans"/>
                    <a:sym typeface="Fira Sans"/>
                  </a:rPr>
                  <a:t>Modelling results</a:t>
                </a:r>
                <a:endParaRPr sz="1600" b="1" dirty="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96" name="Google Shape;525;p22">
              <a:extLst>
                <a:ext uri="{FF2B5EF4-FFF2-40B4-BE49-F238E27FC236}">
                  <a16:creationId xmlns:a16="http://schemas.microsoft.com/office/drawing/2014/main" id="{F6DE5C2D-933B-3940-996A-2283D68AEE50}"/>
                </a:ext>
              </a:extLst>
            </p:cNvPr>
            <p:cNvGrpSpPr/>
            <p:nvPr/>
          </p:nvGrpSpPr>
          <p:grpSpPr>
            <a:xfrm flipH="1">
              <a:off x="222931" y="1023191"/>
              <a:ext cx="332525" cy="331405"/>
              <a:chOff x="-26980600" y="3175500"/>
              <a:chExt cx="296950" cy="295950"/>
            </a:xfrm>
            <a:solidFill>
              <a:schemeClr val="accent1"/>
            </a:solidFill>
          </p:grpSpPr>
          <p:sp>
            <p:nvSpPr>
              <p:cNvPr id="97" name="Google Shape;526;p22">
                <a:extLst>
                  <a:ext uri="{FF2B5EF4-FFF2-40B4-BE49-F238E27FC236}">
                    <a16:creationId xmlns:a16="http://schemas.microsoft.com/office/drawing/2014/main" id="{51BD1162-4CB0-5043-B12A-6B385AC37394}"/>
                  </a:ext>
                </a:extLst>
              </p:cNvPr>
              <p:cNvSpPr/>
              <p:nvPr/>
            </p:nvSpPr>
            <p:spPr>
              <a:xfrm>
                <a:off x="-26798650" y="3175500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527;p22">
                <a:extLst>
                  <a:ext uri="{FF2B5EF4-FFF2-40B4-BE49-F238E27FC236}">
                    <a16:creationId xmlns:a16="http://schemas.microsoft.com/office/drawing/2014/main" id="{9549F05A-11EA-5F40-81CE-C5D540B6484A}"/>
                  </a:ext>
                </a:extLst>
              </p:cNvPr>
              <p:cNvSpPr/>
              <p:nvPr/>
            </p:nvSpPr>
            <p:spPr>
              <a:xfrm>
                <a:off x="-26980600" y="3325725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528;p22">
                <a:extLst>
                  <a:ext uri="{FF2B5EF4-FFF2-40B4-BE49-F238E27FC236}">
                    <a16:creationId xmlns:a16="http://schemas.microsoft.com/office/drawing/2014/main" id="{E884D432-0772-9348-907F-FA8A8DFA6729}"/>
                  </a:ext>
                </a:extLst>
              </p:cNvPr>
              <p:cNvSpPr/>
              <p:nvPr/>
            </p:nvSpPr>
            <p:spPr>
              <a:xfrm>
                <a:off x="-26893950" y="3226500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42C0132F-E86C-5F42-A7B7-2C3862EEDB7F}"/>
              </a:ext>
            </a:extLst>
          </p:cNvPr>
          <p:cNvGrpSpPr/>
          <p:nvPr/>
        </p:nvGrpSpPr>
        <p:grpSpPr>
          <a:xfrm>
            <a:off x="1497602" y="1656605"/>
            <a:ext cx="1697400" cy="370199"/>
            <a:chOff x="908892" y="2208454"/>
            <a:chExt cx="1697400" cy="441000"/>
          </a:xfrm>
        </p:grpSpPr>
        <p:sp>
          <p:nvSpPr>
            <p:cNvPr id="89" name="Google Shape;2525;p32">
              <a:extLst>
                <a:ext uri="{FF2B5EF4-FFF2-40B4-BE49-F238E27FC236}">
                  <a16:creationId xmlns:a16="http://schemas.microsoft.com/office/drawing/2014/main" id="{9CA60629-26B1-A042-8C2A-AEF08C926FBF}"/>
                </a:ext>
              </a:extLst>
            </p:cNvPr>
            <p:cNvSpPr/>
            <p:nvPr/>
          </p:nvSpPr>
          <p:spPr>
            <a:xfrm>
              <a:off x="908892" y="2208454"/>
              <a:ext cx="1697400" cy="441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531;p32">
              <a:extLst>
                <a:ext uri="{FF2B5EF4-FFF2-40B4-BE49-F238E27FC236}">
                  <a16:creationId xmlns:a16="http://schemas.microsoft.com/office/drawing/2014/main" id="{2F0F5BEC-B0C6-C642-BDF7-905D02553937}"/>
                </a:ext>
              </a:extLst>
            </p:cNvPr>
            <p:cNvSpPr txBox="1"/>
            <p:nvPr/>
          </p:nvSpPr>
          <p:spPr>
            <a:xfrm>
              <a:off x="908892" y="2264190"/>
              <a:ext cx="16974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120 day Model</a:t>
              </a:r>
              <a:endParaRPr sz="1600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3F6492F2-57C0-8B41-8DB0-D1525BE11CE0}"/>
              </a:ext>
            </a:extLst>
          </p:cNvPr>
          <p:cNvGrpSpPr/>
          <p:nvPr/>
        </p:nvGrpSpPr>
        <p:grpSpPr>
          <a:xfrm>
            <a:off x="991786" y="2163392"/>
            <a:ext cx="2612325" cy="2722536"/>
            <a:chOff x="0" y="2154075"/>
            <a:chExt cx="2612325" cy="2722536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DD02E56B-6D06-3148-B605-00CFBDAE5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440235"/>
              <a:ext cx="2480185" cy="825041"/>
            </a:xfrm>
            <a:prstGeom prst="rect">
              <a:avLst/>
            </a:prstGeom>
          </p:spPr>
        </p:pic>
        <p:sp>
          <p:nvSpPr>
            <p:cNvPr id="28" name="Google Shape;288;p19">
              <a:extLst>
                <a:ext uri="{FF2B5EF4-FFF2-40B4-BE49-F238E27FC236}">
                  <a16:creationId xmlns:a16="http://schemas.microsoft.com/office/drawing/2014/main" id="{24E3BD25-6297-F244-B960-1580804ABD3E}"/>
                </a:ext>
              </a:extLst>
            </p:cNvPr>
            <p:cNvSpPr/>
            <p:nvPr/>
          </p:nvSpPr>
          <p:spPr>
            <a:xfrm>
              <a:off x="1101686" y="2154075"/>
              <a:ext cx="644487" cy="37019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Testing</a:t>
              </a:r>
              <a:endParaRPr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BF47511D-0616-5A44-8BB8-BAC78387A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56" y="3519388"/>
              <a:ext cx="2489907" cy="802012"/>
            </a:xfrm>
            <a:prstGeom prst="rect">
              <a:avLst/>
            </a:prstGeom>
          </p:spPr>
        </p:pic>
        <p:sp>
          <p:nvSpPr>
            <p:cNvPr id="31" name="Google Shape;288;p19">
              <a:extLst>
                <a:ext uri="{FF2B5EF4-FFF2-40B4-BE49-F238E27FC236}">
                  <a16:creationId xmlns:a16="http://schemas.microsoft.com/office/drawing/2014/main" id="{C4767440-ED6C-DE4E-9CB9-CB5BDFC54427}"/>
                </a:ext>
              </a:extLst>
            </p:cNvPr>
            <p:cNvSpPr/>
            <p:nvPr/>
          </p:nvSpPr>
          <p:spPr>
            <a:xfrm>
              <a:off x="1041092" y="3144130"/>
              <a:ext cx="765674" cy="37019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Validation</a:t>
              </a:r>
              <a:endParaRPr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" name="Google Shape;288;p19">
              <a:extLst>
                <a:ext uri="{FF2B5EF4-FFF2-40B4-BE49-F238E27FC236}">
                  <a16:creationId xmlns:a16="http://schemas.microsoft.com/office/drawing/2014/main" id="{AD01C49B-74D3-0946-826B-688FB4E11C14}"/>
                </a:ext>
              </a:extLst>
            </p:cNvPr>
            <p:cNvSpPr/>
            <p:nvPr/>
          </p:nvSpPr>
          <p:spPr>
            <a:xfrm>
              <a:off x="235533" y="4506412"/>
              <a:ext cx="2376792" cy="37019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5-Fold </a:t>
              </a: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Stratified</a:t>
              </a:r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 CV </a:t>
              </a: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Accuracy</a:t>
              </a:r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 : 0.91</a:t>
              </a:r>
              <a:endParaRPr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8C6BDBE-2F77-DF44-8F97-B9AF8FE238C6}"/>
              </a:ext>
            </a:extLst>
          </p:cNvPr>
          <p:cNvGrpSpPr/>
          <p:nvPr/>
        </p:nvGrpSpPr>
        <p:grpSpPr>
          <a:xfrm>
            <a:off x="5488104" y="2163392"/>
            <a:ext cx="2926329" cy="2714216"/>
            <a:chOff x="5911701" y="2185015"/>
            <a:chExt cx="2926329" cy="2714216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F778FE3A-D907-8146-86EF-791006B12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11701" y="3613914"/>
              <a:ext cx="2792389" cy="926910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92B48843-38F0-A641-BA93-26DB3B865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11701" y="2476484"/>
              <a:ext cx="2717116" cy="875197"/>
            </a:xfrm>
            <a:prstGeom prst="rect">
              <a:avLst/>
            </a:prstGeom>
          </p:spPr>
        </p:pic>
        <p:sp>
          <p:nvSpPr>
            <p:cNvPr id="38" name="Google Shape;288;p19">
              <a:extLst>
                <a:ext uri="{FF2B5EF4-FFF2-40B4-BE49-F238E27FC236}">
                  <a16:creationId xmlns:a16="http://schemas.microsoft.com/office/drawing/2014/main" id="{A95AD3DC-9933-4249-95FE-9942BF3E8316}"/>
                </a:ext>
              </a:extLst>
            </p:cNvPr>
            <p:cNvSpPr/>
            <p:nvPr/>
          </p:nvSpPr>
          <p:spPr>
            <a:xfrm>
              <a:off x="7158982" y="2185015"/>
              <a:ext cx="644487" cy="37019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Testing</a:t>
              </a:r>
              <a:endParaRPr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" name="Google Shape;288;p19">
              <a:extLst>
                <a:ext uri="{FF2B5EF4-FFF2-40B4-BE49-F238E27FC236}">
                  <a16:creationId xmlns:a16="http://schemas.microsoft.com/office/drawing/2014/main" id="{7B8A275E-1681-144F-AAA5-7A7609D338B8}"/>
                </a:ext>
              </a:extLst>
            </p:cNvPr>
            <p:cNvSpPr/>
            <p:nvPr/>
          </p:nvSpPr>
          <p:spPr>
            <a:xfrm>
              <a:off x="7098388" y="3243715"/>
              <a:ext cx="765674" cy="37019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Validation</a:t>
              </a:r>
              <a:endParaRPr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" name="Google Shape;288;p19">
              <a:extLst>
                <a:ext uri="{FF2B5EF4-FFF2-40B4-BE49-F238E27FC236}">
                  <a16:creationId xmlns:a16="http://schemas.microsoft.com/office/drawing/2014/main" id="{B21DC0B1-8C34-2F46-BC7A-7AE62708C600}"/>
                </a:ext>
              </a:extLst>
            </p:cNvPr>
            <p:cNvSpPr/>
            <p:nvPr/>
          </p:nvSpPr>
          <p:spPr>
            <a:xfrm>
              <a:off x="6461238" y="4529032"/>
              <a:ext cx="2376792" cy="37019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5-Fold </a:t>
              </a: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Stratified</a:t>
              </a:r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 CV </a:t>
              </a: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Accuracy</a:t>
              </a:r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 : 0.90</a:t>
              </a:r>
              <a:endParaRPr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7520CDEB-C0E5-7E41-8282-3A199A93AE14}"/>
              </a:ext>
            </a:extLst>
          </p:cNvPr>
          <p:cNvGrpSpPr/>
          <p:nvPr/>
        </p:nvGrpSpPr>
        <p:grpSpPr>
          <a:xfrm>
            <a:off x="6208928" y="1656605"/>
            <a:ext cx="1697400" cy="370199"/>
            <a:chOff x="908892" y="2208454"/>
            <a:chExt cx="1697400" cy="441000"/>
          </a:xfrm>
        </p:grpSpPr>
        <p:sp>
          <p:nvSpPr>
            <p:cNvPr id="43" name="Google Shape;2525;p32">
              <a:extLst>
                <a:ext uri="{FF2B5EF4-FFF2-40B4-BE49-F238E27FC236}">
                  <a16:creationId xmlns:a16="http://schemas.microsoft.com/office/drawing/2014/main" id="{F1044131-C477-2B49-9D60-4D14A6186B67}"/>
                </a:ext>
              </a:extLst>
            </p:cNvPr>
            <p:cNvSpPr/>
            <p:nvPr/>
          </p:nvSpPr>
          <p:spPr>
            <a:xfrm>
              <a:off x="908892" y="2208454"/>
              <a:ext cx="1697400" cy="441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31;p32">
              <a:extLst>
                <a:ext uri="{FF2B5EF4-FFF2-40B4-BE49-F238E27FC236}">
                  <a16:creationId xmlns:a16="http://schemas.microsoft.com/office/drawing/2014/main" id="{AA020B58-CF57-5445-9C3F-26462FDD8781}"/>
                </a:ext>
              </a:extLst>
            </p:cNvPr>
            <p:cNvSpPr txBox="1"/>
            <p:nvPr/>
          </p:nvSpPr>
          <p:spPr>
            <a:xfrm>
              <a:off x="908892" y="2264190"/>
              <a:ext cx="16974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180 day Model</a:t>
              </a:r>
              <a:endParaRPr sz="1600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0848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" name="Google Shape;2539;p33"/>
          <p:cNvSpPr/>
          <p:nvPr/>
        </p:nvSpPr>
        <p:spPr>
          <a:xfrm>
            <a:off x="2532018" y="3666882"/>
            <a:ext cx="687000" cy="686704"/>
          </a:xfrm>
          <a:custGeom>
            <a:avLst/>
            <a:gdLst/>
            <a:ahLst/>
            <a:cxnLst/>
            <a:rect l="l" t="t" r="r" b="b"/>
            <a:pathLst>
              <a:path w="3169" h="3168" extrusionOk="0">
                <a:moveTo>
                  <a:pt x="1584" y="0"/>
                </a:moveTo>
                <a:cubicBezTo>
                  <a:pt x="710" y="0"/>
                  <a:pt x="1" y="710"/>
                  <a:pt x="1" y="1584"/>
                </a:cubicBezTo>
                <a:cubicBezTo>
                  <a:pt x="1" y="2459"/>
                  <a:pt x="710" y="3168"/>
                  <a:pt x="1584" y="3168"/>
                </a:cubicBezTo>
                <a:cubicBezTo>
                  <a:pt x="2459" y="3168"/>
                  <a:pt x="3168" y="2459"/>
                  <a:pt x="3168" y="1584"/>
                </a:cubicBezTo>
                <a:cubicBezTo>
                  <a:pt x="3168" y="710"/>
                  <a:pt x="2459" y="0"/>
                  <a:pt x="1584" y="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0"/>
                </a:srgbClr>
              </a:solidFill>
            </a:endParaRPr>
          </a:p>
        </p:txBody>
      </p:sp>
      <p:sp>
        <p:nvSpPr>
          <p:cNvPr id="2540" name="Google Shape;2540;p33"/>
          <p:cNvSpPr/>
          <p:nvPr/>
        </p:nvSpPr>
        <p:spPr>
          <a:xfrm>
            <a:off x="5925409" y="3666882"/>
            <a:ext cx="686566" cy="686704"/>
          </a:xfrm>
          <a:custGeom>
            <a:avLst/>
            <a:gdLst/>
            <a:ahLst/>
            <a:cxnLst/>
            <a:rect l="l" t="t" r="r" b="b"/>
            <a:pathLst>
              <a:path w="3167" h="3168" extrusionOk="0">
                <a:moveTo>
                  <a:pt x="1583" y="0"/>
                </a:moveTo>
                <a:cubicBezTo>
                  <a:pt x="708" y="0"/>
                  <a:pt x="1" y="710"/>
                  <a:pt x="1" y="1584"/>
                </a:cubicBezTo>
                <a:cubicBezTo>
                  <a:pt x="1" y="2459"/>
                  <a:pt x="708" y="3168"/>
                  <a:pt x="1583" y="3168"/>
                </a:cubicBezTo>
                <a:cubicBezTo>
                  <a:pt x="2457" y="3168"/>
                  <a:pt x="3166" y="2459"/>
                  <a:pt x="3166" y="1584"/>
                </a:cubicBezTo>
                <a:cubicBezTo>
                  <a:pt x="3166" y="710"/>
                  <a:pt x="2457" y="0"/>
                  <a:pt x="15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1" name="Google Shape;2541;p33"/>
          <p:cNvSpPr/>
          <p:nvPr/>
        </p:nvSpPr>
        <p:spPr>
          <a:xfrm>
            <a:off x="5925409" y="1403662"/>
            <a:ext cx="686566" cy="686487"/>
          </a:xfrm>
          <a:custGeom>
            <a:avLst/>
            <a:gdLst/>
            <a:ahLst/>
            <a:cxnLst/>
            <a:rect l="l" t="t" r="r" b="b"/>
            <a:pathLst>
              <a:path w="3167" h="3167" extrusionOk="0">
                <a:moveTo>
                  <a:pt x="1583" y="1"/>
                </a:moveTo>
                <a:cubicBezTo>
                  <a:pt x="708" y="1"/>
                  <a:pt x="1" y="709"/>
                  <a:pt x="1" y="1583"/>
                </a:cubicBezTo>
                <a:cubicBezTo>
                  <a:pt x="1" y="2457"/>
                  <a:pt x="708" y="3167"/>
                  <a:pt x="1583" y="3167"/>
                </a:cubicBezTo>
                <a:cubicBezTo>
                  <a:pt x="2457" y="3167"/>
                  <a:pt x="3166" y="2457"/>
                  <a:pt x="3166" y="1583"/>
                </a:cubicBezTo>
                <a:cubicBezTo>
                  <a:pt x="3166" y="709"/>
                  <a:pt x="2457" y="1"/>
                  <a:pt x="1583" y="1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33"/>
          <p:cNvSpPr/>
          <p:nvPr/>
        </p:nvSpPr>
        <p:spPr>
          <a:xfrm>
            <a:off x="4612754" y="1020859"/>
            <a:ext cx="1817330" cy="1817337"/>
          </a:xfrm>
          <a:custGeom>
            <a:avLst/>
            <a:gdLst/>
            <a:ahLst/>
            <a:cxnLst/>
            <a:rect l="l" t="t" r="r" b="b"/>
            <a:pathLst>
              <a:path w="8383" h="8384" extrusionOk="0">
                <a:moveTo>
                  <a:pt x="1" y="1"/>
                </a:moveTo>
                <a:lnTo>
                  <a:pt x="1" y="5194"/>
                </a:lnTo>
                <a:cubicBezTo>
                  <a:pt x="1721" y="5290"/>
                  <a:pt x="3093" y="6662"/>
                  <a:pt x="3189" y="8384"/>
                </a:cubicBezTo>
                <a:lnTo>
                  <a:pt x="8382" y="8384"/>
                </a:lnTo>
                <a:cubicBezTo>
                  <a:pt x="8362" y="7328"/>
                  <a:pt x="8144" y="6286"/>
                  <a:pt x="7742" y="5311"/>
                </a:cubicBezTo>
                <a:cubicBezTo>
                  <a:pt x="7708" y="5312"/>
                  <a:pt x="7673" y="5314"/>
                  <a:pt x="7638" y="5314"/>
                </a:cubicBezTo>
                <a:cubicBezTo>
                  <a:pt x="6964" y="5312"/>
                  <a:pt x="6336" y="4966"/>
                  <a:pt x="5977" y="4396"/>
                </a:cubicBezTo>
                <a:cubicBezTo>
                  <a:pt x="5618" y="3825"/>
                  <a:pt x="5577" y="3110"/>
                  <a:pt x="5867" y="2502"/>
                </a:cubicBezTo>
                <a:cubicBezTo>
                  <a:pt x="4309" y="942"/>
                  <a:pt x="2206" y="45"/>
                  <a:pt x="1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33"/>
          <p:cNvSpPr/>
          <p:nvPr/>
        </p:nvSpPr>
        <p:spPr>
          <a:xfrm>
            <a:off x="2713903" y="2919268"/>
            <a:ext cx="1817546" cy="1817337"/>
          </a:xfrm>
          <a:custGeom>
            <a:avLst/>
            <a:gdLst/>
            <a:ahLst/>
            <a:cxnLst/>
            <a:rect l="l" t="t" r="r" b="b"/>
            <a:pathLst>
              <a:path w="8384" h="8384" extrusionOk="0">
                <a:moveTo>
                  <a:pt x="1" y="0"/>
                </a:moveTo>
                <a:cubicBezTo>
                  <a:pt x="23" y="1056"/>
                  <a:pt x="239" y="2096"/>
                  <a:pt x="641" y="3073"/>
                </a:cubicBezTo>
                <a:cubicBezTo>
                  <a:pt x="676" y="3072"/>
                  <a:pt x="710" y="3070"/>
                  <a:pt x="745" y="3070"/>
                </a:cubicBezTo>
                <a:cubicBezTo>
                  <a:pt x="1419" y="3070"/>
                  <a:pt x="2047" y="3416"/>
                  <a:pt x="2406" y="3988"/>
                </a:cubicBezTo>
                <a:cubicBezTo>
                  <a:pt x="2766" y="4558"/>
                  <a:pt x="2808" y="5272"/>
                  <a:pt x="2516" y="5880"/>
                </a:cubicBezTo>
                <a:cubicBezTo>
                  <a:pt x="4076" y="7440"/>
                  <a:pt x="6179" y="8337"/>
                  <a:pt x="8384" y="8383"/>
                </a:cubicBezTo>
                <a:lnTo>
                  <a:pt x="8384" y="3190"/>
                </a:lnTo>
                <a:cubicBezTo>
                  <a:pt x="6664" y="3094"/>
                  <a:pt x="5290" y="1720"/>
                  <a:pt x="519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33"/>
          <p:cNvSpPr/>
          <p:nvPr/>
        </p:nvSpPr>
        <p:spPr>
          <a:xfrm>
            <a:off x="4612754" y="2919268"/>
            <a:ext cx="1817546" cy="1817337"/>
          </a:xfrm>
          <a:custGeom>
            <a:avLst/>
            <a:gdLst/>
            <a:ahLst/>
            <a:cxnLst/>
            <a:rect l="l" t="t" r="r" b="b"/>
            <a:pathLst>
              <a:path w="8384" h="8384" extrusionOk="0">
                <a:moveTo>
                  <a:pt x="3189" y="0"/>
                </a:moveTo>
                <a:cubicBezTo>
                  <a:pt x="3093" y="1720"/>
                  <a:pt x="1721" y="3092"/>
                  <a:pt x="1" y="3190"/>
                </a:cubicBezTo>
                <a:lnTo>
                  <a:pt x="1" y="8383"/>
                </a:lnTo>
                <a:cubicBezTo>
                  <a:pt x="2206" y="8337"/>
                  <a:pt x="4309" y="7440"/>
                  <a:pt x="5868" y="5880"/>
                </a:cubicBezTo>
                <a:cubicBezTo>
                  <a:pt x="5577" y="5272"/>
                  <a:pt x="5618" y="4558"/>
                  <a:pt x="5979" y="3986"/>
                </a:cubicBezTo>
                <a:cubicBezTo>
                  <a:pt x="6337" y="3416"/>
                  <a:pt x="6965" y="3070"/>
                  <a:pt x="7639" y="3070"/>
                </a:cubicBezTo>
                <a:cubicBezTo>
                  <a:pt x="7675" y="3070"/>
                  <a:pt x="7710" y="3070"/>
                  <a:pt x="7743" y="3073"/>
                </a:cubicBezTo>
                <a:cubicBezTo>
                  <a:pt x="8145" y="2096"/>
                  <a:pt x="8362" y="1056"/>
                  <a:pt x="838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33"/>
          <p:cNvSpPr/>
          <p:nvPr/>
        </p:nvSpPr>
        <p:spPr>
          <a:xfrm>
            <a:off x="2713903" y="1020859"/>
            <a:ext cx="1817546" cy="1816903"/>
          </a:xfrm>
          <a:custGeom>
            <a:avLst/>
            <a:gdLst/>
            <a:ahLst/>
            <a:cxnLst/>
            <a:rect l="l" t="t" r="r" b="b"/>
            <a:pathLst>
              <a:path w="8384" h="8382" extrusionOk="0">
                <a:moveTo>
                  <a:pt x="8384" y="1"/>
                </a:moveTo>
                <a:cubicBezTo>
                  <a:pt x="6179" y="45"/>
                  <a:pt x="4076" y="942"/>
                  <a:pt x="2516" y="2502"/>
                </a:cubicBezTo>
                <a:cubicBezTo>
                  <a:pt x="2808" y="3110"/>
                  <a:pt x="2766" y="3825"/>
                  <a:pt x="2406" y="4396"/>
                </a:cubicBezTo>
                <a:cubicBezTo>
                  <a:pt x="2047" y="4966"/>
                  <a:pt x="1419" y="5312"/>
                  <a:pt x="745" y="5312"/>
                </a:cubicBezTo>
                <a:cubicBezTo>
                  <a:pt x="710" y="5312"/>
                  <a:pt x="675" y="5312"/>
                  <a:pt x="641" y="5311"/>
                </a:cubicBezTo>
                <a:cubicBezTo>
                  <a:pt x="239" y="6286"/>
                  <a:pt x="23" y="7327"/>
                  <a:pt x="1" y="8382"/>
                </a:cubicBezTo>
                <a:lnTo>
                  <a:pt x="5194" y="8382"/>
                </a:lnTo>
                <a:cubicBezTo>
                  <a:pt x="5290" y="6662"/>
                  <a:pt x="6664" y="5290"/>
                  <a:pt x="8384" y="5194"/>
                </a:cubicBezTo>
                <a:lnTo>
                  <a:pt x="8384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2547;p33"/>
          <p:cNvSpPr/>
          <p:nvPr/>
        </p:nvSpPr>
        <p:spPr>
          <a:xfrm>
            <a:off x="2532018" y="1403662"/>
            <a:ext cx="687000" cy="686487"/>
          </a:xfrm>
          <a:custGeom>
            <a:avLst/>
            <a:gdLst/>
            <a:ahLst/>
            <a:cxnLst/>
            <a:rect l="l" t="t" r="r" b="b"/>
            <a:pathLst>
              <a:path w="3169" h="3167" extrusionOk="0">
                <a:moveTo>
                  <a:pt x="1584" y="1"/>
                </a:moveTo>
                <a:cubicBezTo>
                  <a:pt x="710" y="1"/>
                  <a:pt x="1" y="709"/>
                  <a:pt x="1" y="1583"/>
                </a:cubicBezTo>
                <a:cubicBezTo>
                  <a:pt x="1" y="2457"/>
                  <a:pt x="710" y="3167"/>
                  <a:pt x="1584" y="3167"/>
                </a:cubicBezTo>
                <a:cubicBezTo>
                  <a:pt x="2459" y="3167"/>
                  <a:pt x="3168" y="2457"/>
                  <a:pt x="3168" y="1583"/>
                </a:cubicBezTo>
                <a:cubicBezTo>
                  <a:pt x="3168" y="709"/>
                  <a:pt x="2459" y="1"/>
                  <a:pt x="1584" y="1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8" name="Google Shape;2548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Approaching the problem</a:t>
            </a:r>
            <a:endParaRPr dirty="0"/>
          </a:p>
        </p:txBody>
      </p:sp>
      <p:sp>
        <p:nvSpPr>
          <p:cNvPr id="2589" name="Google Shape;2589;p33"/>
          <p:cNvSpPr txBox="1"/>
          <p:nvPr/>
        </p:nvSpPr>
        <p:spPr>
          <a:xfrm>
            <a:off x="835502" y="3847918"/>
            <a:ext cx="15723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Modelling</a:t>
            </a:r>
            <a:endParaRPr sz="1600" b="1" dirty="0">
              <a:solidFill>
                <a:schemeClr val="accent4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0" name="Google Shape;2590;p33"/>
          <p:cNvSpPr txBox="1"/>
          <p:nvPr/>
        </p:nvSpPr>
        <p:spPr>
          <a:xfrm>
            <a:off x="0" y="1268175"/>
            <a:ext cx="2516272" cy="686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Reviewing the International Clinical Guidelines</a:t>
            </a:r>
            <a:endParaRPr sz="1600" b="1" dirty="0">
              <a:solidFill>
                <a:schemeClr val="accent4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1" name="Google Shape;2591;p33"/>
          <p:cNvSpPr txBox="1"/>
          <p:nvPr/>
        </p:nvSpPr>
        <p:spPr>
          <a:xfrm>
            <a:off x="6764375" y="1401569"/>
            <a:ext cx="213143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Feature Engineering and time window determination</a:t>
            </a:r>
            <a:endParaRPr sz="1600" b="1" dirty="0">
              <a:solidFill>
                <a:schemeClr val="tx2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2" name="Google Shape;2592;p33"/>
          <p:cNvSpPr txBox="1"/>
          <p:nvPr/>
        </p:nvSpPr>
        <p:spPr>
          <a:xfrm>
            <a:off x="6764375" y="3819352"/>
            <a:ext cx="2052574" cy="32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Explanation of the model</a:t>
            </a:r>
            <a:endParaRPr sz="16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3" name="Google Shape;2593;p33"/>
          <p:cNvSpPr txBox="1"/>
          <p:nvPr/>
        </p:nvSpPr>
        <p:spPr>
          <a:xfrm>
            <a:off x="3324397" y="1767225"/>
            <a:ext cx="4479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1600" b="1" dirty="0">
              <a:solidFill>
                <a:schemeClr val="accent4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4" name="Google Shape;2594;p33"/>
          <p:cNvSpPr txBox="1"/>
          <p:nvPr/>
        </p:nvSpPr>
        <p:spPr>
          <a:xfrm>
            <a:off x="3307785" y="3599625"/>
            <a:ext cx="4479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1600" b="1" dirty="0">
              <a:solidFill>
                <a:schemeClr val="accent4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5" name="Google Shape;2595;p33"/>
          <p:cNvSpPr txBox="1"/>
          <p:nvPr/>
        </p:nvSpPr>
        <p:spPr>
          <a:xfrm>
            <a:off x="5334410" y="1767225"/>
            <a:ext cx="474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1600" b="1" dirty="0">
              <a:solidFill>
                <a:schemeClr val="accent1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6" name="Google Shape;2596;p33"/>
          <p:cNvSpPr txBox="1"/>
          <p:nvPr/>
        </p:nvSpPr>
        <p:spPr>
          <a:xfrm>
            <a:off x="5415797" y="3599625"/>
            <a:ext cx="474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16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3" name="Google Shape;559;p23">
            <a:extLst>
              <a:ext uri="{FF2B5EF4-FFF2-40B4-BE49-F238E27FC236}">
                <a16:creationId xmlns:a16="http://schemas.microsoft.com/office/drawing/2014/main" id="{14365661-2D56-B149-8DB9-86D9F122CF15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4" name="Google Shape;560;p23">
            <a:extLst>
              <a:ext uri="{FF2B5EF4-FFF2-40B4-BE49-F238E27FC236}">
                <a16:creationId xmlns:a16="http://schemas.microsoft.com/office/drawing/2014/main" id="{9A9DBAE5-BDF0-5943-9EDE-8E5D18A7A2C6}"/>
              </a:ext>
            </a:extLst>
          </p:cNvPr>
          <p:cNvSpPr/>
          <p:nvPr/>
        </p:nvSpPr>
        <p:spPr>
          <a:xfrm>
            <a:off x="2662968" y="1618609"/>
            <a:ext cx="428998" cy="52378"/>
          </a:xfrm>
          <a:custGeom>
            <a:avLst/>
            <a:gdLst/>
            <a:ahLst/>
            <a:cxnLst/>
            <a:rect l="l" t="t" r="r" b="b"/>
            <a:pathLst>
              <a:path w="8916" h="1086" extrusionOk="0">
                <a:moveTo>
                  <a:pt x="285" y="0"/>
                </a:moveTo>
                <a:lnTo>
                  <a:pt x="285" y="262"/>
                </a:lnTo>
                <a:lnTo>
                  <a:pt x="0" y="270"/>
                </a:lnTo>
                <a:lnTo>
                  <a:pt x="8" y="1086"/>
                </a:lnTo>
                <a:lnTo>
                  <a:pt x="8916" y="1086"/>
                </a:lnTo>
                <a:lnTo>
                  <a:pt x="8901" y="158"/>
                </a:lnTo>
                <a:lnTo>
                  <a:pt x="8788" y="158"/>
                </a:lnTo>
                <a:lnTo>
                  <a:pt x="8788" y="38"/>
                </a:lnTo>
                <a:lnTo>
                  <a:pt x="3616" y="15"/>
                </a:lnTo>
                <a:lnTo>
                  <a:pt x="3182" y="15"/>
                </a:lnTo>
                <a:lnTo>
                  <a:pt x="2740" y="8"/>
                </a:lnTo>
                <a:lnTo>
                  <a:pt x="1093" y="8"/>
                </a:lnTo>
                <a:lnTo>
                  <a:pt x="794" y="0"/>
                </a:ln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5" name="Google Shape;561;p23">
            <a:extLst>
              <a:ext uri="{FF2B5EF4-FFF2-40B4-BE49-F238E27FC236}">
                <a16:creationId xmlns:a16="http://schemas.microsoft.com/office/drawing/2014/main" id="{D329A45E-A56C-F947-9ACB-5AADE478C361}"/>
              </a:ext>
            </a:extLst>
          </p:cNvPr>
          <p:cNvSpPr/>
          <p:nvPr/>
        </p:nvSpPr>
        <p:spPr>
          <a:xfrm>
            <a:off x="2701123" y="1618609"/>
            <a:ext cx="114948" cy="9791"/>
          </a:xfrm>
          <a:custGeom>
            <a:avLst/>
            <a:gdLst/>
            <a:ahLst/>
            <a:cxnLst/>
            <a:rect l="l" t="t" r="r" b="b"/>
            <a:pathLst>
              <a:path w="2389" h="203" extrusionOk="0">
                <a:moveTo>
                  <a:pt x="1" y="0"/>
                </a:moveTo>
                <a:lnTo>
                  <a:pt x="1" y="202"/>
                </a:lnTo>
                <a:lnTo>
                  <a:pt x="2389" y="202"/>
                </a:lnTo>
                <a:lnTo>
                  <a:pt x="2389" y="15"/>
                </a:lnTo>
                <a:lnTo>
                  <a:pt x="1947" y="8"/>
                </a:lnTo>
                <a:lnTo>
                  <a:pt x="300" y="8"/>
                </a:lnTo>
                <a:lnTo>
                  <a:pt x="1" y="0"/>
                </a:ln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6" name="Google Shape;562;p23">
            <a:extLst>
              <a:ext uri="{FF2B5EF4-FFF2-40B4-BE49-F238E27FC236}">
                <a16:creationId xmlns:a16="http://schemas.microsoft.com/office/drawing/2014/main" id="{1FB443C2-812A-0F4C-80C0-7B912AF41367}"/>
              </a:ext>
            </a:extLst>
          </p:cNvPr>
          <p:cNvSpPr/>
          <p:nvPr/>
        </p:nvSpPr>
        <p:spPr>
          <a:xfrm>
            <a:off x="2794803" y="1618947"/>
            <a:ext cx="42149" cy="9597"/>
          </a:xfrm>
          <a:custGeom>
            <a:avLst/>
            <a:gdLst/>
            <a:ahLst/>
            <a:cxnLst/>
            <a:rect l="l" t="t" r="r" b="b"/>
            <a:pathLst>
              <a:path w="876" h="199" extrusionOk="0">
                <a:moveTo>
                  <a:pt x="0" y="1"/>
                </a:moveTo>
                <a:cubicBezTo>
                  <a:pt x="117" y="133"/>
                  <a:pt x="277" y="198"/>
                  <a:pt x="439" y="198"/>
                </a:cubicBezTo>
                <a:cubicBezTo>
                  <a:pt x="597" y="198"/>
                  <a:pt x="757" y="135"/>
                  <a:pt x="876" y="8"/>
                </a:cubicBezTo>
                <a:lnTo>
                  <a:pt x="442" y="8"/>
                </a:lnTo>
                <a:lnTo>
                  <a:pt x="0" y="1"/>
                </a:ln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7" name="Google Shape;563;p23">
            <a:extLst>
              <a:ext uri="{FF2B5EF4-FFF2-40B4-BE49-F238E27FC236}">
                <a16:creationId xmlns:a16="http://schemas.microsoft.com/office/drawing/2014/main" id="{90CCAB60-AB15-A84D-B9FA-B6101EF8F148}"/>
              </a:ext>
            </a:extLst>
          </p:cNvPr>
          <p:cNvSpPr/>
          <p:nvPr/>
        </p:nvSpPr>
        <p:spPr>
          <a:xfrm>
            <a:off x="2679519" y="1618609"/>
            <a:ext cx="42919" cy="9791"/>
          </a:xfrm>
          <a:custGeom>
            <a:avLst/>
            <a:gdLst/>
            <a:ahLst/>
            <a:cxnLst/>
            <a:rect l="l" t="t" r="r" b="b"/>
            <a:pathLst>
              <a:path w="892" h="203" extrusionOk="0">
                <a:moveTo>
                  <a:pt x="1" y="0"/>
                </a:moveTo>
                <a:cubicBezTo>
                  <a:pt x="113" y="128"/>
                  <a:pt x="278" y="202"/>
                  <a:pt x="450" y="202"/>
                </a:cubicBezTo>
                <a:cubicBezTo>
                  <a:pt x="562" y="202"/>
                  <a:pt x="667" y="173"/>
                  <a:pt x="764" y="113"/>
                </a:cubicBezTo>
                <a:cubicBezTo>
                  <a:pt x="809" y="83"/>
                  <a:pt x="854" y="45"/>
                  <a:pt x="891" y="8"/>
                </a:cubicBezTo>
                <a:lnTo>
                  <a:pt x="749" y="0"/>
                </a:ln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8" name="Google Shape;564;p23">
            <a:extLst>
              <a:ext uri="{FF2B5EF4-FFF2-40B4-BE49-F238E27FC236}">
                <a16:creationId xmlns:a16="http://schemas.microsoft.com/office/drawing/2014/main" id="{352A4848-A065-7640-89DD-0F69F7F38358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CABB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9" name="Google Shape;565;p23">
            <a:extLst>
              <a:ext uri="{FF2B5EF4-FFF2-40B4-BE49-F238E27FC236}">
                <a16:creationId xmlns:a16="http://schemas.microsoft.com/office/drawing/2014/main" id="{BEB24A25-BA0B-B942-A984-285B85760E09}"/>
              </a:ext>
            </a:extLst>
          </p:cNvPr>
          <p:cNvSpPr/>
          <p:nvPr/>
        </p:nvSpPr>
        <p:spPr>
          <a:xfrm>
            <a:off x="2662968" y="1626181"/>
            <a:ext cx="428998" cy="44806"/>
          </a:xfrm>
          <a:custGeom>
            <a:avLst/>
            <a:gdLst/>
            <a:ahLst/>
            <a:cxnLst/>
            <a:rect l="l" t="t" r="r" b="b"/>
            <a:pathLst>
              <a:path w="8916" h="929" extrusionOk="0">
                <a:moveTo>
                  <a:pt x="8788" y="1"/>
                </a:moveTo>
                <a:lnTo>
                  <a:pt x="285" y="105"/>
                </a:lnTo>
                <a:lnTo>
                  <a:pt x="0" y="113"/>
                </a:lnTo>
                <a:lnTo>
                  <a:pt x="8" y="929"/>
                </a:lnTo>
                <a:lnTo>
                  <a:pt x="8916" y="929"/>
                </a:lnTo>
                <a:lnTo>
                  <a:pt x="8901" y="1"/>
                </a:lnTo>
                <a:close/>
              </a:path>
            </a:pathLst>
          </a:custGeom>
          <a:solidFill>
            <a:srgbClr val="CABB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0" name="Google Shape;566;p23">
            <a:extLst>
              <a:ext uri="{FF2B5EF4-FFF2-40B4-BE49-F238E27FC236}">
                <a16:creationId xmlns:a16="http://schemas.microsoft.com/office/drawing/2014/main" id="{36BC0CB0-8D7A-0041-8507-92116DF9EE13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D5D9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1" name="Google Shape;567;p23">
            <a:extLst>
              <a:ext uri="{FF2B5EF4-FFF2-40B4-BE49-F238E27FC236}">
                <a16:creationId xmlns:a16="http://schemas.microsoft.com/office/drawing/2014/main" id="{4844F8C8-4A35-114F-B45C-50F2983B6E70}"/>
              </a:ext>
            </a:extLst>
          </p:cNvPr>
          <p:cNvSpPr/>
          <p:nvPr/>
        </p:nvSpPr>
        <p:spPr>
          <a:xfrm>
            <a:off x="2676295" y="1618609"/>
            <a:ext cx="409559" cy="52378"/>
          </a:xfrm>
          <a:custGeom>
            <a:avLst/>
            <a:gdLst/>
            <a:ahLst/>
            <a:cxnLst/>
            <a:rect l="l" t="t" r="r" b="b"/>
            <a:pathLst>
              <a:path w="8512" h="1086" extrusionOk="0">
                <a:moveTo>
                  <a:pt x="8" y="0"/>
                </a:moveTo>
                <a:lnTo>
                  <a:pt x="8" y="262"/>
                </a:lnTo>
                <a:lnTo>
                  <a:pt x="8" y="547"/>
                </a:lnTo>
                <a:lnTo>
                  <a:pt x="0" y="1086"/>
                </a:lnTo>
                <a:lnTo>
                  <a:pt x="8504" y="1086"/>
                </a:lnTo>
                <a:lnTo>
                  <a:pt x="8511" y="158"/>
                </a:lnTo>
                <a:lnTo>
                  <a:pt x="8511" y="38"/>
                </a:lnTo>
                <a:lnTo>
                  <a:pt x="3339" y="15"/>
                </a:lnTo>
                <a:lnTo>
                  <a:pt x="2905" y="15"/>
                </a:lnTo>
                <a:lnTo>
                  <a:pt x="2463" y="8"/>
                </a:lnTo>
                <a:lnTo>
                  <a:pt x="816" y="8"/>
                </a:lnTo>
                <a:lnTo>
                  <a:pt x="517" y="0"/>
                </a:lnTo>
                <a:close/>
              </a:path>
            </a:pathLst>
          </a:custGeom>
          <a:solidFill>
            <a:srgbClr val="D5D9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2" name="Google Shape;568;p23">
            <a:extLst>
              <a:ext uri="{FF2B5EF4-FFF2-40B4-BE49-F238E27FC236}">
                <a16:creationId xmlns:a16="http://schemas.microsoft.com/office/drawing/2014/main" id="{99059C0C-B3EF-4F41-AF46-32E704E906C9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3" name="Google Shape;569;p23">
            <a:extLst>
              <a:ext uri="{FF2B5EF4-FFF2-40B4-BE49-F238E27FC236}">
                <a16:creationId xmlns:a16="http://schemas.microsoft.com/office/drawing/2014/main" id="{304036F8-1E5B-FC4A-8280-CA486E2207F9}"/>
              </a:ext>
            </a:extLst>
          </p:cNvPr>
          <p:cNvSpPr/>
          <p:nvPr/>
        </p:nvSpPr>
        <p:spPr>
          <a:xfrm>
            <a:off x="2668357" y="1644219"/>
            <a:ext cx="409223" cy="26768"/>
          </a:xfrm>
          <a:custGeom>
            <a:avLst/>
            <a:gdLst/>
            <a:ahLst/>
            <a:cxnLst/>
            <a:rect l="l" t="t" r="r" b="b"/>
            <a:pathLst>
              <a:path w="8505" h="555" extrusionOk="0">
                <a:moveTo>
                  <a:pt x="8504" y="1"/>
                </a:moveTo>
                <a:lnTo>
                  <a:pt x="173" y="16"/>
                </a:lnTo>
                <a:lnTo>
                  <a:pt x="1" y="16"/>
                </a:lnTo>
                <a:lnTo>
                  <a:pt x="1" y="555"/>
                </a:lnTo>
                <a:lnTo>
                  <a:pt x="8504" y="555"/>
                </a:lnTo>
                <a:lnTo>
                  <a:pt x="8504" y="1"/>
                </a:ln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4" name="Google Shape;570;p23">
            <a:extLst>
              <a:ext uri="{FF2B5EF4-FFF2-40B4-BE49-F238E27FC236}">
                <a16:creationId xmlns:a16="http://schemas.microsoft.com/office/drawing/2014/main" id="{374A5B09-57B8-7D4E-A82A-BF7C20EE973A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ECB0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5" name="Google Shape;571;p23">
            <a:extLst>
              <a:ext uri="{FF2B5EF4-FFF2-40B4-BE49-F238E27FC236}">
                <a16:creationId xmlns:a16="http://schemas.microsoft.com/office/drawing/2014/main" id="{5D1B4015-19AC-4545-A5EC-4A6A38B75C43}"/>
              </a:ext>
            </a:extLst>
          </p:cNvPr>
          <p:cNvSpPr/>
          <p:nvPr/>
        </p:nvSpPr>
        <p:spPr>
          <a:xfrm>
            <a:off x="2626929" y="1670939"/>
            <a:ext cx="492799" cy="274091"/>
          </a:xfrm>
          <a:custGeom>
            <a:avLst/>
            <a:gdLst/>
            <a:ahLst/>
            <a:cxnLst/>
            <a:rect l="l" t="t" r="r" b="b"/>
            <a:pathLst>
              <a:path w="10242" h="5683" extrusionOk="0">
                <a:moveTo>
                  <a:pt x="5107" y="617"/>
                </a:moveTo>
                <a:cubicBezTo>
                  <a:pt x="6245" y="617"/>
                  <a:pt x="7337" y="1502"/>
                  <a:pt x="7337" y="2838"/>
                </a:cubicBezTo>
                <a:cubicBezTo>
                  <a:pt x="7337" y="4065"/>
                  <a:pt x="6349" y="5054"/>
                  <a:pt x="5121" y="5054"/>
                </a:cubicBezTo>
                <a:cubicBezTo>
                  <a:pt x="3145" y="5054"/>
                  <a:pt x="2157" y="2666"/>
                  <a:pt x="3556" y="1273"/>
                </a:cubicBezTo>
                <a:cubicBezTo>
                  <a:pt x="4007" y="820"/>
                  <a:pt x="4563" y="617"/>
                  <a:pt x="5107" y="617"/>
                </a:cubicBezTo>
                <a:close/>
                <a:moveTo>
                  <a:pt x="1" y="1"/>
                </a:moveTo>
                <a:lnTo>
                  <a:pt x="345" y="5682"/>
                </a:lnTo>
                <a:lnTo>
                  <a:pt x="9897" y="5682"/>
                </a:lnTo>
                <a:lnTo>
                  <a:pt x="10241" y="1"/>
                </a:lnTo>
                <a:close/>
              </a:path>
            </a:pathLst>
          </a:custGeom>
          <a:solidFill>
            <a:srgbClr val="ECB004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6" name="Google Shape;572;p23">
            <a:extLst>
              <a:ext uri="{FF2B5EF4-FFF2-40B4-BE49-F238E27FC236}">
                <a16:creationId xmlns:a16="http://schemas.microsoft.com/office/drawing/2014/main" id="{E9B2F95C-B867-6C49-902B-C69029262240}"/>
              </a:ext>
            </a:extLst>
          </p:cNvPr>
          <p:cNvSpPr/>
          <p:nvPr/>
        </p:nvSpPr>
        <p:spPr>
          <a:xfrm>
            <a:off x="2643529" y="1570958"/>
            <a:ext cx="459599" cy="100029"/>
          </a:xfrm>
          <a:custGeom>
            <a:avLst/>
            <a:gdLst/>
            <a:ahLst/>
            <a:cxnLst/>
            <a:rect l="l" t="t" r="r" b="b"/>
            <a:pathLst>
              <a:path w="9552" h="2074" extrusionOk="0">
                <a:moveTo>
                  <a:pt x="1198" y="0"/>
                </a:moveTo>
                <a:cubicBezTo>
                  <a:pt x="868" y="0"/>
                  <a:pt x="599" y="270"/>
                  <a:pt x="599" y="599"/>
                </a:cubicBezTo>
                <a:lnTo>
                  <a:pt x="0" y="599"/>
                </a:lnTo>
                <a:lnTo>
                  <a:pt x="0" y="2074"/>
                </a:lnTo>
                <a:lnTo>
                  <a:pt x="412" y="2074"/>
                </a:lnTo>
                <a:lnTo>
                  <a:pt x="404" y="1258"/>
                </a:lnTo>
                <a:lnTo>
                  <a:pt x="689" y="1250"/>
                </a:lnTo>
                <a:lnTo>
                  <a:pt x="689" y="988"/>
                </a:lnTo>
                <a:lnTo>
                  <a:pt x="1198" y="988"/>
                </a:lnTo>
                <a:lnTo>
                  <a:pt x="1497" y="996"/>
                </a:lnTo>
                <a:lnTo>
                  <a:pt x="3144" y="996"/>
                </a:lnTo>
                <a:lnTo>
                  <a:pt x="3586" y="1003"/>
                </a:lnTo>
                <a:lnTo>
                  <a:pt x="4020" y="1003"/>
                </a:lnTo>
                <a:lnTo>
                  <a:pt x="9192" y="1018"/>
                </a:lnTo>
                <a:lnTo>
                  <a:pt x="9192" y="1146"/>
                </a:lnTo>
                <a:lnTo>
                  <a:pt x="9305" y="1146"/>
                </a:lnTo>
                <a:lnTo>
                  <a:pt x="9320" y="2074"/>
                </a:lnTo>
                <a:lnTo>
                  <a:pt x="9552" y="2074"/>
                </a:lnTo>
                <a:lnTo>
                  <a:pt x="9552" y="599"/>
                </a:lnTo>
                <a:lnTo>
                  <a:pt x="4177" y="599"/>
                </a:lnTo>
                <a:cubicBezTo>
                  <a:pt x="4177" y="270"/>
                  <a:pt x="3915" y="0"/>
                  <a:pt x="3586" y="0"/>
                </a:cubicBezTo>
                <a:close/>
              </a:path>
            </a:pathLst>
          </a:custGeom>
          <a:solidFill>
            <a:srgbClr val="FE7702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7" name="Google Shape;573;p23">
            <a:extLst>
              <a:ext uri="{FF2B5EF4-FFF2-40B4-BE49-F238E27FC236}">
                <a16:creationId xmlns:a16="http://schemas.microsoft.com/office/drawing/2014/main" id="{A799C0B9-770B-2742-9621-D4AF5EE6D351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EDECE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8" name="Google Shape;574;p23">
            <a:extLst>
              <a:ext uri="{FF2B5EF4-FFF2-40B4-BE49-F238E27FC236}">
                <a16:creationId xmlns:a16="http://schemas.microsoft.com/office/drawing/2014/main" id="{551AC76B-6F89-9B46-8631-374B4C98DF62}"/>
              </a:ext>
            </a:extLst>
          </p:cNvPr>
          <p:cNvSpPr/>
          <p:nvPr/>
        </p:nvSpPr>
        <p:spPr>
          <a:xfrm>
            <a:off x="2823240" y="1778877"/>
            <a:ext cx="100514" cy="57828"/>
          </a:xfrm>
          <a:custGeom>
            <a:avLst/>
            <a:gdLst/>
            <a:ahLst/>
            <a:cxnLst/>
            <a:rect l="l" t="t" r="r" b="b"/>
            <a:pathLst>
              <a:path w="2089" h="1199" extrusionOk="0">
                <a:moveTo>
                  <a:pt x="891" y="1"/>
                </a:moveTo>
                <a:lnTo>
                  <a:pt x="891" y="450"/>
                </a:lnTo>
                <a:lnTo>
                  <a:pt x="0" y="450"/>
                </a:lnTo>
                <a:lnTo>
                  <a:pt x="0" y="1199"/>
                </a:lnTo>
                <a:lnTo>
                  <a:pt x="300" y="1199"/>
                </a:lnTo>
                <a:lnTo>
                  <a:pt x="300" y="750"/>
                </a:lnTo>
                <a:lnTo>
                  <a:pt x="891" y="750"/>
                </a:lnTo>
                <a:lnTo>
                  <a:pt x="891" y="1199"/>
                </a:lnTo>
                <a:lnTo>
                  <a:pt x="1191" y="1199"/>
                </a:lnTo>
                <a:lnTo>
                  <a:pt x="1191" y="750"/>
                </a:lnTo>
                <a:lnTo>
                  <a:pt x="1789" y="750"/>
                </a:lnTo>
                <a:lnTo>
                  <a:pt x="1789" y="1199"/>
                </a:lnTo>
                <a:lnTo>
                  <a:pt x="2089" y="1199"/>
                </a:lnTo>
                <a:lnTo>
                  <a:pt x="2089" y="450"/>
                </a:lnTo>
                <a:lnTo>
                  <a:pt x="1191" y="450"/>
                </a:lnTo>
                <a:lnTo>
                  <a:pt x="1191" y="1"/>
                </a:lnTo>
                <a:close/>
              </a:path>
            </a:pathLst>
          </a:custGeom>
          <a:solidFill>
            <a:srgbClr val="2B3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9" name="Google Shape;575;p23">
            <a:extLst>
              <a:ext uri="{FF2B5EF4-FFF2-40B4-BE49-F238E27FC236}">
                <a16:creationId xmlns:a16="http://schemas.microsoft.com/office/drawing/2014/main" id="{AB6718F8-86AF-C749-9B1E-3E42DBFEF3A3}"/>
              </a:ext>
            </a:extLst>
          </p:cNvPr>
          <p:cNvSpPr/>
          <p:nvPr/>
        </p:nvSpPr>
        <p:spPr>
          <a:xfrm>
            <a:off x="2854226" y="1750373"/>
            <a:ext cx="33537" cy="28793"/>
          </a:xfrm>
          <a:custGeom>
            <a:avLst/>
            <a:gdLst/>
            <a:ahLst/>
            <a:cxnLst/>
            <a:rect l="l" t="t" r="r" b="b"/>
            <a:pathLst>
              <a:path w="697" h="597" extrusionOk="0">
                <a:moveTo>
                  <a:pt x="397" y="1"/>
                </a:moveTo>
                <a:cubicBezTo>
                  <a:pt x="135" y="1"/>
                  <a:pt x="0" y="323"/>
                  <a:pt x="187" y="510"/>
                </a:cubicBezTo>
                <a:cubicBezTo>
                  <a:pt x="248" y="570"/>
                  <a:pt x="322" y="597"/>
                  <a:pt x="395" y="597"/>
                </a:cubicBezTo>
                <a:cubicBezTo>
                  <a:pt x="548" y="597"/>
                  <a:pt x="696" y="478"/>
                  <a:pt x="696" y="300"/>
                </a:cubicBezTo>
                <a:cubicBezTo>
                  <a:pt x="696" y="128"/>
                  <a:pt x="562" y="1"/>
                  <a:pt x="397" y="1"/>
                </a:cubicBezTo>
                <a:close/>
              </a:path>
            </a:pathLst>
          </a:custGeom>
          <a:solidFill>
            <a:srgbClr val="F04A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0" name="Google Shape;576;p23">
            <a:extLst>
              <a:ext uri="{FF2B5EF4-FFF2-40B4-BE49-F238E27FC236}">
                <a16:creationId xmlns:a16="http://schemas.microsoft.com/office/drawing/2014/main" id="{72C204AE-9695-B04B-9800-932BFD02E884}"/>
              </a:ext>
            </a:extLst>
          </p:cNvPr>
          <p:cNvSpPr/>
          <p:nvPr/>
        </p:nvSpPr>
        <p:spPr>
          <a:xfrm>
            <a:off x="2816022" y="1836656"/>
            <a:ext cx="28532" cy="28938"/>
          </a:xfrm>
          <a:custGeom>
            <a:avLst/>
            <a:gdLst/>
            <a:ahLst/>
            <a:cxnLst/>
            <a:rect l="l" t="t" r="r" b="b"/>
            <a:pathLst>
              <a:path w="593" h="600" extrusionOk="0">
                <a:moveTo>
                  <a:pt x="300" y="1"/>
                </a:moveTo>
                <a:cubicBezTo>
                  <a:pt x="135" y="1"/>
                  <a:pt x="1" y="135"/>
                  <a:pt x="1" y="300"/>
                </a:cubicBezTo>
                <a:cubicBezTo>
                  <a:pt x="1" y="465"/>
                  <a:pt x="135" y="600"/>
                  <a:pt x="300" y="600"/>
                </a:cubicBezTo>
                <a:cubicBezTo>
                  <a:pt x="465" y="600"/>
                  <a:pt x="592" y="465"/>
                  <a:pt x="592" y="300"/>
                </a:cubicBezTo>
                <a:cubicBezTo>
                  <a:pt x="592" y="135"/>
                  <a:pt x="465" y="1"/>
                  <a:pt x="300" y="1"/>
                </a:cubicBezTo>
                <a:close/>
              </a:path>
            </a:pathLst>
          </a:custGeom>
          <a:solidFill>
            <a:srgbClr val="FE77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1" name="Google Shape;577;p23">
            <a:extLst>
              <a:ext uri="{FF2B5EF4-FFF2-40B4-BE49-F238E27FC236}">
                <a16:creationId xmlns:a16="http://schemas.microsoft.com/office/drawing/2014/main" id="{B0329D1D-6DC9-F04D-B3FF-224251EFAF1D}"/>
              </a:ext>
            </a:extLst>
          </p:cNvPr>
          <p:cNvSpPr/>
          <p:nvPr/>
        </p:nvSpPr>
        <p:spPr>
          <a:xfrm>
            <a:off x="2854226" y="1836656"/>
            <a:ext cx="33537" cy="28793"/>
          </a:xfrm>
          <a:custGeom>
            <a:avLst/>
            <a:gdLst/>
            <a:ahLst/>
            <a:cxnLst/>
            <a:rect l="l" t="t" r="r" b="b"/>
            <a:pathLst>
              <a:path w="697" h="597" extrusionOk="0">
                <a:moveTo>
                  <a:pt x="397" y="1"/>
                </a:moveTo>
                <a:cubicBezTo>
                  <a:pt x="135" y="1"/>
                  <a:pt x="0" y="323"/>
                  <a:pt x="187" y="510"/>
                </a:cubicBezTo>
                <a:cubicBezTo>
                  <a:pt x="248" y="570"/>
                  <a:pt x="322" y="597"/>
                  <a:pt x="395" y="597"/>
                </a:cubicBezTo>
                <a:cubicBezTo>
                  <a:pt x="548" y="597"/>
                  <a:pt x="696" y="478"/>
                  <a:pt x="696" y="300"/>
                </a:cubicBezTo>
                <a:cubicBezTo>
                  <a:pt x="696" y="135"/>
                  <a:pt x="562" y="1"/>
                  <a:pt x="397" y="1"/>
                </a:cubicBezTo>
                <a:close/>
              </a:path>
            </a:pathLst>
          </a:custGeom>
          <a:solidFill>
            <a:srgbClr val="287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2" name="Google Shape;578;p23">
            <a:extLst>
              <a:ext uri="{FF2B5EF4-FFF2-40B4-BE49-F238E27FC236}">
                <a16:creationId xmlns:a16="http://schemas.microsoft.com/office/drawing/2014/main" id="{E40AB741-0533-9A4C-B3E1-09D65F97E4F5}"/>
              </a:ext>
            </a:extLst>
          </p:cNvPr>
          <p:cNvSpPr/>
          <p:nvPr/>
        </p:nvSpPr>
        <p:spPr>
          <a:xfrm>
            <a:off x="2902101" y="1836656"/>
            <a:ext cx="28870" cy="28938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0" y="1"/>
                </a:moveTo>
                <a:cubicBezTo>
                  <a:pt x="135" y="1"/>
                  <a:pt x="1" y="135"/>
                  <a:pt x="1" y="300"/>
                </a:cubicBezTo>
                <a:cubicBezTo>
                  <a:pt x="1" y="465"/>
                  <a:pt x="135" y="600"/>
                  <a:pt x="300" y="600"/>
                </a:cubicBezTo>
                <a:cubicBezTo>
                  <a:pt x="465" y="600"/>
                  <a:pt x="600" y="465"/>
                  <a:pt x="600" y="300"/>
                </a:cubicBezTo>
                <a:cubicBezTo>
                  <a:pt x="600" y="135"/>
                  <a:pt x="465" y="1"/>
                  <a:pt x="300" y="1"/>
                </a:cubicBezTo>
                <a:close/>
              </a:path>
            </a:pathLst>
          </a:custGeom>
          <a:solidFill>
            <a:srgbClr val="25AC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4" name="Google Shape;590;p23">
            <a:extLst>
              <a:ext uri="{FF2B5EF4-FFF2-40B4-BE49-F238E27FC236}">
                <a16:creationId xmlns:a16="http://schemas.microsoft.com/office/drawing/2014/main" id="{065C7D30-58E9-BE48-9C12-395E08A39A17}"/>
              </a:ext>
            </a:extLst>
          </p:cNvPr>
          <p:cNvSpPr/>
          <p:nvPr/>
        </p:nvSpPr>
        <p:spPr>
          <a:xfrm>
            <a:off x="6258637" y="1932153"/>
            <a:ext cx="54814" cy="52084"/>
          </a:xfrm>
          <a:custGeom>
            <a:avLst/>
            <a:gdLst/>
            <a:ahLst/>
            <a:cxnLst/>
            <a:rect l="l" t="t" r="r" b="b"/>
            <a:pathLst>
              <a:path w="1252" h="1251" extrusionOk="0">
                <a:moveTo>
                  <a:pt x="1" y="1"/>
                </a:moveTo>
                <a:lnTo>
                  <a:pt x="1" y="1251"/>
                </a:lnTo>
                <a:lnTo>
                  <a:pt x="1251" y="1251"/>
                </a:lnTo>
                <a:lnTo>
                  <a:pt x="1251" y="1"/>
                </a:lnTo>
                <a:close/>
              </a:path>
            </a:pathLst>
          </a:custGeom>
          <a:solidFill>
            <a:srgbClr val="0F3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5" name="Google Shape;591;p23">
            <a:extLst>
              <a:ext uri="{FF2B5EF4-FFF2-40B4-BE49-F238E27FC236}">
                <a16:creationId xmlns:a16="http://schemas.microsoft.com/office/drawing/2014/main" id="{7B527DE9-A0E3-494B-B5A0-770475838156}"/>
              </a:ext>
            </a:extLst>
          </p:cNvPr>
          <p:cNvSpPr/>
          <p:nvPr/>
        </p:nvSpPr>
        <p:spPr>
          <a:xfrm>
            <a:off x="6143301" y="1509572"/>
            <a:ext cx="143253" cy="327575"/>
          </a:xfrm>
          <a:custGeom>
            <a:avLst/>
            <a:gdLst/>
            <a:ahLst/>
            <a:cxnLst/>
            <a:rect l="l" t="t" r="r" b="b"/>
            <a:pathLst>
              <a:path w="3272" h="7868" extrusionOk="0">
                <a:moveTo>
                  <a:pt x="3271" y="0"/>
                </a:moveTo>
                <a:cubicBezTo>
                  <a:pt x="1467" y="0"/>
                  <a:pt x="0" y="1347"/>
                  <a:pt x="0" y="3271"/>
                </a:cubicBezTo>
                <a:cubicBezTo>
                  <a:pt x="0" y="5203"/>
                  <a:pt x="1662" y="6460"/>
                  <a:pt x="1662" y="7867"/>
                </a:cubicBezTo>
                <a:lnTo>
                  <a:pt x="3271" y="7867"/>
                </a:lnTo>
                <a:lnTo>
                  <a:pt x="3271" y="0"/>
                </a:lnTo>
                <a:close/>
              </a:path>
            </a:pathLst>
          </a:custGeom>
          <a:solidFill>
            <a:srgbClr val="FE7702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6" name="Google Shape;592;p23">
            <a:extLst>
              <a:ext uri="{FF2B5EF4-FFF2-40B4-BE49-F238E27FC236}">
                <a16:creationId xmlns:a16="http://schemas.microsoft.com/office/drawing/2014/main" id="{0FB0A701-B1F3-2D41-9F3A-8003F686445C}"/>
              </a:ext>
            </a:extLst>
          </p:cNvPr>
          <p:cNvSpPr/>
          <p:nvPr/>
        </p:nvSpPr>
        <p:spPr>
          <a:xfrm>
            <a:off x="6285868" y="1509572"/>
            <a:ext cx="143603" cy="327575"/>
          </a:xfrm>
          <a:custGeom>
            <a:avLst/>
            <a:gdLst/>
            <a:ahLst/>
            <a:cxnLst/>
            <a:rect l="l" t="t" r="r" b="b"/>
            <a:pathLst>
              <a:path w="3280" h="7868" extrusionOk="0">
                <a:moveTo>
                  <a:pt x="0" y="0"/>
                </a:moveTo>
                <a:lnTo>
                  <a:pt x="0" y="7867"/>
                </a:lnTo>
                <a:lnTo>
                  <a:pt x="1617" y="7867"/>
                </a:lnTo>
                <a:cubicBezTo>
                  <a:pt x="1617" y="6460"/>
                  <a:pt x="3279" y="5203"/>
                  <a:pt x="3279" y="3279"/>
                </a:cubicBezTo>
                <a:cubicBezTo>
                  <a:pt x="3279" y="1347"/>
                  <a:pt x="1812" y="0"/>
                  <a:pt x="0" y="0"/>
                </a:cubicBezTo>
                <a:close/>
              </a:path>
            </a:pathLst>
          </a:custGeom>
          <a:solidFill>
            <a:srgbClr val="FE7702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7" name="Google Shape;593;p23">
            <a:extLst>
              <a:ext uri="{FF2B5EF4-FFF2-40B4-BE49-F238E27FC236}">
                <a16:creationId xmlns:a16="http://schemas.microsoft.com/office/drawing/2014/main" id="{3F590134-33D8-6541-B5C5-76F842F2BFB5}"/>
              </a:ext>
            </a:extLst>
          </p:cNvPr>
          <p:cNvSpPr/>
          <p:nvPr/>
        </p:nvSpPr>
        <p:spPr>
          <a:xfrm>
            <a:off x="6285868" y="1858004"/>
            <a:ext cx="70838" cy="114410"/>
          </a:xfrm>
          <a:custGeom>
            <a:avLst/>
            <a:gdLst/>
            <a:ahLst/>
            <a:cxnLst/>
            <a:rect l="l" t="t" r="r" b="b"/>
            <a:pathLst>
              <a:path w="1618" h="2748" extrusionOk="0">
                <a:moveTo>
                  <a:pt x="0" y="0"/>
                </a:moveTo>
                <a:lnTo>
                  <a:pt x="0" y="2747"/>
                </a:lnTo>
                <a:lnTo>
                  <a:pt x="1116" y="2747"/>
                </a:lnTo>
                <a:cubicBezTo>
                  <a:pt x="1393" y="2747"/>
                  <a:pt x="1617" y="2523"/>
                  <a:pt x="1617" y="2253"/>
                </a:cubicBezTo>
                <a:lnTo>
                  <a:pt x="1617" y="0"/>
                </a:ln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8" name="Google Shape;594;p23">
            <a:extLst>
              <a:ext uri="{FF2B5EF4-FFF2-40B4-BE49-F238E27FC236}">
                <a16:creationId xmlns:a16="http://schemas.microsoft.com/office/drawing/2014/main" id="{1D23542D-71BD-0F4C-9E15-FC96121CA808}"/>
              </a:ext>
            </a:extLst>
          </p:cNvPr>
          <p:cNvSpPr/>
          <p:nvPr/>
        </p:nvSpPr>
        <p:spPr>
          <a:xfrm>
            <a:off x="6216021" y="1858004"/>
            <a:ext cx="70532" cy="114410"/>
          </a:xfrm>
          <a:custGeom>
            <a:avLst/>
            <a:gdLst/>
            <a:ahLst/>
            <a:cxnLst/>
            <a:rect l="l" t="t" r="r" b="b"/>
            <a:pathLst>
              <a:path w="1611" h="2748" extrusionOk="0">
                <a:moveTo>
                  <a:pt x="1" y="0"/>
                </a:moveTo>
                <a:lnTo>
                  <a:pt x="1" y="2253"/>
                </a:lnTo>
                <a:cubicBezTo>
                  <a:pt x="1" y="2523"/>
                  <a:pt x="225" y="2747"/>
                  <a:pt x="502" y="2747"/>
                </a:cubicBezTo>
                <a:lnTo>
                  <a:pt x="1610" y="2747"/>
                </a:lnTo>
                <a:lnTo>
                  <a:pt x="1610" y="0"/>
                </a:ln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9" name="Google Shape;595;p23">
            <a:extLst>
              <a:ext uri="{FF2B5EF4-FFF2-40B4-BE49-F238E27FC236}">
                <a16:creationId xmlns:a16="http://schemas.microsoft.com/office/drawing/2014/main" id="{59BF04CC-28C9-5748-B6B2-A93F38AFA11E}"/>
              </a:ext>
            </a:extLst>
          </p:cNvPr>
          <p:cNvSpPr/>
          <p:nvPr/>
        </p:nvSpPr>
        <p:spPr>
          <a:xfrm>
            <a:off x="6216021" y="1837104"/>
            <a:ext cx="70532" cy="20942"/>
          </a:xfrm>
          <a:custGeom>
            <a:avLst/>
            <a:gdLst/>
            <a:ahLst/>
            <a:cxnLst/>
            <a:rect l="l" t="t" r="r" b="b"/>
            <a:pathLst>
              <a:path w="1611" h="503" extrusionOk="0">
                <a:moveTo>
                  <a:pt x="1" y="0"/>
                </a:moveTo>
                <a:lnTo>
                  <a:pt x="1" y="502"/>
                </a:lnTo>
                <a:lnTo>
                  <a:pt x="1610" y="502"/>
                </a:lnTo>
                <a:lnTo>
                  <a:pt x="1610" y="0"/>
                </a:lnTo>
                <a:close/>
              </a:path>
            </a:pathLst>
          </a:custGeom>
          <a:solidFill>
            <a:srgbClr val="0F3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100" name="Google Shape;596;p23">
            <a:extLst>
              <a:ext uri="{FF2B5EF4-FFF2-40B4-BE49-F238E27FC236}">
                <a16:creationId xmlns:a16="http://schemas.microsoft.com/office/drawing/2014/main" id="{E98C0ABE-7CD6-A840-A92B-5DD5A8AF132F}"/>
              </a:ext>
            </a:extLst>
          </p:cNvPr>
          <p:cNvSpPr/>
          <p:nvPr/>
        </p:nvSpPr>
        <p:spPr>
          <a:xfrm>
            <a:off x="6286175" y="1837104"/>
            <a:ext cx="70532" cy="20942"/>
          </a:xfrm>
          <a:custGeom>
            <a:avLst/>
            <a:gdLst/>
            <a:ahLst/>
            <a:cxnLst/>
            <a:rect l="l" t="t" r="r" b="b"/>
            <a:pathLst>
              <a:path w="1611" h="503" extrusionOk="0">
                <a:moveTo>
                  <a:pt x="1" y="0"/>
                </a:moveTo>
                <a:lnTo>
                  <a:pt x="1" y="502"/>
                </a:lnTo>
                <a:lnTo>
                  <a:pt x="1610" y="502"/>
                </a:lnTo>
                <a:lnTo>
                  <a:pt x="1610" y="0"/>
                </a:lnTo>
                <a:close/>
              </a:path>
            </a:pathLst>
          </a:custGeom>
          <a:solidFill>
            <a:srgbClr val="0F3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102" name="Google Shape;179;p18">
            <a:extLst>
              <a:ext uri="{FF2B5EF4-FFF2-40B4-BE49-F238E27FC236}">
                <a16:creationId xmlns:a16="http://schemas.microsoft.com/office/drawing/2014/main" id="{6CF1B2BF-F551-CD42-9189-B50E772F4D80}"/>
              </a:ext>
            </a:extLst>
          </p:cNvPr>
          <p:cNvSpPr/>
          <p:nvPr/>
        </p:nvSpPr>
        <p:spPr>
          <a:xfrm>
            <a:off x="6044075" y="3805153"/>
            <a:ext cx="458524" cy="381487"/>
          </a:xfrm>
          <a:custGeom>
            <a:avLst/>
            <a:gdLst/>
            <a:ahLst/>
            <a:cxnLst/>
            <a:rect l="l" t="t" r="r" b="b"/>
            <a:pathLst>
              <a:path w="12918" h="10807" extrusionOk="0">
                <a:moveTo>
                  <a:pt x="10807" y="851"/>
                </a:moveTo>
                <a:cubicBezTo>
                  <a:pt x="10366" y="1608"/>
                  <a:pt x="10366" y="2584"/>
                  <a:pt x="10807" y="3340"/>
                </a:cubicBezTo>
                <a:lnTo>
                  <a:pt x="2332" y="3340"/>
                </a:lnTo>
                <a:cubicBezTo>
                  <a:pt x="1765" y="3340"/>
                  <a:pt x="1293" y="2962"/>
                  <a:pt x="1135" y="2458"/>
                </a:cubicBezTo>
                <a:cubicBezTo>
                  <a:pt x="915" y="1671"/>
                  <a:pt x="1513" y="851"/>
                  <a:pt x="2332" y="851"/>
                </a:cubicBezTo>
                <a:close/>
                <a:moveTo>
                  <a:pt x="8822" y="4159"/>
                </a:moveTo>
                <a:lnTo>
                  <a:pt x="8822" y="6648"/>
                </a:lnTo>
                <a:lnTo>
                  <a:pt x="1891" y="6648"/>
                </a:lnTo>
                <a:lnTo>
                  <a:pt x="1891" y="4159"/>
                </a:lnTo>
                <a:close/>
                <a:moveTo>
                  <a:pt x="10524" y="4159"/>
                </a:moveTo>
                <a:lnTo>
                  <a:pt x="10524" y="6648"/>
                </a:lnTo>
                <a:lnTo>
                  <a:pt x="9704" y="6648"/>
                </a:lnTo>
                <a:lnTo>
                  <a:pt x="9704" y="4159"/>
                </a:lnTo>
                <a:close/>
                <a:moveTo>
                  <a:pt x="12130" y="4159"/>
                </a:moveTo>
                <a:lnTo>
                  <a:pt x="12130" y="6648"/>
                </a:lnTo>
                <a:lnTo>
                  <a:pt x="11343" y="6648"/>
                </a:lnTo>
                <a:lnTo>
                  <a:pt x="11343" y="4159"/>
                </a:lnTo>
                <a:close/>
                <a:moveTo>
                  <a:pt x="1986" y="7467"/>
                </a:moveTo>
                <a:lnTo>
                  <a:pt x="1986" y="9956"/>
                </a:lnTo>
                <a:lnTo>
                  <a:pt x="1104" y="9956"/>
                </a:lnTo>
                <a:lnTo>
                  <a:pt x="1104" y="7467"/>
                </a:lnTo>
                <a:close/>
                <a:moveTo>
                  <a:pt x="3624" y="7467"/>
                </a:moveTo>
                <a:lnTo>
                  <a:pt x="3624" y="9956"/>
                </a:lnTo>
                <a:lnTo>
                  <a:pt x="2805" y="9956"/>
                </a:lnTo>
                <a:lnTo>
                  <a:pt x="2805" y="7467"/>
                </a:lnTo>
                <a:close/>
                <a:moveTo>
                  <a:pt x="11311" y="7467"/>
                </a:moveTo>
                <a:lnTo>
                  <a:pt x="11311" y="9956"/>
                </a:lnTo>
                <a:lnTo>
                  <a:pt x="4443" y="9956"/>
                </a:lnTo>
                <a:lnTo>
                  <a:pt x="4443" y="7467"/>
                </a:lnTo>
                <a:close/>
                <a:moveTo>
                  <a:pt x="2364" y="1"/>
                </a:moveTo>
                <a:cubicBezTo>
                  <a:pt x="1671" y="1"/>
                  <a:pt x="1041" y="379"/>
                  <a:pt x="631" y="914"/>
                </a:cubicBezTo>
                <a:cubicBezTo>
                  <a:pt x="1" y="1828"/>
                  <a:pt x="253" y="3088"/>
                  <a:pt x="1104" y="3718"/>
                </a:cubicBezTo>
                <a:lnTo>
                  <a:pt x="1104" y="6648"/>
                </a:lnTo>
                <a:lnTo>
                  <a:pt x="694" y="6648"/>
                </a:lnTo>
                <a:cubicBezTo>
                  <a:pt x="442" y="6648"/>
                  <a:pt x="284" y="6837"/>
                  <a:pt x="284" y="7058"/>
                </a:cubicBezTo>
                <a:lnTo>
                  <a:pt x="284" y="10366"/>
                </a:lnTo>
                <a:cubicBezTo>
                  <a:pt x="284" y="10618"/>
                  <a:pt x="473" y="10807"/>
                  <a:pt x="694" y="10807"/>
                </a:cubicBezTo>
                <a:lnTo>
                  <a:pt x="11721" y="10807"/>
                </a:lnTo>
                <a:cubicBezTo>
                  <a:pt x="11941" y="10807"/>
                  <a:pt x="12130" y="10618"/>
                  <a:pt x="12130" y="10366"/>
                </a:cubicBezTo>
                <a:lnTo>
                  <a:pt x="12130" y="7499"/>
                </a:lnTo>
                <a:lnTo>
                  <a:pt x="12540" y="7499"/>
                </a:lnTo>
                <a:cubicBezTo>
                  <a:pt x="12760" y="7499"/>
                  <a:pt x="12918" y="7310"/>
                  <a:pt x="12918" y="7058"/>
                </a:cubicBezTo>
                <a:lnTo>
                  <a:pt x="12918" y="3750"/>
                </a:lnTo>
                <a:cubicBezTo>
                  <a:pt x="12918" y="3529"/>
                  <a:pt x="12760" y="3340"/>
                  <a:pt x="12540" y="3340"/>
                </a:cubicBezTo>
                <a:lnTo>
                  <a:pt x="11878" y="3340"/>
                </a:lnTo>
                <a:cubicBezTo>
                  <a:pt x="11091" y="2647"/>
                  <a:pt x="11122" y="1387"/>
                  <a:pt x="11973" y="757"/>
                </a:cubicBezTo>
                <a:cubicBezTo>
                  <a:pt x="12256" y="536"/>
                  <a:pt x="12130" y="64"/>
                  <a:pt x="1178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51;p17">
            <a:extLst>
              <a:ext uri="{FF2B5EF4-FFF2-40B4-BE49-F238E27FC236}">
                <a16:creationId xmlns:a16="http://schemas.microsoft.com/office/drawing/2014/main" id="{30C62CC5-3B03-B340-BF4E-275D1450CF15}"/>
              </a:ext>
            </a:extLst>
          </p:cNvPr>
          <p:cNvGrpSpPr/>
          <p:nvPr/>
        </p:nvGrpSpPr>
        <p:grpSpPr>
          <a:xfrm>
            <a:off x="2698767" y="3834575"/>
            <a:ext cx="351286" cy="351286"/>
            <a:chOff x="1049375" y="2680675"/>
            <a:chExt cx="297725" cy="297725"/>
          </a:xfrm>
          <a:solidFill>
            <a:srgbClr val="FFFFFF"/>
          </a:solidFill>
        </p:grpSpPr>
        <p:sp>
          <p:nvSpPr>
            <p:cNvPr id="110" name="Google Shape;152;p17">
              <a:extLst>
                <a:ext uri="{FF2B5EF4-FFF2-40B4-BE49-F238E27FC236}">
                  <a16:creationId xmlns:a16="http://schemas.microsoft.com/office/drawing/2014/main" id="{D3B30892-DB21-9E4F-8780-65B7B9A39483}"/>
                </a:ext>
              </a:extLst>
            </p:cNvPr>
            <p:cNvSpPr/>
            <p:nvPr/>
          </p:nvSpPr>
          <p:spPr>
            <a:xfrm>
              <a:off x="1113175" y="2752350"/>
              <a:ext cx="161475" cy="155975"/>
            </a:xfrm>
            <a:custGeom>
              <a:avLst/>
              <a:gdLst/>
              <a:ahLst/>
              <a:cxnLst/>
              <a:rect l="l" t="t" r="r" b="b"/>
              <a:pathLst>
                <a:path w="6459" h="6239" extrusionOk="0">
                  <a:moveTo>
                    <a:pt x="3403" y="2079"/>
                  </a:moveTo>
                  <a:cubicBezTo>
                    <a:pt x="3781" y="2079"/>
                    <a:pt x="4096" y="2394"/>
                    <a:pt x="4096" y="2773"/>
                  </a:cubicBezTo>
                  <a:cubicBezTo>
                    <a:pt x="4096" y="3182"/>
                    <a:pt x="3781" y="3497"/>
                    <a:pt x="3403" y="3497"/>
                  </a:cubicBezTo>
                  <a:cubicBezTo>
                    <a:pt x="2993" y="3434"/>
                    <a:pt x="2678" y="3119"/>
                    <a:pt x="2678" y="2773"/>
                  </a:cubicBezTo>
                  <a:cubicBezTo>
                    <a:pt x="2678" y="2394"/>
                    <a:pt x="2993" y="2079"/>
                    <a:pt x="3403" y="2079"/>
                  </a:cubicBezTo>
                  <a:close/>
                  <a:moveTo>
                    <a:pt x="3371" y="693"/>
                  </a:moveTo>
                  <a:cubicBezTo>
                    <a:pt x="4694" y="693"/>
                    <a:pt x="5765" y="1796"/>
                    <a:pt x="5765" y="3119"/>
                  </a:cubicBezTo>
                  <a:cubicBezTo>
                    <a:pt x="5765" y="3686"/>
                    <a:pt x="5545" y="4222"/>
                    <a:pt x="5198" y="4663"/>
                  </a:cubicBezTo>
                  <a:cubicBezTo>
                    <a:pt x="5072" y="4442"/>
                    <a:pt x="4915" y="4190"/>
                    <a:pt x="4694" y="4001"/>
                  </a:cubicBezTo>
                  <a:cubicBezTo>
                    <a:pt x="4568" y="3907"/>
                    <a:pt x="4442" y="3812"/>
                    <a:pt x="4348" y="3749"/>
                  </a:cubicBezTo>
                  <a:cubicBezTo>
                    <a:pt x="4568" y="3529"/>
                    <a:pt x="4726" y="3182"/>
                    <a:pt x="4726" y="2804"/>
                  </a:cubicBezTo>
                  <a:cubicBezTo>
                    <a:pt x="4726" y="2079"/>
                    <a:pt x="4096" y="1449"/>
                    <a:pt x="3340" y="1449"/>
                  </a:cubicBezTo>
                  <a:cubicBezTo>
                    <a:pt x="2615" y="1449"/>
                    <a:pt x="1985" y="2079"/>
                    <a:pt x="1985" y="2804"/>
                  </a:cubicBezTo>
                  <a:cubicBezTo>
                    <a:pt x="1985" y="3182"/>
                    <a:pt x="2142" y="3529"/>
                    <a:pt x="2363" y="3749"/>
                  </a:cubicBezTo>
                  <a:lnTo>
                    <a:pt x="2016" y="4001"/>
                  </a:lnTo>
                  <a:cubicBezTo>
                    <a:pt x="1827" y="4190"/>
                    <a:pt x="1607" y="4442"/>
                    <a:pt x="1512" y="4663"/>
                  </a:cubicBezTo>
                  <a:cubicBezTo>
                    <a:pt x="1040" y="4064"/>
                    <a:pt x="882" y="3434"/>
                    <a:pt x="945" y="2773"/>
                  </a:cubicBezTo>
                  <a:cubicBezTo>
                    <a:pt x="1103" y="1670"/>
                    <a:pt x="2111" y="693"/>
                    <a:pt x="3371" y="693"/>
                  </a:cubicBezTo>
                  <a:close/>
                  <a:moveTo>
                    <a:pt x="3371" y="4159"/>
                  </a:moveTo>
                  <a:cubicBezTo>
                    <a:pt x="4001" y="4159"/>
                    <a:pt x="4505" y="4600"/>
                    <a:pt x="4694" y="5135"/>
                  </a:cubicBezTo>
                  <a:cubicBezTo>
                    <a:pt x="4316" y="5387"/>
                    <a:pt x="3875" y="5545"/>
                    <a:pt x="3371" y="5545"/>
                  </a:cubicBezTo>
                  <a:cubicBezTo>
                    <a:pt x="2898" y="5545"/>
                    <a:pt x="2426" y="5387"/>
                    <a:pt x="2016" y="5135"/>
                  </a:cubicBezTo>
                  <a:cubicBezTo>
                    <a:pt x="2174" y="4537"/>
                    <a:pt x="2741" y="4159"/>
                    <a:pt x="3371" y="4159"/>
                  </a:cubicBezTo>
                  <a:close/>
                  <a:moveTo>
                    <a:pt x="3308" y="0"/>
                  </a:moveTo>
                  <a:cubicBezTo>
                    <a:pt x="1701" y="0"/>
                    <a:pt x="441" y="1229"/>
                    <a:pt x="252" y="2710"/>
                  </a:cubicBezTo>
                  <a:cubicBezTo>
                    <a:pt x="0" y="4600"/>
                    <a:pt x="1512" y="6238"/>
                    <a:pt x="3371" y="6238"/>
                  </a:cubicBezTo>
                  <a:cubicBezTo>
                    <a:pt x="5104" y="6238"/>
                    <a:pt x="6459" y="4820"/>
                    <a:pt x="6459" y="3119"/>
                  </a:cubicBezTo>
                  <a:cubicBezTo>
                    <a:pt x="6459" y="1386"/>
                    <a:pt x="5041" y="0"/>
                    <a:pt x="33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3;p17">
              <a:extLst>
                <a:ext uri="{FF2B5EF4-FFF2-40B4-BE49-F238E27FC236}">
                  <a16:creationId xmlns:a16="http://schemas.microsoft.com/office/drawing/2014/main" id="{6A1BB8D6-19DB-B342-924F-4ABF03512D72}"/>
                </a:ext>
              </a:extLst>
            </p:cNvPr>
            <p:cNvSpPr/>
            <p:nvPr/>
          </p:nvSpPr>
          <p:spPr>
            <a:xfrm>
              <a:off x="1049375" y="2680675"/>
              <a:ext cx="297725" cy="297725"/>
            </a:xfrm>
            <a:custGeom>
              <a:avLst/>
              <a:gdLst/>
              <a:ahLst/>
              <a:cxnLst/>
              <a:rect l="l" t="t" r="r" b="b"/>
              <a:pathLst>
                <a:path w="11909" h="11909" extrusionOk="0">
                  <a:moveTo>
                    <a:pt x="6270" y="1512"/>
                  </a:moveTo>
                  <a:cubicBezTo>
                    <a:pt x="8475" y="1670"/>
                    <a:pt x="10239" y="3434"/>
                    <a:pt x="10397" y="5640"/>
                  </a:cubicBezTo>
                  <a:lnTo>
                    <a:pt x="10082" y="5640"/>
                  </a:lnTo>
                  <a:cubicBezTo>
                    <a:pt x="9893" y="5640"/>
                    <a:pt x="9735" y="5797"/>
                    <a:pt x="9735" y="5986"/>
                  </a:cubicBezTo>
                  <a:cubicBezTo>
                    <a:pt x="9735" y="6207"/>
                    <a:pt x="9893" y="6364"/>
                    <a:pt x="10082" y="6364"/>
                  </a:cubicBezTo>
                  <a:lnTo>
                    <a:pt x="10397" y="6364"/>
                  </a:lnTo>
                  <a:cubicBezTo>
                    <a:pt x="10239" y="8569"/>
                    <a:pt x="8475" y="10334"/>
                    <a:pt x="6270" y="10491"/>
                  </a:cubicBezTo>
                  <a:lnTo>
                    <a:pt x="6270" y="10176"/>
                  </a:lnTo>
                  <a:cubicBezTo>
                    <a:pt x="6270" y="9987"/>
                    <a:pt x="6112" y="9830"/>
                    <a:pt x="5923" y="9830"/>
                  </a:cubicBezTo>
                  <a:cubicBezTo>
                    <a:pt x="5703" y="9830"/>
                    <a:pt x="5545" y="9987"/>
                    <a:pt x="5545" y="10176"/>
                  </a:cubicBezTo>
                  <a:lnTo>
                    <a:pt x="5545" y="10491"/>
                  </a:lnTo>
                  <a:cubicBezTo>
                    <a:pt x="3340" y="10334"/>
                    <a:pt x="1575" y="8569"/>
                    <a:pt x="1418" y="6364"/>
                  </a:cubicBezTo>
                  <a:lnTo>
                    <a:pt x="1733" y="6364"/>
                  </a:lnTo>
                  <a:cubicBezTo>
                    <a:pt x="1922" y="6364"/>
                    <a:pt x="2079" y="6207"/>
                    <a:pt x="2079" y="5986"/>
                  </a:cubicBezTo>
                  <a:cubicBezTo>
                    <a:pt x="2142" y="5797"/>
                    <a:pt x="1985" y="5640"/>
                    <a:pt x="1764" y="5640"/>
                  </a:cubicBezTo>
                  <a:lnTo>
                    <a:pt x="1418" y="5640"/>
                  </a:lnTo>
                  <a:cubicBezTo>
                    <a:pt x="1575" y="3434"/>
                    <a:pt x="3340" y="1670"/>
                    <a:pt x="5545" y="1512"/>
                  </a:cubicBezTo>
                  <a:lnTo>
                    <a:pt x="5545" y="1827"/>
                  </a:lnTo>
                  <a:cubicBezTo>
                    <a:pt x="5545" y="2016"/>
                    <a:pt x="5703" y="2174"/>
                    <a:pt x="5923" y="2174"/>
                  </a:cubicBezTo>
                  <a:cubicBezTo>
                    <a:pt x="6112" y="2174"/>
                    <a:pt x="6270" y="2016"/>
                    <a:pt x="6270" y="1827"/>
                  </a:cubicBezTo>
                  <a:lnTo>
                    <a:pt x="6270" y="15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56"/>
                  </a:lnTo>
                  <a:cubicBezTo>
                    <a:pt x="2993" y="914"/>
                    <a:pt x="914" y="2993"/>
                    <a:pt x="756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55"/>
                  </a:cubicBezTo>
                  <a:cubicBezTo>
                    <a:pt x="0" y="6144"/>
                    <a:pt x="158" y="6301"/>
                    <a:pt x="347" y="6301"/>
                  </a:cubicBezTo>
                  <a:lnTo>
                    <a:pt x="756" y="6301"/>
                  </a:lnTo>
                  <a:cubicBezTo>
                    <a:pt x="914" y="8916"/>
                    <a:pt x="2993" y="10995"/>
                    <a:pt x="5608" y="11153"/>
                  </a:cubicBezTo>
                  <a:lnTo>
                    <a:pt x="5608" y="11562"/>
                  </a:lnTo>
                  <a:cubicBezTo>
                    <a:pt x="5608" y="11751"/>
                    <a:pt x="5766" y="11909"/>
                    <a:pt x="5955" y="11909"/>
                  </a:cubicBezTo>
                  <a:cubicBezTo>
                    <a:pt x="6144" y="11909"/>
                    <a:pt x="6301" y="11751"/>
                    <a:pt x="6301" y="11562"/>
                  </a:cubicBezTo>
                  <a:lnTo>
                    <a:pt x="6301" y="11153"/>
                  </a:lnTo>
                  <a:cubicBezTo>
                    <a:pt x="8916" y="10995"/>
                    <a:pt x="10995" y="8916"/>
                    <a:pt x="11153" y="6301"/>
                  </a:cubicBezTo>
                  <a:lnTo>
                    <a:pt x="11531" y="6301"/>
                  </a:lnTo>
                  <a:cubicBezTo>
                    <a:pt x="11751" y="6301"/>
                    <a:pt x="11909" y="6144"/>
                    <a:pt x="11909" y="5955"/>
                  </a:cubicBezTo>
                  <a:cubicBezTo>
                    <a:pt x="11909" y="5766"/>
                    <a:pt x="11751" y="5608"/>
                    <a:pt x="11531" y="5608"/>
                  </a:cubicBezTo>
                  <a:lnTo>
                    <a:pt x="11153" y="5608"/>
                  </a:lnTo>
                  <a:cubicBezTo>
                    <a:pt x="10995" y="2993"/>
                    <a:pt x="8916" y="914"/>
                    <a:pt x="6301" y="756"/>
                  </a:cubicBez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3" name="Picture 2" descr="27,168 BEST Kidney Vector IMAGES, STOCK PHOTOS &amp;amp; VECTORS | Adobe Stock">
            <a:extLst>
              <a:ext uri="{FF2B5EF4-FFF2-40B4-BE49-F238E27FC236}">
                <a16:creationId xmlns:a16="http://schemas.microsoft.com/office/drawing/2014/main" id="{00BDF14B-3F72-874B-818B-F84F958E9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081" y="1807203"/>
            <a:ext cx="2188693" cy="2188693"/>
          </a:xfrm>
          <a:prstGeom prst="ellipse">
            <a:avLst/>
          </a:prstGeom>
          <a:ln w="63500" cap="rnd">
            <a:solidFill>
              <a:schemeClr val="accent1">
                <a:lumMod val="75000"/>
              </a:schemeClr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357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 txBox="1">
            <a:spLocks noGrp="1"/>
          </p:cNvSpPr>
          <p:nvPr>
            <p:ph type="title"/>
          </p:nvPr>
        </p:nvSpPr>
        <p:spPr>
          <a:xfrm>
            <a:off x="457200" y="191903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4: Determining the most important variables for the model</a:t>
            </a:r>
            <a:endParaRPr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369D2C2-17C0-6240-8FE2-E7DAA3BC36C4}"/>
              </a:ext>
            </a:extLst>
          </p:cNvPr>
          <p:cNvGrpSpPr/>
          <p:nvPr/>
        </p:nvGrpSpPr>
        <p:grpSpPr>
          <a:xfrm>
            <a:off x="90779" y="807175"/>
            <a:ext cx="3692462" cy="669043"/>
            <a:chOff x="90779" y="807175"/>
            <a:chExt cx="3692462" cy="669043"/>
          </a:xfrm>
        </p:grpSpPr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93A906FD-A8B3-DB4B-A315-CFD61AF00382}"/>
                </a:ext>
              </a:extLst>
            </p:cNvPr>
            <p:cNvGrpSpPr/>
            <p:nvPr/>
          </p:nvGrpSpPr>
          <p:grpSpPr>
            <a:xfrm>
              <a:off x="90779" y="807175"/>
              <a:ext cx="3692462" cy="669043"/>
              <a:chOff x="459474" y="1138258"/>
              <a:chExt cx="3692462" cy="669043"/>
            </a:xfrm>
            <a:solidFill>
              <a:schemeClr val="accent1"/>
            </a:solidFill>
          </p:grpSpPr>
          <p:sp>
            <p:nvSpPr>
              <p:cNvPr id="100" name="Google Shape;504;p22">
                <a:extLst>
                  <a:ext uri="{FF2B5EF4-FFF2-40B4-BE49-F238E27FC236}">
                    <a16:creationId xmlns:a16="http://schemas.microsoft.com/office/drawing/2014/main" id="{E84DD07D-0AA1-4549-A6BB-73749FF84758}"/>
                  </a:ext>
                </a:extLst>
              </p:cNvPr>
              <p:cNvSpPr/>
              <p:nvPr/>
            </p:nvSpPr>
            <p:spPr>
              <a:xfrm flipH="1">
                <a:off x="991456" y="1500450"/>
                <a:ext cx="3160480" cy="39049"/>
              </a:xfrm>
              <a:custGeom>
                <a:avLst/>
                <a:gdLst/>
                <a:ahLst/>
                <a:cxnLst/>
                <a:rect l="l" t="t" r="r" b="b"/>
                <a:pathLst>
                  <a:path w="91284" h="1930" extrusionOk="0">
                    <a:moveTo>
                      <a:pt x="1292" y="0"/>
                    </a:moveTo>
                    <a:cubicBezTo>
                      <a:pt x="0" y="0"/>
                      <a:pt x="0" y="1929"/>
                      <a:pt x="1292" y="1929"/>
                    </a:cubicBezTo>
                    <a:lnTo>
                      <a:pt x="90011" y="1929"/>
                    </a:lnTo>
                    <a:cubicBezTo>
                      <a:pt x="91284" y="1929"/>
                      <a:pt x="91284" y="0"/>
                      <a:pt x="900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505;p22">
                <a:extLst>
                  <a:ext uri="{FF2B5EF4-FFF2-40B4-BE49-F238E27FC236}">
                    <a16:creationId xmlns:a16="http://schemas.microsoft.com/office/drawing/2014/main" id="{7D1AC59E-9FCB-0C42-918F-11B9216F6BA9}"/>
                  </a:ext>
                </a:extLst>
              </p:cNvPr>
              <p:cNvSpPr/>
              <p:nvPr/>
            </p:nvSpPr>
            <p:spPr>
              <a:xfrm flipH="1">
                <a:off x="459474" y="1232652"/>
                <a:ext cx="596851" cy="574649"/>
              </a:xfrm>
              <a:custGeom>
                <a:avLst/>
                <a:gdLst/>
                <a:ahLst/>
                <a:cxnLst/>
                <a:rect l="l" t="t" r="r" b="b"/>
                <a:pathLst>
                  <a:path w="25807" h="24847" extrusionOk="0">
                    <a:moveTo>
                      <a:pt x="13386" y="1934"/>
                    </a:moveTo>
                    <a:cubicBezTo>
                      <a:pt x="19191" y="1934"/>
                      <a:pt x="23878" y="6640"/>
                      <a:pt x="23878" y="12426"/>
                    </a:cubicBezTo>
                    <a:cubicBezTo>
                      <a:pt x="23878" y="16669"/>
                      <a:pt x="21332" y="20488"/>
                      <a:pt x="17397" y="22108"/>
                    </a:cubicBezTo>
                    <a:cubicBezTo>
                      <a:pt x="16099" y="22645"/>
                      <a:pt x="14736" y="22907"/>
                      <a:pt x="13383" y="22907"/>
                    </a:cubicBezTo>
                    <a:cubicBezTo>
                      <a:pt x="10657" y="22907"/>
                      <a:pt x="7978" y="21844"/>
                      <a:pt x="5980" y="19832"/>
                    </a:cubicBezTo>
                    <a:cubicBezTo>
                      <a:pt x="2971" y="16843"/>
                      <a:pt x="2084" y="12330"/>
                      <a:pt x="3704" y="8415"/>
                    </a:cubicBezTo>
                    <a:cubicBezTo>
                      <a:pt x="5324" y="4480"/>
                      <a:pt x="9143" y="1934"/>
                      <a:pt x="13386" y="1934"/>
                    </a:cubicBezTo>
                    <a:close/>
                    <a:moveTo>
                      <a:pt x="13390" y="1"/>
                    </a:moveTo>
                    <a:cubicBezTo>
                      <a:pt x="10157" y="1"/>
                      <a:pt x="6983" y="1265"/>
                      <a:pt x="4610" y="3651"/>
                    </a:cubicBezTo>
                    <a:cubicBezTo>
                      <a:pt x="1062" y="7200"/>
                      <a:pt x="1" y="12542"/>
                      <a:pt x="1929" y="17171"/>
                    </a:cubicBezTo>
                    <a:cubicBezTo>
                      <a:pt x="3839" y="21819"/>
                      <a:pt x="8371" y="24847"/>
                      <a:pt x="13386" y="24847"/>
                    </a:cubicBezTo>
                    <a:cubicBezTo>
                      <a:pt x="20252" y="24828"/>
                      <a:pt x="25806" y="19273"/>
                      <a:pt x="25806" y="12426"/>
                    </a:cubicBezTo>
                    <a:cubicBezTo>
                      <a:pt x="25806" y="7392"/>
                      <a:pt x="22778" y="2879"/>
                      <a:pt x="18149" y="951"/>
                    </a:cubicBezTo>
                    <a:cubicBezTo>
                      <a:pt x="16609" y="311"/>
                      <a:pt x="14992" y="1"/>
                      <a:pt x="133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508;p22">
                <a:extLst>
                  <a:ext uri="{FF2B5EF4-FFF2-40B4-BE49-F238E27FC236}">
                    <a16:creationId xmlns:a16="http://schemas.microsoft.com/office/drawing/2014/main" id="{81082437-CCC1-E24F-9F3A-00873BA2D079}"/>
                  </a:ext>
                </a:extLst>
              </p:cNvPr>
              <p:cNvSpPr txBox="1"/>
              <p:nvPr/>
            </p:nvSpPr>
            <p:spPr>
              <a:xfrm flipH="1">
                <a:off x="1120811" y="1138258"/>
                <a:ext cx="2564621" cy="40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latin typeface="Fira Sans"/>
                    <a:ea typeface="Fira Sans"/>
                    <a:cs typeface="Fira Sans"/>
                    <a:sym typeface="Fira Sans"/>
                  </a:rPr>
                  <a:t>Explaining the model</a:t>
                </a:r>
                <a:endParaRPr sz="1600" b="1" dirty="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96" name="Google Shape;525;p22">
              <a:extLst>
                <a:ext uri="{FF2B5EF4-FFF2-40B4-BE49-F238E27FC236}">
                  <a16:creationId xmlns:a16="http://schemas.microsoft.com/office/drawing/2014/main" id="{F6DE5C2D-933B-3940-996A-2283D68AEE50}"/>
                </a:ext>
              </a:extLst>
            </p:cNvPr>
            <p:cNvGrpSpPr/>
            <p:nvPr/>
          </p:nvGrpSpPr>
          <p:grpSpPr>
            <a:xfrm flipH="1">
              <a:off x="222931" y="1023191"/>
              <a:ext cx="332525" cy="331405"/>
              <a:chOff x="-26980600" y="3175500"/>
              <a:chExt cx="296950" cy="295950"/>
            </a:xfrm>
            <a:solidFill>
              <a:schemeClr val="accent1"/>
            </a:solidFill>
          </p:grpSpPr>
          <p:sp>
            <p:nvSpPr>
              <p:cNvPr id="97" name="Google Shape;526;p22">
                <a:extLst>
                  <a:ext uri="{FF2B5EF4-FFF2-40B4-BE49-F238E27FC236}">
                    <a16:creationId xmlns:a16="http://schemas.microsoft.com/office/drawing/2014/main" id="{51BD1162-4CB0-5043-B12A-6B385AC37394}"/>
                  </a:ext>
                </a:extLst>
              </p:cNvPr>
              <p:cNvSpPr/>
              <p:nvPr/>
            </p:nvSpPr>
            <p:spPr>
              <a:xfrm>
                <a:off x="-26798650" y="3175500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527;p22">
                <a:extLst>
                  <a:ext uri="{FF2B5EF4-FFF2-40B4-BE49-F238E27FC236}">
                    <a16:creationId xmlns:a16="http://schemas.microsoft.com/office/drawing/2014/main" id="{9549F05A-11EA-5F40-81CE-C5D540B6484A}"/>
                  </a:ext>
                </a:extLst>
              </p:cNvPr>
              <p:cNvSpPr/>
              <p:nvPr/>
            </p:nvSpPr>
            <p:spPr>
              <a:xfrm>
                <a:off x="-26980600" y="3325725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528;p22">
                <a:extLst>
                  <a:ext uri="{FF2B5EF4-FFF2-40B4-BE49-F238E27FC236}">
                    <a16:creationId xmlns:a16="http://schemas.microsoft.com/office/drawing/2014/main" id="{E884D432-0772-9348-907F-FA8A8DFA6729}"/>
                  </a:ext>
                </a:extLst>
              </p:cNvPr>
              <p:cNvSpPr/>
              <p:nvPr/>
            </p:nvSpPr>
            <p:spPr>
              <a:xfrm>
                <a:off x="-26893950" y="3226500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42C0132F-E86C-5F42-A7B7-2C3862EEDB7F}"/>
              </a:ext>
            </a:extLst>
          </p:cNvPr>
          <p:cNvGrpSpPr/>
          <p:nvPr/>
        </p:nvGrpSpPr>
        <p:grpSpPr>
          <a:xfrm>
            <a:off x="884052" y="1641057"/>
            <a:ext cx="1697400" cy="318915"/>
            <a:chOff x="908892" y="2208454"/>
            <a:chExt cx="1697400" cy="441000"/>
          </a:xfrm>
        </p:grpSpPr>
        <p:sp>
          <p:nvSpPr>
            <p:cNvPr id="89" name="Google Shape;2525;p32">
              <a:extLst>
                <a:ext uri="{FF2B5EF4-FFF2-40B4-BE49-F238E27FC236}">
                  <a16:creationId xmlns:a16="http://schemas.microsoft.com/office/drawing/2014/main" id="{9CA60629-26B1-A042-8C2A-AEF08C926FBF}"/>
                </a:ext>
              </a:extLst>
            </p:cNvPr>
            <p:cNvSpPr/>
            <p:nvPr/>
          </p:nvSpPr>
          <p:spPr>
            <a:xfrm>
              <a:off x="908892" y="2208454"/>
              <a:ext cx="1697400" cy="441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531;p32">
              <a:extLst>
                <a:ext uri="{FF2B5EF4-FFF2-40B4-BE49-F238E27FC236}">
                  <a16:creationId xmlns:a16="http://schemas.microsoft.com/office/drawing/2014/main" id="{2F0F5BEC-B0C6-C642-BDF7-905D02553937}"/>
                </a:ext>
              </a:extLst>
            </p:cNvPr>
            <p:cNvSpPr txBox="1"/>
            <p:nvPr/>
          </p:nvSpPr>
          <p:spPr>
            <a:xfrm>
              <a:off x="908892" y="2264190"/>
              <a:ext cx="16974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120 day Model</a:t>
              </a:r>
              <a:endParaRPr sz="1600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33" name="Google Shape;288;p19">
            <a:extLst>
              <a:ext uri="{FF2B5EF4-FFF2-40B4-BE49-F238E27FC236}">
                <a16:creationId xmlns:a16="http://schemas.microsoft.com/office/drawing/2014/main" id="{65AE0C8B-BCAB-8042-A1B1-30340BE29639}"/>
              </a:ext>
            </a:extLst>
          </p:cNvPr>
          <p:cNvSpPr/>
          <p:nvPr/>
        </p:nvSpPr>
        <p:spPr>
          <a:xfrm>
            <a:off x="198647" y="1825745"/>
            <a:ext cx="4388621" cy="213355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</a:pPr>
            <a:r>
              <a:rPr lang="es-ES" sz="1200" b="1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Main</a:t>
            </a:r>
            <a:r>
              <a:rPr lang="es-ES" sz="12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b="1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Insights</a:t>
            </a:r>
            <a:r>
              <a:rPr lang="es-ES" sz="12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Patients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high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GFR and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creatinine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tend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progress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more.</a:t>
            </a:r>
          </a:p>
          <a:p>
            <a:pPr marL="171450" lvl="0" indent="-171450" algn="just"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Patients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g3b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stages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tend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progress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less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often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than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patients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less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advanced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stages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171450" lvl="0" indent="-171450" algn="just"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Patients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higher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number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drugs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and doses per time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window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have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higher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risk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progression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9E8E09D-3FA8-4343-82BE-3244649A21BF}"/>
              </a:ext>
            </a:extLst>
          </p:cNvPr>
          <p:cNvGrpSpPr/>
          <p:nvPr/>
        </p:nvGrpSpPr>
        <p:grpSpPr>
          <a:xfrm>
            <a:off x="4475273" y="716435"/>
            <a:ext cx="4562444" cy="4427065"/>
            <a:chOff x="4811290" y="901569"/>
            <a:chExt cx="4332710" cy="4241931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0F46CA92-E26A-2B4B-8393-1B7D2746B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1290" y="901569"/>
              <a:ext cx="4241931" cy="4241931"/>
            </a:xfrm>
            <a:prstGeom prst="rect">
              <a:avLst/>
            </a:prstGeom>
          </p:spPr>
        </p:pic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445C16FA-27B0-3144-B6CD-190EF16F13A4}"/>
                </a:ext>
              </a:extLst>
            </p:cNvPr>
            <p:cNvSpPr/>
            <p:nvPr/>
          </p:nvSpPr>
          <p:spPr>
            <a:xfrm>
              <a:off x="5543060" y="1160183"/>
              <a:ext cx="3600940" cy="136354"/>
            </a:xfrm>
            <a:prstGeom prst="rect">
              <a:avLst/>
            </a:prstGeom>
            <a:noFill/>
            <a:ln>
              <a:solidFill>
                <a:srgbClr val="FF0000">
                  <a:alpha val="62000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dk1">
                    <a:alpha val="67000"/>
                  </a:schemeClr>
                </a:solidFill>
              </a:endParaRPr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52A01E79-8883-D04B-8D4F-333D6A488DD6}"/>
                </a:ext>
              </a:extLst>
            </p:cNvPr>
            <p:cNvSpPr/>
            <p:nvPr/>
          </p:nvSpPr>
          <p:spPr>
            <a:xfrm>
              <a:off x="5495293" y="1405844"/>
              <a:ext cx="3648707" cy="225295"/>
            </a:xfrm>
            <a:prstGeom prst="rect">
              <a:avLst/>
            </a:prstGeom>
            <a:noFill/>
            <a:ln>
              <a:solidFill>
                <a:srgbClr val="FF0000">
                  <a:alpha val="62000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dk1">
                    <a:alpha val="67000"/>
                  </a:schemeClr>
                </a:solidFill>
              </a:endParaRPr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5C9BA198-97C1-074D-B5F5-4EF4BE984E85}"/>
                </a:ext>
              </a:extLst>
            </p:cNvPr>
            <p:cNvSpPr/>
            <p:nvPr/>
          </p:nvSpPr>
          <p:spPr>
            <a:xfrm>
              <a:off x="5163238" y="2190466"/>
              <a:ext cx="3980761" cy="136477"/>
            </a:xfrm>
            <a:prstGeom prst="rect">
              <a:avLst/>
            </a:prstGeom>
            <a:noFill/>
            <a:ln>
              <a:solidFill>
                <a:srgbClr val="FF0000">
                  <a:alpha val="62000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dk1">
                    <a:alpha val="67000"/>
                  </a:schemeClr>
                </a:solidFill>
              </a:endParaRPr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5C3A35B4-21D5-624E-8CA6-E241E2B06A51}"/>
                </a:ext>
              </a:extLst>
            </p:cNvPr>
            <p:cNvSpPr/>
            <p:nvPr/>
          </p:nvSpPr>
          <p:spPr>
            <a:xfrm>
              <a:off x="5538511" y="3086792"/>
              <a:ext cx="3600940" cy="136354"/>
            </a:xfrm>
            <a:prstGeom prst="rect">
              <a:avLst/>
            </a:prstGeom>
            <a:noFill/>
            <a:ln>
              <a:solidFill>
                <a:srgbClr val="FF0000">
                  <a:alpha val="62000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dk1">
                    <a:alpha val="67000"/>
                  </a:schemeClr>
                </a:solidFill>
              </a:endParaRPr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7B654074-4087-DA48-A3DE-3317AEDB27C1}"/>
                </a:ext>
              </a:extLst>
            </p:cNvPr>
            <p:cNvSpPr/>
            <p:nvPr/>
          </p:nvSpPr>
          <p:spPr>
            <a:xfrm>
              <a:off x="5543060" y="3658383"/>
              <a:ext cx="3600940" cy="136354"/>
            </a:xfrm>
            <a:prstGeom prst="rect">
              <a:avLst/>
            </a:prstGeom>
            <a:noFill/>
            <a:ln>
              <a:solidFill>
                <a:srgbClr val="FF0000">
                  <a:alpha val="62000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dk1">
                    <a:alpha val="67000"/>
                  </a:schemeClr>
                </a:solidFill>
              </a:endParaRPr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3B06E998-B04B-A64F-A419-0C2186FAA1F4}"/>
                </a:ext>
              </a:extLst>
            </p:cNvPr>
            <p:cNvSpPr/>
            <p:nvPr/>
          </p:nvSpPr>
          <p:spPr>
            <a:xfrm>
              <a:off x="5495293" y="4446000"/>
              <a:ext cx="3644158" cy="136477"/>
            </a:xfrm>
            <a:prstGeom prst="rect">
              <a:avLst/>
            </a:prstGeom>
            <a:noFill/>
            <a:ln>
              <a:solidFill>
                <a:srgbClr val="FF0000">
                  <a:alpha val="62000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dk1">
                    <a:alpha val="67000"/>
                  </a:schemeClr>
                </a:solidFill>
              </a:endParaRPr>
            </a:p>
          </p:txBody>
        </p:sp>
      </p:grpSp>
      <p:sp>
        <p:nvSpPr>
          <p:cNvPr id="48" name="Google Shape;288;p19">
            <a:extLst>
              <a:ext uri="{FF2B5EF4-FFF2-40B4-BE49-F238E27FC236}">
                <a16:creationId xmlns:a16="http://schemas.microsoft.com/office/drawing/2014/main" id="{B79E9431-118F-0E45-B3A3-6973C9A88219}"/>
              </a:ext>
            </a:extLst>
          </p:cNvPr>
          <p:cNvSpPr/>
          <p:nvPr/>
        </p:nvSpPr>
        <p:spPr>
          <a:xfrm>
            <a:off x="198647" y="4324021"/>
            <a:ext cx="4241931" cy="69752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180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day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had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same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main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variables</a:t>
            </a:r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92EEE32C-6502-D547-B448-82831E9CE0FE}"/>
              </a:ext>
            </a:extLst>
          </p:cNvPr>
          <p:cNvGrpSpPr/>
          <p:nvPr/>
        </p:nvGrpSpPr>
        <p:grpSpPr>
          <a:xfrm>
            <a:off x="884052" y="4005106"/>
            <a:ext cx="1697400" cy="318915"/>
            <a:chOff x="908892" y="2208454"/>
            <a:chExt cx="1697400" cy="441000"/>
          </a:xfrm>
        </p:grpSpPr>
        <p:sp>
          <p:nvSpPr>
            <p:cNvPr id="50" name="Google Shape;2525;p32">
              <a:extLst>
                <a:ext uri="{FF2B5EF4-FFF2-40B4-BE49-F238E27FC236}">
                  <a16:creationId xmlns:a16="http://schemas.microsoft.com/office/drawing/2014/main" id="{9EDAC9C1-FD76-0F4B-AF79-E464D8E2165E}"/>
                </a:ext>
              </a:extLst>
            </p:cNvPr>
            <p:cNvSpPr/>
            <p:nvPr/>
          </p:nvSpPr>
          <p:spPr>
            <a:xfrm>
              <a:off x="908892" y="2208454"/>
              <a:ext cx="1697400" cy="441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31;p32">
              <a:extLst>
                <a:ext uri="{FF2B5EF4-FFF2-40B4-BE49-F238E27FC236}">
                  <a16:creationId xmlns:a16="http://schemas.microsoft.com/office/drawing/2014/main" id="{1D737781-5A0A-F540-A363-0460B27AAF48}"/>
                </a:ext>
              </a:extLst>
            </p:cNvPr>
            <p:cNvSpPr txBox="1"/>
            <p:nvPr/>
          </p:nvSpPr>
          <p:spPr>
            <a:xfrm>
              <a:off x="908892" y="2264190"/>
              <a:ext cx="16974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180 day Model</a:t>
              </a:r>
              <a:endParaRPr sz="1600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523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5: </a:t>
            </a:r>
            <a:r>
              <a:rPr lang="en" dirty="0" err="1"/>
              <a:t>Recom</a:t>
            </a:r>
            <a:r>
              <a:rPr lang="es-MX" dirty="0"/>
              <a:t>m</a:t>
            </a:r>
            <a:r>
              <a:rPr lang="en" dirty="0" err="1"/>
              <a:t>endations</a:t>
            </a:r>
            <a:r>
              <a:rPr lang="en" dirty="0"/>
              <a:t> to improve the model and next steps</a:t>
            </a:r>
            <a:endParaRPr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42C0132F-E86C-5F42-A7B7-2C3862EEDB7F}"/>
              </a:ext>
            </a:extLst>
          </p:cNvPr>
          <p:cNvGrpSpPr/>
          <p:nvPr/>
        </p:nvGrpSpPr>
        <p:grpSpPr>
          <a:xfrm>
            <a:off x="778810" y="1092322"/>
            <a:ext cx="2143456" cy="460921"/>
            <a:chOff x="908892" y="2208454"/>
            <a:chExt cx="1697400" cy="441000"/>
          </a:xfrm>
        </p:grpSpPr>
        <p:sp>
          <p:nvSpPr>
            <p:cNvPr id="89" name="Google Shape;2525;p32">
              <a:extLst>
                <a:ext uri="{FF2B5EF4-FFF2-40B4-BE49-F238E27FC236}">
                  <a16:creationId xmlns:a16="http://schemas.microsoft.com/office/drawing/2014/main" id="{9CA60629-26B1-A042-8C2A-AEF08C926FBF}"/>
                </a:ext>
              </a:extLst>
            </p:cNvPr>
            <p:cNvSpPr/>
            <p:nvPr/>
          </p:nvSpPr>
          <p:spPr>
            <a:xfrm>
              <a:off x="908892" y="2208454"/>
              <a:ext cx="1697400" cy="441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531;p32">
              <a:extLst>
                <a:ext uri="{FF2B5EF4-FFF2-40B4-BE49-F238E27FC236}">
                  <a16:creationId xmlns:a16="http://schemas.microsoft.com/office/drawing/2014/main" id="{2F0F5BEC-B0C6-C642-BDF7-905D02553937}"/>
                </a:ext>
              </a:extLst>
            </p:cNvPr>
            <p:cNvSpPr txBox="1"/>
            <p:nvPr/>
          </p:nvSpPr>
          <p:spPr>
            <a:xfrm>
              <a:off x="908892" y="2264190"/>
              <a:ext cx="16974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Recommendations</a:t>
              </a:r>
              <a:endParaRPr sz="1600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48" name="Google Shape;288;p19">
            <a:extLst>
              <a:ext uri="{FF2B5EF4-FFF2-40B4-BE49-F238E27FC236}">
                <a16:creationId xmlns:a16="http://schemas.microsoft.com/office/drawing/2014/main" id="{B79E9431-118F-0E45-B3A3-6973C9A88219}"/>
              </a:ext>
            </a:extLst>
          </p:cNvPr>
          <p:cNvSpPr/>
          <p:nvPr/>
        </p:nvSpPr>
        <p:spPr>
          <a:xfrm>
            <a:off x="391885" y="1774508"/>
            <a:ext cx="3160479" cy="24214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Review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time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window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Nephrologyst</a:t>
            </a:r>
            <a:endParaRPr lang="es-ES" i="1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ES" i="1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Gain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more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insights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about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patients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using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contraindications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meds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they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take</a:t>
            </a:r>
            <a:endParaRPr lang="es-ES" i="1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ES" i="1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Obtain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from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key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clinical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variables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such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as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Albumin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and Urea</a:t>
            </a:r>
          </a:p>
        </p:txBody>
      </p:sp>
      <p:sp>
        <p:nvSpPr>
          <p:cNvPr id="27" name="Google Shape;288;p19">
            <a:extLst>
              <a:ext uri="{FF2B5EF4-FFF2-40B4-BE49-F238E27FC236}">
                <a16:creationId xmlns:a16="http://schemas.microsoft.com/office/drawing/2014/main" id="{440302CC-3A3D-7B4C-8F53-1085EE4C2909}"/>
              </a:ext>
            </a:extLst>
          </p:cNvPr>
          <p:cNvSpPr/>
          <p:nvPr/>
        </p:nvSpPr>
        <p:spPr>
          <a:xfrm>
            <a:off x="4571999" y="1538943"/>
            <a:ext cx="2057249" cy="441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i="1" dirty="0" err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Get</a:t>
            </a:r>
            <a:r>
              <a:rPr lang="es-ES" i="1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more data! 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9E325D0-5834-8145-A002-D9C83CDE1D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75"/>
          <a:stretch/>
        </p:blipFill>
        <p:spPr>
          <a:xfrm rot="5400000">
            <a:off x="5183352" y="1302459"/>
            <a:ext cx="3059656" cy="4282361"/>
          </a:xfrm>
          <a:prstGeom prst="rect">
            <a:avLst/>
          </a:prstGeom>
        </p:spPr>
      </p:pic>
      <p:grpSp>
        <p:nvGrpSpPr>
          <p:cNvPr id="30" name="Grupo 29">
            <a:extLst>
              <a:ext uri="{FF2B5EF4-FFF2-40B4-BE49-F238E27FC236}">
                <a16:creationId xmlns:a16="http://schemas.microsoft.com/office/drawing/2014/main" id="{AF8D48BC-7F06-B44A-99B5-A068CB534E27}"/>
              </a:ext>
            </a:extLst>
          </p:cNvPr>
          <p:cNvGrpSpPr/>
          <p:nvPr/>
        </p:nvGrpSpPr>
        <p:grpSpPr>
          <a:xfrm>
            <a:off x="5557520" y="1032631"/>
            <a:ext cx="2143456" cy="460921"/>
            <a:chOff x="908892" y="2208454"/>
            <a:chExt cx="1697400" cy="441000"/>
          </a:xfrm>
        </p:grpSpPr>
        <p:sp>
          <p:nvSpPr>
            <p:cNvPr id="31" name="Google Shape;2525;p32">
              <a:extLst>
                <a:ext uri="{FF2B5EF4-FFF2-40B4-BE49-F238E27FC236}">
                  <a16:creationId xmlns:a16="http://schemas.microsoft.com/office/drawing/2014/main" id="{E3D75B5E-4276-B14F-9A03-D2F9C31E27B6}"/>
                </a:ext>
              </a:extLst>
            </p:cNvPr>
            <p:cNvSpPr/>
            <p:nvPr/>
          </p:nvSpPr>
          <p:spPr>
            <a:xfrm>
              <a:off x="908892" y="2208454"/>
              <a:ext cx="1697400" cy="441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31;p32">
              <a:extLst>
                <a:ext uri="{FF2B5EF4-FFF2-40B4-BE49-F238E27FC236}">
                  <a16:creationId xmlns:a16="http://schemas.microsoft.com/office/drawing/2014/main" id="{630FF519-3125-614B-8C97-860131136DD1}"/>
                </a:ext>
              </a:extLst>
            </p:cNvPr>
            <p:cNvSpPr txBox="1"/>
            <p:nvPr/>
          </p:nvSpPr>
          <p:spPr>
            <a:xfrm>
              <a:off x="908892" y="2264190"/>
              <a:ext cx="16974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Next Steps</a:t>
              </a:r>
              <a:endParaRPr sz="1600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3084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4B798-C7C1-B34A-BCC1-422084F03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31550"/>
            <a:ext cx="8229600" cy="340200"/>
          </a:xfrm>
        </p:spPr>
        <p:txBody>
          <a:bodyPr/>
          <a:lstStyle/>
          <a:p>
            <a:r>
              <a:rPr lang="es-MX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428798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0" name="Google Shape;15510;p4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C2F13580-0D9F-F541-906F-C7571BB1E7D3}"/>
              </a:ext>
            </a:extLst>
          </p:cNvPr>
          <p:cNvGrpSpPr/>
          <p:nvPr/>
        </p:nvGrpSpPr>
        <p:grpSpPr>
          <a:xfrm>
            <a:off x="3005304" y="949356"/>
            <a:ext cx="5989500" cy="3970594"/>
            <a:chOff x="2423413" y="986350"/>
            <a:chExt cx="5989500" cy="3970594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CCF7771B-D2A2-4F47-B6C8-ABFD91ACA0F7}"/>
                </a:ext>
              </a:extLst>
            </p:cNvPr>
            <p:cNvGrpSpPr/>
            <p:nvPr/>
          </p:nvGrpSpPr>
          <p:grpSpPr>
            <a:xfrm>
              <a:off x="2423413" y="986350"/>
              <a:ext cx="5989500" cy="656950"/>
              <a:chOff x="2423413" y="986350"/>
              <a:chExt cx="5989500" cy="656950"/>
            </a:xfrm>
          </p:grpSpPr>
          <p:sp>
            <p:nvSpPr>
              <p:cNvPr id="15507" name="Google Shape;15507;p41"/>
              <p:cNvSpPr/>
              <p:nvPr/>
            </p:nvSpPr>
            <p:spPr>
              <a:xfrm flipH="1">
                <a:off x="2423413" y="986350"/>
                <a:ext cx="5989500" cy="656950"/>
              </a:xfrm>
              <a:prstGeom prst="homePlate">
                <a:avLst>
                  <a:gd name="adj" fmla="val 26468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2" name="Google Shape;15522;p41"/>
              <p:cNvSpPr/>
              <p:nvPr/>
            </p:nvSpPr>
            <p:spPr>
              <a:xfrm>
                <a:off x="4270768" y="1054794"/>
                <a:ext cx="2410200" cy="54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91425" rIns="137150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600" dirty="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Problem Description</a:t>
                </a:r>
                <a:endParaRPr sz="16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grpSp>
            <p:nvGrpSpPr>
              <p:cNvPr id="4" name="Grupo 3">
                <a:extLst>
                  <a:ext uri="{FF2B5EF4-FFF2-40B4-BE49-F238E27FC236}">
                    <a16:creationId xmlns:a16="http://schemas.microsoft.com/office/drawing/2014/main" id="{CA222656-BD73-9C45-9893-5D9B437A2D5D}"/>
                  </a:ext>
                </a:extLst>
              </p:cNvPr>
              <p:cNvGrpSpPr/>
              <p:nvPr/>
            </p:nvGrpSpPr>
            <p:grpSpPr>
              <a:xfrm>
                <a:off x="3159960" y="1054794"/>
                <a:ext cx="626490" cy="546600"/>
                <a:chOff x="3044963" y="1109050"/>
                <a:chExt cx="681000" cy="681000"/>
              </a:xfrm>
            </p:grpSpPr>
            <p:sp>
              <p:nvSpPr>
                <p:cNvPr id="15525" name="Google Shape;15525;p41"/>
                <p:cNvSpPr/>
                <p:nvPr/>
              </p:nvSpPr>
              <p:spPr>
                <a:xfrm>
                  <a:off x="3111825" y="1176232"/>
                  <a:ext cx="547291" cy="546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54" h="27521" extrusionOk="0">
                      <a:moveTo>
                        <a:pt x="27553" y="13777"/>
                      </a:moveTo>
                      <a:cubicBezTo>
                        <a:pt x="27553" y="21349"/>
                        <a:pt x="21382" y="27520"/>
                        <a:pt x="13777" y="27520"/>
                      </a:cubicBezTo>
                      <a:cubicBezTo>
                        <a:pt x="6171" y="27520"/>
                        <a:pt x="0" y="21349"/>
                        <a:pt x="0" y="13777"/>
                      </a:cubicBezTo>
                      <a:cubicBezTo>
                        <a:pt x="0" y="6172"/>
                        <a:pt x="6171" y="1"/>
                        <a:pt x="13777" y="1"/>
                      </a:cubicBezTo>
                      <a:cubicBezTo>
                        <a:pt x="21382" y="1"/>
                        <a:pt x="27553" y="6172"/>
                        <a:pt x="27553" y="1377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" sz="2500" b="1" dirty="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1</a:t>
                  </a:r>
                  <a:endParaRPr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5528" name="Google Shape;15528;p41"/>
                <p:cNvSpPr/>
                <p:nvPr/>
              </p:nvSpPr>
              <p:spPr>
                <a:xfrm>
                  <a:off x="3044963" y="1109050"/>
                  <a:ext cx="681000" cy="6810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9C6FA24E-3336-F84C-8E4D-8AB58C1E21D9}"/>
                </a:ext>
              </a:extLst>
            </p:cNvPr>
            <p:cNvGrpSpPr/>
            <p:nvPr/>
          </p:nvGrpSpPr>
          <p:grpSpPr>
            <a:xfrm>
              <a:off x="2423413" y="2632825"/>
              <a:ext cx="5989500" cy="656950"/>
              <a:chOff x="2423413" y="986350"/>
              <a:chExt cx="5989500" cy="656950"/>
            </a:xfrm>
          </p:grpSpPr>
          <p:sp>
            <p:nvSpPr>
              <p:cNvPr id="44" name="Google Shape;15507;p41">
                <a:extLst>
                  <a:ext uri="{FF2B5EF4-FFF2-40B4-BE49-F238E27FC236}">
                    <a16:creationId xmlns:a16="http://schemas.microsoft.com/office/drawing/2014/main" id="{9AF8D784-B3ED-EE4C-8D12-6C4063D15092}"/>
                  </a:ext>
                </a:extLst>
              </p:cNvPr>
              <p:cNvSpPr/>
              <p:nvPr/>
            </p:nvSpPr>
            <p:spPr>
              <a:xfrm flipH="1">
                <a:off x="2423413" y="986350"/>
                <a:ext cx="5989500" cy="656950"/>
              </a:xfrm>
              <a:prstGeom prst="homePlate">
                <a:avLst>
                  <a:gd name="adj" fmla="val 26468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522;p41">
                <a:extLst>
                  <a:ext uri="{FF2B5EF4-FFF2-40B4-BE49-F238E27FC236}">
                    <a16:creationId xmlns:a16="http://schemas.microsoft.com/office/drawing/2014/main" id="{C1241F31-863C-1B41-8E25-07192C43B9F0}"/>
                  </a:ext>
                </a:extLst>
              </p:cNvPr>
              <p:cNvSpPr/>
              <p:nvPr/>
            </p:nvSpPr>
            <p:spPr>
              <a:xfrm>
                <a:off x="4332264" y="1093106"/>
                <a:ext cx="2410200" cy="54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91425" rIns="137150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600" dirty="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Modelling</a:t>
                </a:r>
                <a:endParaRPr sz="16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grpSp>
            <p:nvGrpSpPr>
              <p:cNvPr id="46" name="Grupo 45">
                <a:extLst>
                  <a:ext uri="{FF2B5EF4-FFF2-40B4-BE49-F238E27FC236}">
                    <a16:creationId xmlns:a16="http://schemas.microsoft.com/office/drawing/2014/main" id="{0B6E6810-FBEA-3949-9488-B88D043A60BD}"/>
                  </a:ext>
                </a:extLst>
              </p:cNvPr>
              <p:cNvGrpSpPr/>
              <p:nvPr/>
            </p:nvGrpSpPr>
            <p:grpSpPr>
              <a:xfrm>
                <a:off x="3159960" y="1054794"/>
                <a:ext cx="626490" cy="546600"/>
                <a:chOff x="3044963" y="1109050"/>
                <a:chExt cx="681000" cy="681000"/>
              </a:xfrm>
            </p:grpSpPr>
            <p:sp>
              <p:nvSpPr>
                <p:cNvPr id="47" name="Google Shape;15525;p41">
                  <a:extLst>
                    <a:ext uri="{FF2B5EF4-FFF2-40B4-BE49-F238E27FC236}">
                      <a16:creationId xmlns:a16="http://schemas.microsoft.com/office/drawing/2014/main" id="{CE49DF9F-F1E4-AC4B-9B9C-05EB74DF16F8}"/>
                    </a:ext>
                  </a:extLst>
                </p:cNvPr>
                <p:cNvSpPr/>
                <p:nvPr/>
              </p:nvSpPr>
              <p:spPr>
                <a:xfrm>
                  <a:off x="3111825" y="1176232"/>
                  <a:ext cx="547291" cy="546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54" h="27521" extrusionOk="0">
                      <a:moveTo>
                        <a:pt x="27553" y="13777"/>
                      </a:moveTo>
                      <a:cubicBezTo>
                        <a:pt x="27553" y="21349"/>
                        <a:pt x="21382" y="27520"/>
                        <a:pt x="13777" y="27520"/>
                      </a:cubicBezTo>
                      <a:cubicBezTo>
                        <a:pt x="6171" y="27520"/>
                        <a:pt x="0" y="21349"/>
                        <a:pt x="0" y="13777"/>
                      </a:cubicBezTo>
                      <a:cubicBezTo>
                        <a:pt x="0" y="6172"/>
                        <a:pt x="6171" y="1"/>
                        <a:pt x="13777" y="1"/>
                      </a:cubicBezTo>
                      <a:cubicBezTo>
                        <a:pt x="21382" y="1"/>
                        <a:pt x="27553" y="6172"/>
                        <a:pt x="27553" y="1377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" sz="2500" b="1" dirty="0">
                      <a:solidFill>
                        <a:srgbClr val="FFFFFF"/>
                      </a:solidFill>
                      <a:latin typeface="Roboto"/>
                      <a:ea typeface="Roboto"/>
                      <a:sym typeface="Roboto"/>
                    </a:rPr>
                    <a:t>3</a:t>
                  </a:r>
                  <a:endParaRPr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" name="Google Shape;15528;p41">
                  <a:extLst>
                    <a:ext uri="{FF2B5EF4-FFF2-40B4-BE49-F238E27FC236}">
                      <a16:creationId xmlns:a16="http://schemas.microsoft.com/office/drawing/2014/main" id="{3F828D99-5581-2D42-8C4D-979871059106}"/>
                    </a:ext>
                  </a:extLst>
                </p:cNvPr>
                <p:cNvSpPr/>
                <p:nvPr/>
              </p:nvSpPr>
              <p:spPr>
                <a:xfrm>
                  <a:off x="3044963" y="1109050"/>
                  <a:ext cx="681000" cy="6810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65FF85F7-8B8E-6F4C-9340-2E061F4205D0}"/>
                </a:ext>
              </a:extLst>
            </p:cNvPr>
            <p:cNvGrpSpPr/>
            <p:nvPr/>
          </p:nvGrpSpPr>
          <p:grpSpPr>
            <a:xfrm>
              <a:off x="2423413" y="1800854"/>
              <a:ext cx="5989500" cy="656950"/>
              <a:chOff x="2423413" y="986350"/>
              <a:chExt cx="5989500" cy="656950"/>
            </a:xfrm>
          </p:grpSpPr>
          <p:sp>
            <p:nvSpPr>
              <p:cNvPr id="50" name="Google Shape;15507;p41">
                <a:extLst>
                  <a:ext uri="{FF2B5EF4-FFF2-40B4-BE49-F238E27FC236}">
                    <a16:creationId xmlns:a16="http://schemas.microsoft.com/office/drawing/2014/main" id="{FB6571FE-D7DB-454E-BBA0-60E8895208A7}"/>
                  </a:ext>
                </a:extLst>
              </p:cNvPr>
              <p:cNvSpPr/>
              <p:nvPr/>
            </p:nvSpPr>
            <p:spPr>
              <a:xfrm flipH="1">
                <a:off x="2423413" y="986350"/>
                <a:ext cx="5989500" cy="656950"/>
              </a:xfrm>
              <a:prstGeom prst="homePlate">
                <a:avLst>
                  <a:gd name="adj" fmla="val 26468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522;p41">
                <a:extLst>
                  <a:ext uri="{FF2B5EF4-FFF2-40B4-BE49-F238E27FC236}">
                    <a16:creationId xmlns:a16="http://schemas.microsoft.com/office/drawing/2014/main" id="{300EC5C7-61FB-E74E-8D30-0BE6D917F0E6}"/>
                  </a:ext>
                </a:extLst>
              </p:cNvPr>
              <p:cNvSpPr/>
              <p:nvPr/>
            </p:nvSpPr>
            <p:spPr>
              <a:xfrm>
                <a:off x="4270767" y="1054794"/>
                <a:ext cx="3834142" cy="54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91425" rIns="137150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s-ES" sz="1600" dirty="0" err="1">
                    <a:latin typeface="Fira Sans"/>
                    <a:ea typeface="Fira Sans"/>
                    <a:cs typeface="Fira Sans"/>
                    <a:sym typeface="Fira Sans"/>
                  </a:rPr>
                  <a:t>Approach</a:t>
                </a:r>
                <a:r>
                  <a:rPr lang="es-ES" sz="1600" dirty="0">
                    <a:latin typeface="Fira Sans"/>
                    <a:ea typeface="Fira Sans"/>
                    <a:cs typeface="Fira Sans"/>
                    <a:sym typeface="Fira Sans"/>
                  </a:rPr>
                  <a:t> to </a:t>
                </a:r>
                <a:r>
                  <a:rPr lang="es-ES" sz="1600" dirty="0" err="1">
                    <a:latin typeface="Fira Sans"/>
                    <a:ea typeface="Fira Sans"/>
                    <a:cs typeface="Fira Sans"/>
                    <a:sym typeface="Fira Sans"/>
                  </a:rPr>
                  <a:t>solve</a:t>
                </a:r>
                <a:r>
                  <a:rPr lang="es-ES" sz="1600" dirty="0">
                    <a:latin typeface="Fira Sans"/>
                    <a:ea typeface="Fira Sans"/>
                    <a:cs typeface="Fira Sans"/>
                    <a:sym typeface="Fira Sans"/>
                  </a:rPr>
                  <a:t> </a:t>
                </a:r>
                <a:r>
                  <a:rPr lang="es-ES" sz="1600" dirty="0" err="1">
                    <a:latin typeface="Fira Sans"/>
                    <a:ea typeface="Fira Sans"/>
                    <a:cs typeface="Fira Sans"/>
                    <a:sym typeface="Fira Sans"/>
                  </a:rPr>
                  <a:t>the</a:t>
                </a:r>
                <a:r>
                  <a:rPr lang="es-ES" sz="1600" dirty="0">
                    <a:latin typeface="Fira Sans"/>
                    <a:ea typeface="Fira Sans"/>
                    <a:cs typeface="Fira Sans"/>
                    <a:sym typeface="Fira Sans"/>
                  </a:rPr>
                  <a:t> </a:t>
                </a:r>
                <a:r>
                  <a:rPr lang="es-ES" sz="1600" dirty="0" err="1">
                    <a:latin typeface="Fira Sans"/>
                    <a:ea typeface="Fira Sans"/>
                    <a:cs typeface="Fira Sans"/>
                    <a:sym typeface="Fira Sans"/>
                  </a:rPr>
                  <a:t>problem</a:t>
                </a:r>
                <a:endParaRPr sz="16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grpSp>
            <p:nvGrpSpPr>
              <p:cNvPr id="52" name="Grupo 51">
                <a:extLst>
                  <a:ext uri="{FF2B5EF4-FFF2-40B4-BE49-F238E27FC236}">
                    <a16:creationId xmlns:a16="http://schemas.microsoft.com/office/drawing/2014/main" id="{AFF10014-7885-A94C-8986-79E0AF20D7B8}"/>
                  </a:ext>
                </a:extLst>
              </p:cNvPr>
              <p:cNvGrpSpPr/>
              <p:nvPr/>
            </p:nvGrpSpPr>
            <p:grpSpPr>
              <a:xfrm>
                <a:off x="3159960" y="1054794"/>
                <a:ext cx="626490" cy="546600"/>
                <a:chOff x="3044963" y="1109050"/>
                <a:chExt cx="681000" cy="681000"/>
              </a:xfrm>
            </p:grpSpPr>
            <p:sp>
              <p:nvSpPr>
                <p:cNvPr id="53" name="Google Shape;15525;p41">
                  <a:extLst>
                    <a:ext uri="{FF2B5EF4-FFF2-40B4-BE49-F238E27FC236}">
                      <a16:creationId xmlns:a16="http://schemas.microsoft.com/office/drawing/2014/main" id="{A49D7B68-55CE-0449-8EE4-13B5C4D51034}"/>
                    </a:ext>
                  </a:extLst>
                </p:cNvPr>
                <p:cNvSpPr/>
                <p:nvPr/>
              </p:nvSpPr>
              <p:spPr>
                <a:xfrm>
                  <a:off x="3111825" y="1176232"/>
                  <a:ext cx="547291" cy="546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54" h="27521" extrusionOk="0">
                      <a:moveTo>
                        <a:pt x="27553" y="13777"/>
                      </a:moveTo>
                      <a:cubicBezTo>
                        <a:pt x="27553" y="21349"/>
                        <a:pt x="21382" y="27520"/>
                        <a:pt x="13777" y="27520"/>
                      </a:cubicBezTo>
                      <a:cubicBezTo>
                        <a:pt x="6171" y="27520"/>
                        <a:pt x="0" y="21349"/>
                        <a:pt x="0" y="13777"/>
                      </a:cubicBezTo>
                      <a:cubicBezTo>
                        <a:pt x="0" y="6172"/>
                        <a:pt x="6171" y="1"/>
                        <a:pt x="13777" y="1"/>
                      </a:cubicBezTo>
                      <a:cubicBezTo>
                        <a:pt x="21382" y="1"/>
                        <a:pt x="27553" y="6172"/>
                        <a:pt x="27553" y="1377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" sz="2500" b="1" dirty="0">
                      <a:solidFill>
                        <a:srgbClr val="FFFFFF"/>
                      </a:solidFill>
                      <a:latin typeface="Roboto"/>
                      <a:ea typeface="Roboto"/>
                      <a:sym typeface="Roboto"/>
                    </a:rPr>
                    <a:t>2</a:t>
                  </a:r>
                  <a:endParaRPr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Google Shape;15528;p41">
                  <a:extLst>
                    <a:ext uri="{FF2B5EF4-FFF2-40B4-BE49-F238E27FC236}">
                      <a16:creationId xmlns:a16="http://schemas.microsoft.com/office/drawing/2014/main" id="{635EB822-1F8D-FD44-AC1E-A49F9E77E9CB}"/>
                    </a:ext>
                  </a:extLst>
                </p:cNvPr>
                <p:cNvSpPr/>
                <p:nvPr/>
              </p:nvSpPr>
              <p:spPr>
                <a:xfrm>
                  <a:off x="3044963" y="1109050"/>
                  <a:ext cx="681000" cy="6810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376959FF-444A-F244-9966-3633953A2D59}"/>
                </a:ext>
              </a:extLst>
            </p:cNvPr>
            <p:cNvGrpSpPr/>
            <p:nvPr/>
          </p:nvGrpSpPr>
          <p:grpSpPr>
            <a:xfrm>
              <a:off x="2423413" y="3464796"/>
              <a:ext cx="5989500" cy="656950"/>
              <a:chOff x="2423413" y="986350"/>
              <a:chExt cx="5989500" cy="656950"/>
            </a:xfrm>
          </p:grpSpPr>
          <p:sp>
            <p:nvSpPr>
              <p:cNvPr id="56" name="Google Shape;15507;p41">
                <a:extLst>
                  <a:ext uri="{FF2B5EF4-FFF2-40B4-BE49-F238E27FC236}">
                    <a16:creationId xmlns:a16="http://schemas.microsoft.com/office/drawing/2014/main" id="{97EF90D6-8733-C448-A02C-FBB10467DE8D}"/>
                  </a:ext>
                </a:extLst>
              </p:cNvPr>
              <p:cNvSpPr/>
              <p:nvPr/>
            </p:nvSpPr>
            <p:spPr>
              <a:xfrm flipH="1">
                <a:off x="2423413" y="986350"/>
                <a:ext cx="5989500" cy="656950"/>
              </a:xfrm>
              <a:prstGeom prst="homePlate">
                <a:avLst>
                  <a:gd name="adj" fmla="val 26468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522;p41">
                <a:extLst>
                  <a:ext uri="{FF2B5EF4-FFF2-40B4-BE49-F238E27FC236}">
                    <a16:creationId xmlns:a16="http://schemas.microsoft.com/office/drawing/2014/main" id="{F46C298A-514F-C24C-9137-6B91D832A077}"/>
                  </a:ext>
                </a:extLst>
              </p:cNvPr>
              <p:cNvSpPr/>
              <p:nvPr/>
            </p:nvSpPr>
            <p:spPr>
              <a:xfrm>
                <a:off x="4332264" y="1043209"/>
                <a:ext cx="2919741" cy="54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91425" rIns="137150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600" dirty="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Explanation of the model</a:t>
                </a:r>
                <a:endParaRPr sz="16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grpSp>
            <p:nvGrpSpPr>
              <p:cNvPr id="58" name="Grupo 57">
                <a:extLst>
                  <a:ext uri="{FF2B5EF4-FFF2-40B4-BE49-F238E27FC236}">
                    <a16:creationId xmlns:a16="http://schemas.microsoft.com/office/drawing/2014/main" id="{1299FCCC-F419-AF4C-9E1F-C16C63C82CC2}"/>
                  </a:ext>
                </a:extLst>
              </p:cNvPr>
              <p:cNvGrpSpPr/>
              <p:nvPr/>
            </p:nvGrpSpPr>
            <p:grpSpPr>
              <a:xfrm>
                <a:off x="3159960" y="1054794"/>
                <a:ext cx="626490" cy="546600"/>
                <a:chOff x="3044963" y="1109050"/>
                <a:chExt cx="681000" cy="681000"/>
              </a:xfrm>
            </p:grpSpPr>
            <p:sp>
              <p:nvSpPr>
                <p:cNvPr id="59" name="Google Shape;15525;p41">
                  <a:extLst>
                    <a:ext uri="{FF2B5EF4-FFF2-40B4-BE49-F238E27FC236}">
                      <a16:creationId xmlns:a16="http://schemas.microsoft.com/office/drawing/2014/main" id="{39791A3E-118E-BD46-8362-77CBEF598549}"/>
                    </a:ext>
                  </a:extLst>
                </p:cNvPr>
                <p:cNvSpPr/>
                <p:nvPr/>
              </p:nvSpPr>
              <p:spPr>
                <a:xfrm>
                  <a:off x="3111825" y="1176232"/>
                  <a:ext cx="547291" cy="546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54" h="27521" extrusionOk="0">
                      <a:moveTo>
                        <a:pt x="27553" y="13777"/>
                      </a:moveTo>
                      <a:cubicBezTo>
                        <a:pt x="27553" y="21349"/>
                        <a:pt x="21382" y="27520"/>
                        <a:pt x="13777" y="27520"/>
                      </a:cubicBezTo>
                      <a:cubicBezTo>
                        <a:pt x="6171" y="27520"/>
                        <a:pt x="0" y="21349"/>
                        <a:pt x="0" y="13777"/>
                      </a:cubicBezTo>
                      <a:cubicBezTo>
                        <a:pt x="0" y="6172"/>
                        <a:pt x="6171" y="1"/>
                        <a:pt x="13777" y="1"/>
                      </a:cubicBezTo>
                      <a:cubicBezTo>
                        <a:pt x="21382" y="1"/>
                        <a:pt x="27553" y="6172"/>
                        <a:pt x="27553" y="1377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" sz="2500" b="1" dirty="0">
                      <a:solidFill>
                        <a:srgbClr val="FFFFFF"/>
                      </a:solidFill>
                      <a:latin typeface="Roboto"/>
                      <a:ea typeface="Roboto"/>
                      <a:sym typeface="Roboto"/>
                    </a:rPr>
                    <a:t>4</a:t>
                  </a:r>
                  <a:endParaRPr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0" name="Google Shape;15528;p41">
                  <a:extLst>
                    <a:ext uri="{FF2B5EF4-FFF2-40B4-BE49-F238E27FC236}">
                      <a16:creationId xmlns:a16="http://schemas.microsoft.com/office/drawing/2014/main" id="{8AFAD6E9-04B7-2145-BBBF-75B3980D8CD4}"/>
                    </a:ext>
                  </a:extLst>
                </p:cNvPr>
                <p:cNvSpPr/>
                <p:nvPr/>
              </p:nvSpPr>
              <p:spPr>
                <a:xfrm>
                  <a:off x="3044963" y="1109050"/>
                  <a:ext cx="681000" cy="6810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1" name="Grupo 60">
              <a:extLst>
                <a:ext uri="{FF2B5EF4-FFF2-40B4-BE49-F238E27FC236}">
                  <a16:creationId xmlns:a16="http://schemas.microsoft.com/office/drawing/2014/main" id="{2D3C471C-CC4D-6846-ACE6-9A302F8BBBE5}"/>
                </a:ext>
              </a:extLst>
            </p:cNvPr>
            <p:cNvGrpSpPr/>
            <p:nvPr/>
          </p:nvGrpSpPr>
          <p:grpSpPr>
            <a:xfrm>
              <a:off x="2423413" y="4299994"/>
              <a:ext cx="5989500" cy="656950"/>
              <a:chOff x="2423413" y="986350"/>
              <a:chExt cx="5989500" cy="656950"/>
            </a:xfrm>
          </p:grpSpPr>
          <p:sp>
            <p:nvSpPr>
              <p:cNvPr id="62" name="Google Shape;15507;p41">
                <a:extLst>
                  <a:ext uri="{FF2B5EF4-FFF2-40B4-BE49-F238E27FC236}">
                    <a16:creationId xmlns:a16="http://schemas.microsoft.com/office/drawing/2014/main" id="{C19A9FD8-7042-414D-B291-D4957ADA151C}"/>
                  </a:ext>
                </a:extLst>
              </p:cNvPr>
              <p:cNvSpPr/>
              <p:nvPr/>
            </p:nvSpPr>
            <p:spPr>
              <a:xfrm flipH="1">
                <a:off x="2423413" y="986350"/>
                <a:ext cx="5989500" cy="656950"/>
              </a:xfrm>
              <a:prstGeom prst="homePlate">
                <a:avLst>
                  <a:gd name="adj" fmla="val 26468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522;p41">
                <a:extLst>
                  <a:ext uri="{FF2B5EF4-FFF2-40B4-BE49-F238E27FC236}">
                    <a16:creationId xmlns:a16="http://schemas.microsoft.com/office/drawing/2014/main" id="{9839016B-5F99-B64D-AC14-85199212E7DB}"/>
                  </a:ext>
                </a:extLst>
              </p:cNvPr>
              <p:cNvSpPr/>
              <p:nvPr/>
            </p:nvSpPr>
            <p:spPr>
              <a:xfrm>
                <a:off x="4332264" y="1080174"/>
                <a:ext cx="2410200" cy="54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91425" rIns="137150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600" dirty="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Next Steps</a:t>
                </a:r>
                <a:endParaRPr sz="16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grpSp>
            <p:nvGrpSpPr>
              <p:cNvPr id="64" name="Grupo 63">
                <a:extLst>
                  <a:ext uri="{FF2B5EF4-FFF2-40B4-BE49-F238E27FC236}">
                    <a16:creationId xmlns:a16="http://schemas.microsoft.com/office/drawing/2014/main" id="{D79DAA9B-ED25-1B4B-8429-657267593FA6}"/>
                  </a:ext>
                </a:extLst>
              </p:cNvPr>
              <p:cNvGrpSpPr/>
              <p:nvPr/>
            </p:nvGrpSpPr>
            <p:grpSpPr>
              <a:xfrm>
                <a:off x="3159960" y="1054794"/>
                <a:ext cx="626490" cy="546600"/>
                <a:chOff x="3044963" y="1109050"/>
                <a:chExt cx="681000" cy="681000"/>
              </a:xfrm>
            </p:grpSpPr>
            <p:sp>
              <p:nvSpPr>
                <p:cNvPr id="65" name="Google Shape;15525;p41">
                  <a:extLst>
                    <a:ext uri="{FF2B5EF4-FFF2-40B4-BE49-F238E27FC236}">
                      <a16:creationId xmlns:a16="http://schemas.microsoft.com/office/drawing/2014/main" id="{39DEAC9B-0808-5C48-A969-EA58A83DEB30}"/>
                    </a:ext>
                  </a:extLst>
                </p:cNvPr>
                <p:cNvSpPr/>
                <p:nvPr/>
              </p:nvSpPr>
              <p:spPr>
                <a:xfrm>
                  <a:off x="3111825" y="1176232"/>
                  <a:ext cx="547291" cy="546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54" h="27521" extrusionOk="0">
                      <a:moveTo>
                        <a:pt x="27553" y="13777"/>
                      </a:moveTo>
                      <a:cubicBezTo>
                        <a:pt x="27553" y="21349"/>
                        <a:pt x="21382" y="27520"/>
                        <a:pt x="13777" y="27520"/>
                      </a:cubicBezTo>
                      <a:cubicBezTo>
                        <a:pt x="6171" y="27520"/>
                        <a:pt x="0" y="21349"/>
                        <a:pt x="0" y="13777"/>
                      </a:cubicBezTo>
                      <a:cubicBezTo>
                        <a:pt x="0" y="6172"/>
                        <a:pt x="6171" y="1"/>
                        <a:pt x="13777" y="1"/>
                      </a:cubicBezTo>
                      <a:cubicBezTo>
                        <a:pt x="21382" y="1"/>
                        <a:pt x="27553" y="6172"/>
                        <a:pt x="27553" y="1377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" sz="2500" b="1" dirty="0">
                      <a:solidFill>
                        <a:srgbClr val="FFFFFF"/>
                      </a:solidFill>
                      <a:latin typeface="Roboto"/>
                      <a:ea typeface="Roboto"/>
                      <a:sym typeface="Roboto"/>
                    </a:rPr>
                    <a:t>5</a:t>
                  </a:r>
                  <a:endParaRPr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6" name="Google Shape;15528;p41">
                  <a:extLst>
                    <a:ext uri="{FF2B5EF4-FFF2-40B4-BE49-F238E27FC236}">
                      <a16:creationId xmlns:a16="http://schemas.microsoft.com/office/drawing/2014/main" id="{11912931-874D-EA4A-9C2B-596FDFFC9422}"/>
                    </a:ext>
                  </a:extLst>
                </p:cNvPr>
                <p:cNvSpPr/>
                <p:nvPr/>
              </p:nvSpPr>
              <p:spPr>
                <a:xfrm>
                  <a:off x="3044963" y="1109050"/>
                  <a:ext cx="681000" cy="6810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25606" name="Picture 6" descr="Deep Learning Structure Guide for Beginners | by Magnimind | Becoming  Human: Artificial Intelligence Magazine">
            <a:extLst>
              <a:ext uri="{FF2B5EF4-FFF2-40B4-BE49-F238E27FC236}">
                <a16:creationId xmlns:a16="http://schemas.microsoft.com/office/drawing/2014/main" id="{0E4F76E9-2661-4744-8BBE-04268DD86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9" y="1708689"/>
            <a:ext cx="2019017" cy="201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60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Description</a:t>
            </a:r>
            <a:endParaRPr dirty="0"/>
          </a:p>
        </p:txBody>
      </p:sp>
      <p:sp>
        <p:nvSpPr>
          <p:cNvPr id="282" name="Google Shape;282;p19"/>
          <p:cNvSpPr/>
          <p:nvPr/>
        </p:nvSpPr>
        <p:spPr>
          <a:xfrm>
            <a:off x="3623285" y="1986566"/>
            <a:ext cx="4780143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Longitudinal data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multiple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lab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measurements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such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as: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lucose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reatinine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eds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LDL, DBP and SBP,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Hemoglobine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as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well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as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demographic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data,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such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as: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Age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Race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Gender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3667631" y="2955950"/>
            <a:ext cx="4735798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Binary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variable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representing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patients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progressed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their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CDK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Stage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3689813" y="3928792"/>
            <a:ext cx="4735798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Predict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patient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will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progress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their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CDK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stage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based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their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past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data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2332098" y="1940765"/>
            <a:ext cx="1172400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Variables</a:t>
            </a:r>
            <a:endParaRPr sz="18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6" name="Google Shape;286;p19"/>
          <p:cNvSpPr/>
          <p:nvPr/>
        </p:nvSpPr>
        <p:spPr>
          <a:xfrm>
            <a:off x="2332098" y="2996246"/>
            <a:ext cx="1335532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Response variable </a:t>
            </a:r>
            <a:endParaRPr sz="18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7" name="Google Shape;287;p19"/>
          <p:cNvSpPr/>
          <p:nvPr/>
        </p:nvSpPr>
        <p:spPr>
          <a:xfrm>
            <a:off x="2354281" y="3888890"/>
            <a:ext cx="1335532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Challenge</a:t>
            </a:r>
            <a:endParaRPr sz="18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8" name="Google Shape;288;p19"/>
          <p:cNvSpPr/>
          <p:nvPr/>
        </p:nvSpPr>
        <p:spPr>
          <a:xfrm>
            <a:off x="3623284" y="1066435"/>
            <a:ext cx="4784445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300 patients diagnosed with Chronic Kidney Disease (CDK), of which 100 of them progressed and 200 did not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19"/>
          <p:cNvSpPr/>
          <p:nvPr/>
        </p:nvSpPr>
        <p:spPr>
          <a:xfrm>
            <a:off x="2354281" y="1018280"/>
            <a:ext cx="1172400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Dataset</a:t>
            </a:r>
            <a:endParaRPr sz="18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F130449-1A0F-2346-9188-064D29194711}"/>
              </a:ext>
            </a:extLst>
          </p:cNvPr>
          <p:cNvGrpSpPr/>
          <p:nvPr/>
        </p:nvGrpSpPr>
        <p:grpSpPr>
          <a:xfrm>
            <a:off x="669627" y="1121476"/>
            <a:ext cx="1588050" cy="3241125"/>
            <a:chOff x="1956319" y="1313288"/>
            <a:chExt cx="1588050" cy="3241125"/>
          </a:xfrm>
          <a:solidFill>
            <a:schemeClr val="accent1"/>
          </a:solidFill>
        </p:grpSpPr>
        <p:sp>
          <p:nvSpPr>
            <p:cNvPr id="279" name="Google Shape;279;p19"/>
            <p:cNvSpPr/>
            <p:nvPr/>
          </p:nvSpPr>
          <p:spPr>
            <a:xfrm>
              <a:off x="2007319" y="3267869"/>
              <a:ext cx="393647" cy="407672"/>
            </a:xfrm>
            <a:custGeom>
              <a:avLst/>
              <a:gdLst/>
              <a:ahLst/>
              <a:cxnLst/>
              <a:rect l="l" t="t" r="r" b="b"/>
              <a:pathLst>
                <a:path w="4365" h="4582" extrusionOk="0">
                  <a:moveTo>
                    <a:pt x="2163" y="195"/>
                  </a:moveTo>
                  <a:cubicBezTo>
                    <a:pt x="2193" y="195"/>
                    <a:pt x="2216" y="202"/>
                    <a:pt x="2238" y="217"/>
                  </a:cubicBezTo>
                  <a:cubicBezTo>
                    <a:pt x="2276" y="240"/>
                    <a:pt x="2298" y="270"/>
                    <a:pt x="2313" y="315"/>
                  </a:cubicBezTo>
                  <a:cubicBezTo>
                    <a:pt x="2321" y="360"/>
                    <a:pt x="2321" y="404"/>
                    <a:pt x="2298" y="442"/>
                  </a:cubicBezTo>
                  <a:cubicBezTo>
                    <a:pt x="2273" y="493"/>
                    <a:pt x="2219" y="520"/>
                    <a:pt x="2164" y="520"/>
                  </a:cubicBezTo>
                  <a:cubicBezTo>
                    <a:pt x="2139" y="520"/>
                    <a:pt x="2112" y="514"/>
                    <a:pt x="2089" y="502"/>
                  </a:cubicBezTo>
                  <a:cubicBezTo>
                    <a:pt x="2014" y="449"/>
                    <a:pt x="1991" y="352"/>
                    <a:pt x="2036" y="277"/>
                  </a:cubicBezTo>
                  <a:cubicBezTo>
                    <a:pt x="2059" y="225"/>
                    <a:pt x="2111" y="195"/>
                    <a:pt x="2163" y="195"/>
                  </a:cubicBezTo>
                  <a:close/>
                  <a:moveTo>
                    <a:pt x="1273" y="711"/>
                  </a:moveTo>
                  <a:cubicBezTo>
                    <a:pt x="1310" y="711"/>
                    <a:pt x="1347" y="726"/>
                    <a:pt x="1377" y="756"/>
                  </a:cubicBezTo>
                  <a:cubicBezTo>
                    <a:pt x="1407" y="794"/>
                    <a:pt x="1422" y="831"/>
                    <a:pt x="1422" y="876"/>
                  </a:cubicBezTo>
                  <a:cubicBezTo>
                    <a:pt x="1422" y="958"/>
                    <a:pt x="1355" y="1033"/>
                    <a:pt x="1265" y="1041"/>
                  </a:cubicBezTo>
                  <a:cubicBezTo>
                    <a:pt x="1183" y="1033"/>
                    <a:pt x="1115" y="958"/>
                    <a:pt x="1115" y="869"/>
                  </a:cubicBezTo>
                  <a:cubicBezTo>
                    <a:pt x="1115" y="786"/>
                    <a:pt x="1183" y="711"/>
                    <a:pt x="1273" y="711"/>
                  </a:cubicBezTo>
                  <a:close/>
                  <a:moveTo>
                    <a:pt x="3092" y="741"/>
                  </a:moveTo>
                  <a:cubicBezTo>
                    <a:pt x="3137" y="741"/>
                    <a:pt x="3174" y="756"/>
                    <a:pt x="3204" y="786"/>
                  </a:cubicBezTo>
                  <a:cubicBezTo>
                    <a:pt x="3226" y="824"/>
                    <a:pt x="3241" y="861"/>
                    <a:pt x="3241" y="906"/>
                  </a:cubicBezTo>
                  <a:cubicBezTo>
                    <a:pt x="3249" y="988"/>
                    <a:pt x="3181" y="1063"/>
                    <a:pt x="3092" y="1071"/>
                  </a:cubicBezTo>
                  <a:cubicBezTo>
                    <a:pt x="2890" y="1048"/>
                    <a:pt x="2890" y="749"/>
                    <a:pt x="3092" y="741"/>
                  </a:cubicBezTo>
                  <a:close/>
                  <a:moveTo>
                    <a:pt x="1273" y="1834"/>
                  </a:moveTo>
                  <a:cubicBezTo>
                    <a:pt x="1303" y="1834"/>
                    <a:pt x="1325" y="1842"/>
                    <a:pt x="1347" y="1857"/>
                  </a:cubicBezTo>
                  <a:cubicBezTo>
                    <a:pt x="1385" y="1879"/>
                    <a:pt x="1415" y="1917"/>
                    <a:pt x="1422" y="1954"/>
                  </a:cubicBezTo>
                  <a:cubicBezTo>
                    <a:pt x="1430" y="1999"/>
                    <a:pt x="1430" y="2044"/>
                    <a:pt x="1407" y="2081"/>
                  </a:cubicBezTo>
                  <a:cubicBezTo>
                    <a:pt x="1382" y="2132"/>
                    <a:pt x="1329" y="2162"/>
                    <a:pt x="1274" y="2162"/>
                  </a:cubicBezTo>
                  <a:cubicBezTo>
                    <a:pt x="1248" y="2162"/>
                    <a:pt x="1222" y="2156"/>
                    <a:pt x="1198" y="2141"/>
                  </a:cubicBezTo>
                  <a:cubicBezTo>
                    <a:pt x="1123" y="2096"/>
                    <a:pt x="1100" y="1999"/>
                    <a:pt x="1145" y="1917"/>
                  </a:cubicBezTo>
                  <a:cubicBezTo>
                    <a:pt x="1168" y="1864"/>
                    <a:pt x="1220" y="1834"/>
                    <a:pt x="1273" y="1834"/>
                  </a:cubicBezTo>
                  <a:close/>
                  <a:moveTo>
                    <a:pt x="3099" y="1864"/>
                  </a:moveTo>
                  <a:cubicBezTo>
                    <a:pt x="3129" y="1864"/>
                    <a:pt x="3152" y="1872"/>
                    <a:pt x="3174" y="1887"/>
                  </a:cubicBezTo>
                  <a:cubicBezTo>
                    <a:pt x="3211" y="1909"/>
                    <a:pt x="3234" y="1946"/>
                    <a:pt x="3241" y="1984"/>
                  </a:cubicBezTo>
                  <a:cubicBezTo>
                    <a:pt x="3256" y="2029"/>
                    <a:pt x="3249" y="2074"/>
                    <a:pt x="3234" y="2111"/>
                  </a:cubicBezTo>
                  <a:cubicBezTo>
                    <a:pt x="3203" y="2162"/>
                    <a:pt x="3152" y="2192"/>
                    <a:pt x="3099" y="2192"/>
                  </a:cubicBezTo>
                  <a:cubicBezTo>
                    <a:pt x="3074" y="2192"/>
                    <a:pt x="3048" y="2185"/>
                    <a:pt x="3024" y="2171"/>
                  </a:cubicBezTo>
                  <a:cubicBezTo>
                    <a:pt x="2949" y="2119"/>
                    <a:pt x="2927" y="2021"/>
                    <a:pt x="2964" y="1946"/>
                  </a:cubicBezTo>
                  <a:cubicBezTo>
                    <a:pt x="2994" y="1894"/>
                    <a:pt x="3047" y="1864"/>
                    <a:pt x="3099" y="1864"/>
                  </a:cubicBezTo>
                  <a:close/>
                  <a:moveTo>
                    <a:pt x="1886" y="547"/>
                  </a:moveTo>
                  <a:cubicBezTo>
                    <a:pt x="1916" y="592"/>
                    <a:pt x="1954" y="637"/>
                    <a:pt x="1999" y="666"/>
                  </a:cubicBezTo>
                  <a:cubicBezTo>
                    <a:pt x="2051" y="696"/>
                    <a:pt x="2104" y="719"/>
                    <a:pt x="2163" y="719"/>
                  </a:cubicBezTo>
                  <a:cubicBezTo>
                    <a:pt x="2253" y="711"/>
                    <a:pt x="2336" y="674"/>
                    <a:pt x="2395" y="614"/>
                  </a:cubicBezTo>
                  <a:lnTo>
                    <a:pt x="2770" y="846"/>
                  </a:lnTo>
                  <a:cubicBezTo>
                    <a:pt x="2762" y="861"/>
                    <a:pt x="2762" y="884"/>
                    <a:pt x="2762" y="899"/>
                  </a:cubicBezTo>
                  <a:cubicBezTo>
                    <a:pt x="2755" y="1078"/>
                    <a:pt x="2882" y="1228"/>
                    <a:pt x="3054" y="1258"/>
                  </a:cubicBezTo>
                  <a:lnTo>
                    <a:pt x="3062" y="1670"/>
                  </a:lnTo>
                  <a:cubicBezTo>
                    <a:pt x="2957" y="1685"/>
                    <a:pt x="2860" y="1752"/>
                    <a:pt x="2815" y="1849"/>
                  </a:cubicBezTo>
                  <a:cubicBezTo>
                    <a:pt x="2785" y="1902"/>
                    <a:pt x="2770" y="1961"/>
                    <a:pt x="2770" y="2021"/>
                  </a:cubicBezTo>
                  <a:lnTo>
                    <a:pt x="2395" y="2253"/>
                  </a:lnTo>
                  <a:cubicBezTo>
                    <a:pt x="2340" y="2207"/>
                    <a:pt x="2273" y="2185"/>
                    <a:pt x="2206" y="2185"/>
                  </a:cubicBezTo>
                  <a:cubicBezTo>
                    <a:pt x="2111" y="2185"/>
                    <a:pt x="2015" y="2230"/>
                    <a:pt x="1954" y="2313"/>
                  </a:cubicBezTo>
                  <a:lnTo>
                    <a:pt x="1595" y="2089"/>
                  </a:lnTo>
                  <a:cubicBezTo>
                    <a:pt x="1609" y="2029"/>
                    <a:pt x="1609" y="1969"/>
                    <a:pt x="1595" y="1909"/>
                  </a:cubicBezTo>
                  <a:cubicBezTo>
                    <a:pt x="1572" y="1834"/>
                    <a:pt x="1535" y="1767"/>
                    <a:pt x="1475" y="1714"/>
                  </a:cubicBezTo>
                  <a:lnTo>
                    <a:pt x="1482" y="1714"/>
                  </a:lnTo>
                  <a:cubicBezTo>
                    <a:pt x="1460" y="1699"/>
                    <a:pt x="1437" y="1685"/>
                    <a:pt x="1415" y="1670"/>
                  </a:cubicBezTo>
                  <a:lnTo>
                    <a:pt x="1407" y="1198"/>
                  </a:lnTo>
                  <a:cubicBezTo>
                    <a:pt x="1527" y="1131"/>
                    <a:pt x="1595" y="1011"/>
                    <a:pt x="1595" y="876"/>
                  </a:cubicBezTo>
                  <a:cubicBezTo>
                    <a:pt x="1602" y="831"/>
                    <a:pt x="1587" y="786"/>
                    <a:pt x="1572" y="734"/>
                  </a:cubicBezTo>
                  <a:lnTo>
                    <a:pt x="1886" y="547"/>
                  </a:lnTo>
                  <a:close/>
                  <a:moveTo>
                    <a:pt x="374" y="2366"/>
                  </a:moveTo>
                  <a:cubicBezTo>
                    <a:pt x="427" y="2366"/>
                    <a:pt x="479" y="2396"/>
                    <a:pt x="509" y="2448"/>
                  </a:cubicBezTo>
                  <a:cubicBezTo>
                    <a:pt x="524" y="2485"/>
                    <a:pt x="532" y="2530"/>
                    <a:pt x="524" y="2568"/>
                  </a:cubicBezTo>
                  <a:cubicBezTo>
                    <a:pt x="517" y="2613"/>
                    <a:pt x="487" y="2650"/>
                    <a:pt x="457" y="2673"/>
                  </a:cubicBezTo>
                  <a:cubicBezTo>
                    <a:pt x="433" y="2687"/>
                    <a:pt x="406" y="2694"/>
                    <a:pt x="380" y="2694"/>
                  </a:cubicBezTo>
                  <a:cubicBezTo>
                    <a:pt x="326" y="2694"/>
                    <a:pt x="273" y="2664"/>
                    <a:pt x="247" y="2613"/>
                  </a:cubicBezTo>
                  <a:cubicBezTo>
                    <a:pt x="202" y="2538"/>
                    <a:pt x="225" y="2441"/>
                    <a:pt x="299" y="2388"/>
                  </a:cubicBezTo>
                  <a:cubicBezTo>
                    <a:pt x="322" y="2373"/>
                    <a:pt x="344" y="2366"/>
                    <a:pt x="374" y="2366"/>
                  </a:cubicBezTo>
                  <a:close/>
                  <a:moveTo>
                    <a:pt x="2201" y="2381"/>
                  </a:moveTo>
                  <a:cubicBezTo>
                    <a:pt x="2246" y="2381"/>
                    <a:pt x="2283" y="2396"/>
                    <a:pt x="2313" y="2433"/>
                  </a:cubicBezTo>
                  <a:cubicBezTo>
                    <a:pt x="2336" y="2463"/>
                    <a:pt x="2358" y="2500"/>
                    <a:pt x="2351" y="2545"/>
                  </a:cubicBezTo>
                  <a:cubicBezTo>
                    <a:pt x="2358" y="2635"/>
                    <a:pt x="2291" y="2703"/>
                    <a:pt x="2201" y="2710"/>
                  </a:cubicBezTo>
                  <a:cubicBezTo>
                    <a:pt x="1999" y="2688"/>
                    <a:pt x="1999" y="2396"/>
                    <a:pt x="2201" y="2381"/>
                  </a:cubicBezTo>
                  <a:close/>
                  <a:moveTo>
                    <a:pt x="4027" y="2411"/>
                  </a:moveTo>
                  <a:cubicBezTo>
                    <a:pt x="4072" y="2411"/>
                    <a:pt x="4110" y="2426"/>
                    <a:pt x="4132" y="2456"/>
                  </a:cubicBezTo>
                  <a:cubicBezTo>
                    <a:pt x="4162" y="2493"/>
                    <a:pt x="4177" y="2530"/>
                    <a:pt x="4177" y="2575"/>
                  </a:cubicBezTo>
                  <a:cubicBezTo>
                    <a:pt x="4177" y="2665"/>
                    <a:pt x="4110" y="2732"/>
                    <a:pt x="4027" y="2740"/>
                  </a:cubicBezTo>
                  <a:cubicBezTo>
                    <a:pt x="3825" y="2718"/>
                    <a:pt x="3825" y="2426"/>
                    <a:pt x="4027" y="2411"/>
                  </a:cubicBezTo>
                  <a:close/>
                  <a:moveTo>
                    <a:pt x="397" y="3489"/>
                  </a:moveTo>
                  <a:cubicBezTo>
                    <a:pt x="427" y="3489"/>
                    <a:pt x="449" y="3496"/>
                    <a:pt x="472" y="3511"/>
                  </a:cubicBezTo>
                  <a:cubicBezTo>
                    <a:pt x="547" y="3563"/>
                    <a:pt x="569" y="3661"/>
                    <a:pt x="532" y="3736"/>
                  </a:cubicBezTo>
                  <a:cubicBezTo>
                    <a:pt x="506" y="3786"/>
                    <a:pt x="453" y="3817"/>
                    <a:pt x="398" y="3817"/>
                  </a:cubicBezTo>
                  <a:cubicBezTo>
                    <a:pt x="372" y="3817"/>
                    <a:pt x="346" y="3810"/>
                    <a:pt x="322" y="3795"/>
                  </a:cubicBezTo>
                  <a:cubicBezTo>
                    <a:pt x="285" y="3773"/>
                    <a:pt x="262" y="3736"/>
                    <a:pt x="255" y="3698"/>
                  </a:cubicBezTo>
                  <a:cubicBezTo>
                    <a:pt x="240" y="3653"/>
                    <a:pt x="247" y="3608"/>
                    <a:pt x="270" y="3571"/>
                  </a:cubicBezTo>
                  <a:cubicBezTo>
                    <a:pt x="292" y="3518"/>
                    <a:pt x="344" y="3489"/>
                    <a:pt x="397" y="3489"/>
                  </a:cubicBezTo>
                  <a:close/>
                  <a:moveTo>
                    <a:pt x="4029" y="3551"/>
                  </a:moveTo>
                  <a:cubicBezTo>
                    <a:pt x="4068" y="3551"/>
                    <a:pt x="4108" y="3566"/>
                    <a:pt x="4140" y="3601"/>
                  </a:cubicBezTo>
                  <a:cubicBezTo>
                    <a:pt x="4229" y="3698"/>
                    <a:pt x="4162" y="3855"/>
                    <a:pt x="4027" y="3855"/>
                  </a:cubicBezTo>
                  <a:cubicBezTo>
                    <a:pt x="3990" y="3855"/>
                    <a:pt x="3945" y="3833"/>
                    <a:pt x="3923" y="3803"/>
                  </a:cubicBezTo>
                  <a:cubicBezTo>
                    <a:pt x="3893" y="3773"/>
                    <a:pt x="3878" y="3728"/>
                    <a:pt x="3878" y="3691"/>
                  </a:cubicBezTo>
                  <a:cubicBezTo>
                    <a:pt x="3887" y="3603"/>
                    <a:pt x="3957" y="3551"/>
                    <a:pt x="4029" y="3551"/>
                  </a:cubicBezTo>
                  <a:close/>
                  <a:moveTo>
                    <a:pt x="2208" y="3518"/>
                  </a:moveTo>
                  <a:cubicBezTo>
                    <a:pt x="2388" y="3518"/>
                    <a:pt x="2433" y="3825"/>
                    <a:pt x="2208" y="3825"/>
                  </a:cubicBezTo>
                  <a:lnTo>
                    <a:pt x="2208" y="3923"/>
                  </a:lnTo>
                  <a:lnTo>
                    <a:pt x="2201" y="3825"/>
                  </a:lnTo>
                  <a:cubicBezTo>
                    <a:pt x="1976" y="3825"/>
                    <a:pt x="2021" y="3518"/>
                    <a:pt x="2208" y="3518"/>
                  </a:cubicBezTo>
                  <a:close/>
                  <a:moveTo>
                    <a:pt x="996" y="2186"/>
                  </a:moveTo>
                  <a:cubicBezTo>
                    <a:pt x="1026" y="2238"/>
                    <a:pt x="1063" y="2276"/>
                    <a:pt x="1108" y="2313"/>
                  </a:cubicBezTo>
                  <a:cubicBezTo>
                    <a:pt x="1160" y="2343"/>
                    <a:pt x="1220" y="2358"/>
                    <a:pt x="1273" y="2358"/>
                  </a:cubicBezTo>
                  <a:cubicBezTo>
                    <a:pt x="1362" y="2358"/>
                    <a:pt x="1445" y="2321"/>
                    <a:pt x="1505" y="2253"/>
                  </a:cubicBezTo>
                  <a:lnTo>
                    <a:pt x="1879" y="2485"/>
                  </a:lnTo>
                  <a:cubicBezTo>
                    <a:pt x="1871" y="2508"/>
                    <a:pt x="1871" y="2523"/>
                    <a:pt x="1871" y="2538"/>
                  </a:cubicBezTo>
                  <a:cubicBezTo>
                    <a:pt x="1871" y="2688"/>
                    <a:pt x="1961" y="2830"/>
                    <a:pt x="2096" y="2882"/>
                  </a:cubicBezTo>
                  <a:lnTo>
                    <a:pt x="2104" y="3324"/>
                  </a:lnTo>
                  <a:cubicBezTo>
                    <a:pt x="1969" y="3376"/>
                    <a:pt x="1871" y="3511"/>
                    <a:pt x="1879" y="3661"/>
                  </a:cubicBezTo>
                  <a:lnTo>
                    <a:pt x="1879" y="3653"/>
                  </a:lnTo>
                  <a:cubicBezTo>
                    <a:pt x="1879" y="3691"/>
                    <a:pt x="1879" y="3728"/>
                    <a:pt x="1894" y="3766"/>
                  </a:cubicBezTo>
                  <a:lnTo>
                    <a:pt x="1557" y="3968"/>
                  </a:lnTo>
                  <a:cubicBezTo>
                    <a:pt x="1535" y="3938"/>
                    <a:pt x="1497" y="3908"/>
                    <a:pt x="1467" y="3885"/>
                  </a:cubicBezTo>
                  <a:cubicBezTo>
                    <a:pt x="1415" y="3855"/>
                    <a:pt x="1362" y="3833"/>
                    <a:pt x="1303" y="3833"/>
                  </a:cubicBezTo>
                  <a:cubicBezTo>
                    <a:pt x="1190" y="3840"/>
                    <a:pt x="1085" y="3893"/>
                    <a:pt x="1033" y="3990"/>
                  </a:cubicBezTo>
                  <a:lnTo>
                    <a:pt x="704" y="3788"/>
                  </a:lnTo>
                  <a:cubicBezTo>
                    <a:pt x="764" y="3623"/>
                    <a:pt x="711" y="3436"/>
                    <a:pt x="561" y="3346"/>
                  </a:cubicBezTo>
                  <a:cubicBezTo>
                    <a:pt x="532" y="3324"/>
                    <a:pt x="494" y="3309"/>
                    <a:pt x="457" y="3301"/>
                  </a:cubicBezTo>
                  <a:lnTo>
                    <a:pt x="449" y="2882"/>
                  </a:lnTo>
                  <a:cubicBezTo>
                    <a:pt x="487" y="2867"/>
                    <a:pt x="517" y="2860"/>
                    <a:pt x="547" y="2837"/>
                  </a:cubicBezTo>
                  <a:cubicBezTo>
                    <a:pt x="621" y="2785"/>
                    <a:pt x="674" y="2710"/>
                    <a:pt x="696" y="2620"/>
                  </a:cubicBezTo>
                  <a:cubicBezTo>
                    <a:pt x="711" y="2538"/>
                    <a:pt x="704" y="2456"/>
                    <a:pt x="674" y="2381"/>
                  </a:cubicBezTo>
                  <a:lnTo>
                    <a:pt x="996" y="2186"/>
                  </a:lnTo>
                  <a:close/>
                  <a:moveTo>
                    <a:pt x="2822" y="2216"/>
                  </a:moveTo>
                  <a:cubicBezTo>
                    <a:pt x="2845" y="2268"/>
                    <a:pt x="2890" y="2306"/>
                    <a:pt x="2934" y="2336"/>
                  </a:cubicBezTo>
                  <a:cubicBezTo>
                    <a:pt x="2987" y="2366"/>
                    <a:pt x="3039" y="2388"/>
                    <a:pt x="3099" y="2388"/>
                  </a:cubicBezTo>
                  <a:cubicBezTo>
                    <a:pt x="3189" y="2388"/>
                    <a:pt x="3271" y="2351"/>
                    <a:pt x="3331" y="2283"/>
                  </a:cubicBezTo>
                  <a:lnTo>
                    <a:pt x="3705" y="2515"/>
                  </a:lnTo>
                  <a:cubicBezTo>
                    <a:pt x="3698" y="2530"/>
                    <a:pt x="3698" y="2553"/>
                    <a:pt x="3698" y="2568"/>
                  </a:cubicBezTo>
                  <a:cubicBezTo>
                    <a:pt x="3690" y="2747"/>
                    <a:pt x="3818" y="2897"/>
                    <a:pt x="3990" y="2927"/>
                  </a:cubicBezTo>
                  <a:lnTo>
                    <a:pt x="3997" y="3339"/>
                  </a:lnTo>
                  <a:cubicBezTo>
                    <a:pt x="3825" y="3361"/>
                    <a:pt x="3698" y="3511"/>
                    <a:pt x="3698" y="3683"/>
                  </a:cubicBezTo>
                  <a:cubicBezTo>
                    <a:pt x="3698" y="3721"/>
                    <a:pt x="3705" y="3758"/>
                    <a:pt x="3713" y="3795"/>
                  </a:cubicBezTo>
                  <a:lnTo>
                    <a:pt x="3384" y="3998"/>
                  </a:lnTo>
                  <a:cubicBezTo>
                    <a:pt x="3354" y="3960"/>
                    <a:pt x="3324" y="3938"/>
                    <a:pt x="3286" y="3915"/>
                  </a:cubicBezTo>
                  <a:cubicBezTo>
                    <a:pt x="3241" y="3878"/>
                    <a:pt x="3181" y="3863"/>
                    <a:pt x="3122" y="3863"/>
                  </a:cubicBezTo>
                  <a:cubicBezTo>
                    <a:pt x="3017" y="3863"/>
                    <a:pt x="2912" y="3923"/>
                    <a:pt x="2852" y="4020"/>
                  </a:cubicBezTo>
                  <a:lnTo>
                    <a:pt x="2508" y="3803"/>
                  </a:lnTo>
                  <a:cubicBezTo>
                    <a:pt x="2523" y="3758"/>
                    <a:pt x="2538" y="3713"/>
                    <a:pt x="2538" y="3668"/>
                  </a:cubicBezTo>
                  <a:cubicBezTo>
                    <a:pt x="2538" y="3533"/>
                    <a:pt x="2470" y="3406"/>
                    <a:pt x="2351" y="3339"/>
                  </a:cubicBezTo>
                  <a:lnTo>
                    <a:pt x="2343" y="2867"/>
                  </a:lnTo>
                  <a:cubicBezTo>
                    <a:pt x="2463" y="2800"/>
                    <a:pt x="2530" y="2680"/>
                    <a:pt x="2530" y="2545"/>
                  </a:cubicBezTo>
                  <a:cubicBezTo>
                    <a:pt x="2530" y="2500"/>
                    <a:pt x="2523" y="2456"/>
                    <a:pt x="2508" y="2411"/>
                  </a:cubicBezTo>
                  <a:lnTo>
                    <a:pt x="2822" y="2216"/>
                  </a:lnTo>
                  <a:close/>
                  <a:moveTo>
                    <a:pt x="1303" y="4028"/>
                  </a:moveTo>
                  <a:cubicBezTo>
                    <a:pt x="1325" y="4028"/>
                    <a:pt x="1355" y="4035"/>
                    <a:pt x="1377" y="4050"/>
                  </a:cubicBezTo>
                  <a:cubicBezTo>
                    <a:pt x="1452" y="4102"/>
                    <a:pt x="1475" y="4200"/>
                    <a:pt x="1430" y="4275"/>
                  </a:cubicBezTo>
                  <a:cubicBezTo>
                    <a:pt x="1404" y="4325"/>
                    <a:pt x="1351" y="4356"/>
                    <a:pt x="1299" y="4356"/>
                  </a:cubicBezTo>
                  <a:cubicBezTo>
                    <a:pt x="1274" y="4356"/>
                    <a:pt x="1249" y="4349"/>
                    <a:pt x="1228" y="4334"/>
                  </a:cubicBezTo>
                  <a:cubicBezTo>
                    <a:pt x="1190" y="4312"/>
                    <a:pt x="1160" y="4275"/>
                    <a:pt x="1153" y="4237"/>
                  </a:cubicBezTo>
                  <a:cubicBezTo>
                    <a:pt x="1145" y="4192"/>
                    <a:pt x="1145" y="4147"/>
                    <a:pt x="1168" y="4110"/>
                  </a:cubicBezTo>
                  <a:cubicBezTo>
                    <a:pt x="1198" y="4065"/>
                    <a:pt x="1243" y="4028"/>
                    <a:pt x="1303" y="4028"/>
                  </a:cubicBezTo>
                  <a:close/>
                  <a:moveTo>
                    <a:pt x="3122" y="4057"/>
                  </a:moveTo>
                  <a:cubicBezTo>
                    <a:pt x="3152" y="4057"/>
                    <a:pt x="3174" y="4065"/>
                    <a:pt x="3196" y="4080"/>
                  </a:cubicBezTo>
                  <a:cubicBezTo>
                    <a:pt x="3271" y="4132"/>
                    <a:pt x="3301" y="4230"/>
                    <a:pt x="3256" y="4304"/>
                  </a:cubicBezTo>
                  <a:cubicBezTo>
                    <a:pt x="3231" y="4355"/>
                    <a:pt x="3178" y="4385"/>
                    <a:pt x="3123" y="4385"/>
                  </a:cubicBezTo>
                  <a:cubicBezTo>
                    <a:pt x="3097" y="4385"/>
                    <a:pt x="3071" y="4379"/>
                    <a:pt x="3047" y="4364"/>
                  </a:cubicBezTo>
                  <a:cubicBezTo>
                    <a:pt x="3017" y="4342"/>
                    <a:pt x="2987" y="4304"/>
                    <a:pt x="2979" y="4267"/>
                  </a:cubicBezTo>
                  <a:cubicBezTo>
                    <a:pt x="2964" y="4222"/>
                    <a:pt x="2972" y="4177"/>
                    <a:pt x="2994" y="4140"/>
                  </a:cubicBezTo>
                  <a:cubicBezTo>
                    <a:pt x="3017" y="4087"/>
                    <a:pt x="3069" y="4057"/>
                    <a:pt x="3122" y="4057"/>
                  </a:cubicBezTo>
                  <a:close/>
                  <a:moveTo>
                    <a:pt x="2163" y="0"/>
                  </a:moveTo>
                  <a:cubicBezTo>
                    <a:pt x="2044" y="0"/>
                    <a:pt x="1931" y="75"/>
                    <a:pt x="1879" y="180"/>
                  </a:cubicBezTo>
                  <a:cubicBezTo>
                    <a:pt x="1849" y="232"/>
                    <a:pt x="1842" y="292"/>
                    <a:pt x="1842" y="352"/>
                  </a:cubicBezTo>
                  <a:lnTo>
                    <a:pt x="1460" y="584"/>
                  </a:lnTo>
                  <a:cubicBezTo>
                    <a:pt x="1407" y="539"/>
                    <a:pt x="1340" y="517"/>
                    <a:pt x="1273" y="517"/>
                  </a:cubicBezTo>
                  <a:cubicBezTo>
                    <a:pt x="1175" y="517"/>
                    <a:pt x="1078" y="562"/>
                    <a:pt x="1018" y="644"/>
                  </a:cubicBezTo>
                  <a:cubicBezTo>
                    <a:pt x="943" y="726"/>
                    <a:pt x="913" y="839"/>
                    <a:pt x="936" y="943"/>
                  </a:cubicBezTo>
                  <a:cubicBezTo>
                    <a:pt x="951" y="1071"/>
                    <a:pt x="1041" y="1183"/>
                    <a:pt x="1168" y="1213"/>
                  </a:cubicBezTo>
                  <a:lnTo>
                    <a:pt x="1175" y="1655"/>
                  </a:lnTo>
                  <a:lnTo>
                    <a:pt x="1183" y="1655"/>
                  </a:lnTo>
                  <a:cubicBezTo>
                    <a:pt x="1100" y="1685"/>
                    <a:pt x="1033" y="1744"/>
                    <a:pt x="988" y="1819"/>
                  </a:cubicBezTo>
                  <a:cubicBezTo>
                    <a:pt x="958" y="1879"/>
                    <a:pt x="951" y="1932"/>
                    <a:pt x="951" y="1999"/>
                  </a:cubicBezTo>
                  <a:lnTo>
                    <a:pt x="561" y="2231"/>
                  </a:lnTo>
                  <a:cubicBezTo>
                    <a:pt x="509" y="2194"/>
                    <a:pt x="442" y="2171"/>
                    <a:pt x="374" y="2171"/>
                  </a:cubicBezTo>
                  <a:cubicBezTo>
                    <a:pt x="314" y="2171"/>
                    <a:pt x="255" y="2194"/>
                    <a:pt x="210" y="2223"/>
                  </a:cubicBezTo>
                  <a:cubicBezTo>
                    <a:pt x="52" y="2336"/>
                    <a:pt x="0" y="2545"/>
                    <a:pt x="97" y="2718"/>
                  </a:cubicBezTo>
                  <a:cubicBezTo>
                    <a:pt x="135" y="2785"/>
                    <a:pt x="195" y="2845"/>
                    <a:pt x="277" y="2875"/>
                  </a:cubicBezTo>
                  <a:lnTo>
                    <a:pt x="285" y="3324"/>
                  </a:lnTo>
                  <a:cubicBezTo>
                    <a:pt x="210" y="3354"/>
                    <a:pt x="150" y="3406"/>
                    <a:pt x="112" y="3474"/>
                  </a:cubicBezTo>
                  <a:cubicBezTo>
                    <a:pt x="67" y="3556"/>
                    <a:pt x="60" y="3653"/>
                    <a:pt x="82" y="3751"/>
                  </a:cubicBezTo>
                  <a:cubicBezTo>
                    <a:pt x="105" y="3840"/>
                    <a:pt x="157" y="3915"/>
                    <a:pt x="232" y="3968"/>
                  </a:cubicBezTo>
                  <a:cubicBezTo>
                    <a:pt x="285" y="3998"/>
                    <a:pt x="344" y="4013"/>
                    <a:pt x="397" y="4013"/>
                  </a:cubicBezTo>
                  <a:cubicBezTo>
                    <a:pt x="472" y="4013"/>
                    <a:pt x="539" y="3983"/>
                    <a:pt x="599" y="3938"/>
                  </a:cubicBezTo>
                  <a:lnTo>
                    <a:pt x="973" y="4177"/>
                  </a:lnTo>
                  <a:cubicBezTo>
                    <a:pt x="973" y="4215"/>
                    <a:pt x="973" y="4252"/>
                    <a:pt x="981" y="4290"/>
                  </a:cubicBezTo>
                  <a:cubicBezTo>
                    <a:pt x="1003" y="4379"/>
                    <a:pt x="1056" y="4454"/>
                    <a:pt x="1138" y="4507"/>
                  </a:cubicBezTo>
                  <a:cubicBezTo>
                    <a:pt x="1183" y="4537"/>
                    <a:pt x="1243" y="4552"/>
                    <a:pt x="1303" y="4552"/>
                  </a:cubicBezTo>
                  <a:cubicBezTo>
                    <a:pt x="1422" y="4552"/>
                    <a:pt x="1535" y="4484"/>
                    <a:pt x="1587" y="4372"/>
                  </a:cubicBezTo>
                  <a:cubicBezTo>
                    <a:pt x="1624" y="4304"/>
                    <a:pt x="1639" y="4222"/>
                    <a:pt x="1624" y="4147"/>
                  </a:cubicBezTo>
                  <a:lnTo>
                    <a:pt x="1984" y="3930"/>
                  </a:lnTo>
                  <a:cubicBezTo>
                    <a:pt x="2044" y="3983"/>
                    <a:pt x="2119" y="4020"/>
                    <a:pt x="2201" y="4020"/>
                  </a:cubicBezTo>
                  <a:lnTo>
                    <a:pt x="2208" y="4020"/>
                  </a:lnTo>
                  <a:cubicBezTo>
                    <a:pt x="2276" y="4020"/>
                    <a:pt x="2343" y="3998"/>
                    <a:pt x="2395" y="3953"/>
                  </a:cubicBezTo>
                  <a:lnTo>
                    <a:pt x="2800" y="4207"/>
                  </a:lnTo>
                  <a:cubicBezTo>
                    <a:pt x="2792" y="4245"/>
                    <a:pt x="2800" y="4282"/>
                    <a:pt x="2807" y="4319"/>
                  </a:cubicBezTo>
                  <a:cubicBezTo>
                    <a:pt x="2830" y="4409"/>
                    <a:pt x="2882" y="4484"/>
                    <a:pt x="2957" y="4537"/>
                  </a:cubicBezTo>
                  <a:cubicBezTo>
                    <a:pt x="3009" y="4566"/>
                    <a:pt x="3069" y="4581"/>
                    <a:pt x="3122" y="4581"/>
                  </a:cubicBezTo>
                  <a:cubicBezTo>
                    <a:pt x="3249" y="4581"/>
                    <a:pt x="3354" y="4514"/>
                    <a:pt x="3414" y="4402"/>
                  </a:cubicBezTo>
                  <a:cubicBezTo>
                    <a:pt x="3443" y="4334"/>
                    <a:pt x="3458" y="4252"/>
                    <a:pt x="3451" y="4177"/>
                  </a:cubicBezTo>
                  <a:lnTo>
                    <a:pt x="3810" y="3960"/>
                  </a:lnTo>
                  <a:cubicBezTo>
                    <a:pt x="3870" y="4013"/>
                    <a:pt x="3945" y="4050"/>
                    <a:pt x="4027" y="4050"/>
                  </a:cubicBezTo>
                  <a:cubicBezTo>
                    <a:pt x="4214" y="4042"/>
                    <a:pt x="4364" y="3885"/>
                    <a:pt x="4357" y="3698"/>
                  </a:cubicBezTo>
                  <a:cubicBezTo>
                    <a:pt x="4364" y="3563"/>
                    <a:pt x="4289" y="3436"/>
                    <a:pt x="4177" y="3369"/>
                  </a:cubicBezTo>
                  <a:lnTo>
                    <a:pt x="4170" y="2897"/>
                  </a:lnTo>
                  <a:cubicBezTo>
                    <a:pt x="4282" y="2830"/>
                    <a:pt x="4357" y="2710"/>
                    <a:pt x="4357" y="2575"/>
                  </a:cubicBezTo>
                  <a:cubicBezTo>
                    <a:pt x="4357" y="2485"/>
                    <a:pt x="4327" y="2396"/>
                    <a:pt x="4259" y="2321"/>
                  </a:cubicBezTo>
                  <a:cubicBezTo>
                    <a:pt x="4199" y="2249"/>
                    <a:pt x="4114" y="2214"/>
                    <a:pt x="4030" y="2214"/>
                  </a:cubicBezTo>
                  <a:cubicBezTo>
                    <a:pt x="3937" y="2214"/>
                    <a:pt x="3843" y="2257"/>
                    <a:pt x="3780" y="2343"/>
                  </a:cubicBezTo>
                  <a:lnTo>
                    <a:pt x="3421" y="2119"/>
                  </a:lnTo>
                  <a:cubicBezTo>
                    <a:pt x="3429" y="2059"/>
                    <a:pt x="3429" y="1991"/>
                    <a:pt x="3421" y="1939"/>
                  </a:cubicBezTo>
                  <a:cubicBezTo>
                    <a:pt x="3406" y="1872"/>
                    <a:pt x="3369" y="1812"/>
                    <a:pt x="3324" y="1767"/>
                  </a:cubicBezTo>
                  <a:lnTo>
                    <a:pt x="3331" y="1767"/>
                  </a:lnTo>
                  <a:cubicBezTo>
                    <a:pt x="3301" y="1744"/>
                    <a:pt x="3271" y="1722"/>
                    <a:pt x="3241" y="1699"/>
                  </a:cubicBezTo>
                  <a:lnTo>
                    <a:pt x="3234" y="1220"/>
                  </a:lnTo>
                  <a:cubicBezTo>
                    <a:pt x="3354" y="1161"/>
                    <a:pt x="3421" y="1041"/>
                    <a:pt x="3421" y="906"/>
                  </a:cubicBezTo>
                  <a:cubicBezTo>
                    <a:pt x="3429" y="816"/>
                    <a:pt x="3391" y="726"/>
                    <a:pt x="3331" y="651"/>
                  </a:cubicBezTo>
                  <a:cubicBezTo>
                    <a:pt x="3270" y="579"/>
                    <a:pt x="3183" y="544"/>
                    <a:pt x="3095" y="544"/>
                  </a:cubicBezTo>
                  <a:cubicBezTo>
                    <a:pt x="3001" y="544"/>
                    <a:pt x="2907" y="585"/>
                    <a:pt x="2845" y="666"/>
                  </a:cubicBezTo>
                  <a:lnTo>
                    <a:pt x="2485" y="442"/>
                  </a:lnTo>
                  <a:cubicBezTo>
                    <a:pt x="2500" y="389"/>
                    <a:pt x="2500" y="322"/>
                    <a:pt x="2485" y="262"/>
                  </a:cubicBezTo>
                  <a:cubicBezTo>
                    <a:pt x="2463" y="172"/>
                    <a:pt x="2410" y="98"/>
                    <a:pt x="2328" y="45"/>
                  </a:cubicBezTo>
                  <a:cubicBezTo>
                    <a:pt x="2283" y="15"/>
                    <a:pt x="2223" y="0"/>
                    <a:pt x="21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2014967" y="4153592"/>
              <a:ext cx="420611" cy="400821"/>
            </a:xfrm>
            <a:custGeom>
              <a:avLst/>
              <a:gdLst/>
              <a:ahLst/>
              <a:cxnLst/>
              <a:rect l="l" t="t" r="r" b="b"/>
              <a:pathLst>
                <a:path w="4664" h="4505" extrusionOk="0">
                  <a:moveTo>
                    <a:pt x="1899" y="0"/>
                  </a:moveTo>
                  <a:cubicBezTo>
                    <a:pt x="1743" y="0"/>
                    <a:pt x="1587" y="66"/>
                    <a:pt x="1475" y="197"/>
                  </a:cubicBezTo>
                  <a:cubicBezTo>
                    <a:pt x="1235" y="459"/>
                    <a:pt x="1235" y="856"/>
                    <a:pt x="1475" y="1118"/>
                  </a:cubicBezTo>
                  <a:cubicBezTo>
                    <a:pt x="1565" y="1222"/>
                    <a:pt x="1692" y="1290"/>
                    <a:pt x="1834" y="1312"/>
                  </a:cubicBezTo>
                  <a:lnTo>
                    <a:pt x="1977" y="2023"/>
                  </a:lnTo>
                  <a:cubicBezTo>
                    <a:pt x="1887" y="2053"/>
                    <a:pt x="1812" y="2106"/>
                    <a:pt x="1752" y="2173"/>
                  </a:cubicBezTo>
                  <a:cubicBezTo>
                    <a:pt x="1722" y="2210"/>
                    <a:pt x="1692" y="2248"/>
                    <a:pt x="1670" y="2285"/>
                  </a:cubicBezTo>
                  <a:lnTo>
                    <a:pt x="1228" y="2038"/>
                  </a:lnTo>
                  <a:cubicBezTo>
                    <a:pt x="1235" y="1971"/>
                    <a:pt x="1213" y="1904"/>
                    <a:pt x="1161" y="1851"/>
                  </a:cubicBezTo>
                  <a:cubicBezTo>
                    <a:pt x="1119" y="1799"/>
                    <a:pt x="1060" y="1773"/>
                    <a:pt x="999" y="1773"/>
                  </a:cubicBezTo>
                  <a:cubicBezTo>
                    <a:pt x="938" y="1773"/>
                    <a:pt x="876" y="1799"/>
                    <a:pt x="831" y="1851"/>
                  </a:cubicBezTo>
                  <a:cubicBezTo>
                    <a:pt x="741" y="1948"/>
                    <a:pt x="741" y="2106"/>
                    <a:pt x="831" y="2203"/>
                  </a:cubicBezTo>
                  <a:cubicBezTo>
                    <a:pt x="874" y="2254"/>
                    <a:pt x="933" y="2278"/>
                    <a:pt x="993" y="2278"/>
                  </a:cubicBezTo>
                  <a:cubicBezTo>
                    <a:pt x="1048" y="2278"/>
                    <a:pt x="1103" y="2257"/>
                    <a:pt x="1146" y="2218"/>
                  </a:cubicBezTo>
                  <a:lnTo>
                    <a:pt x="1595" y="2465"/>
                  </a:lnTo>
                  <a:cubicBezTo>
                    <a:pt x="1565" y="2592"/>
                    <a:pt x="1572" y="2727"/>
                    <a:pt x="1610" y="2847"/>
                  </a:cubicBezTo>
                  <a:lnTo>
                    <a:pt x="1003" y="3311"/>
                  </a:lnTo>
                  <a:cubicBezTo>
                    <a:pt x="900" y="3234"/>
                    <a:pt x="781" y="3196"/>
                    <a:pt x="663" y="3196"/>
                  </a:cubicBezTo>
                  <a:cubicBezTo>
                    <a:pt x="506" y="3196"/>
                    <a:pt x="351" y="3262"/>
                    <a:pt x="240" y="3386"/>
                  </a:cubicBezTo>
                  <a:cubicBezTo>
                    <a:pt x="0" y="3648"/>
                    <a:pt x="0" y="4052"/>
                    <a:pt x="240" y="4314"/>
                  </a:cubicBezTo>
                  <a:cubicBezTo>
                    <a:pt x="352" y="4441"/>
                    <a:pt x="509" y="4505"/>
                    <a:pt x="667" y="4505"/>
                  </a:cubicBezTo>
                  <a:cubicBezTo>
                    <a:pt x="824" y="4505"/>
                    <a:pt x="981" y="4441"/>
                    <a:pt x="1093" y="4314"/>
                  </a:cubicBezTo>
                  <a:cubicBezTo>
                    <a:pt x="1250" y="4134"/>
                    <a:pt x="1310" y="3887"/>
                    <a:pt x="1243" y="3655"/>
                  </a:cubicBezTo>
                  <a:lnTo>
                    <a:pt x="1752" y="3101"/>
                  </a:lnTo>
                  <a:cubicBezTo>
                    <a:pt x="1842" y="3199"/>
                    <a:pt x="1954" y="3258"/>
                    <a:pt x="2081" y="3288"/>
                  </a:cubicBezTo>
                  <a:lnTo>
                    <a:pt x="2104" y="3603"/>
                  </a:lnTo>
                  <a:cubicBezTo>
                    <a:pt x="2051" y="3625"/>
                    <a:pt x="2006" y="3655"/>
                    <a:pt x="1969" y="3700"/>
                  </a:cubicBezTo>
                  <a:cubicBezTo>
                    <a:pt x="1819" y="3872"/>
                    <a:pt x="1819" y="4134"/>
                    <a:pt x="1969" y="4306"/>
                  </a:cubicBezTo>
                  <a:cubicBezTo>
                    <a:pt x="2044" y="4389"/>
                    <a:pt x="2147" y="4430"/>
                    <a:pt x="2250" y="4430"/>
                  </a:cubicBezTo>
                  <a:cubicBezTo>
                    <a:pt x="2353" y="4430"/>
                    <a:pt x="2456" y="4389"/>
                    <a:pt x="2530" y="4306"/>
                  </a:cubicBezTo>
                  <a:cubicBezTo>
                    <a:pt x="2688" y="4134"/>
                    <a:pt x="2688" y="3872"/>
                    <a:pt x="2530" y="3700"/>
                  </a:cubicBezTo>
                  <a:cubicBezTo>
                    <a:pt x="2471" y="3625"/>
                    <a:pt x="2381" y="3588"/>
                    <a:pt x="2283" y="3573"/>
                  </a:cubicBezTo>
                  <a:lnTo>
                    <a:pt x="2261" y="3288"/>
                  </a:lnTo>
                  <a:cubicBezTo>
                    <a:pt x="2396" y="3266"/>
                    <a:pt x="2516" y="3206"/>
                    <a:pt x="2605" y="3101"/>
                  </a:cubicBezTo>
                  <a:cubicBezTo>
                    <a:pt x="2620" y="3094"/>
                    <a:pt x="2628" y="3079"/>
                    <a:pt x="2635" y="3071"/>
                  </a:cubicBezTo>
                  <a:lnTo>
                    <a:pt x="3399" y="3610"/>
                  </a:lnTo>
                  <a:cubicBezTo>
                    <a:pt x="3376" y="3805"/>
                    <a:pt x="3436" y="3999"/>
                    <a:pt x="3571" y="4149"/>
                  </a:cubicBezTo>
                  <a:cubicBezTo>
                    <a:pt x="3683" y="4276"/>
                    <a:pt x="3840" y="4340"/>
                    <a:pt x="3998" y="4340"/>
                  </a:cubicBezTo>
                  <a:cubicBezTo>
                    <a:pt x="4155" y="4340"/>
                    <a:pt x="4312" y="4276"/>
                    <a:pt x="4424" y="4149"/>
                  </a:cubicBezTo>
                  <a:cubicBezTo>
                    <a:pt x="4664" y="3880"/>
                    <a:pt x="4664" y="3483"/>
                    <a:pt x="4424" y="3221"/>
                  </a:cubicBezTo>
                  <a:cubicBezTo>
                    <a:pt x="4312" y="3090"/>
                    <a:pt x="4155" y="3024"/>
                    <a:pt x="3998" y="3024"/>
                  </a:cubicBezTo>
                  <a:cubicBezTo>
                    <a:pt x="3840" y="3024"/>
                    <a:pt x="3683" y="3090"/>
                    <a:pt x="3571" y="3221"/>
                  </a:cubicBezTo>
                  <a:lnTo>
                    <a:pt x="2770" y="2787"/>
                  </a:lnTo>
                  <a:cubicBezTo>
                    <a:pt x="2807" y="2607"/>
                    <a:pt x="2778" y="2427"/>
                    <a:pt x="2680" y="2270"/>
                  </a:cubicBezTo>
                  <a:lnTo>
                    <a:pt x="2830" y="2143"/>
                  </a:lnTo>
                  <a:cubicBezTo>
                    <a:pt x="2898" y="2192"/>
                    <a:pt x="2977" y="2216"/>
                    <a:pt x="3057" y="2216"/>
                  </a:cubicBezTo>
                  <a:cubicBezTo>
                    <a:pt x="3170" y="2216"/>
                    <a:pt x="3282" y="2168"/>
                    <a:pt x="3361" y="2076"/>
                  </a:cubicBezTo>
                  <a:cubicBezTo>
                    <a:pt x="3534" y="1889"/>
                    <a:pt x="3534" y="1597"/>
                    <a:pt x="3361" y="1409"/>
                  </a:cubicBezTo>
                  <a:cubicBezTo>
                    <a:pt x="3283" y="1316"/>
                    <a:pt x="3171" y="1269"/>
                    <a:pt x="3057" y="1269"/>
                  </a:cubicBezTo>
                  <a:cubicBezTo>
                    <a:pt x="2944" y="1269"/>
                    <a:pt x="2830" y="1316"/>
                    <a:pt x="2748" y="1409"/>
                  </a:cubicBezTo>
                  <a:cubicBezTo>
                    <a:pt x="2598" y="1574"/>
                    <a:pt x="2575" y="1814"/>
                    <a:pt x="2695" y="2008"/>
                  </a:cubicBezTo>
                  <a:lnTo>
                    <a:pt x="2553" y="2128"/>
                  </a:lnTo>
                  <a:cubicBezTo>
                    <a:pt x="2463" y="2046"/>
                    <a:pt x="2351" y="2001"/>
                    <a:pt x="2231" y="1986"/>
                  </a:cubicBezTo>
                  <a:lnTo>
                    <a:pt x="2156" y="1252"/>
                  </a:lnTo>
                  <a:cubicBezTo>
                    <a:pt x="2216" y="1215"/>
                    <a:pt x="2276" y="1177"/>
                    <a:pt x="2328" y="1118"/>
                  </a:cubicBezTo>
                  <a:cubicBezTo>
                    <a:pt x="2560" y="856"/>
                    <a:pt x="2560" y="459"/>
                    <a:pt x="2328" y="197"/>
                  </a:cubicBezTo>
                  <a:cubicBezTo>
                    <a:pt x="2212" y="66"/>
                    <a:pt x="2055" y="0"/>
                    <a:pt x="18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0" name="Google Shape;290;p19"/>
            <p:cNvSpPr/>
            <p:nvPr/>
          </p:nvSpPr>
          <p:spPr>
            <a:xfrm flipH="1">
              <a:off x="1956319" y="1313288"/>
              <a:ext cx="495648" cy="340208"/>
            </a:xfrm>
            <a:custGeom>
              <a:avLst/>
              <a:gdLst/>
              <a:ahLst/>
              <a:cxnLst/>
              <a:rect l="l" t="t" r="r" b="b"/>
              <a:pathLst>
                <a:path w="17213" h="11976" extrusionOk="0">
                  <a:moveTo>
                    <a:pt x="17213" y="5238"/>
                  </a:moveTo>
                  <a:cubicBezTo>
                    <a:pt x="16445" y="11976"/>
                    <a:pt x="10041" y="10475"/>
                    <a:pt x="8807" y="5571"/>
                  </a:cubicBezTo>
                  <a:cubicBezTo>
                    <a:pt x="8740" y="5571"/>
                    <a:pt x="8673" y="5538"/>
                    <a:pt x="8606" y="5538"/>
                  </a:cubicBezTo>
                  <a:cubicBezTo>
                    <a:pt x="8540" y="5538"/>
                    <a:pt x="8473" y="5571"/>
                    <a:pt x="8406" y="5571"/>
                  </a:cubicBezTo>
                  <a:cubicBezTo>
                    <a:pt x="7172" y="10441"/>
                    <a:pt x="767" y="11976"/>
                    <a:pt x="0" y="5238"/>
                  </a:cubicBezTo>
                  <a:cubicBezTo>
                    <a:pt x="334" y="4604"/>
                    <a:pt x="467" y="4270"/>
                    <a:pt x="834" y="4170"/>
                  </a:cubicBezTo>
                  <a:cubicBezTo>
                    <a:pt x="1935" y="2936"/>
                    <a:pt x="3836" y="1"/>
                    <a:pt x="5471" y="2002"/>
                  </a:cubicBezTo>
                  <a:cubicBezTo>
                    <a:pt x="6038" y="2703"/>
                    <a:pt x="5571" y="2869"/>
                    <a:pt x="5171" y="2502"/>
                  </a:cubicBezTo>
                  <a:cubicBezTo>
                    <a:pt x="4070" y="1302"/>
                    <a:pt x="3069" y="3170"/>
                    <a:pt x="2502" y="4170"/>
                  </a:cubicBezTo>
                  <a:lnTo>
                    <a:pt x="8006" y="4170"/>
                  </a:lnTo>
                  <a:lnTo>
                    <a:pt x="8606" y="4170"/>
                  </a:lnTo>
                  <a:lnTo>
                    <a:pt x="9240" y="4170"/>
                  </a:lnTo>
                  <a:lnTo>
                    <a:pt x="14711" y="4170"/>
                  </a:lnTo>
                  <a:cubicBezTo>
                    <a:pt x="14144" y="3170"/>
                    <a:pt x="13110" y="1302"/>
                    <a:pt x="12009" y="2502"/>
                  </a:cubicBezTo>
                  <a:cubicBezTo>
                    <a:pt x="11642" y="2869"/>
                    <a:pt x="11175" y="2703"/>
                    <a:pt x="11742" y="2002"/>
                  </a:cubicBezTo>
                  <a:cubicBezTo>
                    <a:pt x="13376" y="34"/>
                    <a:pt x="15278" y="2903"/>
                    <a:pt x="16379" y="4170"/>
                  </a:cubicBezTo>
                  <a:cubicBezTo>
                    <a:pt x="16746" y="4237"/>
                    <a:pt x="16879" y="4604"/>
                    <a:pt x="17213" y="5238"/>
                  </a:cubicBezTo>
                  <a:close/>
                  <a:moveTo>
                    <a:pt x="7572" y="4904"/>
                  </a:moveTo>
                  <a:lnTo>
                    <a:pt x="1435" y="4904"/>
                  </a:lnTo>
                  <a:lnTo>
                    <a:pt x="1435" y="4904"/>
                  </a:lnTo>
                  <a:cubicBezTo>
                    <a:pt x="1401" y="4904"/>
                    <a:pt x="1335" y="4904"/>
                    <a:pt x="1301" y="4937"/>
                  </a:cubicBezTo>
                  <a:cubicBezTo>
                    <a:pt x="1201" y="4971"/>
                    <a:pt x="1034" y="5304"/>
                    <a:pt x="934" y="5505"/>
                  </a:cubicBezTo>
                  <a:cubicBezTo>
                    <a:pt x="1134" y="6972"/>
                    <a:pt x="1768" y="8740"/>
                    <a:pt x="3403" y="9007"/>
                  </a:cubicBezTo>
                  <a:cubicBezTo>
                    <a:pt x="4337" y="9140"/>
                    <a:pt x="5271" y="8774"/>
                    <a:pt x="5971" y="8173"/>
                  </a:cubicBezTo>
                  <a:cubicBezTo>
                    <a:pt x="6905" y="7406"/>
                    <a:pt x="7406" y="6338"/>
                    <a:pt x="7606" y="5171"/>
                  </a:cubicBezTo>
                  <a:cubicBezTo>
                    <a:pt x="7639" y="5004"/>
                    <a:pt x="7706" y="4904"/>
                    <a:pt x="7572" y="4904"/>
                  </a:cubicBezTo>
                  <a:close/>
                  <a:moveTo>
                    <a:pt x="9674" y="4904"/>
                  </a:moveTo>
                  <a:cubicBezTo>
                    <a:pt x="9540" y="4904"/>
                    <a:pt x="9574" y="5004"/>
                    <a:pt x="9607" y="5171"/>
                  </a:cubicBezTo>
                  <a:cubicBezTo>
                    <a:pt x="9807" y="6338"/>
                    <a:pt x="10341" y="7406"/>
                    <a:pt x="11275" y="8173"/>
                  </a:cubicBezTo>
                  <a:cubicBezTo>
                    <a:pt x="11975" y="8774"/>
                    <a:pt x="12876" y="9140"/>
                    <a:pt x="13810" y="9007"/>
                  </a:cubicBezTo>
                  <a:cubicBezTo>
                    <a:pt x="15445" y="8740"/>
                    <a:pt x="16078" y="6972"/>
                    <a:pt x="16279" y="5505"/>
                  </a:cubicBezTo>
                  <a:cubicBezTo>
                    <a:pt x="16178" y="5304"/>
                    <a:pt x="16012" y="5004"/>
                    <a:pt x="15912" y="4937"/>
                  </a:cubicBezTo>
                  <a:cubicBezTo>
                    <a:pt x="15878" y="4904"/>
                    <a:pt x="15812" y="4904"/>
                    <a:pt x="15778" y="4904"/>
                  </a:cubicBezTo>
                  <a:lnTo>
                    <a:pt x="15778" y="4904"/>
                  </a:lnTo>
                  <a:lnTo>
                    <a:pt x="9674" y="49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cxnSp>
          <p:nvCxnSpPr>
            <p:cNvPr id="291" name="Google Shape;291;p19"/>
            <p:cNvCxnSpPr/>
            <p:nvPr/>
          </p:nvCxnSpPr>
          <p:spPr>
            <a:xfrm rot="10800000">
              <a:off x="2630269" y="1483392"/>
              <a:ext cx="914100" cy="0"/>
            </a:xfrm>
            <a:prstGeom prst="straightConnector1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2" name="Google Shape;292;p19"/>
            <p:cNvCxnSpPr/>
            <p:nvPr/>
          </p:nvCxnSpPr>
          <p:spPr>
            <a:xfrm rot="10800000">
              <a:off x="2630269" y="2412905"/>
              <a:ext cx="914100" cy="0"/>
            </a:xfrm>
            <a:prstGeom prst="straightConnector1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3" name="Google Shape;293;p19"/>
            <p:cNvCxnSpPr/>
            <p:nvPr/>
          </p:nvCxnSpPr>
          <p:spPr>
            <a:xfrm rot="10800000">
              <a:off x="2630269" y="4354002"/>
              <a:ext cx="914100" cy="0"/>
            </a:xfrm>
            <a:prstGeom prst="straightConnector1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4" name="Google Shape;294;p19"/>
            <p:cNvCxnSpPr/>
            <p:nvPr/>
          </p:nvCxnSpPr>
          <p:spPr>
            <a:xfrm rot="10800000">
              <a:off x="2630269" y="3471705"/>
              <a:ext cx="914100" cy="0"/>
            </a:xfrm>
            <a:prstGeom prst="straightConnector1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299" name="Google Shape;299;p19"/>
            <p:cNvGrpSpPr/>
            <p:nvPr/>
          </p:nvGrpSpPr>
          <p:grpSpPr>
            <a:xfrm>
              <a:off x="2027264" y="2270039"/>
              <a:ext cx="353757" cy="352565"/>
              <a:chOff x="-26980600" y="3175500"/>
              <a:chExt cx="296950" cy="295950"/>
            </a:xfrm>
            <a:grpFill/>
          </p:grpSpPr>
          <p:sp>
            <p:nvSpPr>
              <p:cNvPr id="300" name="Google Shape;300;p19"/>
              <p:cNvSpPr/>
              <p:nvPr/>
            </p:nvSpPr>
            <p:spPr>
              <a:xfrm>
                <a:off x="-26798650" y="3175500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-26980600" y="3325725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-26893950" y="3226500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012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" name="Google Shape;2539;p33"/>
          <p:cNvSpPr/>
          <p:nvPr/>
        </p:nvSpPr>
        <p:spPr>
          <a:xfrm>
            <a:off x="2532018" y="3666882"/>
            <a:ext cx="687000" cy="686704"/>
          </a:xfrm>
          <a:custGeom>
            <a:avLst/>
            <a:gdLst/>
            <a:ahLst/>
            <a:cxnLst/>
            <a:rect l="l" t="t" r="r" b="b"/>
            <a:pathLst>
              <a:path w="3169" h="3168" extrusionOk="0">
                <a:moveTo>
                  <a:pt x="1584" y="0"/>
                </a:moveTo>
                <a:cubicBezTo>
                  <a:pt x="710" y="0"/>
                  <a:pt x="1" y="710"/>
                  <a:pt x="1" y="1584"/>
                </a:cubicBezTo>
                <a:cubicBezTo>
                  <a:pt x="1" y="2459"/>
                  <a:pt x="710" y="3168"/>
                  <a:pt x="1584" y="3168"/>
                </a:cubicBezTo>
                <a:cubicBezTo>
                  <a:pt x="2459" y="3168"/>
                  <a:pt x="3168" y="2459"/>
                  <a:pt x="3168" y="1584"/>
                </a:cubicBezTo>
                <a:cubicBezTo>
                  <a:pt x="3168" y="710"/>
                  <a:pt x="2459" y="0"/>
                  <a:pt x="15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2540;p33"/>
          <p:cNvSpPr/>
          <p:nvPr/>
        </p:nvSpPr>
        <p:spPr>
          <a:xfrm>
            <a:off x="5925409" y="3666882"/>
            <a:ext cx="686566" cy="686704"/>
          </a:xfrm>
          <a:custGeom>
            <a:avLst/>
            <a:gdLst/>
            <a:ahLst/>
            <a:cxnLst/>
            <a:rect l="l" t="t" r="r" b="b"/>
            <a:pathLst>
              <a:path w="3167" h="3168" extrusionOk="0">
                <a:moveTo>
                  <a:pt x="1583" y="0"/>
                </a:moveTo>
                <a:cubicBezTo>
                  <a:pt x="708" y="0"/>
                  <a:pt x="1" y="710"/>
                  <a:pt x="1" y="1584"/>
                </a:cubicBezTo>
                <a:cubicBezTo>
                  <a:pt x="1" y="2459"/>
                  <a:pt x="708" y="3168"/>
                  <a:pt x="1583" y="3168"/>
                </a:cubicBezTo>
                <a:cubicBezTo>
                  <a:pt x="2457" y="3168"/>
                  <a:pt x="3166" y="2459"/>
                  <a:pt x="3166" y="1584"/>
                </a:cubicBezTo>
                <a:cubicBezTo>
                  <a:pt x="3166" y="710"/>
                  <a:pt x="2457" y="0"/>
                  <a:pt x="15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33"/>
          <p:cNvSpPr/>
          <p:nvPr/>
        </p:nvSpPr>
        <p:spPr>
          <a:xfrm>
            <a:off x="5925409" y="1403662"/>
            <a:ext cx="686566" cy="686487"/>
          </a:xfrm>
          <a:custGeom>
            <a:avLst/>
            <a:gdLst/>
            <a:ahLst/>
            <a:cxnLst/>
            <a:rect l="l" t="t" r="r" b="b"/>
            <a:pathLst>
              <a:path w="3167" h="3167" extrusionOk="0">
                <a:moveTo>
                  <a:pt x="1583" y="1"/>
                </a:moveTo>
                <a:cubicBezTo>
                  <a:pt x="708" y="1"/>
                  <a:pt x="1" y="709"/>
                  <a:pt x="1" y="1583"/>
                </a:cubicBezTo>
                <a:cubicBezTo>
                  <a:pt x="1" y="2457"/>
                  <a:pt x="708" y="3167"/>
                  <a:pt x="1583" y="3167"/>
                </a:cubicBezTo>
                <a:cubicBezTo>
                  <a:pt x="2457" y="3167"/>
                  <a:pt x="3166" y="2457"/>
                  <a:pt x="3166" y="1583"/>
                </a:cubicBezTo>
                <a:cubicBezTo>
                  <a:pt x="3166" y="709"/>
                  <a:pt x="2457" y="1"/>
                  <a:pt x="15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2" name="Google Shape;2542;p33"/>
          <p:cNvGrpSpPr/>
          <p:nvPr/>
        </p:nvGrpSpPr>
        <p:grpSpPr>
          <a:xfrm>
            <a:off x="2713903" y="1020859"/>
            <a:ext cx="3716397" cy="3715746"/>
            <a:chOff x="2713903" y="1020859"/>
            <a:chExt cx="3716397" cy="3715746"/>
          </a:xfrm>
        </p:grpSpPr>
        <p:sp>
          <p:nvSpPr>
            <p:cNvPr id="2543" name="Google Shape;2543;p33"/>
            <p:cNvSpPr/>
            <p:nvPr/>
          </p:nvSpPr>
          <p:spPr>
            <a:xfrm>
              <a:off x="4612754" y="1020859"/>
              <a:ext cx="1817330" cy="1817337"/>
            </a:xfrm>
            <a:custGeom>
              <a:avLst/>
              <a:gdLst/>
              <a:ahLst/>
              <a:cxnLst/>
              <a:rect l="l" t="t" r="r" b="b"/>
              <a:pathLst>
                <a:path w="8383" h="8384" extrusionOk="0">
                  <a:moveTo>
                    <a:pt x="1" y="1"/>
                  </a:moveTo>
                  <a:lnTo>
                    <a:pt x="1" y="5194"/>
                  </a:lnTo>
                  <a:cubicBezTo>
                    <a:pt x="1721" y="5290"/>
                    <a:pt x="3093" y="6662"/>
                    <a:pt x="3189" y="8384"/>
                  </a:cubicBezTo>
                  <a:lnTo>
                    <a:pt x="8382" y="8384"/>
                  </a:lnTo>
                  <a:cubicBezTo>
                    <a:pt x="8362" y="7328"/>
                    <a:pt x="8144" y="6286"/>
                    <a:pt x="7742" y="5311"/>
                  </a:cubicBezTo>
                  <a:cubicBezTo>
                    <a:pt x="7708" y="5312"/>
                    <a:pt x="7673" y="5314"/>
                    <a:pt x="7638" y="5314"/>
                  </a:cubicBezTo>
                  <a:cubicBezTo>
                    <a:pt x="6964" y="5312"/>
                    <a:pt x="6336" y="4966"/>
                    <a:pt x="5977" y="4396"/>
                  </a:cubicBezTo>
                  <a:cubicBezTo>
                    <a:pt x="5618" y="3825"/>
                    <a:pt x="5577" y="3110"/>
                    <a:pt x="5867" y="2502"/>
                  </a:cubicBezTo>
                  <a:cubicBezTo>
                    <a:pt x="4309" y="942"/>
                    <a:pt x="2206" y="45"/>
                    <a:pt x="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3"/>
            <p:cNvSpPr/>
            <p:nvPr/>
          </p:nvSpPr>
          <p:spPr>
            <a:xfrm>
              <a:off x="2713903" y="2919268"/>
              <a:ext cx="1817546" cy="1817337"/>
            </a:xfrm>
            <a:custGeom>
              <a:avLst/>
              <a:gdLst/>
              <a:ahLst/>
              <a:cxnLst/>
              <a:rect l="l" t="t" r="r" b="b"/>
              <a:pathLst>
                <a:path w="8384" h="8384" extrusionOk="0">
                  <a:moveTo>
                    <a:pt x="1" y="0"/>
                  </a:moveTo>
                  <a:cubicBezTo>
                    <a:pt x="23" y="1056"/>
                    <a:pt x="239" y="2096"/>
                    <a:pt x="641" y="3073"/>
                  </a:cubicBezTo>
                  <a:cubicBezTo>
                    <a:pt x="676" y="3072"/>
                    <a:pt x="710" y="3070"/>
                    <a:pt x="745" y="3070"/>
                  </a:cubicBezTo>
                  <a:cubicBezTo>
                    <a:pt x="1419" y="3070"/>
                    <a:pt x="2047" y="3416"/>
                    <a:pt x="2406" y="3988"/>
                  </a:cubicBezTo>
                  <a:cubicBezTo>
                    <a:pt x="2766" y="4558"/>
                    <a:pt x="2808" y="5272"/>
                    <a:pt x="2516" y="5880"/>
                  </a:cubicBezTo>
                  <a:cubicBezTo>
                    <a:pt x="4076" y="7440"/>
                    <a:pt x="6179" y="8337"/>
                    <a:pt x="8384" y="8383"/>
                  </a:cubicBezTo>
                  <a:lnTo>
                    <a:pt x="8384" y="3190"/>
                  </a:lnTo>
                  <a:cubicBezTo>
                    <a:pt x="6664" y="3094"/>
                    <a:pt x="5290" y="1720"/>
                    <a:pt x="519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3"/>
            <p:cNvSpPr/>
            <p:nvPr/>
          </p:nvSpPr>
          <p:spPr>
            <a:xfrm>
              <a:off x="4612754" y="2919268"/>
              <a:ext cx="1817546" cy="1817337"/>
            </a:xfrm>
            <a:custGeom>
              <a:avLst/>
              <a:gdLst/>
              <a:ahLst/>
              <a:cxnLst/>
              <a:rect l="l" t="t" r="r" b="b"/>
              <a:pathLst>
                <a:path w="8384" h="8384" extrusionOk="0">
                  <a:moveTo>
                    <a:pt x="3189" y="0"/>
                  </a:moveTo>
                  <a:cubicBezTo>
                    <a:pt x="3093" y="1720"/>
                    <a:pt x="1721" y="3092"/>
                    <a:pt x="1" y="3190"/>
                  </a:cubicBezTo>
                  <a:lnTo>
                    <a:pt x="1" y="8383"/>
                  </a:lnTo>
                  <a:cubicBezTo>
                    <a:pt x="2206" y="8337"/>
                    <a:pt x="4309" y="7440"/>
                    <a:pt x="5868" y="5880"/>
                  </a:cubicBezTo>
                  <a:cubicBezTo>
                    <a:pt x="5577" y="5272"/>
                    <a:pt x="5618" y="4558"/>
                    <a:pt x="5979" y="3986"/>
                  </a:cubicBezTo>
                  <a:cubicBezTo>
                    <a:pt x="6337" y="3416"/>
                    <a:pt x="6965" y="3070"/>
                    <a:pt x="7639" y="3070"/>
                  </a:cubicBezTo>
                  <a:cubicBezTo>
                    <a:pt x="7675" y="3070"/>
                    <a:pt x="7710" y="3070"/>
                    <a:pt x="7743" y="3073"/>
                  </a:cubicBezTo>
                  <a:cubicBezTo>
                    <a:pt x="8145" y="2096"/>
                    <a:pt x="8362" y="1056"/>
                    <a:pt x="838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3"/>
            <p:cNvSpPr/>
            <p:nvPr/>
          </p:nvSpPr>
          <p:spPr>
            <a:xfrm>
              <a:off x="2713903" y="1020859"/>
              <a:ext cx="1817546" cy="1816903"/>
            </a:xfrm>
            <a:custGeom>
              <a:avLst/>
              <a:gdLst/>
              <a:ahLst/>
              <a:cxnLst/>
              <a:rect l="l" t="t" r="r" b="b"/>
              <a:pathLst>
                <a:path w="8384" h="8382" extrusionOk="0">
                  <a:moveTo>
                    <a:pt x="8384" y="1"/>
                  </a:moveTo>
                  <a:cubicBezTo>
                    <a:pt x="6179" y="45"/>
                    <a:pt x="4076" y="942"/>
                    <a:pt x="2516" y="2502"/>
                  </a:cubicBezTo>
                  <a:cubicBezTo>
                    <a:pt x="2808" y="3110"/>
                    <a:pt x="2766" y="3825"/>
                    <a:pt x="2406" y="4396"/>
                  </a:cubicBezTo>
                  <a:cubicBezTo>
                    <a:pt x="2047" y="4966"/>
                    <a:pt x="1419" y="5312"/>
                    <a:pt x="745" y="5312"/>
                  </a:cubicBezTo>
                  <a:cubicBezTo>
                    <a:pt x="710" y="5312"/>
                    <a:pt x="675" y="5312"/>
                    <a:pt x="641" y="5311"/>
                  </a:cubicBezTo>
                  <a:cubicBezTo>
                    <a:pt x="239" y="6286"/>
                    <a:pt x="23" y="7327"/>
                    <a:pt x="1" y="8382"/>
                  </a:cubicBezTo>
                  <a:lnTo>
                    <a:pt x="5194" y="8382"/>
                  </a:lnTo>
                  <a:cubicBezTo>
                    <a:pt x="5290" y="6662"/>
                    <a:pt x="6664" y="5290"/>
                    <a:pt x="8384" y="5194"/>
                  </a:cubicBezTo>
                  <a:lnTo>
                    <a:pt x="83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7" name="Google Shape;2547;p33"/>
          <p:cNvSpPr/>
          <p:nvPr/>
        </p:nvSpPr>
        <p:spPr>
          <a:xfrm>
            <a:off x="2532018" y="1403662"/>
            <a:ext cx="687000" cy="686487"/>
          </a:xfrm>
          <a:custGeom>
            <a:avLst/>
            <a:gdLst/>
            <a:ahLst/>
            <a:cxnLst/>
            <a:rect l="l" t="t" r="r" b="b"/>
            <a:pathLst>
              <a:path w="3169" h="3167" extrusionOk="0">
                <a:moveTo>
                  <a:pt x="1584" y="1"/>
                </a:moveTo>
                <a:cubicBezTo>
                  <a:pt x="710" y="1"/>
                  <a:pt x="1" y="709"/>
                  <a:pt x="1" y="1583"/>
                </a:cubicBezTo>
                <a:cubicBezTo>
                  <a:pt x="1" y="2457"/>
                  <a:pt x="710" y="3167"/>
                  <a:pt x="1584" y="3167"/>
                </a:cubicBezTo>
                <a:cubicBezTo>
                  <a:pt x="2459" y="3167"/>
                  <a:pt x="3168" y="2457"/>
                  <a:pt x="3168" y="1583"/>
                </a:cubicBezTo>
                <a:cubicBezTo>
                  <a:pt x="3168" y="709"/>
                  <a:pt x="2459" y="1"/>
                  <a:pt x="15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2548" name="Google Shape;2548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Approaching the problem</a:t>
            </a:r>
            <a:endParaRPr dirty="0"/>
          </a:p>
        </p:txBody>
      </p:sp>
      <p:sp>
        <p:nvSpPr>
          <p:cNvPr id="2589" name="Google Shape;2589;p33"/>
          <p:cNvSpPr txBox="1"/>
          <p:nvPr/>
        </p:nvSpPr>
        <p:spPr>
          <a:xfrm>
            <a:off x="835502" y="3847918"/>
            <a:ext cx="15723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Modelling</a:t>
            </a:r>
            <a:endParaRPr sz="16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0" name="Google Shape;2590;p33"/>
          <p:cNvSpPr txBox="1"/>
          <p:nvPr/>
        </p:nvSpPr>
        <p:spPr>
          <a:xfrm>
            <a:off x="0" y="1268175"/>
            <a:ext cx="2516272" cy="686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Reviewing the International Clinical Guidelines</a:t>
            </a:r>
            <a:endParaRPr sz="1600" b="1" dirty="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1" name="Google Shape;2591;p33"/>
          <p:cNvSpPr txBox="1"/>
          <p:nvPr/>
        </p:nvSpPr>
        <p:spPr>
          <a:xfrm>
            <a:off x="6764375" y="1401569"/>
            <a:ext cx="213143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/>
                </a:solidFill>
                <a:latin typeface="Fira Sans"/>
                <a:ea typeface="Fira Sans"/>
                <a:cs typeface="Fira Sans"/>
                <a:sym typeface="Fira Sans"/>
              </a:rPr>
              <a:t>Feature Engineering and time window determination</a:t>
            </a:r>
            <a:endParaRPr sz="1600" b="1" dirty="0">
              <a:solidFill>
                <a:schemeClr val="tx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2" name="Google Shape;2592;p33"/>
          <p:cNvSpPr txBox="1"/>
          <p:nvPr/>
        </p:nvSpPr>
        <p:spPr>
          <a:xfrm>
            <a:off x="6764375" y="3819352"/>
            <a:ext cx="2052574" cy="32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Explanation of the model</a:t>
            </a:r>
            <a:endParaRPr sz="1600" b="1" dirty="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3" name="Google Shape;2593;p33"/>
          <p:cNvSpPr txBox="1"/>
          <p:nvPr/>
        </p:nvSpPr>
        <p:spPr>
          <a:xfrm>
            <a:off x="3324397" y="1767225"/>
            <a:ext cx="4479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1600" b="1" dirty="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4" name="Google Shape;2594;p33"/>
          <p:cNvSpPr txBox="1"/>
          <p:nvPr/>
        </p:nvSpPr>
        <p:spPr>
          <a:xfrm>
            <a:off x="3307785" y="3599625"/>
            <a:ext cx="4479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1600" b="1" dirty="0">
              <a:solidFill>
                <a:schemeClr val="tx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5" name="Google Shape;2595;p33"/>
          <p:cNvSpPr txBox="1"/>
          <p:nvPr/>
        </p:nvSpPr>
        <p:spPr>
          <a:xfrm>
            <a:off x="5334410" y="1767225"/>
            <a:ext cx="474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1600" b="1" dirty="0">
              <a:solidFill>
                <a:schemeClr val="tx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6" name="Google Shape;2596;p33"/>
          <p:cNvSpPr txBox="1"/>
          <p:nvPr/>
        </p:nvSpPr>
        <p:spPr>
          <a:xfrm>
            <a:off x="5415797" y="3599625"/>
            <a:ext cx="474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1600" b="1" dirty="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72" name="Google Shape;558;p23">
            <a:extLst>
              <a:ext uri="{FF2B5EF4-FFF2-40B4-BE49-F238E27FC236}">
                <a16:creationId xmlns:a16="http://schemas.microsoft.com/office/drawing/2014/main" id="{859D49E9-3DE7-7F43-B7A9-18507871AA85}"/>
              </a:ext>
            </a:extLst>
          </p:cNvPr>
          <p:cNvGrpSpPr/>
          <p:nvPr/>
        </p:nvGrpSpPr>
        <p:grpSpPr>
          <a:xfrm>
            <a:off x="2626929" y="1570958"/>
            <a:ext cx="492799" cy="374072"/>
            <a:chOff x="5513422" y="2618806"/>
            <a:chExt cx="635644" cy="481356"/>
          </a:xfrm>
        </p:grpSpPr>
        <p:sp>
          <p:nvSpPr>
            <p:cNvPr id="73" name="Google Shape;559;p23">
              <a:extLst>
                <a:ext uri="{FF2B5EF4-FFF2-40B4-BE49-F238E27FC236}">
                  <a16:creationId xmlns:a16="http://schemas.microsoft.com/office/drawing/2014/main" id="{14365661-2D56-B149-8DB9-86D9F122CF15}"/>
                </a:ext>
              </a:extLst>
            </p:cNvPr>
            <p:cNvSpPr/>
            <p:nvPr/>
          </p:nvSpPr>
          <p:spPr>
            <a:xfrm>
              <a:off x="5647228" y="2786063"/>
              <a:ext cx="321546" cy="275495"/>
            </a:xfrm>
            <a:custGeom>
              <a:avLst/>
              <a:gdLst/>
              <a:ahLst/>
              <a:cxnLst/>
              <a:rect l="l" t="t" r="r" b="b"/>
              <a:pathLst>
                <a:path w="5181" h="4439" extrusionOk="0">
                  <a:moveTo>
                    <a:pt x="2963" y="1021"/>
                  </a:moveTo>
                  <a:cubicBezTo>
                    <a:pt x="3116" y="1021"/>
                    <a:pt x="3264" y="1140"/>
                    <a:pt x="3264" y="1318"/>
                  </a:cubicBezTo>
                  <a:cubicBezTo>
                    <a:pt x="3264" y="1490"/>
                    <a:pt x="3130" y="1617"/>
                    <a:pt x="2965" y="1617"/>
                  </a:cubicBezTo>
                  <a:lnTo>
                    <a:pt x="3115" y="1617"/>
                  </a:lnTo>
                  <a:lnTo>
                    <a:pt x="3115" y="2066"/>
                  </a:lnTo>
                  <a:lnTo>
                    <a:pt x="4013" y="2066"/>
                  </a:lnTo>
                  <a:lnTo>
                    <a:pt x="4013" y="2815"/>
                  </a:lnTo>
                  <a:lnTo>
                    <a:pt x="3863" y="2815"/>
                  </a:lnTo>
                  <a:cubicBezTo>
                    <a:pt x="4260" y="2815"/>
                    <a:pt x="4260" y="3414"/>
                    <a:pt x="3863" y="3414"/>
                  </a:cubicBezTo>
                  <a:cubicBezTo>
                    <a:pt x="3466" y="3414"/>
                    <a:pt x="3466" y="2815"/>
                    <a:pt x="3863" y="2815"/>
                  </a:cubicBezTo>
                  <a:lnTo>
                    <a:pt x="3713" y="2815"/>
                  </a:lnTo>
                  <a:lnTo>
                    <a:pt x="3713" y="2366"/>
                  </a:lnTo>
                  <a:lnTo>
                    <a:pt x="3115" y="2366"/>
                  </a:lnTo>
                  <a:lnTo>
                    <a:pt x="3115" y="2815"/>
                  </a:lnTo>
                  <a:lnTo>
                    <a:pt x="2965" y="2815"/>
                  </a:lnTo>
                  <a:cubicBezTo>
                    <a:pt x="3234" y="2815"/>
                    <a:pt x="3362" y="3137"/>
                    <a:pt x="3174" y="3324"/>
                  </a:cubicBezTo>
                  <a:cubicBezTo>
                    <a:pt x="3114" y="3384"/>
                    <a:pt x="3040" y="3411"/>
                    <a:pt x="2967" y="3411"/>
                  </a:cubicBezTo>
                  <a:cubicBezTo>
                    <a:pt x="2813" y="3411"/>
                    <a:pt x="2665" y="3292"/>
                    <a:pt x="2665" y="3114"/>
                  </a:cubicBezTo>
                  <a:cubicBezTo>
                    <a:pt x="2665" y="2949"/>
                    <a:pt x="2800" y="2815"/>
                    <a:pt x="2965" y="2815"/>
                  </a:cubicBezTo>
                  <a:lnTo>
                    <a:pt x="2815" y="2815"/>
                  </a:lnTo>
                  <a:lnTo>
                    <a:pt x="2815" y="2366"/>
                  </a:lnTo>
                  <a:lnTo>
                    <a:pt x="2224" y="2366"/>
                  </a:lnTo>
                  <a:lnTo>
                    <a:pt x="2224" y="2815"/>
                  </a:lnTo>
                  <a:lnTo>
                    <a:pt x="2074" y="2815"/>
                  </a:lnTo>
                  <a:cubicBezTo>
                    <a:pt x="2336" y="2815"/>
                    <a:pt x="2471" y="3137"/>
                    <a:pt x="2284" y="3324"/>
                  </a:cubicBezTo>
                  <a:cubicBezTo>
                    <a:pt x="2223" y="3384"/>
                    <a:pt x="2149" y="3411"/>
                    <a:pt x="2076" y="3411"/>
                  </a:cubicBezTo>
                  <a:cubicBezTo>
                    <a:pt x="1923" y="3411"/>
                    <a:pt x="1775" y="3292"/>
                    <a:pt x="1775" y="3114"/>
                  </a:cubicBezTo>
                  <a:cubicBezTo>
                    <a:pt x="1775" y="2949"/>
                    <a:pt x="1909" y="2815"/>
                    <a:pt x="2074" y="2815"/>
                  </a:cubicBezTo>
                  <a:lnTo>
                    <a:pt x="1924" y="2815"/>
                  </a:lnTo>
                  <a:lnTo>
                    <a:pt x="1924" y="2066"/>
                  </a:lnTo>
                  <a:lnTo>
                    <a:pt x="2815" y="2066"/>
                  </a:lnTo>
                  <a:lnTo>
                    <a:pt x="2815" y="1617"/>
                  </a:lnTo>
                  <a:lnTo>
                    <a:pt x="2965" y="1617"/>
                  </a:lnTo>
                  <a:cubicBezTo>
                    <a:pt x="2703" y="1617"/>
                    <a:pt x="2568" y="1295"/>
                    <a:pt x="2755" y="1108"/>
                  </a:cubicBezTo>
                  <a:cubicBezTo>
                    <a:pt x="2816" y="1048"/>
                    <a:pt x="2890" y="1021"/>
                    <a:pt x="2963" y="1021"/>
                  </a:cubicBezTo>
                  <a:close/>
                  <a:moveTo>
                    <a:pt x="2965" y="0"/>
                  </a:moveTo>
                  <a:cubicBezTo>
                    <a:pt x="989" y="0"/>
                    <a:pt x="1" y="2388"/>
                    <a:pt x="1400" y="3788"/>
                  </a:cubicBezTo>
                  <a:cubicBezTo>
                    <a:pt x="1850" y="4237"/>
                    <a:pt x="2404" y="4439"/>
                    <a:pt x="2947" y="4439"/>
                  </a:cubicBezTo>
                  <a:cubicBezTo>
                    <a:pt x="4086" y="4439"/>
                    <a:pt x="5181" y="3554"/>
                    <a:pt x="5181" y="2216"/>
                  </a:cubicBezTo>
                  <a:cubicBezTo>
                    <a:pt x="5181" y="996"/>
                    <a:pt x="4193" y="0"/>
                    <a:pt x="2965" y="0"/>
                  </a:cubicBezTo>
                  <a:close/>
                </a:path>
              </a:pathLst>
            </a:custGeom>
            <a:solidFill>
              <a:srgbClr val="EF8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60;p23">
              <a:extLst>
                <a:ext uri="{FF2B5EF4-FFF2-40B4-BE49-F238E27FC236}">
                  <a16:creationId xmlns:a16="http://schemas.microsoft.com/office/drawing/2014/main" id="{9A9DBAE5-BDF0-5943-9EDE-8E5D18A7A2C6}"/>
                </a:ext>
              </a:extLst>
            </p:cNvPr>
            <p:cNvSpPr/>
            <p:nvPr/>
          </p:nvSpPr>
          <p:spPr>
            <a:xfrm>
              <a:off x="5559907" y="2680123"/>
              <a:ext cx="553349" cy="67400"/>
            </a:xfrm>
            <a:custGeom>
              <a:avLst/>
              <a:gdLst/>
              <a:ahLst/>
              <a:cxnLst/>
              <a:rect l="l" t="t" r="r" b="b"/>
              <a:pathLst>
                <a:path w="8916" h="1086" extrusionOk="0">
                  <a:moveTo>
                    <a:pt x="285" y="0"/>
                  </a:moveTo>
                  <a:lnTo>
                    <a:pt x="285" y="262"/>
                  </a:lnTo>
                  <a:lnTo>
                    <a:pt x="0" y="270"/>
                  </a:lnTo>
                  <a:lnTo>
                    <a:pt x="8" y="1086"/>
                  </a:lnTo>
                  <a:lnTo>
                    <a:pt x="8916" y="1086"/>
                  </a:lnTo>
                  <a:lnTo>
                    <a:pt x="8901" y="158"/>
                  </a:lnTo>
                  <a:lnTo>
                    <a:pt x="8788" y="158"/>
                  </a:lnTo>
                  <a:lnTo>
                    <a:pt x="8788" y="38"/>
                  </a:lnTo>
                  <a:lnTo>
                    <a:pt x="3616" y="15"/>
                  </a:lnTo>
                  <a:lnTo>
                    <a:pt x="3182" y="15"/>
                  </a:lnTo>
                  <a:lnTo>
                    <a:pt x="2740" y="8"/>
                  </a:lnTo>
                  <a:lnTo>
                    <a:pt x="1093" y="8"/>
                  </a:lnTo>
                  <a:lnTo>
                    <a:pt x="794" y="0"/>
                  </a:lnTo>
                  <a:close/>
                </a:path>
              </a:pathLst>
            </a:custGeom>
            <a:solidFill>
              <a:srgbClr val="EF8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61;p23">
              <a:extLst>
                <a:ext uri="{FF2B5EF4-FFF2-40B4-BE49-F238E27FC236}">
                  <a16:creationId xmlns:a16="http://schemas.microsoft.com/office/drawing/2014/main" id="{D329A45E-A56C-F947-9ACB-5AADE478C361}"/>
                </a:ext>
              </a:extLst>
            </p:cNvPr>
            <p:cNvSpPr/>
            <p:nvPr/>
          </p:nvSpPr>
          <p:spPr>
            <a:xfrm>
              <a:off x="5609122" y="2680123"/>
              <a:ext cx="148267" cy="12599"/>
            </a:xfrm>
            <a:custGeom>
              <a:avLst/>
              <a:gdLst/>
              <a:ahLst/>
              <a:cxnLst/>
              <a:rect l="l" t="t" r="r" b="b"/>
              <a:pathLst>
                <a:path w="2389" h="203" extrusionOk="0">
                  <a:moveTo>
                    <a:pt x="1" y="0"/>
                  </a:moveTo>
                  <a:lnTo>
                    <a:pt x="1" y="202"/>
                  </a:lnTo>
                  <a:lnTo>
                    <a:pt x="2389" y="202"/>
                  </a:lnTo>
                  <a:lnTo>
                    <a:pt x="2389" y="15"/>
                  </a:lnTo>
                  <a:lnTo>
                    <a:pt x="1947" y="8"/>
                  </a:lnTo>
                  <a:lnTo>
                    <a:pt x="300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F8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62;p23">
              <a:extLst>
                <a:ext uri="{FF2B5EF4-FFF2-40B4-BE49-F238E27FC236}">
                  <a16:creationId xmlns:a16="http://schemas.microsoft.com/office/drawing/2014/main" id="{1FB443C2-812A-0F4C-80C0-7B912AF41367}"/>
                </a:ext>
              </a:extLst>
            </p:cNvPr>
            <p:cNvSpPr/>
            <p:nvPr/>
          </p:nvSpPr>
          <p:spPr>
            <a:xfrm>
              <a:off x="5729957" y="2680558"/>
              <a:ext cx="54367" cy="12350"/>
            </a:xfrm>
            <a:custGeom>
              <a:avLst/>
              <a:gdLst/>
              <a:ahLst/>
              <a:cxnLst/>
              <a:rect l="l" t="t" r="r" b="b"/>
              <a:pathLst>
                <a:path w="876" h="199" extrusionOk="0">
                  <a:moveTo>
                    <a:pt x="0" y="1"/>
                  </a:moveTo>
                  <a:cubicBezTo>
                    <a:pt x="117" y="133"/>
                    <a:pt x="277" y="198"/>
                    <a:pt x="439" y="198"/>
                  </a:cubicBezTo>
                  <a:cubicBezTo>
                    <a:pt x="597" y="198"/>
                    <a:pt x="757" y="135"/>
                    <a:pt x="876" y="8"/>
                  </a:cubicBezTo>
                  <a:lnTo>
                    <a:pt x="442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8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63;p23">
              <a:extLst>
                <a:ext uri="{FF2B5EF4-FFF2-40B4-BE49-F238E27FC236}">
                  <a16:creationId xmlns:a16="http://schemas.microsoft.com/office/drawing/2014/main" id="{90CCAB60-AB15-A84D-B9FA-B6101EF8F148}"/>
                </a:ext>
              </a:extLst>
            </p:cNvPr>
            <p:cNvSpPr/>
            <p:nvPr/>
          </p:nvSpPr>
          <p:spPr>
            <a:xfrm>
              <a:off x="5581256" y="2680123"/>
              <a:ext cx="55360" cy="12599"/>
            </a:xfrm>
            <a:custGeom>
              <a:avLst/>
              <a:gdLst/>
              <a:ahLst/>
              <a:cxnLst/>
              <a:rect l="l" t="t" r="r" b="b"/>
              <a:pathLst>
                <a:path w="892" h="203" extrusionOk="0">
                  <a:moveTo>
                    <a:pt x="1" y="0"/>
                  </a:moveTo>
                  <a:cubicBezTo>
                    <a:pt x="113" y="128"/>
                    <a:pt x="278" y="202"/>
                    <a:pt x="450" y="202"/>
                  </a:cubicBezTo>
                  <a:cubicBezTo>
                    <a:pt x="562" y="202"/>
                    <a:pt x="667" y="173"/>
                    <a:pt x="764" y="113"/>
                  </a:cubicBezTo>
                  <a:cubicBezTo>
                    <a:pt x="809" y="83"/>
                    <a:pt x="854" y="45"/>
                    <a:pt x="891" y="8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rgbClr val="EF8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64;p23">
              <a:extLst>
                <a:ext uri="{FF2B5EF4-FFF2-40B4-BE49-F238E27FC236}">
                  <a16:creationId xmlns:a16="http://schemas.microsoft.com/office/drawing/2014/main" id="{352A4848-A065-7640-89DD-0F69F7F38358}"/>
                </a:ext>
              </a:extLst>
            </p:cNvPr>
            <p:cNvSpPr/>
            <p:nvPr/>
          </p:nvSpPr>
          <p:spPr>
            <a:xfrm>
              <a:off x="5647228" y="2786063"/>
              <a:ext cx="321546" cy="275495"/>
            </a:xfrm>
            <a:custGeom>
              <a:avLst/>
              <a:gdLst/>
              <a:ahLst/>
              <a:cxnLst/>
              <a:rect l="l" t="t" r="r" b="b"/>
              <a:pathLst>
                <a:path w="5181" h="4439" extrusionOk="0">
                  <a:moveTo>
                    <a:pt x="2963" y="1021"/>
                  </a:moveTo>
                  <a:cubicBezTo>
                    <a:pt x="3116" y="1021"/>
                    <a:pt x="3264" y="1140"/>
                    <a:pt x="3264" y="1318"/>
                  </a:cubicBezTo>
                  <a:cubicBezTo>
                    <a:pt x="3264" y="1490"/>
                    <a:pt x="3130" y="1617"/>
                    <a:pt x="2965" y="1617"/>
                  </a:cubicBezTo>
                  <a:lnTo>
                    <a:pt x="3115" y="1617"/>
                  </a:lnTo>
                  <a:lnTo>
                    <a:pt x="3115" y="2066"/>
                  </a:lnTo>
                  <a:lnTo>
                    <a:pt x="4013" y="2066"/>
                  </a:lnTo>
                  <a:lnTo>
                    <a:pt x="4013" y="2815"/>
                  </a:lnTo>
                  <a:lnTo>
                    <a:pt x="3863" y="2815"/>
                  </a:lnTo>
                  <a:cubicBezTo>
                    <a:pt x="4260" y="2815"/>
                    <a:pt x="4260" y="3414"/>
                    <a:pt x="3863" y="3414"/>
                  </a:cubicBezTo>
                  <a:cubicBezTo>
                    <a:pt x="3466" y="3414"/>
                    <a:pt x="3466" y="2815"/>
                    <a:pt x="3863" y="2815"/>
                  </a:cubicBezTo>
                  <a:lnTo>
                    <a:pt x="3713" y="2815"/>
                  </a:lnTo>
                  <a:lnTo>
                    <a:pt x="3713" y="2366"/>
                  </a:lnTo>
                  <a:lnTo>
                    <a:pt x="3115" y="2366"/>
                  </a:lnTo>
                  <a:lnTo>
                    <a:pt x="3115" y="2815"/>
                  </a:lnTo>
                  <a:lnTo>
                    <a:pt x="2965" y="2815"/>
                  </a:lnTo>
                  <a:cubicBezTo>
                    <a:pt x="3234" y="2815"/>
                    <a:pt x="3362" y="3137"/>
                    <a:pt x="3174" y="3324"/>
                  </a:cubicBezTo>
                  <a:cubicBezTo>
                    <a:pt x="3114" y="3384"/>
                    <a:pt x="3040" y="3411"/>
                    <a:pt x="2967" y="3411"/>
                  </a:cubicBezTo>
                  <a:cubicBezTo>
                    <a:pt x="2813" y="3411"/>
                    <a:pt x="2665" y="3292"/>
                    <a:pt x="2665" y="3114"/>
                  </a:cubicBezTo>
                  <a:cubicBezTo>
                    <a:pt x="2665" y="2949"/>
                    <a:pt x="2800" y="2815"/>
                    <a:pt x="2965" y="2815"/>
                  </a:cubicBezTo>
                  <a:lnTo>
                    <a:pt x="2815" y="2815"/>
                  </a:lnTo>
                  <a:lnTo>
                    <a:pt x="2815" y="2366"/>
                  </a:lnTo>
                  <a:lnTo>
                    <a:pt x="2224" y="2366"/>
                  </a:lnTo>
                  <a:lnTo>
                    <a:pt x="2224" y="2815"/>
                  </a:lnTo>
                  <a:lnTo>
                    <a:pt x="2074" y="2815"/>
                  </a:lnTo>
                  <a:cubicBezTo>
                    <a:pt x="2336" y="2815"/>
                    <a:pt x="2471" y="3137"/>
                    <a:pt x="2284" y="3324"/>
                  </a:cubicBezTo>
                  <a:cubicBezTo>
                    <a:pt x="2223" y="3384"/>
                    <a:pt x="2149" y="3411"/>
                    <a:pt x="2076" y="3411"/>
                  </a:cubicBezTo>
                  <a:cubicBezTo>
                    <a:pt x="1923" y="3411"/>
                    <a:pt x="1775" y="3292"/>
                    <a:pt x="1775" y="3114"/>
                  </a:cubicBezTo>
                  <a:cubicBezTo>
                    <a:pt x="1775" y="2949"/>
                    <a:pt x="1909" y="2815"/>
                    <a:pt x="2074" y="2815"/>
                  </a:cubicBezTo>
                  <a:lnTo>
                    <a:pt x="1924" y="2815"/>
                  </a:lnTo>
                  <a:lnTo>
                    <a:pt x="1924" y="2066"/>
                  </a:lnTo>
                  <a:lnTo>
                    <a:pt x="2815" y="2066"/>
                  </a:lnTo>
                  <a:lnTo>
                    <a:pt x="2815" y="1617"/>
                  </a:lnTo>
                  <a:lnTo>
                    <a:pt x="2965" y="1617"/>
                  </a:lnTo>
                  <a:cubicBezTo>
                    <a:pt x="2703" y="1617"/>
                    <a:pt x="2568" y="1295"/>
                    <a:pt x="2755" y="1108"/>
                  </a:cubicBezTo>
                  <a:cubicBezTo>
                    <a:pt x="2816" y="1048"/>
                    <a:pt x="2890" y="1021"/>
                    <a:pt x="2963" y="1021"/>
                  </a:cubicBezTo>
                  <a:close/>
                  <a:moveTo>
                    <a:pt x="2965" y="0"/>
                  </a:moveTo>
                  <a:cubicBezTo>
                    <a:pt x="989" y="0"/>
                    <a:pt x="1" y="2388"/>
                    <a:pt x="1400" y="3788"/>
                  </a:cubicBezTo>
                  <a:cubicBezTo>
                    <a:pt x="1850" y="4237"/>
                    <a:pt x="2404" y="4439"/>
                    <a:pt x="2947" y="4439"/>
                  </a:cubicBezTo>
                  <a:cubicBezTo>
                    <a:pt x="4086" y="4439"/>
                    <a:pt x="5181" y="3554"/>
                    <a:pt x="5181" y="2216"/>
                  </a:cubicBezTo>
                  <a:cubicBezTo>
                    <a:pt x="5181" y="996"/>
                    <a:pt x="4193" y="0"/>
                    <a:pt x="2965" y="0"/>
                  </a:cubicBezTo>
                  <a:close/>
                </a:path>
              </a:pathLst>
            </a:custGeom>
            <a:solidFill>
              <a:srgbClr val="CAB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65;p23">
              <a:extLst>
                <a:ext uri="{FF2B5EF4-FFF2-40B4-BE49-F238E27FC236}">
                  <a16:creationId xmlns:a16="http://schemas.microsoft.com/office/drawing/2014/main" id="{BEB24A25-BA0B-B942-A984-285B85760E09}"/>
                </a:ext>
              </a:extLst>
            </p:cNvPr>
            <p:cNvSpPr/>
            <p:nvPr/>
          </p:nvSpPr>
          <p:spPr>
            <a:xfrm>
              <a:off x="5559907" y="2689867"/>
              <a:ext cx="553349" cy="57656"/>
            </a:xfrm>
            <a:custGeom>
              <a:avLst/>
              <a:gdLst/>
              <a:ahLst/>
              <a:cxnLst/>
              <a:rect l="l" t="t" r="r" b="b"/>
              <a:pathLst>
                <a:path w="8916" h="929" extrusionOk="0">
                  <a:moveTo>
                    <a:pt x="8788" y="1"/>
                  </a:moveTo>
                  <a:lnTo>
                    <a:pt x="285" y="105"/>
                  </a:lnTo>
                  <a:lnTo>
                    <a:pt x="0" y="113"/>
                  </a:lnTo>
                  <a:lnTo>
                    <a:pt x="8" y="929"/>
                  </a:lnTo>
                  <a:lnTo>
                    <a:pt x="8916" y="929"/>
                  </a:lnTo>
                  <a:lnTo>
                    <a:pt x="8901" y="1"/>
                  </a:lnTo>
                  <a:close/>
                </a:path>
              </a:pathLst>
            </a:custGeom>
            <a:solidFill>
              <a:srgbClr val="CAB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66;p23">
              <a:extLst>
                <a:ext uri="{FF2B5EF4-FFF2-40B4-BE49-F238E27FC236}">
                  <a16:creationId xmlns:a16="http://schemas.microsoft.com/office/drawing/2014/main" id="{36BC0CB0-8D7A-0041-8507-92116DF9EE13}"/>
                </a:ext>
              </a:extLst>
            </p:cNvPr>
            <p:cNvSpPr/>
            <p:nvPr/>
          </p:nvSpPr>
          <p:spPr>
            <a:xfrm>
              <a:off x="5647228" y="2786063"/>
              <a:ext cx="321546" cy="275495"/>
            </a:xfrm>
            <a:custGeom>
              <a:avLst/>
              <a:gdLst/>
              <a:ahLst/>
              <a:cxnLst/>
              <a:rect l="l" t="t" r="r" b="b"/>
              <a:pathLst>
                <a:path w="5181" h="4439" extrusionOk="0">
                  <a:moveTo>
                    <a:pt x="2963" y="1021"/>
                  </a:moveTo>
                  <a:cubicBezTo>
                    <a:pt x="3116" y="1021"/>
                    <a:pt x="3264" y="1140"/>
                    <a:pt x="3264" y="1318"/>
                  </a:cubicBezTo>
                  <a:cubicBezTo>
                    <a:pt x="3264" y="1490"/>
                    <a:pt x="3130" y="1617"/>
                    <a:pt x="2965" y="1617"/>
                  </a:cubicBezTo>
                  <a:lnTo>
                    <a:pt x="3115" y="1617"/>
                  </a:lnTo>
                  <a:lnTo>
                    <a:pt x="3115" y="2066"/>
                  </a:lnTo>
                  <a:lnTo>
                    <a:pt x="4013" y="2066"/>
                  </a:lnTo>
                  <a:lnTo>
                    <a:pt x="4013" y="2815"/>
                  </a:lnTo>
                  <a:lnTo>
                    <a:pt x="3863" y="2815"/>
                  </a:lnTo>
                  <a:cubicBezTo>
                    <a:pt x="4260" y="2815"/>
                    <a:pt x="4260" y="3414"/>
                    <a:pt x="3863" y="3414"/>
                  </a:cubicBezTo>
                  <a:cubicBezTo>
                    <a:pt x="3466" y="3414"/>
                    <a:pt x="3466" y="2815"/>
                    <a:pt x="3863" y="2815"/>
                  </a:cubicBezTo>
                  <a:lnTo>
                    <a:pt x="3713" y="2815"/>
                  </a:lnTo>
                  <a:lnTo>
                    <a:pt x="3713" y="2366"/>
                  </a:lnTo>
                  <a:lnTo>
                    <a:pt x="3115" y="2366"/>
                  </a:lnTo>
                  <a:lnTo>
                    <a:pt x="3115" y="2815"/>
                  </a:lnTo>
                  <a:lnTo>
                    <a:pt x="2965" y="2815"/>
                  </a:lnTo>
                  <a:cubicBezTo>
                    <a:pt x="3234" y="2815"/>
                    <a:pt x="3362" y="3137"/>
                    <a:pt x="3174" y="3324"/>
                  </a:cubicBezTo>
                  <a:cubicBezTo>
                    <a:pt x="3114" y="3384"/>
                    <a:pt x="3040" y="3411"/>
                    <a:pt x="2967" y="3411"/>
                  </a:cubicBezTo>
                  <a:cubicBezTo>
                    <a:pt x="2813" y="3411"/>
                    <a:pt x="2665" y="3292"/>
                    <a:pt x="2665" y="3114"/>
                  </a:cubicBezTo>
                  <a:cubicBezTo>
                    <a:pt x="2665" y="2949"/>
                    <a:pt x="2800" y="2815"/>
                    <a:pt x="2965" y="2815"/>
                  </a:cubicBezTo>
                  <a:lnTo>
                    <a:pt x="2815" y="2815"/>
                  </a:lnTo>
                  <a:lnTo>
                    <a:pt x="2815" y="2366"/>
                  </a:lnTo>
                  <a:lnTo>
                    <a:pt x="2224" y="2366"/>
                  </a:lnTo>
                  <a:lnTo>
                    <a:pt x="2224" y="2815"/>
                  </a:lnTo>
                  <a:lnTo>
                    <a:pt x="2074" y="2815"/>
                  </a:lnTo>
                  <a:cubicBezTo>
                    <a:pt x="2336" y="2815"/>
                    <a:pt x="2471" y="3137"/>
                    <a:pt x="2284" y="3324"/>
                  </a:cubicBezTo>
                  <a:cubicBezTo>
                    <a:pt x="2223" y="3384"/>
                    <a:pt x="2149" y="3411"/>
                    <a:pt x="2076" y="3411"/>
                  </a:cubicBezTo>
                  <a:cubicBezTo>
                    <a:pt x="1923" y="3411"/>
                    <a:pt x="1775" y="3292"/>
                    <a:pt x="1775" y="3114"/>
                  </a:cubicBezTo>
                  <a:cubicBezTo>
                    <a:pt x="1775" y="2949"/>
                    <a:pt x="1909" y="2815"/>
                    <a:pt x="2074" y="2815"/>
                  </a:cubicBezTo>
                  <a:lnTo>
                    <a:pt x="1924" y="2815"/>
                  </a:lnTo>
                  <a:lnTo>
                    <a:pt x="1924" y="2066"/>
                  </a:lnTo>
                  <a:lnTo>
                    <a:pt x="2815" y="2066"/>
                  </a:lnTo>
                  <a:lnTo>
                    <a:pt x="2815" y="1617"/>
                  </a:lnTo>
                  <a:lnTo>
                    <a:pt x="2965" y="1617"/>
                  </a:lnTo>
                  <a:cubicBezTo>
                    <a:pt x="2703" y="1617"/>
                    <a:pt x="2568" y="1295"/>
                    <a:pt x="2755" y="1108"/>
                  </a:cubicBezTo>
                  <a:cubicBezTo>
                    <a:pt x="2816" y="1048"/>
                    <a:pt x="2890" y="1021"/>
                    <a:pt x="2963" y="1021"/>
                  </a:cubicBezTo>
                  <a:close/>
                  <a:moveTo>
                    <a:pt x="2965" y="0"/>
                  </a:moveTo>
                  <a:cubicBezTo>
                    <a:pt x="989" y="0"/>
                    <a:pt x="1" y="2388"/>
                    <a:pt x="1400" y="3788"/>
                  </a:cubicBezTo>
                  <a:cubicBezTo>
                    <a:pt x="1850" y="4237"/>
                    <a:pt x="2404" y="4439"/>
                    <a:pt x="2947" y="4439"/>
                  </a:cubicBezTo>
                  <a:cubicBezTo>
                    <a:pt x="4086" y="4439"/>
                    <a:pt x="5181" y="3554"/>
                    <a:pt x="5181" y="2216"/>
                  </a:cubicBezTo>
                  <a:cubicBezTo>
                    <a:pt x="5181" y="996"/>
                    <a:pt x="4193" y="0"/>
                    <a:pt x="2965" y="0"/>
                  </a:cubicBezTo>
                  <a:close/>
                </a:path>
              </a:pathLst>
            </a:custGeom>
            <a:solidFill>
              <a:srgbClr val="D5D9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67;p23">
              <a:extLst>
                <a:ext uri="{FF2B5EF4-FFF2-40B4-BE49-F238E27FC236}">
                  <a16:creationId xmlns:a16="http://schemas.microsoft.com/office/drawing/2014/main" id="{4844F8C8-4A35-114F-B45C-50F2983B6E70}"/>
                </a:ext>
              </a:extLst>
            </p:cNvPr>
            <p:cNvSpPr/>
            <p:nvPr/>
          </p:nvSpPr>
          <p:spPr>
            <a:xfrm>
              <a:off x="5577098" y="2680123"/>
              <a:ext cx="528276" cy="67400"/>
            </a:xfrm>
            <a:custGeom>
              <a:avLst/>
              <a:gdLst/>
              <a:ahLst/>
              <a:cxnLst/>
              <a:rect l="l" t="t" r="r" b="b"/>
              <a:pathLst>
                <a:path w="8512" h="1086" extrusionOk="0">
                  <a:moveTo>
                    <a:pt x="8" y="0"/>
                  </a:moveTo>
                  <a:lnTo>
                    <a:pt x="8" y="262"/>
                  </a:lnTo>
                  <a:lnTo>
                    <a:pt x="8" y="547"/>
                  </a:lnTo>
                  <a:lnTo>
                    <a:pt x="0" y="1086"/>
                  </a:lnTo>
                  <a:lnTo>
                    <a:pt x="8504" y="1086"/>
                  </a:lnTo>
                  <a:lnTo>
                    <a:pt x="8511" y="158"/>
                  </a:lnTo>
                  <a:lnTo>
                    <a:pt x="8511" y="38"/>
                  </a:lnTo>
                  <a:lnTo>
                    <a:pt x="3339" y="15"/>
                  </a:lnTo>
                  <a:lnTo>
                    <a:pt x="2905" y="15"/>
                  </a:lnTo>
                  <a:lnTo>
                    <a:pt x="2463" y="8"/>
                  </a:lnTo>
                  <a:lnTo>
                    <a:pt x="816" y="8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D5D9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68;p23">
              <a:extLst>
                <a:ext uri="{FF2B5EF4-FFF2-40B4-BE49-F238E27FC236}">
                  <a16:creationId xmlns:a16="http://schemas.microsoft.com/office/drawing/2014/main" id="{99059C0C-B3EF-4F41-AF46-32E704E906C9}"/>
                </a:ext>
              </a:extLst>
            </p:cNvPr>
            <p:cNvSpPr/>
            <p:nvPr/>
          </p:nvSpPr>
          <p:spPr>
            <a:xfrm>
              <a:off x="5647228" y="2786063"/>
              <a:ext cx="321546" cy="275495"/>
            </a:xfrm>
            <a:custGeom>
              <a:avLst/>
              <a:gdLst/>
              <a:ahLst/>
              <a:cxnLst/>
              <a:rect l="l" t="t" r="r" b="b"/>
              <a:pathLst>
                <a:path w="5181" h="4439" extrusionOk="0">
                  <a:moveTo>
                    <a:pt x="2963" y="1021"/>
                  </a:moveTo>
                  <a:cubicBezTo>
                    <a:pt x="3116" y="1021"/>
                    <a:pt x="3264" y="1140"/>
                    <a:pt x="3264" y="1318"/>
                  </a:cubicBezTo>
                  <a:cubicBezTo>
                    <a:pt x="3264" y="1490"/>
                    <a:pt x="3130" y="1617"/>
                    <a:pt x="2965" y="1617"/>
                  </a:cubicBezTo>
                  <a:lnTo>
                    <a:pt x="3115" y="1617"/>
                  </a:lnTo>
                  <a:lnTo>
                    <a:pt x="3115" y="2066"/>
                  </a:lnTo>
                  <a:lnTo>
                    <a:pt x="4013" y="2066"/>
                  </a:lnTo>
                  <a:lnTo>
                    <a:pt x="4013" y="2815"/>
                  </a:lnTo>
                  <a:lnTo>
                    <a:pt x="3863" y="2815"/>
                  </a:lnTo>
                  <a:cubicBezTo>
                    <a:pt x="4260" y="2815"/>
                    <a:pt x="4260" y="3414"/>
                    <a:pt x="3863" y="3414"/>
                  </a:cubicBezTo>
                  <a:cubicBezTo>
                    <a:pt x="3466" y="3414"/>
                    <a:pt x="3466" y="2815"/>
                    <a:pt x="3863" y="2815"/>
                  </a:cubicBezTo>
                  <a:lnTo>
                    <a:pt x="3713" y="2815"/>
                  </a:lnTo>
                  <a:lnTo>
                    <a:pt x="3713" y="2366"/>
                  </a:lnTo>
                  <a:lnTo>
                    <a:pt x="3115" y="2366"/>
                  </a:lnTo>
                  <a:lnTo>
                    <a:pt x="3115" y="2815"/>
                  </a:lnTo>
                  <a:lnTo>
                    <a:pt x="2965" y="2815"/>
                  </a:lnTo>
                  <a:cubicBezTo>
                    <a:pt x="3234" y="2815"/>
                    <a:pt x="3362" y="3137"/>
                    <a:pt x="3174" y="3324"/>
                  </a:cubicBezTo>
                  <a:cubicBezTo>
                    <a:pt x="3114" y="3384"/>
                    <a:pt x="3040" y="3411"/>
                    <a:pt x="2967" y="3411"/>
                  </a:cubicBezTo>
                  <a:cubicBezTo>
                    <a:pt x="2813" y="3411"/>
                    <a:pt x="2665" y="3292"/>
                    <a:pt x="2665" y="3114"/>
                  </a:cubicBezTo>
                  <a:cubicBezTo>
                    <a:pt x="2665" y="2949"/>
                    <a:pt x="2800" y="2815"/>
                    <a:pt x="2965" y="2815"/>
                  </a:cubicBezTo>
                  <a:lnTo>
                    <a:pt x="2815" y="2815"/>
                  </a:lnTo>
                  <a:lnTo>
                    <a:pt x="2815" y="2366"/>
                  </a:lnTo>
                  <a:lnTo>
                    <a:pt x="2224" y="2366"/>
                  </a:lnTo>
                  <a:lnTo>
                    <a:pt x="2224" y="2815"/>
                  </a:lnTo>
                  <a:lnTo>
                    <a:pt x="2074" y="2815"/>
                  </a:lnTo>
                  <a:cubicBezTo>
                    <a:pt x="2336" y="2815"/>
                    <a:pt x="2471" y="3137"/>
                    <a:pt x="2284" y="3324"/>
                  </a:cubicBezTo>
                  <a:cubicBezTo>
                    <a:pt x="2223" y="3384"/>
                    <a:pt x="2149" y="3411"/>
                    <a:pt x="2076" y="3411"/>
                  </a:cubicBezTo>
                  <a:cubicBezTo>
                    <a:pt x="1923" y="3411"/>
                    <a:pt x="1775" y="3292"/>
                    <a:pt x="1775" y="3114"/>
                  </a:cubicBezTo>
                  <a:cubicBezTo>
                    <a:pt x="1775" y="2949"/>
                    <a:pt x="1909" y="2815"/>
                    <a:pt x="2074" y="2815"/>
                  </a:cubicBezTo>
                  <a:lnTo>
                    <a:pt x="1924" y="2815"/>
                  </a:lnTo>
                  <a:lnTo>
                    <a:pt x="1924" y="2066"/>
                  </a:lnTo>
                  <a:lnTo>
                    <a:pt x="2815" y="2066"/>
                  </a:lnTo>
                  <a:lnTo>
                    <a:pt x="2815" y="1617"/>
                  </a:lnTo>
                  <a:lnTo>
                    <a:pt x="2965" y="1617"/>
                  </a:lnTo>
                  <a:cubicBezTo>
                    <a:pt x="2703" y="1617"/>
                    <a:pt x="2568" y="1295"/>
                    <a:pt x="2755" y="1108"/>
                  </a:cubicBezTo>
                  <a:cubicBezTo>
                    <a:pt x="2816" y="1048"/>
                    <a:pt x="2890" y="1021"/>
                    <a:pt x="2963" y="1021"/>
                  </a:cubicBezTo>
                  <a:close/>
                  <a:moveTo>
                    <a:pt x="2965" y="0"/>
                  </a:moveTo>
                  <a:cubicBezTo>
                    <a:pt x="989" y="0"/>
                    <a:pt x="1" y="2388"/>
                    <a:pt x="1400" y="3788"/>
                  </a:cubicBezTo>
                  <a:cubicBezTo>
                    <a:pt x="1850" y="4237"/>
                    <a:pt x="2404" y="4439"/>
                    <a:pt x="2947" y="4439"/>
                  </a:cubicBezTo>
                  <a:cubicBezTo>
                    <a:pt x="4086" y="4439"/>
                    <a:pt x="5181" y="3554"/>
                    <a:pt x="5181" y="2216"/>
                  </a:cubicBezTo>
                  <a:cubicBezTo>
                    <a:pt x="5181" y="996"/>
                    <a:pt x="4193" y="0"/>
                    <a:pt x="2965" y="0"/>
                  </a:cubicBez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69;p23">
              <a:extLst>
                <a:ext uri="{FF2B5EF4-FFF2-40B4-BE49-F238E27FC236}">
                  <a16:creationId xmlns:a16="http://schemas.microsoft.com/office/drawing/2014/main" id="{304036F8-1E5B-FC4A-8280-CA486E2207F9}"/>
                </a:ext>
              </a:extLst>
            </p:cNvPr>
            <p:cNvSpPr/>
            <p:nvPr/>
          </p:nvSpPr>
          <p:spPr>
            <a:xfrm>
              <a:off x="5566858" y="2713078"/>
              <a:ext cx="527842" cy="34445"/>
            </a:xfrm>
            <a:custGeom>
              <a:avLst/>
              <a:gdLst/>
              <a:ahLst/>
              <a:cxnLst/>
              <a:rect l="l" t="t" r="r" b="b"/>
              <a:pathLst>
                <a:path w="8505" h="555" extrusionOk="0">
                  <a:moveTo>
                    <a:pt x="8504" y="1"/>
                  </a:moveTo>
                  <a:lnTo>
                    <a:pt x="173" y="16"/>
                  </a:lnTo>
                  <a:lnTo>
                    <a:pt x="1" y="16"/>
                  </a:lnTo>
                  <a:lnTo>
                    <a:pt x="1" y="555"/>
                  </a:lnTo>
                  <a:lnTo>
                    <a:pt x="8504" y="555"/>
                  </a:lnTo>
                  <a:lnTo>
                    <a:pt x="8504" y="1"/>
                  </a:ln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70;p23">
              <a:extLst>
                <a:ext uri="{FF2B5EF4-FFF2-40B4-BE49-F238E27FC236}">
                  <a16:creationId xmlns:a16="http://schemas.microsoft.com/office/drawing/2014/main" id="{374A5B09-57B8-7D4E-A82A-BF7C20EE973A}"/>
                </a:ext>
              </a:extLst>
            </p:cNvPr>
            <p:cNvSpPr/>
            <p:nvPr/>
          </p:nvSpPr>
          <p:spPr>
            <a:xfrm>
              <a:off x="5647228" y="2786063"/>
              <a:ext cx="321546" cy="275495"/>
            </a:xfrm>
            <a:custGeom>
              <a:avLst/>
              <a:gdLst/>
              <a:ahLst/>
              <a:cxnLst/>
              <a:rect l="l" t="t" r="r" b="b"/>
              <a:pathLst>
                <a:path w="5181" h="4439" extrusionOk="0">
                  <a:moveTo>
                    <a:pt x="2963" y="1021"/>
                  </a:moveTo>
                  <a:cubicBezTo>
                    <a:pt x="3116" y="1021"/>
                    <a:pt x="3264" y="1140"/>
                    <a:pt x="3264" y="1318"/>
                  </a:cubicBezTo>
                  <a:cubicBezTo>
                    <a:pt x="3264" y="1490"/>
                    <a:pt x="3130" y="1617"/>
                    <a:pt x="2965" y="1617"/>
                  </a:cubicBezTo>
                  <a:lnTo>
                    <a:pt x="3115" y="1617"/>
                  </a:lnTo>
                  <a:lnTo>
                    <a:pt x="3115" y="2066"/>
                  </a:lnTo>
                  <a:lnTo>
                    <a:pt x="4013" y="2066"/>
                  </a:lnTo>
                  <a:lnTo>
                    <a:pt x="4013" y="2815"/>
                  </a:lnTo>
                  <a:lnTo>
                    <a:pt x="3863" y="2815"/>
                  </a:lnTo>
                  <a:cubicBezTo>
                    <a:pt x="4260" y="2815"/>
                    <a:pt x="4260" y="3414"/>
                    <a:pt x="3863" y="3414"/>
                  </a:cubicBezTo>
                  <a:cubicBezTo>
                    <a:pt x="3466" y="3414"/>
                    <a:pt x="3466" y="2815"/>
                    <a:pt x="3863" y="2815"/>
                  </a:cubicBezTo>
                  <a:lnTo>
                    <a:pt x="3713" y="2815"/>
                  </a:lnTo>
                  <a:lnTo>
                    <a:pt x="3713" y="2366"/>
                  </a:lnTo>
                  <a:lnTo>
                    <a:pt x="3115" y="2366"/>
                  </a:lnTo>
                  <a:lnTo>
                    <a:pt x="3115" y="2815"/>
                  </a:lnTo>
                  <a:lnTo>
                    <a:pt x="2965" y="2815"/>
                  </a:lnTo>
                  <a:cubicBezTo>
                    <a:pt x="3234" y="2815"/>
                    <a:pt x="3362" y="3137"/>
                    <a:pt x="3174" y="3324"/>
                  </a:cubicBezTo>
                  <a:cubicBezTo>
                    <a:pt x="3114" y="3384"/>
                    <a:pt x="3040" y="3411"/>
                    <a:pt x="2967" y="3411"/>
                  </a:cubicBezTo>
                  <a:cubicBezTo>
                    <a:pt x="2813" y="3411"/>
                    <a:pt x="2665" y="3292"/>
                    <a:pt x="2665" y="3114"/>
                  </a:cubicBezTo>
                  <a:cubicBezTo>
                    <a:pt x="2665" y="2949"/>
                    <a:pt x="2800" y="2815"/>
                    <a:pt x="2965" y="2815"/>
                  </a:cubicBezTo>
                  <a:lnTo>
                    <a:pt x="2815" y="2815"/>
                  </a:lnTo>
                  <a:lnTo>
                    <a:pt x="2815" y="2366"/>
                  </a:lnTo>
                  <a:lnTo>
                    <a:pt x="2224" y="2366"/>
                  </a:lnTo>
                  <a:lnTo>
                    <a:pt x="2224" y="2815"/>
                  </a:lnTo>
                  <a:lnTo>
                    <a:pt x="2074" y="2815"/>
                  </a:lnTo>
                  <a:cubicBezTo>
                    <a:pt x="2336" y="2815"/>
                    <a:pt x="2471" y="3137"/>
                    <a:pt x="2284" y="3324"/>
                  </a:cubicBezTo>
                  <a:cubicBezTo>
                    <a:pt x="2223" y="3384"/>
                    <a:pt x="2149" y="3411"/>
                    <a:pt x="2076" y="3411"/>
                  </a:cubicBezTo>
                  <a:cubicBezTo>
                    <a:pt x="1923" y="3411"/>
                    <a:pt x="1775" y="3292"/>
                    <a:pt x="1775" y="3114"/>
                  </a:cubicBezTo>
                  <a:cubicBezTo>
                    <a:pt x="1775" y="2949"/>
                    <a:pt x="1909" y="2815"/>
                    <a:pt x="2074" y="2815"/>
                  </a:cubicBezTo>
                  <a:lnTo>
                    <a:pt x="1924" y="2815"/>
                  </a:lnTo>
                  <a:lnTo>
                    <a:pt x="1924" y="2066"/>
                  </a:lnTo>
                  <a:lnTo>
                    <a:pt x="2815" y="2066"/>
                  </a:lnTo>
                  <a:lnTo>
                    <a:pt x="2815" y="1617"/>
                  </a:lnTo>
                  <a:lnTo>
                    <a:pt x="2965" y="1617"/>
                  </a:lnTo>
                  <a:cubicBezTo>
                    <a:pt x="2703" y="1617"/>
                    <a:pt x="2568" y="1295"/>
                    <a:pt x="2755" y="1108"/>
                  </a:cubicBezTo>
                  <a:cubicBezTo>
                    <a:pt x="2816" y="1048"/>
                    <a:pt x="2890" y="1021"/>
                    <a:pt x="2963" y="1021"/>
                  </a:cubicBezTo>
                  <a:close/>
                  <a:moveTo>
                    <a:pt x="2965" y="0"/>
                  </a:moveTo>
                  <a:cubicBezTo>
                    <a:pt x="989" y="0"/>
                    <a:pt x="1" y="2388"/>
                    <a:pt x="1400" y="3788"/>
                  </a:cubicBezTo>
                  <a:cubicBezTo>
                    <a:pt x="1850" y="4237"/>
                    <a:pt x="2404" y="4439"/>
                    <a:pt x="2947" y="4439"/>
                  </a:cubicBezTo>
                  <a:cubicBezTo>
                    <a:pt x="4086" y="4439"/>
                    <a:pt x="5181" y="3554"/>
                    <a:pt x="5181" y="2216"/>
                  </a:cubicBezTo>
                  <a:cubicBezTo>
                    <a:pt x="5181" y="996"/>
                    <a:pt x="4193" y="0"/>
                    <a:pt x="2965" y="0"/>
                  </a:cubicBezTo>
                  <a:close/>
                </a:path>
              </a:pathLst>
            </a:custGeom>
            <a:solidFill>
              <a:srgbClr val="ECB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71;p23">
              <a:extLst>
                <a:ext uri="{FF2B5EF4-FFF2-40B4-BE49-F238E27FC236}">
                  <a16:creationId xmlns:a16="http://schemas.microsoft.com/office/drawing/2014/main" id="{5D1B4015-19AC-4545-A5EC-4A6A38B75C43}"/>
                </a:ext>
              </a:extLst>
            </p:cNvPr>
            <p:cNvSpPr/>
            <p:nvPr/>
          </p:nvSpPr>
          <p:spPr>
            <a:xfrm>
              <a:off x="5513422" y="2747461"/>
              <a:ext cx="635644" cy="352701"/>
            </a:xfrm>
            <a:custGeom>
              <a:avLst/>
              <a:gdLst/>
              <a:ahLst/>
              <a:cxnLst/>
              <a:rect l="l" t="t" r="r" b="b"/>
              <a:pathLst>
                <a:path w="10242" h="5683" extrusionOk="0">
                  <a:moveTo>
                    <a:pt x="5107" y="617"/>
                  </a:moveTo>
                  <a:cubicBezTo>
                    <a:pt x="6245" y="617"/>
                    <a:pt x="7337" y="1502"/>
                    <a:pt x="7337" y="2838"/>
                  </a:cubicBezTo>
                  <a:cubicBezTo>
                    <a:pt x="7337" y="4065"/>
                    <a:pt x="6349" y="5054"/>
                    <a:pt x="5121" y="5054"/>
                  </a:cubicBezTo>
                  <a:cubicBezTo>
                    <a:pt x="3145" y="5054"/>
                    <a:pt x="2157" y="2666"/>
                    <a:pt x="3556" y="1273"/>
                  </a:cubicBezTo>
                  <a:cubicBezTo>
                    <a:pt x="4007" y="820"/>
                    <a:pt x="4563" y="617"/>
                    <a:pt x="5107" y="617"/>
                  </a:cubicBezTo>
                  <a:close/>
                  <a:moveTo>
                    <a:pt x="1" y="1"/>
                  </a:moveTo>
                  <a:lnTo>
                    <a:pt x="345" y="5682"/>
                  </a:lnTo>
                  <a:lnTo>
                    <a:pt x="9897" y="5682"/>
                  </a:lnTo>
                  <a:lnTo>
                    <a:pt x="10241" y="1"/>
                  </a:lnTo>
                  <a:close/>
                </a:path>
              </a:pathLst>
            </a:custGeom>
            <a:solidFill>
              <a:srgbClr val="ECB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72;p23">
              <a:extLst>
                <a:ext uri="{FF2B5EF4-FFF2-40B4-BE49-F238E27FC236}">
                  <a16:creationId xmlns:a16="http://schemas.microsoft.com/office/drawing/2014/main" id="{E9B2F95C-B867-6C49-902B-C69029262240}"/>
                </a:ext>
              </a:extLst>
            </p:cNvPr>
            <p:cNvSpPr/>
            <p:nvPr/>
          </p:nvSpPr>
          <p:spPr>
            <a:xfrm>
              <a:off x="5534834" y="2618806"/>
              <a:ext cx="592821" cy="128718"/>
            </a:xfrm>
            <a:custGeom>
              <a:avLst/>
              <a:gdLst/>
              <a:ahLst/>
              <a:cxnLst/>
              <a:rect l="l" t="t" r="r" b="b"/>
              <a:pathLst>
                <a:path w="9552" h="2074" extrusionOk="0">
                  <a:moveTo>
                    <a:pt x="1198" y="0"/>
                  </a:moveTo>
                  <a:cubicBezTo>
                    <a:pt x="868" y="0"/>
                    <a:pt x="599" y="270"/>
                    <a:pt x="599" y="599"/>
                  </a:cubicBezTo>
                  <a:lnTo>
                    <a:pt x="0" y="599"/>
                  </a:lnTo>
                  <a:lnTo>
                    <a:pt x="0" y="2074"/>
                  </a:lnTo>
                  <a:lnTo>
                    <a:pt x="412" y="2074"/>
                  </a:lnTo>
                  <a:lnTo>
                    <a:pt x="404" y="1258"/>
                  </a:lnTo>
                  <a:lnTo>
                    <a:pt x="689" y="1250"/>
                  </a:lnTo>
                  <a:lnTo>
                    <a:pt x="689" y="988"/>
                  </a:lnTo>
                  <a:lnTo>
                    <a:pt x="1198" y="988"/>
                  </a:lnTo>
                  <a:lnTo>
                    <a:pt x="1497" y="996"/>
                  </a:lnTo>
                  <a:lnTo>
                    <a:pt x="3144" y="996"/>
                  </a:lnTo>
                  <a:lnTo>
                    <a:pt x="3586" y="1003"/>
                  </a:lnTo>
                  <a:lnTo>
                    <a:pt x="4020" y="1003"/>
                  </a:lnTo>
                  <a:lnTo>
                    <a:pt x="9192" y="1018"/>
                  </a:lnTo>
                  <a:lnTo>
                    <a:pt x="9192" y="1146"/>
                  </a:lnTo>
                  <a:lnTo>
                    <a:pt x="9305" y="1146"/>
                  </a:lnTo>
                  <a:lnTo>
                    <a:pt x="9320" y="2074"/>
                  </a:lnTo>
                  <a:lnTo>
                    <a:pt x="9552" y="2074"/>
                  </a:lnTo>
                  <a:lnTo>
                    <a:pt x="9552" y="599"/>
                  </a:lnTo>
                  <a:lnTo>
                    <a:pt x="4177" y="599"/>
                  </a:lnTo>
                  <a:cubicBezTo>
                    <a:pt x="4177" y="270"/>
                    <a:pt x="3915" y="0"/>
                    <a:pt x="3586" y="0"/>
                  </a:cubicBezTo>
                  <a:close/>
                </a:path>
              </a:pathLst>
            </a:custGeom>
            <a:solidFill>
              <a:srgbClr val="FE77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73;p23">
              <a:extLst>
                <a:ext uri="{FF2B5EF4-FFF2-40B4-BE49-F238E27FC236}">
                  <a16:creationId xmlns:a16="http://schemas.microsoft.com/office/drawing/2014/main" id="{A799C0B9-770B-2742-9621-D4AF5EE6D351}"/>
                </a:ext>
              </a:extLst>
            </p:cNvPr>
            <p:cNvSpPr/>
            <p:nvPr/>
          </p:nvSpPr>
          <p:spPr>
            <a:xfrm>
              <a:off x="5647228" y="2786063"/>
              <a:ext cx="321546" cy="275495"/>
            </a:xfrm>
            <a:custGeom>
              <a:avLst/>
              <a:gdLst/>
              <a:ahLst/>
              <a:cxnLst/>
              <a:rect l="l" t="t" r="r" b="b"/>
              <a:pathLst>
                <a:path w="5181" h="4439" extrusionOk="0">
                  <a:moveTo>
                    <a:pt x="2963" y="1021"/>
                  </a:moveTo>
                  <a:cubicBezTo>
                    <a:pt x="3116" y="1021"/>
                    <a:pt x="3264" y="1140"/>
                    <a:pt x="3264" y="1318"/>
                  </a:cubicBezTo>
                  <a:cubicBezTo>
                    <a:pt x="3264" y="1490"/>
                    <a:pt x="3130" y="1617"/>
                    <a:pt x="2965" y="1617"/>
                  </a:cubicBezTo>
                  <a:lnTo>
                    <a:pt x="3115" y="1617"/>
                  </a:lnTo>
                  <a:lnTo>
                    <a:pt x="3115" y="2066"/>
                  </a:lnTo>
                  <a:lnTo>
                    <a:pt x="4013" y="2066"/>
                  </a:lnTo>
                  <a:lnTo>
                    <a:pt x="4013" y="2815"/>
                  </a:lnTo>
                  <a:lnTo>
                    <a:pt x="3863" y="2815"/>
                  </a:lnTo>
                  <a:cubicBezTo>
                    <a:pt x="4260" y="2815"/>
                    <a:pt x="4260" y="3414"/>
                    <a:pt x="3863" y="3414"/>
                  </a:cubicBezTo>
                  <a:cubicBezTo>
                    <a:pt x="3466" y="3414"/>
                    <a:pt x="3466" y="2815"/>
                    <a:pt x="3863" y="2815"/>
                  </a:cubicBezTo>
                  <a:lnTo>
                    <a:pt x="3713" y="2815"/>
                  </a:lnTo>
                  <a:lnTo>
                    <a:pt x="3713" y="2366"/>
                  </a:lnTo>
                  <a:lnTo>
                    <a:pt x="3115" y="2366"/>
                  </a:lnTo>
                  <a:lnTo>
                    <a:pt x="3115" y="2815"/>
                  </a:lnTo>
                  <a:lnTo>
                    <a:pt x="2965" y="2815"/>
                  </a:lnTo>
                  <a:cubicBezTo>
                    <a:pt x="3234" y="2815"/>
                    <a:pt x="3362" y="3137"/>
                    <a:pt x="3174" y="3324"/>
                  </a:cubicBezTo>
                  <a:cubicBezTo>
                    <a:pt x="3114" y="3384"/>
                    <a:pt x="3040" y="3411"/>
                    <a:pt x="2967" y="3411"/>
                  </a:cubicBezTo>
                  <a:cubicBezTo>
                    <a:pt x="2813" y="3411"/>
                    <a:pt x="2665" y="3292"/>
                    <a:pt x="2665" y="3114"/>
                  </a:cubicBezTo>
                  <a:cubicBezTo>
                    <a:pt x="2665" y="2949"/>
                    <a:pt x="2800" y="2815"/>
                    <a:pt x="2965" y="2815"/>
                  </a:cubicBezTo>
                  <a:lnTo>
                    <a:pt x="2815" y="2815"/>
                  </a:lnTo>
                  <a:lnTo>
                    <a:pt x="2815" y="2366"/>
                  </a:lnTo>
                  <a:lnTo>
                    <a:pt x="2224" y="2366"/>
                  </a:lnTo>
                  <a:lnTo>
                    <a:pt x="2224" y="2815"/>
                  </a:lnTo>
                  <a:lnTo>
                    <a:pt x="2074" y="2815"/>
                  </a:lnTo>
                  <a:cubicBezTo>
                    <a:pt x="2336" y="2815"/>
                    <a:pt x="2471" y="3137"/>
                    <a:pt x="2284" y="3324"/>
                  </a:cubicBezTo>
                  <a:cubicBezTo>
                    <a:pt x="2223" y="3384"/>
                    <a:pt x="2149" y="3411"/>
                    <a:pt x="2076" y="3411"/>
                  </a:cubicBezTo>
                  <a:cubicBezTo>
                    <a:pt x="1923" y="3411"/>
                    <a:pt x="1775" y="3292"/>
                    <a:pt x="1775" y="3114"/>
                  </a:cubicBezTo>
                  <a:cubicBezTo>
                    <a:pt x="1775" y="2949"/>
                    <a:pt x="1909" y="2815"/>
                    <a:pt x="2074" y="2815"/>
                  </a:cubicBezTo>
                  <a:lnTo>
                    <a:pt x="1924" y="2815"/>
                  </a:lnTo>
                  <a:lnTo>
                    <a:pt x="1924" y="2066"/>
                  </a:lnTo>
                  <a:lnTo>
                    <a:pt x="2815" y="2066"/>
                  </a:lnTo>
                  <a:lnTo>
                    <a:pt x="2815" y="1617"/>
                  </a:lnTo>
                  <a:lnTo>
                    <a:pt x="2965" y="1617"/>
                  </a:lnTo>
                  <a:cubicBezTo>
                    <a:pt x="2703" y="1617"/>
                    <a:pt x="2568" y="1295"/>
                    <a:pt x="2755" y="1108"/>
                  </a:cubicBezTo>
                  <a:cubicBezTo>
                    <a:pt x="2816" y="1048"/>
                    <a:pt x="2890" y="1021"/>
                    <a:pt x="2963" y="1021"/>
                  </a:cubicBezTo>
                  <a:close/>
                  <a:moveTo>
                    <a:pt x="2965" y="0"/>
                  </a:moveTo>
                  <a:cubicBezTo>
                    <a:pt x="989" y="0"/>
                    <a:pt x="1" y="2388"/>
                    <a:pt x="1400" y="3788"/>
                  </a:cubicBezTo>
                  <a:cubicBezTo>
                    <a:pt x="1850" y="4237"/>
                    <a:pt x="2404" y="4439"/>
                    <a:pt x="2947" y="4439"/>
                  </a:cubicBezTo>
                  <a:cubicBezTo>
                    <a:pt x="4086" y="4439"/>
                    <a:pt x="5181" y="3554"/>
                    <a:pt x="5181" y="2216"/>
                  </a:cubicBezTo>
                  <a:cubicBezTo>
                    <a:pt x="5181" y="996"/>
                    <a:pt x="4193" y="0"/>
                    <a:pt x="2965" y="0"/>
                  </a:cubicBez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74;p23">
              <a:extLst>
                <a:ext uri="{FF2B5EF4-FFF2-40B4-BE49-F238E27FC236}">
                  <a16:creationId xmlns:a16="http://schemas.microsoft.com/office/drawing/2014/main" id="{551AC76B-6F89-9B46-8631-374B4C98DF62}"/>
                </a:ext>
              </a:extLst>
            </p:cNvPr>
            <p:cNvSpPr/>
            <p:nvPr/>
          </p:nvSpPr>
          <p:spPr>
            <a:xfrm>
              <a:off x="5766636" y="2886356"/>
              <a:ext cx="129649" cy="74413"/>
            </a:xfrm>
            <a:custGeom>
              <a:avLst/>
              <a:gdLst/>
              <a:ahLst/>
              <a:cxnLst/>
              <a:rect l="l" t="t" r="r" b="b"/>
              <a:pathLst>
                <a:path w="2089" h="1199" extrusionOk="0">
                  <a:moveTo>
                    <a:pt x="891" y="1"/>
                  </a:moveTo>
                  <a:lnTo>
                    <a:pt x="891" y="450"/>
                  </a:lnTo>
                  <a:lnTo>
                    <a:pt x="0" y="450"/>
                  </a:lnTo>
                  <a:lnTo>
                    <a:pt x="0" y="1199"/>
                  </a:lnTo>
                  <a:lnTo>
                    <a:pt x="300" y="1199"/>
                  </a:lnTo>
                  <a:lnTo>
                    <a:pt x="300" y="750"/>
                  </a:lnTo>
                  <a:lnTo>
                    <a:pt x="891" y="750"/>
                  </a:lnTo>
                  <a:lnTo>
                    <a:pt x="891" y="1199"/>
                  </a:lnTo>
                  <a:lnTo>
                    <a:pt x="1191" y="1199"/>
                  </a:lnTo>
                  <a:lnTo>
                    <a:pt x="1191" y="750"/>
                  </a:lnTo>
                  <a:lnTo>
                    <a:pt x="1789" y="750"/>
                  </a:lnTo>
                  <a:lnTo>
                    <a:pt x="1789" y="1199"/>
                  </a:lnTo>
                  <a:lnTo>
                    <a:pt x="2089" y="1199"/>
                  </a:lnTo>
                  <a:lnTo>
                    <a:pt x="2089" y="450"/>
                  </a:lnTo>
                  <a:lnTo>
                    <a:pt x="1191" y="450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2B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75;p23">
              <a:extLst>
                <a:ext uri="{FF2B5EF4-FFF2-40B4-BE49-F238E27FC236}">
                  <a16:creationId xmlns:a16="http://schemas.microsoft.com/office/drawing/2014/main" id="{AB6718F8-86AF-C749-9B1E-3E42DBFEF3A3}"/>
                </a:ext>
              </a:extLst>
            </p:cNvPr>
            <p:cNvSpPr/>
            <p:nvPr/>
          </p:nvSpPr>
          <p:spPr>
            <a:xfrm>
              <a:off x="5806604" y="2849677"/>
              <a:ext cx="43258" cy="37051"/>
            </a:xfrm>
            <a:custGeom>
              <a:avLst/>
              <a:gdLst/>
              <a:ahLst/>
              <a:cxnLst/>
              <a:rect l="l" t="t" r="r" b="b"/>
              <a:pathLst>
                <a:path w="697" h="597" extrusionOk="0">
                  <a:moveTo>
                    <a:pt x="397" y="1"/>
                  </a:moveTo>
                  <a:cubicBezTo>
                    <a:pt x="135" y="1"/>
                    <a:pt x="0" y="323"/>
                    <a:pt x="187" y="510"/>
                  </a:cubicBezTo>
                  <a:cubicBezTo>
                    <a:pt x="248" y="570"/>
                    <a:pt x="322" y="597"/>
                    <a:pt x="395" y="597"/>
                  </a:cubicBezTo>
                  <a:cubicBezTo>
                    <a:pt x="548" y="597"/>
                    <a:pt x="696" y="478"/>
                    <a:pt x="696" y="300"/>
                  </a:cubicBezTo>
                  <a:cubicBezTo>
                    <a:pt x="696" y="128"/>
                    <a:pt x="562" y="1"/>
                    <a:pt x="397" y="1"/>
                  </a:cubicBezTo>
                  <a:close/>
                </a:path>
              </a:pathLst>
            </a:custGeom>
            <a:solidFill>
              <a:srgbClr val="F04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76;p23">
              <a:extLst>
                <a:ext uri="{FF2B5EF4-FFF2-40B4-BE49-F238E27FC236}">
                  <a16:creationId xmlns:a16="http://schemas.microsoft.com/office/drawing/2014/main" id="{72C204AE-9695-B04B-9800-932BFD02E884}"/>
                </a:ext>
              </a:extLst>
            </p:cNvPr>
            <p:cNvSpPr/>
            <p:nvPr/>
          </p:nvSpPr>
          <p:spPr>
            <a:xfrm>
              <a:off x="5757327" y="2960706"/>
              <a:ext cx="36803" cy="37238"/>
            </a:xfrm>
            <a:custGeom>
              <a:avLst/>
              <a:gdLst/>
              <a:ahLst/>
              <a:cxnLst/>
              <a:rect l="l" t="t" r="r" b="b"/>
              <a:pathLst>
                <a:path w="593" h="600" extrusionOk="0">
                  <a:moveTo>
                    <a:pt x="300" y="1"/>
                  </a:moveTo>
                  <a:cubicBezTo>
                    <a:pt x="135" y="1"/>
                    <a:pt x="1" y="135"/>
                    <a:pt x="1" y="300"/>
                  </a:cubicBezTo>
                  <a:cubicBezTo>
                    <a:pt x="1" y="465"/>
                    <a:pt x="135" y="600"/>
                    <a:pt x="300" y="600"/>
                  </a:cubicBezTo>
                  <a:cubicBezTo>
                    <a:pt x="465" y="600"/>
                    <a:pt x="592" y="465"/>
                    <a:pt x="592" y="300"/>
                  </a:cubicBezTo>
                  <a:cubicBezTo>
                    <a:pt x="592" y="135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FE77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77;p23">
              <a:extLst>
                <a:ext uri="{FF2B5EF4-FFF2-40B4-BE49-F238E27FC236}">
                  <a16:creationId xmlns:a16="http://schemas.microsoft.com/office/drawing/2014/main" id="{B0329D1D-6DC9-F04D-B3FF-224251EFAF1D}"/>
                </a:ext>
              </a:extLst>
            </p:cNvPr>
            <p:cNvSpPr/>
            <p:nvPr/>
          </p:nvSpPr>
          <p:spPr>
            <a:xfrm>
              <a:off x="5806604" y="2960706"/>
              <a:ext cx="43258" cy="37051"/>
            </a:xfrm>
            <a:custGeom>
              <a:avLst/>
              <a:gdLst/>
              <a:ahLst/>
              <a:cxnLst/>
              <a:rect l="l" t="t" r="r" b="b"/>
              <a:pathLst>
                <a:path w="697" h="597" extrusionOk="0">
                  <a:moveTo>
                    <a:pt x="397" y="1"/>
                  </a:moveTo>
                  <a:cubicBezTo>
                    <a:pt x="135" y="1"/>
                    <a:pt x="0" y="323"/>
                    <a:pt x="187" y="510"/>
                  </a:cubicBezTo>
                  <a:cubicBezTo>
                    <a:pt x="248" y="570"/>
                    <a:pt x="322" y="597"/>
                    <a:pt x="395" y="597"/>
                  </a:cubicBezTo>
                  <a:cubicBezTo>
                    <a:pt x="548" y="597"/>
                    <a:pt x="696" y="478"/>
                    <a:pt x="696" y="300"/>
                  </a:cubicBezTo>
                  <a:cubicBezTo>
                    <a:pt x="696" y="135"/>
                    <a:pt x="562" y="1"/>
                    <a:pt x="397" y="1"/>
                  </a:cubicBezTo>
                  <a:close/>
                </a:path>
              </a:pathLst>
            </a:custGeom>
            <a:solidFill>
              <a:srgbClr val="287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78;p23">
              <a:extLst>
                <a:ext uri="{FF2B5EF4-FFF2-40B4-BE49-F238E27FC236}">
                  <a16:creationId xmlns:a16="http://schemas.microsoft.com/office/drawing/2014/main" id="{E40AB741-0533-9A4C-B3E1-09D65F97E4F5}"/>
                </a:ext>
              </a:extLst>
            </p:cNvPr>
            <p:cNvSpPr/>
            <p:nvPr/>
          </p:nvSpPr>
          <p:spPr>
            <a:xfrm>
              <a:off x="5868356" y="2960706"/>
              <a:ext cx="37238" cy="37238"/>
            </a:xfrm>
            <a:custGeom>
              <a:avLst/>
              <a:gdLst/>
              <a:ahLst/>
              <a:cxnLst/>
              <a:rect l="l" t="t" r="r" b="b"/>
              <a:pathLst>
                <a:path w="600" h="600" extrusionOk="0">
                  <a:moveTo>
                    <a:pt x="300" y="1"/>
                  </a:moveTo>
                  <a:cubicBezTo>
                    <a:pt x="135" y="1"/>
                    <a:pt x="1" y="135"/>
                    <a:pt x="1" y="300"/>
                  </a:cubicBezTo>
                  <a:cubicBezTo>
                    <a:pt x="1" y="465"/>
                    <a:pt x="135" y="600"/>
                    <a:pt x="300" y="600"/>
                  </a:cubicBezTo>
                  <a:cubicBezTo>
                    <a:pt x="465" y="600"/>
                    <a:pt x="600" y="465"/>
                    <a:pt x="600" y="300"/>
                  </a:cubicBezTo>
                  <a:cubicBezTo>
                    <a:pt x="600" y="135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25A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589;p23">
            <a:extLst>
              <a:ext uri="{FF2B5EF4-FFF2-40B4-BE49-F238E27FC236}">
                <a16:creationId xmlns:a16="http://schemas.microsoft.com/office/drawing/2014/main" id="{E1566749-947B-FF4F-852F-D87A42B9871B}"/>
              </a:ext>
            </a:extLst>
          </p:cNvPr>
          <p:cNvGrpSpPr/>
          <p:nvPr/>
        </p:nvGrpSpPr>
        <p:grpSpPr>
          <a:xfrm>
            <a:off x="6143913" y="1527436"/>
            <a:ext cx="286171" cy="474665"/>
            <a:chOff x="3105100" y="2495240"/>
            <a:chExt cx="405662" cy="707571"/>
          </a:xfrm>
        </p:grpSpPr>
        <p:sp>
          <p:nvSpPr>
            <p:cNvPr id="94" name="Google Shape;590;p23">
              <a:extLst>
                <a:ext uri="{FF2B5EF4-FFF2-40B4-BE49-F238E27FC236}">
                  <a16:creationId xmlns:a16="http://schemas.microsoft.com/office/drawing/2014/main" id="{065C7D30-58E9-BE48-9C12-395E08A39A17}"/>
                </a:ext>
              </a:extLst>
            </p:cNvPr>
            <p:cNvSpPr/>
            <p:nvPr/>
          </p:nvSpPr>
          <p:spPr>
            <a:xfrm>
              <a:off x="3268594" y="3125171"/>
              <a:ext cx="77702" cy="77640"/>
            </a:xfrm>
            <a:custGeom>
              <a:avLst/>
              <a:gdLst/>
              <a:ahLst/>
              <a:cxnLst/>
              <a:rect l="l" t="t" r="r" b="b"/>
              <a:pathLst>
                <a:path w="1252" h="1251" extrusionOk="0">
                  <a:moveTo>
                    <a:pt x="1" y="1"/>
                  </a:moveTo>
                  <a:lnTo>
                    <a:pt x="1" y="1251"/>
                  </a:lnTo>
                  <a:lnTo>
                    <a:pt x="1251" y="1251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0F3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91;p23">
              <a:extLst>
                <a:ext uri="{FF2B5EF4-FFF2-40B4-BE49-F238E27FC236}">
                  <a16:creationId xmlns:a16="http://schemas.microsoft.com/office/drawing/2014/main" id="{7B527DE9-A0E3-494B-B5A0-770475838156}"/>
                </a:ext>
              </a:extLst>
            </p:cNvPr>
            <p:cNvSpPr/>
            <p:nvPr/>
          </p:nvSpPr>
          <p:spPr>
            <a:xfrm>
              <a:off x="3105100" y="2495240"/>
              <a:ext cx="203069" cy="488308"/>
            </a:xfrm>
            <a:custGeom>
              <a:avLst/>
              <a:gdLst/>
              <a:ahLst/>
              <a:cxnLst/>
              <a:rect l="l" t="t" r="r" b="b"/>
              <a:pathLst>
                <a:path w="3272" h="7868" extrusionOk="0">
                  <a:moveTo>
                    <a:pt x="3271" y="0"/>
                  </a:moveTo>
                  <a:cubicBezTo>
                    <a:pt x="1467" y="0"/>
                    <a:pt x="0" y="1347"/>
                    <a:pt x="0" y="3271"/>
                  </a:cubicBezTo>
                  <a:cubicBezTo>
                    <a:pt x="0" y="5203"/>
                    <a:pt x="1662" y="6460"/>
                    <a:pt x="1662" y="7867"/>
                  </a:cubicBezTo>
                  <a:lnTo>
                    <a:pt x="3271" y="7867"/>
                  </a:lnTo>
                  <a:lnTo>
                    <a:pt x="3271" y="0"/>
                  </a:lnTo>
                  <a:close/>
                </a:path>
              </a:pathLst>
            </a:custGeom>
            <a:solidFill>
              <a:srgbClr val="FE77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92;p23">
              <a:extLst>
                <a:ext uri="{FF2B5EF4-FFF2-40B4-BE49-F238E27FC236}">
                  <a16:creationId xmlns:a16="http://schemas.microsoft.com/office/drawing/2014/main" id="{0FB0A701-B1F3-2D41-9F3A-8003F686445C}"/>
                </a:ext>
              </a:extLst>
            </p:cNvPr>
            <p:cNvSpPr/>
            <p:nvPr/>
          </p:nvSpPr>
          <p:spPr>
            <a:xfrm>
              <a:off x="3307196" y="2495240"/>
              <a:ext cx="203565" cy="488308"/>
            </a:xfrm>
            <a:custGeom>
              <a:avLst/>
              <a:gdLst/>
              <a:ahLst/>
              <a:cxnLst/>
              <a:rect l="l" t="t" r="r" b="b"/>
              <a:pathLst>
                <a:path w="3280" h="7868" extrusionOk="0">
                  <a:moveTo>
                    <a:pt x="0" y="0"/>
                  </a:moveTo>
                  <a:lnTo>
                    <a:pt x="0" y="7867"/>
                  </a:lnTo>
                  <a:lnTo>
                    <a:pt x="1617" y="7867"/>
                  </a:lnTo>
                  <a:cubicBezTo>
                    <a:pt x="1617" y="6460"/>
                    <a:pt x="3279" y="5203"/>
                    <a:pt x="3279" y="3279"/>
                  </a:cubicBezTo>
                  <a:cubicBezTo>
                    <a:pt x="3279" y="1347"/>
                    <a:pt x="1812" y="0"/>
                    <a:pt x="0" y="0"/>
                  </a:cubicBezTo>
                  <a:close/>
                </a:path>
              </a:pathLst>
            </a:custGeom>
            <a:solidFill>
              <a:srgbClr val="FE77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93;p23">
              <a:extLst>
                <a:ext uri="{FF2B5EF4-FFF2-40B4-BE49-F238E27FC236}">
                  <a16:creationId xmlns:a16="http://schemas.microsoft.com/office/drawing/2014/main" id="{3F590134-33D8-6541-B5C5-76F842F2BFB5}"/>
                </a:ext>
              </a:extLst>
            </p:cNvPr>
            <p:cNvSpPr/>
            <p:nvPr/>
          </p:nvSpPr>
          <p:spPr>
            <a:xfrm>
              <a:off x="3307196" y="3014639"/>
              <a:ext cx="100417" cy="170548"/>
            </a:xfrm>
            <a:custGeom>
              <a:avLst/>
              <a:gdLst/>
              <a:ahLst/>
              <a:cxnLst/>
              <a:rect l="l" t="t" r="r" b="b"/>
              <a:pathLst>
                <a:path w="1618" h="2748" extrusionOk="0">
                  <a:moveTo>
                    <a:pt x="0" y="0"/>
                  </a:moveTo>
                  <a:lnTo>
                    <a:pt x="0" y="2747"/>
                  </a:lnTo>
                  <a:lnTo>
                    <a:pt x="1116" y="2747"/>
                  </a:lnTo>
                  <a:cubicBezTo>
                    <a:pt x="1393" y="2747"/>
                    <a:pt x="1617" y="2523"/>
                    <a:pt x="1617" y="2253"/>
                  </a:cubicBezTo>
                  <a:lnTo>
                    <a:pt x="1617" y="0"/>
                  </a:ln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94;p23">
              <a:extLst>
                <a:ext uri="{FF2B5EF4-FFF2-40B4-BE49-F238E27FC236}">
                  <a16:creationId xmlns:a16="http://schemas.microsoft.com/office/drawing/2014/main" id="{1D23542D-71BD-0F4C-9E15-FC96121CA808}"/>
                </a:ext>
              </a:extLst>
            </p:cNvPr>
            <p:cNvSpPr/>
            <p:nvPr/>
          </p:nvSpPr>
          <p:spPr>
            <a:xfrm>
              <a:off x="3208185" y="3014639"/>
              <a:ext cx="99983" cy="170548"/>
            </a:xfrm>
            <a:custGeom>
              <a:avLst/>
              <a:gdLst/>
              <a:ahLst/>
              <a:cxnLst/>
              <a:rect l="l" t="t" r="r" b="b"/>
              <a:pathLst>
                <a:path w="1611" h="2748" extrusionOk="0">
                  <a:moveTo>
                    <a:pt x="1" y="0"/>
                  </a:moveTo>
                  <a:lnTo>
                    <a:pt x="1" y="2253"/>
                  </a:lnTo>
                  <a:cubicBezTo>
                    <a:pt x="1" y="2523"/>
                    <a:pt x="225" y="2747"/>
                    <a:pt x="502" y="2747"/>
                  </a:cubicBezTo>
                  <a:lnTo>
                    <a:pt x="1610" y="2747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95;p23">
              <a:extLst>
                <a:ext uri="{FF2B5EF4-FFF2-40B4-BE49-F238E27FC236}">
                  <a16:creationId xmlns:a16="http://schemas.microsoft.com/office/drawing/2014/main" id="{59BF04CC-28C9-5748-B6B2-A93F38AFA11E}"/>
                </a:ext>
              </a:extLst>
            </p:cNvPr>
            <p:cNvSpPr/>
            <p:nvPr/>
          </p:nvSpPr>
          <p:spPr>
            <a:xfrm>
              <a:off x="3208185" y="2983483"/>
              <a:ext cx="99983" cy="31217"/>
            </a:xfrm>
            <a:custGeom>
              <a:avLst/>
              <a:gdLst/>
              <a:ahLst/>
              <a:cxnLst/>
              <a:rect l="l" t="t" r="r" b="b"/>
              <a:pathLst>
                <a:path w="1611" h="503" extrusionOk="0">
                  <a:moveTo>
                    <a:pt x="1" y="0"/>
                  </a:moveTo>
                  <a:lnTo>
                    <a:pt x="1" y="502"/>
                  </a:lnTo>
                  <a:lnTo>
                    <a:pt x="1610" y="502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0F3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96;p23">
              <a:extLst>
                <a:ext uri="{FF2B5EF4-FFF2-40B4-BE49-F238E27FC236}">
                  <a16:creationId xmlns:a16="http://schemas.microsoft.com/office/drawing/2014/main" id="{E98C0ABE-7CD6-A840-A92B-5DD5A8AF132F}"/>
                </a:ext>
              </a:extLst>
            </p:cNvPr>
            <p:cNvSpPr/>
            <p:nvPr/>
          </p:nvSpPr>
          <p:spPr>
            <a:xfrm>
              <a:off x="3307631" y="2983483"/>
              <a:ext cx="99983" cy="31217"/>
            </a:xfrm>
            <a:custGeom>
              <a:avLst/>
              <a:gdLst/>
              <a:ahLst/>
              <a:cxnLst/>
              <a:rect l="l" t="t" r="r" b="b"/>
              <a:pathLst>
                <a:path w="1611" h="503" extrusionOk="0">
                  <a:moveTo>
                    <a:pt x="1" y="0"/>
                  </a:moveTo>
                  <a:lnTo>
                    <a:pt x="1" y="502"/>
                  </a:lnTo>
                  <a:lnTo>
                    <a:pt x="1610" y="502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0F3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79;p18">
            <a:extLst>
              <a:ext uri="{FF2B5EF4-FFF2-40B4-BE49-F238E27FC236}">
                <a16:creationId xmlns:a16="http://schemas.microsoft.com/office/drawing/2014/main" id="{6CF1B2BF-F551-CD42-9189-B50E772F4D80}"/>
              </a:ext>
            </a:extLst>
          </p:cNvPr>
          <p:cNvSpPr/>
          <p:nvPr/>
        </p:nvSpPr>
        <p:spPr>
          <a:xfrm>
            <a:off x="6044075" y="3805153"/>
            <a:ext cx="458524" cy="381487"/>
          </a:xfrm>
          <a:custGeom>
            <a:avLst/>
            <a:gdLst/>
            <a:ahLst/>
            <a:cxnLst/>
            <a:rect l="l" t="t" r="r" b="b"/>
            <a:pathLst>
              <a:path w="12918" h="10807" extrusionOk="0">
                <a:moveTo>
                  <a:pt x="10807" y="851"/>
                </a:moveTo>
                <a:cubicBezTo>
                  <a:pt x="10366" y="1608"/>
                  <a:pt x="10366" y="2584"/>
                  <a:pt x="10807" y="3340"/>
                </a:cubicBezTo>
                <a:lnTo>
                  <a:pt x="2332" y="3340"/>
                </a:lnTo>
                <a:cubicBezTo>
                  <a:pt x="1765" y="3340"/>
                  <a:pt x="1293" y="2962"/>
                  <a:pt x="1135" y="2458"/>
                </a:cubicBezTo>
                <a:cubicBezTo>
                  <a:pt x="915" y="1671"/>
                  <a:pt x="1513" y="851"/>
                  <a:pt x="2332" y="851"/>
                </a:cubicBezTo>
                <a:close/>
                <a:moveTo>
                  <a:pt x="8822" y="4159"/>
                </a:moveTo>
                <a:lnTo>
                  <a:pt x="8822" y="6648"/>
                </a:lnTo>
                <a:lnTo>
                  <a:pt x="1891" y="6648"/>
                </a:lnTo>
                <a:lnTo>
                  <a:pt x="1891" y="4159"/>
                </a:lnTo>
                <a:close/>
                <a:moveTo>
                  <a:pt x="10524" y="4159"/>
                </a:moveTo>
                <a:lnTo>
                  <a:pt x="10524" y="6648"/>
                </a:lnTo>
                <a:lnTo>
                  <a:pt x="9704" y="6648"/>
                </a:lnTo>
                <a:lnTo>
                  <a:pt x="9704" y="4159"/>
                </a:lnTo>
                <a:close/>
                <a:moveTo>
                  <a:pt x="12130" y="4159"/>
                </a:moveTo>
                <a:lnTo>
                  <a:pt x="12130" y="6648"/>
                </a:lnTo>
                <a:lnTo>
                  <a:pt x="11343" y="6648"/>
                </a:lnTo>
                <a:lnTo>
                  <a:pt x="11343" y="4159"/>
                </a:lnTo>
                <a:close/>
                <a:moveTo>
                  <a:pt x="1986" y="7467"/>
                </a:moveTo>
                <a:lnTo>
                  <a:pt x="1986" y="9956"/>
                </a:lnTo>
                <a:lnTo>
                  <a:pt x="1104" y="9956"/>
                </a:lnTo>
                <a:lnTo>
                  <a:pt x="1104" y="7467"/>
                </a:lnTo>
                <a:close/>
                <a:moveTo>
                  <a:pt x="3624" y="7467"/>
                </a:moveTo>
                <a:lnTo>
                  <a:pt x="3624" y="9956"/>
                </a:lnTo>
                <a:lnTo>
                  <a:pt x="2805" y="9956"/>
                </a:lnTo>
                <a:lnTo>
                  <a:pt x="2805" y="7467"/>
                </a:lnTo>
                <a:close/>
                <a:moveTo>
                  <a:pt x="11311" y="7467"/>
                </a:moveTo>
                <a:lnTo>
                  <a:pt x="11311" y="9956"/>
                </a:lnTo>
                <a:lnTo>
                  <a:pt x="4443" y="9956"/>
                </a:lnTo>
                <a:lnTo>
                  <a:pt x="4443" y="7467"/>
                </a:lnTo>
                <a:close/>
                <a:moveTo>
                  <a:pt x="2364" y="1"/>
                </a:moveTo>
                <a:cubicBezTo>
                  <a:pt x="1671" y="1"/>
                  <a:pt x="1041" y="379"/>
                  <a:pt x="631" y="914"/>
                </a:cubicBezTo>
                <a:cubicBezTo>
                  <a:pt x="1" y="1828"/>
                  <a:pt x="253" y="3088"/>
                  <a:pt x="1104" y="3718"/>
                </a:cubicBezTo>
                <a:lnTo>
                  <a:pt x="1104" y="6648"/>
                </a:lnTo>
                <a:lnTo>
                  <a:pt x="694" y="6648"/>
                </a:lnTo>
                <a:cubicBezTo>
                  <a:pt x="442" y="6648"/>
                  <a:pt x="284" y="6837"/>
                  <a:pt x="284" y="7058"/>
                </a:cubicBezTo>
                <a:lnTo>
                  <a:pt x="284" y="10366"/>
                </a:lnTo>
                <a:cubicBezTo>
                  <a:pt x="284" y="10618"/>
                  <a:pt x="473" y="10807"/>
                  <a:pt x="694" y="10807"/>
                </a:cubicBezTo>
                <a:lnTo>
                  <a:pt x="11721" y="10807"/>
                </a:lnTo>
                <a:cubicBezTo>
                  <a:pt x="11941" y="10807"/>
                  <a:pt x="12130" y="10618"/>
                  <a:pt x="12130" y="10366"/>
                </a:cubicBezTo>
                <a:lnTo>
                  <a:pt x="12130" y="7499"/>
                </a:lnTo>
                <a:lnTo>
                  <a:pt x="12540" y="7499"/>
                </a:lnTo>
                <a:cubicBezTo>
                  <a:pt x="12760" y="7499"/>
                  <a:pt x="12918" y="7310"/>
                  <a:pt x="12918" y="7058"/>
                </a:cubicBezTo>
                <a:lnTo>
                  <a:pt x="12918" y="3750"/>
                </a:lnTo>
                <a:cubicBezTo>
                  <a:pt x="12918" y="3529"/>
                  <a:pt x="12760" y="3340"/>
                  <a:pt x="12540" y="3340"/>
                </a:cubicBezTo>
                <a:lnTo>
                  <a:pt x="11878" y="3340"/>
                </a:lnTo>
                <a:cubicBezTo>
                  <a:pt x="11091" y="2647"/>
                  <a:pt x="11122" y="1387"/>
                  <a:pt x="11973" y="757"/>
                </a:cubicBezTo>
                <a:cubicBezTo>
                  <a:pt x="12256" y="536"/>
                  <a:pt x="12130" y="64"/>
                  <a:pt x="1178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51;p17">
            <a:extLst>
              <a:ext uri="{FF2B5EF4-FFF2-40B4-BE49-F238E27FC236}">
                <a16:creationId xmlns:a16="http://schemas.microsoft.com/office/drawing/2014/main" id="{30C62CC5-3B03-B340-BF4E-275D1450CF15}"/>
              </a:ext>
            </a:extLst>
          </p:cNvPr>
          <p:cNvGrpSpPr/>
          <p:nvPr/>
        </p:nvGrpSpPr>
        <p:grpSpPr>
          <a:xfrm>
            <a:off x="2698767" y="3834575"/>
            <a:ext cx="351286" cy="351286"/>
            <a:chOff x="1049375" y="2680675"/>
            <a:chExt cx="297725" cy="297725"/>
          </a:xfrm>
          <a:solidFill>
            <a:srgbClr val="FFFFFF"/>
          </a:solidFill>
        </p:grpSpPr>
        <p:sp>
          <p:nvSpPr>
            <p:cNvPr id="110" name="Google Shape;152;p17">
              <a:extLst>
                <a:ext uri="{FF2B5EF4-FFF2-40B4-BE49-F238E27FC236}">
                  <a16:creationId xmlns:a16="http://schemas.microsoft.com/office/drawing/2014/main" id="{D3B30892-DB21-9E4F-8780-65B7B9A39483}"/>
                </a:ext>
              </a:extLst>
            </p:cNvPr>
            <p:cNvSpPr/>
            <p:nvPr/>
          </p:nvSpPr>
          <p:spPr>
            <a:xfrm>
              <a:off x="1113175" y="2752350"/>
              <a:ext cx="161475" cy="155975"/>
            </a:xfrm>
            <a:custGeom>
              <a:avLst/>
              <a:gdLst/>
              <a:ahLst/>
              <a:cxnLst/>
              <a:rect l="l" t="t" r="r" b="b"/>
              <a:pathLst>
                <a:path w="6459" h="6239" extrusionOk="0">
                  <a:moveTo>
                    <a:pt x="3403" y="2079"/>
                  </a:moveTo>
                  <a:cubicBezTo>
                    <a:pt x="3781" y="2079"/>
                    <a:pt x="4096" y="2394"/>
                    <a:pt x="4096" y="2773"/>
                  </a:cubicBezTo>
                  <a:cubicBezTo>
                    <a:pt x="4096" y="3182"/>
                    <a:pt x="3781" y="3497"/>
                    <a:pt x="3403" y="3497"/>
                  </a:cubicBezTo>
                  <a:cubicBezTo>
                    <a:pt x="2993" y="3434"/>
                    <a:pt x="2678" y="3119"/>
                    <a:pt x="2678" y="2773"/>
                  </a:cubicBezTo>
                  <a:cubicBezTo>
                    <a:pt x="2678" y="2394"/>
                    <a:pt x="2993" y="2079"/>
                    <a:pt x="3403" y="2079"/>
                  </a:cubicBezTo>
                  <a:close/>
                  <a:moveTo>
                    <a:pt x="3371" y="693"/>
                  </a:moveTo>
                  <a:cubicBezTo>
                    <a:pt x="4694" y="693"/>
                    <a:pt x="5765" y="1796"/>
                    <a:pt x="5765" y="3119"/>
                  </a:cubicBezTo>
                  <a:cubicBezTo>
                    <a:pt x="5765" y="3686"/>
                    <a:pt x="5545" y="4222"/>
                    <a:pt x="5198" y="4663"/>
                  </a:cubicBezTo>
                  <a:cubicBezTo>
                    <a:pt x="5072" y="4442"/>
                    <a:pt x="4915" y="4190"/>
                    <a:pt x="4694" y="4001"/>
                  </a:cubicBezTo>
                  <a:cubicBezTo>
                    <a:pt x="4568" y="3907"/>
                    <a:pt x="4442" y="3812"/>
                    <a:pt x="4348" y="3749"/>
                  </a:cubicBezTo>
                  <a:cubicBezTo>
                    <a:pt x="4568" y="3529"/>
                    <a:pt x="4726" y="3182"/>
                    <a:pt x="4726" y="2804"/>
                  </a:cubicBezTo>
                  <a:cubicBezTo>
                    <a:pt x="4726" y="2079"/>
                    <a:pt x="4096" y="1449"/>
                    <a:pt x="3340" y="1449"/>
                  </a:cubicBezTo>
                  <a:cubicBezTo>
                    <a:pt x="2615" y="1449"/>
                    <a:pt x="1985" y="2079"/>
                    <a:pt x="1985" y="2804"/>
                  </a:cubicBezTo>
                  <a:cubicBezTo>
                    <a:pt x="1985" y="3182"/>
                    <a:pt x="2142" y="3529"/>
                    <a:pt x="2363" y="3749"/>
                  </a:cubicBezTo>
                  <a:lnTo>
                    <a:pt x="2016" y="4001"/>
                  </a:lnTo>
                  <a:cubicBezTo>
                    <a:pt x="1827" y="4190"/>
                    <a:pt x="1607" y="4442"/>
                    <a:pt x="1512" y="4663"/>
                  </a:cubicBezTo>
                  <a:cubicBezTo>
                    <a:pt x="1040" y="4064"/>
                    <a:pt x="882" y="3434"/>
                    <a:pt x="945" y="2773"/>
                  </a:cubicBezTo>
                  <a:cubicBezTo>
                    <a:pt x="1103" y="1670"/>
                    <a:pt x="2111" y="693"/>
                    <a:pt x="3371" y="693"/>
                  </a:cubicBezTo>
                  <a:close/>
                  <a:moveTo>
                    <a:pt x="3371" y="4159"/>
                  </a:moveTo>
                  <a:cubicBezTo>
                    <a:pt x="4001" y="4159"/>
                    <a:pt x="4505" y="4600"/>
                    <a:pt x="4694" y="5135"/>
                  </a:cubicBezTo>
                  <a:cubicBezTo>
                    <a:pt x="4316" y="5387"/>
                    <a:pt x="3875" y="5545"/>
                    <a:pt x="3371" y="5545"/>
                  </a:cubicBezTo>
                  <a:cubicBezTo>
                    <a:pt x="2898" y="5545"/>
                    <a:pt x="2426" y="5387"/>
                    <a:pt x="2016" y="5135"/>
                  </a:cubicBezTo>
                  <a:cubicBezTo>
                    <a:pt x="2174" y="4537"/>
                    <a:pt x="2741" y="4159"/>
                    <a:pt x="3371" y="4159"/>
                  </a:cubicBezTo>
                  <a:close/>
                  <a:moveTo>
                    <a:pt x="3308" y="0"/>
                  </a:moveTo>
                  <a:cubicBezTo>
                    <a:pt x="1701" y="0"/>
                    <a:pt x="441" y="1229"/>
                    <a:pt x="252" y="2710"/>
                  </a:cubicBezTo>
                  <a:cubicBezTo>
                    <a:pt x="0" y="4600"/>
                    <a:pt x="1512" y="6238"/>
                    <a:pt x="3371" y="6238"/>
                  </a:cubicBezTo>
                  <a:cubicBezTo>
                    <a:pt x="5104" y="6238"/>
                    <a:pt x="6459" y="4820"/>
                    <a:pt x="6459" y="3119"/>
                  </a:cubicBezTo>
                  <a:cubicBezTo>
                    <a:pt x="6459" y="1386"/>
                    <a:pt x="5041" y="0"/>
                    <a:pt x="33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3;p17">
              <a:extLst>
                <a:ext uri="{FF2B5EF4-FFF2-40B4-BE49-F238E27FC236}">
                  <a16:creationId xmlns:a16="http://schemas.microsoft.com/office/drawing/2014/main" id="{6A1BB8D6-19DB-B342-924F-4ABF03512D72}"/>
                </a:ext>
              </a:extLst>
            </p:cNvPr>
            <p:cNvSpPr/>
            <p:nvPr/>
          </p:nvSpPr>
          <p:spPr>
            <a:xfrm>
              <a:off x="1049375" y="2680675"/>
              <a:ext cx="297725" cy="297725"/>
            </a:xfrm>
            <a:custGeom>
              <a:avLst/>
              <a:gdLst/>
              <a:ahLst/>
              <a:cxnLst/>
              <a:rect l="l" t="t" r="r" b="b"/>
              <a:pathLst>
                <a:path w="11909" h="11909" extrusionOk="0">
                  <a:moveTo>
                    <a:pt x="6270" y="1512"/>
                  </a:moveTo>
                  <a:cubicBezTo>
                    <a:pt x="8475" y="1670"/>
                    <a:pt x="10239" y="3434"/>
                    <a:pt x="10397" y="5640"/>
                  </a:cubicBezTo>
                  <a:lnTo>
                    <a:pt x="10082" y="5640"/>
                  </a:lnTo>
                  <a:cubicBezTo>
                    <a:pt x="9893" y="5640"/>
                    <a:pt x="9735" y="5797"/>
                    <a:pt x="9735" y="5986"/>
                  </a:cubicBezTo>
                  <a:cubicBezTo>
                    <a:pt x="9735" y="6207"/>
                    <a:pt x="9893" y="6364"/>
                    <a:pt x="10082" y="6364"/>
                  </a:cubicBezTo>
                  <a:lnTo>
                    <a:pt x="10397" y="6364"/>
                  </a:lnTo>
                  <a:cubicBezTo>
                    <a:pt x="10239" y="8569"/>
                    <a:pt x="8475" y="10334"/>
                    <a:pt x="6270" y="10491"/>
                  </a:cubicBezTo>
                  <a:lnTo>
                    <a:pt x="6270" y="10176"/>
                  </a:lnTo>
                  <a:cubicBezTo>
                    <a:pt x="6270" y="9987"/>
                    <a:pt x="6112" y="9830"/>
                    <a:pt x="5923" y="9830"/>
                  </a:cubicBezTo>
                  <a:cubicBezTo>
                    <a:pt x="5703" y="9830"/>
                    <a:pt x="5545" y="9987"/>
                    <a:pt x="5545" y="10176"/>
                  </a:cubicBezTo>
                  <a:lnTo>
                    <a:pt x="5545" y="10491"/>
                  </a:lnTo>
                  <a:cubicBezTo>
                    <a:pt x="3340" y="10334"/>
                    <a:pt x="1575" y="8569"/>
                    <a:pt x="1418" y="6364"/>
                  </a:cubicBezTo>
                  <a:lnTo>
                    <a:pt x="1733" y="6364"/>
                  </a:lnTo>
                  <a:cubicBezTo>
                    <a:pt x="1922" y="6364"/>
                    <a:pt x="2079" y="6207"/>
                    <a:pt x="2079" y="5986"/>
                  </a:cubicBezTo>
                  <a:cubicBezTo>
                    <a:pt x="2142" y="5797"/>
                    <a:pt x="1985" y="5640"/>
                    <a:pt x="1764" y="5640"/>
                  </a:cubicBezTo>
                  <a:lnTo>
                    <a:pt x="1418" y="5640"/>
                  </a:lnTo>
                  <a:cubicBezTo>
                    <a:pt x="1575" y="3434"/>
                    <a:pt x="3340" y="1670"/>
                    <a:pt x="5545" y="1512"/>
                  </a:cubicBezTo>
                  <a:lnTo>
                    <a:pt x="5545" y="1827"/>
                  </a:lnTo>
                  <a:cubicBezTo>
                    <a:pt x="5545" y="2016"/>
                    <a:pt x="5703" y="2174"/>
                    <a:pt x="5923" y="2174"/>
                  </a:cubicBezTo>
                  <a:cubicBezTo>
                    <a:pt x="6112" y="2174"/>
                    <a:pt x="6270" y="2016"/>
                    <a:pt x="6270" y="1827"/>
                  </a:cubicBezTo>
                  <a:lnTo>
                    <a:pt x="6270" y="15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56"/>
                  </a:lnTo>
                  <a:cubicBezTo>
                    <a:pt x="2993" y="914"/>
                    <a:pt x="914" y="2993"/>
                    <a:pt x="756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55"/>
                  </a:cubicBezTo>
                  <a:cubicBezTo>
                    <a:pt x="0" y="6144"/>
                    <a:pt x="158" y="6301"/>
                    <a:pt x="347" y="6301"/>
                  </a:cubicBezTo>
                  <a:lnTo>
                    <a:pt x="756" y="6301"/>
                  </a:lnTo>
                  <a:cubicBezTo>
                    <a:pt x="914" y="8916"/>
                    <a:pt x="2993" y="10995"/>
                    <a:pt x="5608" y="11153"/>
                  </a:cubicBezTo>
                  <a:lnTo>
                    <a:pt x="5608" y="11562"/>
                  </a:lnTo>
                  <a:cubicBezTo>
                    <a:pt x="5608" y="11751"/>
                    <a:pt x="5766" y="11909"/>
                    <a:pt x="5955" y="11909"/>
                  </a:cubicBezTo>
                  <a:cubicBezTo>
                    <a:pt x="6144" y="11909"/>
                    <a:pt x="6301" y="11751"/>
                    <a:pt x="6301" y="11562"/>
                  </a:cubicBezTo>
                  <a:lnTo>
                    <a:pt x="6301" y="11153"/>
                  </a:lnTo>
                  <a:cubicBezTo>
                    <a:pt x="8916" y="10995"/>
                    <a:pt x="10995" y="8916"/>
                    <a:pt x="11153" y="6301"/>
                  </a:cubicBezTo>
                  <a:lnTo>
                    <a:pt x="11531" y="6301"/>
                  </a:lnTo>
                  <a:cubicBezTo>
                    <a:pt x="11751" y="6301"/>
                    <a:pt x="11909" y="6144"/>
                    <a:pt x="11909" y="5955"/>
                  </a:cubicBezTo>
                  <a:cubicBezTo>
                    <a:pt x="11909" y="5766"/>
                    <a:pt x="11751" y="5608"/>
                    <a:pt x="11531" y="5608"/>
                  </a:cubicBezTo>
                  <a:lnTo>
                    <a:pt x="11153" y="5608"/>
                  </a:lnTo>
                  <a:cubicBezTo>
                    <a:pt x="10995" y="2993"/>
                    <a:pt x="8916" y="914"/>
                    <a:pt x="6301" y="756"/>
                  </a:cubicBez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3" name="Picture 2" descr="27,168 BEST Kidney Vector IMAGES, STOCK PHOTOS &amp;amp; VECTORS | Adobe Stock">
            <a:extLst>
              <a:ext uri="{FF2B5EF4-FFF2-40B4-BE49-F238E27FC236}">
                <a16:creationId xmlns:a16="http://schemas.microsoft.com/office/drawing/2014/main" id="{00BDF14B-3F72-874B-818B-F84F958E9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081" y="1807203"/>
            <a:ext cx="2188693" cy="2188693"/>
          </a:xfrm>
          <a:prstGeom prst="ellipse">
            <a:avLst/>
          </a:prstGeom>
          <a:ln w="63500" cap="rnd">
            <a:solidFill>
              <a:schemeClr val="accent1">
                <a:lumMod val="75000"/>
              </a:schemeClr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1"/>
          <p:cNvSpPr/>
          <p:nvPr/>
        </p:nvSpPr>
        <p:spPr>
          <a:xfrm>
            <a:off x="5792116" y="3936697"/>
            <a:ext cx="610800" cy="58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1"/>
          <p:cNvSpPr/>
          <p:nvPr/>
        </p:nvSpPr>
        <p:spPr>
          <a:xfrm>
            <a:off x="5792116" y="3172935"/>
            <a:ext cx="610800" cy="58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1"/>
          <p:cNvSpPr/>
          <p:nvPr/>
        </p:nvSpPr>
        <p:spPr>
          <a:xfrm>
            <a:off x="5792116" y="2409185"/>
            <a:ext cx="610800" cy="58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1"/>
          <p:cNvSpPr/>
          <p:nvPr/>
        </p:nvSpPr>
        <p:spPr>
          <a:xfrm>
            <a:off x="5792116" y="1642247"/>
            <a:ext cx="610800" cy="58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1"/>
          <p:cNvSpPr txBox="1"/>
          <p:nvPr/>
        </p:nvSpPr>
        <p:spPr>
          <a:xfrm>
            <a:off x="5797966" y="3940747"/>
            <a:ext cx="599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4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9" name="Google Shape;399;p21"/>
          <p:cNvSpPr txBox="1"/>
          <p:nvPr/>
        </p:nvSpPr>
        <p:spPr>
          <a:xfrm>
            <a:off x="5797966" y="3176985"/>
            <a:ext cx="599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4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0" name="Google Shape;400;p21"/>
          <p:cNvSpPr txBox="1"/>
          <p:nvPr/>
        </p:nvSpPr>
        <p:spPr>
          <a:xfrm>
            <a:off x="5797966" y="2413235"/>
            <a:ext cx="599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400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1" name="Google Shape;401;p21"/>
          <p:cNvSpPr txBox="1"/>
          <p:nvPr/>
        </p:nvSpPr>
        <p:spPr>
          <a:xfrm>
            <a:off x="5797966" y="1646297"/>
            <a:ext cx="599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4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6" name="Google Shape;406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1: Reviewing the International Clinical Guidelines</a:t>
            </a:r>
            <a:endParaRPr dirty="0"/>
          </a:p>
        </p:txBody>
      </p:sp>
      <p:sp>
        <p:nvSpPr>
          <p:cNvPr id="407" name="Google Shape;407;p21"/>
          <p:cNvSpPr/>
          <p:nvPr/>
        </p:nvSpPr>
        <p:spPr>
          <a:xfrm rot="-900026">
            <a:off x="2042689" y="2643844"/>
            <a:ext cx="21" cy="21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F04A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1"/>
          <p:cNvSpPr txBox="1"/>
          <p:nvPr/>
        </p:nvSpPr>
        <p:spPr>
          <a:xfrm>
            <a:off x="6491956" y="4047981"/>
            <a:ext cx="2194842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How are the patients classified?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4" name="Google Shape;454;p21"/>
          <p:cNvSpPr txBox="1"/>
          <p:nvPr/>
        </p:nvSpPr>
        <p:spPr>
          <a:xfrm>
            <a:off x="6491955" y="3274609"/>
            <a:ext cx="2194843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How often does the patients are evaluated?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6" name="Google Shape;456;p21"/>
          <p:cNvSpPr txBox="1"/>
          <p:nvPr/>
        </p:nvSpPr>
        <p:spPr>
          <a:xfrm>
            <a:off x="6491956" y="2497645"/>
            <a:ext cx="2194844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How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is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progression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in CKD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defined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?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8" name="Google Shape;458;p21"/>
          <p:cNvSpPr txBox="1"/>
          <p:nvPr/>
        </p:nvSpPr>
        <p:spPr>
          <a:xfrm>
            <a:off x="6491956" y="1733897"/>
            <a:ext cx="2418127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What are the most important clinical variables and their normal values?</a:t>
            </a:r>
            <a:endParaRPr lang="es-MX"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67" name="Picture 2" descr="GUIAS DE PRACTICA CLINICA PARA EL DIAGNOSTICO, EVALUACION, PREVENCION Y  TRATAMIENTO DE LOS TRASTORNOS MINERALES Y DEL HUESO EN L">
            <a:extLst>
              <a:ext uri="{FF2B5EF4-FFF2-40B4-BE49-F238E27FC236}">
                <a16:creationId xmlns:a16="http://schemas.microsoft.com/office/drawing/2014/main" id="{330E564C-0CA6-5F4C-A87E-A82489354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31" y="1431116"/>
            <a:ext cx="1204599" cy="10826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Imagen 67">
            <a:extLst>
              <a:ext uri="{FF2B5EF4-FFF2-40B4-BE49-F238E27FC236}">
                <a16:creationId xmlns:a16="http://schemas.microsoft.com/office/drawing/2014/main" id="{D1DF6DE8-FC85-9445-BEA5-D91A5EF73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041" y="1677296"/>
            <a:ext cx="3709540" cy="796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7A1BE953-6B21-B340-BD52-548D2A80EC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9826" y="3933272"/>
            <a:ext cx="2641646" cy="5992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0" name="Imagen 69">
            <a:extLst>
              <a:ext uri="{FF2B5EF4-FFF2-40B4-BE49-F238E27FC236}">
                <a16:creationId xmlns:a16="http://schemas.microsoft.com/office/drawing/2014/main" id="{F016F3E9-07CC-9345-BAF8-0306ACE4CD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4225" y="3129594"/>
            <a:ext cx="2372848" cy="7208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2: Determining Time Window using the clinical guidelines and the dataset</a:t>
            </a:r>
            <a:endParaRPr dirty="0"/>
          </a:p>
        </p:txBody>
      </p:sp>
      <p:sp>
        <p:nvSpPr>
          <p:cNvPr id="504" name="Google Shape;504;p22"/>
          <p:cNvSpPr/>
          <p:nvPr/>
        </p:nvSpPr>
        <p:spPr>
          <a:xfrm flipH="1">
            <a:off x="991456" y="1500450"/>
            <a:ext cx="3160480" cy="39049"/>
          </a:xfrm>
          <a:custGeom>
            <a:avLst/>
            <a:gdLst/>
            <a:ahLst/>
            <a:cxnLst/>
            <a:rect l="l" t="t" r="r" b="b"/>
            <a:pathLst>
              <a:path w="91284" h="1930" extrusionOk="0">
                <a:moveTo>
                  <a:pt x="1292" y="0"/>
                </a:moveTo>
                <a:cubicBezTo>
                  <a:pt x="0" y="0"/>
                  <a:pt x="0" y="1929"/>
                  <a:pt x="1292" y="1929"/>
                </a:cubicBezTo>
                <a:lnTo>
                  <a:pt x="90011" y="1929"/>
                </a:lnTo>
                <a:cubicBezTo>
                  <a:pt x="91284" y="1929"/>
                  <a:pt x="91284" y="0"/>
                  <a:pt x="900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2"/>
          <p:cNvSpPr/>
          <p:nvPr/>
        </p:nvSpPr>
        <p:spPr>
          <a:xfrm flipH="1">
            <a:off x="459474" y="1232652"/>
            <a:ext cx="596851" cy="574649"/>
          </a:xfrm>
          <a:custGeom>
            <a:avLst/>
            <a:gdLst/>
            <a:ahLst/>
            <a:cxnLst/>
            <a:rect l="l" t="t" r="r" b="b"/>
            <a:pathLst>
              <a:path w="25807" h="24847" extrusionOk="0">
                <a:moveTo>
                  <a:pt x="13386" y="1934"/>
                </a:moveTo>
                <a:cubicBezTo>
                  <a:pt x="19191" y="1934"/>
                  <a:pt x="23878" y="6640"/>
                  <a:pt x="23878" y="12426"/>
                </a:cubicBezTo>
                <a:cubicBezTo>
                  <a:pt x="23878" y="16669"/>
                  <a:pt x="21332" y="20488"/>
                  <a:pt x="17397" y="22108"/>
                </a:cubicBezTo>
                <a:cubicBezTo>
                  <a:pt x="16099" y="22645"/>
                  <a:pt x="14736" y="22907"/>
                  <a:pt x="13383" y="22907"/>
                </a:cubicBezTo>
                <a:cubicBezTo>
                  <a:pt x="10657" y="22907"/>
                  <a:pt x="7978" y="21844"/>
                  <a:pt x="5980" y="19832"/>
                </a:cubicBezTo>
                <a:cubicBezTo>
                  <a:pt x="2971" y="16843"/>
                  <a:pt x="2084" y="12330"/>
                  <a:pt x="3704" y="8415"/>
                </a:cubicBezTo>
                <a:cubicBezTo>
                  <a:pt x="5324" y="4480"/>
                  <a:pt x="9143" y="1934"/>
                  <a:pt x="13386" y="1934"/>
                </a:cubicBezTo>
                <a:close/>
                <a:moveTo>
                  <a:pt x="13390" y="1"/>
                </a:moveTo>
                <a:cubicBezTo>
                  <a:pt x="10157" y="1"/>
                  <a:pt x="6983" y="1265"/>
                  <a:pt x="4610" y="3651"/>
                </a:cubicBezTo>
                <a:cubicBezTo>
                  <a:pt x="1062" y="7200"/>
                  <a:pt x="1" y="12542"/>
                  <a:pt x="1929" y="17171"/>
                </a:cubicBezTo>
                <a:cubicBezTo>
                  <a:pt x="3839" y="21819"/>
                  <a:pt x="8371" y="24847"/>
                  <a:pt x="13386" y="24847"/>
                </a:cubicBezTo>
                <a:cubicBezTo>
                  <a:pt x="20252" y="24828"/>
                  <a:pt x="25806" y="19273"/>
                  <a:pt x="25806" y="12426"/>
                </a:cubicBezTo>
                <a:cubicBezTo>
                  <a:pt x="25806" y="7392"/>
                  <a:pt x="22778" y="2879"/>
                  <a:pt x="18149" y="951"/>
                </a:cubicBezTo>
                <a:cubicBezTo>
                  <a:pt x="16609" y="311"/>
                  <a:pt x="14992" y="1"/>
                  <a:pt x="1339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2"/>
          <p:cNvSpPr txBox="1"/>
          <p:nvPr/>
        </p:nvSpPr>
        <p:spPr>
          <a:xfrm flipH="1">
            <a:off x="1120812" y="1138258"/>
            <a:ext cx="21894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"/>
                <a:ea typeface="Fira Sans"/>
                <a:cs typeface="Fira Sans"/>
                <a:sym typeface="Fira Sans"/>
              </a:rPr>
              <a:t>Clinical Guidelines</a:t>
            </a:r>
            <a:endParaRPr sz="16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09" name="Google Shape;509;p22"/>
          <p:cNvSpPr txBox="1"/>
          <p:nvPr/>
        </p:nvSpPr>
        <p:spPr>
          <a:xfrm flipH="1">
            <a:off x="1120812" y="1502838"/>
            <a:ext cx="25479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3+ Evaluations per year in more clinically advanced patients 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0" name="Google Shape;510;p22"/>
          <p:cNvSpPr txBox="1"/>
          <p:nvPr/>
        </p:nvSpPr>
        <p:spPr>
          <a:xfrm>
            <a:off x="5887437" y="1138258"/>
            <a:ext cx="21489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"/>
                <a:ea typeface="Fira Sans"/>
                <a:cs typeface="Fira Sans"/>
                <a:sym typeface="Fira Sans"/>
              </a:rPr>
              <a:t>Dataset</a:t>
            </a:r>
            <a:endParaRPr sz="16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1" name="Google Shape;511;p22"/>
          <p:cNvSpPr txBox="1"/>
          <p:nvPr/>
        </p:nvSpPr>
        <p:spPr>
          <a:xfrm>
            <a:off x="5488437" y="1521024"/>
            <a:ext cx="25479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Mean time differences in all laboratory measurements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4" name="Google Shape;514;p22"/>
          <p:cNvSpPr txBox="1"/>
          <p:nvPr/>
        </p:nvSpPr>
        <p:spPr>
          <a:xfrm flipH="1">
            <a:off x="3676988" y="1079388"/>
            <a:ext cx="4368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4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1</a:t>
            </a:r>
            <a:endParaRPr sz="3000" dirty="0">
              <a:solidFill>
                <a:schemeClr val="accent4"/>
              </a:solidFill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  <p:sp>
        <p:nvSpPr>
          <p:cNvPr id="517" name="Google Shape;517;p22"/>
          <p:cNvSpPr/>
          <p:nvPr/>
        </p:nvSpPr>
        <p:spPr>
          <a:xfrm>
            <a:off x="4994812" y="1500450"/>
            <a:ext cx="3152265" cy="39049"/>
          </a:xfrm>
          <a:custGeom>
            <a:avLst/>
            <a:gdLst/>
            <a:ahLst/>
            <a:cxnLst/>
            <a:rect l="l" t="t" r="r" b="b"/>
            <a:pathLst>
              <a:path w="91284" h="1930" extrusionOk="0">
                <a:moveTo>
                  <a:pt x="1292" y="0"/>
                </a:moveTo>
                <a:cubicBezTo>
                  <a:pt x="0" y="0"/>
                  <a:pt x="0" y="1929"/>
                  <a:pt x="1292" y="1929"/>
                </a:cubicBezTo>
                <a:lnTo>
                  <a:pt x="90011" y="1929"/>
                </a:lnTo>
                <a:cubicBezTo>
                  <a:pt x="91284" y="1929"/>
                  <a:pt x="91284" y="0"/>
                  <a:pt x="9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2"/>
          <p:cNvSpPr txBox="1"/>
          <p:nvPr/>
        </p:nvSpPr>
        <p:spPr>
          <a:xfrm>
            <a:off x="5034883" y="1079388"/>
            <a:ext cx="4368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1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2</a:t>
            </a:r>
            <a:endParaRPr sz="3000" dirty="0">
              <a:solidFill>
                <a:schemeClr val="accent1"/>
              </a:solidFill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  <p:sp>
        <p:nvSpPr>
          <p:cNvPr id="520" name="Google Shape;520;p22"/>
          <p:cNvSpPr/>
          <p:nvPr/>
        </p:nvSpPr>
        <p:spPr>
          <a:xfrm>
            <a:off x="8234559" y="1360727"/>
            <a:ext cx="312177" cy="318498"/>
          </a:xfrm>
          <a:custGeom>
            <a:avLst/>
            <a:gdLst/>
            <a:ahLst/>
            <a:cxnLst/>
            <a:rect l="l" t="t" r="r" b="b"/>
            <a:pathLst>
              <a:path w="12446" h="12698" extrusionOk="0">
                <a:moveTo>
                  <a:pt x="6239" y="1"/>
                </a:moveTo>
                <a:cubicBezTo>
                  <a:pt x="5105" y="1"/>
                  <a:pt x="4191" y="915"/>
                  <a:pt x="4159" y="2112"/>
                </a:cubicBezTo>
                <a:cubicBezTo>
                  <a:pt x="4159" y="3088"/>
                  <a:pt x="4852" y="3939"/>
                  <a:pt x="5798" y="4097"/>
                </a:cubicBezTo>
                <a:lnTo>
                  <a:pt x="5798" y="5294"/>
                </a:lnTo>
                <a:cubicBezTo>
                  <a:pt x="4852" y="5483"/>
                  <a:pt x="4159" y="6333"/>
                  <a:pt x="4159" y="7310"/>
                </a:cubicBezTo>
                <a:cubicBezTo>
                  <a:pt x="4159" y="7657"/>
                  <a:pt x="4222" y="7972"/>
                  <a:pt x="4380" y="8255"/>
                </a:cubicBezTo>
                <a:lnTo>
                  <a:pt x="3403" y="9043"/>
                </a:lnTo>
                <a:cubicBezTo>
                  <a:pt x="3057" y="8728"/>
                  <a:pt x="2584" y="8570"/>
                  <a:pt x="2112" y="8570"/>
                </a:cubicBezTo>
                <a:cubicBezTo>
                  <a:pt x="946" y="8602"/>
                  <a:pt x="1" y="9515"/>
                  <a:pt x="1" y="10650"/>
                </a:cubicBezTo>
                <a:cubicBezTo>
                  <a:pt x="1" y="11784"/>
                  <a:pt x="946" y="12697"/>
                  <a:pt x="2112" y="12697"/>
                </a:cubicBezTo>
                <a:cubicBezTo>
                  <a:pt x="3246" y="12697"/>
                  <a:pt x="4128" y="11752"/>
                  <a:pt x="4191" y="10650"/>
                </a:cubicBezTo>
                <a:cubicBezTo>
                  <a:pt x="4191" y="10303"/>
                  <a:pt x="4096" y="9988"/>
                  <a:pt x="3939" y="9704"/>
                </a:cubicBezTo>
                <a:lnTo>
                  <a:pt x="4947" y="8917"/>
                </a:lnTo>
                <a:cubicBezTo>
                  <a:pt x="5294" y="9232"/>
                  <a:pt x="5766" y="9389"/>
                  <a:pt x="6239" y="9389"/>
                </a:cubicBezTo>
                <a:cubicBezTo>
                  <a:pt x="6743" y="9389"/>
                  <a:pt x="7184" y="9200"/>
                  <a:pt x="7530" y="8917"/>
                </a:cubicBezTo>
                <a:lnTo>
                  <a:pt x="8507" y="9704"/>
                </a:lnTo>
                <a:cubicBezTo>
                  <a:pt x="8350" y="9988"/>
                  <a:pt x="8287" y="10303"/>
                  <a:pt x="8287" y="10650"/>
                </a:cubicBezTo>
                <a:cubicBezTo>
                  <a:pt x="8287" y="11784"/>
                  <a:pt x="9232" y="12697"/>
                  <a:pt x="10366" y="12697"/>
                </a:cubicBezTo>
                <a:cubicBezTo>
                  <a:pt x="11500" y="12697"/>
                  <a:pt x="12414" y="11752"/>
                  <a:pt x="12445" y="10650"/>
                </a:cubicBezTo>
                <a:cubicBezTo>
                  <a:pt x="12445" y="9515"/>
                  <a:pt x="11563" y="8602"/>
                  <a:pt x="10366" y="8570"/>
                </a:cubicBezTo>
                <a:cubicBezTo>
                  <a:pt x="9862" y="8570"/>
                  <a:pt x="9421" y="8759"/>
                  <a:pt x="9074" y="9043"/>
                </a:cubicBezTo>
                <a:lnTo>
                  <a:pt x="8097" y="8255"/>
                </a:lnTo>
                <a:cubicBezTo>
                  <a:pt x="8255" y="7972"/>
                  <a:pt x="8318" y="7657"/>
                  <a:pt x="8318" y="7310"/>
                </a:cubicBezTo>
                <a:cubicBezTo>
                  <a:pt x="8318" y="6333"/>
                  <a:pt x="7625" y="5451"/>
                  <a:pt x="6680" y="5294"/>
                </a:cubicBezTo>
                <a:lnTo>
                  <a:pt x="6680" y="4097"/>
                </a:lnTo>
                <a:cubicBezTo>
                  <a:pt x="7625" y="3908"/>
                  <a:pt x="8318" y="3088"/>
                  <a:pt x="8318" y="2112"/>
                </a:cubicBezTo>
                <a:cubicBezTo>
                  <a:pt x="8318" y="946"/>
                  <a:pt x="7404" y="64"/>
                  <a:pt x="62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5" name="Google Shape;525;p22"/>
          <p:cNvGrpSpPr/>
          <p:nvPr/>
        </p:nvGrpSpPr>
        <p:grpSpPr>
          <a:xfrm flipH="1">
            <a:off x="591626" y="1354274"/>
            <a:ext cx="332525" cy="331405"/>
            <a:chOff x="-26980600" y="3175500"/>
            <a:chExt cx="296950" cy="295950"/>
          </a:xfrm>
          <a:solidFill>
            <a:schemeClr val="accent4"/>
          </a:solidFill>
        </p:grpSpPr>
        <p:sp>
          <p:nvSpPr>
            <p:cNvPr id="526" name="Google Shape;526;p22"/>
            <p:cNvSpPr/>
            <p:nvPr/>
          </p:nvSpPr>
          <p:spPr>
            <a:xfrm>
              <a:off x="-26798650" y="3175500"/>
              <a:ext cx="115000" cy="114025"/>
            </a:xfrm>
            <a:custGeom>
              <a:avLst/>
              <a:gdLst/>
              <a:ahLst/>
              <a:cxnLst/>
              <a:rect l="l" t="t" r="r" b="b"/>
              <a:pathLst>
                <a:path w="4600" h="4561" extrusionOk="0">
                  <a:moveTo>
                    <a:pt x="1115" y="0"/>
                  </a:moveTo>
                  <a:cubicBezTo>
                    <a:pt x="851" y="0"/>
                    <a:pt x="583" y="102"/>
                    <a:pt x="378" y="307"/>
                  </a:cubicBezTo>
                  <a:cubicBezTo>
                    <a:pt x="0" y="685"/>
                    <a:pt x="0" y="1378"/>
                    <a:pt x="378" y="1756"/>
                  </a:cubicBezTo>
                  <a:lnTo>
                    <a:pt x="2773" y="4245"/>
                  </a:lnTo>
                  <a:cubicBezTo>
                    <a:pt x="2962" y="4434"/>
                    <a:pt x="3245" y="4560"/>
                    <a:pt x="3529" y="4560"/>
                  </a:cubicBezTo>
                  <a:cubicBezTo>
                    <a:pt x="3812" y="4560"/>
                    <a:pt x="4064" y="4434"/>
                    <a:pt x="4285" y="4245"/>
                  </a:cubicBezTo>
                  <a:cubicBezTo>
                    <a:pt x="4474" y="4056"/>
                    <a:pt x="4600" y="3773"/>
                    <a:pt x="4600" y="3489"/>
                  </a:cubicBezTo>
                  <a:cubicBezTo>
                    <a:pt x="4600" y="3206"/>
                    <a:pt x="4474" y="2954"/>
                    <a:pt x="4285" y="2733"/>
                  </a:cubicBezTo>
                  <a:lnTo>
                    <a:pt x="1828" y="307"/>
                  </a:lnTo>
                  <a:cubicBezTo>
                    <a:pt x="1639" y="102"/>
                    <a:pt x="1379" y="0"/>
                    <a:pt x="11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-26980600" y="3325725"/>
              <a:ext cx="168575" cy="145725"/>
            </a:xfrm>
            <a:custGeom>
              <a:avLst/>
              <a:gdLst/>
              <a:ahLst/>
              <a:cxnLst/>
              <a:rect l="l" t="t" r="r" b="b"/>
              <a:pathLst>
                <a:path w="6743" h="5829" extrusionOk="0">
                  <a:moveTo>
                    <a:pt x="3797" y="2167"/>
                  </a:moveTo>
                  <a:cubicBezTo>
                    <a:pt x="3884" y="2167"/>
                    <a:pt x="3970" y="2190"/>
                    <a:pt x="4033" y="2237"/>
                  </a:cubicBezTo>
                  <a:cubicBezTo>
                    <a:pt x="4159" y="2363"/>
                    <a:pt x="4159" y="2616"/>
                    <a:pt x="4033" y="2710"/>
                  </a:cubicBezTo>
                  <a:cubicBezTo>
                    <a:pt x="3970" y="2773"/>
                    <a:pt x="3884" y="2805"/>
                    <a:pt x="3797" y="2805"/>
                  </a:cubicBezTo>
                  <a:cubicBezTo>
                    <a:pt x="3710" y="2805"/>
                    <a:pt x="3624" y="2773"/>
                    <a:pt x="3561" y="2710"/>
                  </a:cubicBezTo>
                  <a:cubicBezTo>
                    <a:pt x="3435" y="2616"/>
                    <a:pt x="3435" y="2363"/>
                    <a:pt x="3561" y="2237"/>
                  </a:cubicBezTo>
                  <a:cubicBezTo>
                    <a:pt x="3624" y="2190"/>
                    <a:pt x="3710" y="2167"/>
                    <a:pt x="3797" y="2167"/>
                  </a:cubicBezTo>
                  <a:close/>
                  <a:moveTo>
                    <a:pt x="2336" y="2639"/>
                  </a:moveTo>
                  <a:cubicBezTo>
                    <a:pt x="2426" y="2639"/>
                    <a:pt x="2521" y="2663"/>
                    <a:pt x="2584" y="2710"/>
                  </a:cubicBezTo>
                  <a:cubicBezTo>
                    <a:pt x="2679" y="2836"/>
                    <a:pt x="2679" y="3057"/>
                    <a:pt x="2584" y="3183"/>
                  </a:cubicBezTo>
                  <a:cubicBezTo>
                    <a:pt x="2521" y="3246"/>
                    <a:pt x="2426" y="3277"/>
                    <a:pt x="2336" y="3277"/>
                  </a:cubicBezTo>
                  <a:cubicBezTo>
                    <a:pt x="2245" y="3277"/>
                    <a:pt x="2159" y="3246"/>
                    <a:pt x="2111" y="3183"/>
                  </a:cubicBezTo>
                  <a:cubicBezTo>
                    <a:pt x="1985" y="3057"/>
                    <a:pt x="1985" y="2868"/>
                    <a:pt x="2111" y="2710"/>
                  </a:cubicBezTo>
                  <a:cubicBezTo>
                    <a:pt x="2159" y="2663"/>
                    <a:pt x="2245" y="2639"/>
                    <a:pt x="2336" y="2639"/>
                  </a:cubicBezTo>
                  <a:close/>
                  <a:moveTo>
                    <a:pt x="2931" y="1"/>
                  </a:moveTo>
                  <a:lnTo>
                    <a:pt x="599" y="2332"/>
                  </a:lnTo>
                  <a:cubicBezTo>
                    <a:pt x="221" y="2710"/>
                    <a:pt x="1" y="3214"/>
                    <a:pt x="1" y="3781"/>
                  </a:cubicBezTo>
                  <a:cubicBezTo>
                    <a:pt x="1" y="4317"/>
                    <a:pt x="221" y="4852"/>
                    <a:pt x="599" y="5230"/>
                  </a:cubicBezTo>
                  <a:cubicBezTo>
                    <a:pt x="1009" y="5608"/>
                    <a:pt x="1513" y="5829"/>
                    <a:pt x="2048" y="5829"/>
                  </a:cubicBezTo>
                  <a:cubicBezTo>
                    <a:pt x="2616" y="5829"/>
                    <a:pt x="3120" y="5640"/>
                    <a:pt x="3529" y="5230"/>
                  </a:cubicBezTo>
                  <a:lnTo>
                    <a:pt x="6743" y="2048"/>
                  </a:lnTo>
                  <a:cubicBezTo>
                    <a:pt x="6743" y="2017"/>
                    <a:pt x="6711" y="1954"/>
                    <a:pt x="6711" y="1922"/>
                  </a:cubicBezTo>
                  <a:cubicBezTo>
                    <a:pt x="6396" y="1418"/>
                    <a:pt x="5829" y="1103"/>
                    <a:pt x="5136" y="1103"/>
                  </a:cubicBezTo>
                  <a:lnTo>
                    <a:pt x="5104" y="1103"/>
                  </a:lnTo>
                  <a:cubicBezTo>
                    <a:pt x="5075" y="1104"/>
                    <a:pt x="5045" y="1105"/>
                    <a:pt x="5016" y="1105"/>
                  </a:cubicBezTo>
                  <a:cubicBezTo>
                    <a:pt x="4168" y="1105"/>
                    <a:pt x="3387" y="670"/>
                    <a:pt x="2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-26893950" y="3226500"/>
              <a:ext cx="159125" cy="137850"/>
            </a:xfrm>
            <a:custGeom>
              <a:avLst/>
              <a:gdLst/>
              <a:ahLst/>
              <a:cxnLst/>
              <a:rect l="l" t="t" r="r" b="b"/>
              <a:pathLst>
                <a:path w="6365" h="5514" extrusionOk="0">
                  <a:moveTo>
                    <a:pt x="3403" y="0"/>
                  </a:moveTo>
                  <a:lnTo>
                    <a:pt x="2678" y="693"/>
                  </a:lnTo>
                  <a:lnTo>
                    <a:pt x="2300" y="1103"/>
                  </a:lnTo>
                  <a:lnTo>
                    <a:pt x="3056" y="1859"/>
                  </a:lnTo>
                  <a:cubicBezTo>
                    <a:pt x="3151" y="1953"/>
                    <a:pt x="3151" y="2205"/>
                    <a:pt x="3056" y="2331"/>
                  </a:cubicBezTo>
                  <a:cubicBezTo>
                    <a:pt x="2962" y="2394"/>
                    <a:pt x="2899" y="2426"/>
                    <a:pt x="2804" y="2426"/>
                  </a:cubicBezTo>
                  <a:cubicBezTo>
                    <a:pt x="2741" y="2426"/>
                    <a:pt x="2615" y="2394"/>
                    <a:pt x="2584" y="2331"/>
                  </a:cubicBezTo>
                  <a:lnTo>
                    <a:pt x="1827" y="1575"/>
                  </a:lnTo>
                  <a:lnTo>
                    <a:pt x="1355" y="2048"/>
                  </a:lnTo>
                  <a:lnTo>
                    <a:pt x="2111" y="2804"/>
                  </a:lnTo>
                  <a:cubicBezTo>
                    <a:pt x="2205" y="2898"/>
                    <a:pt x="2205" y="3150"/>
                    <a:pt x="2111" y="3277"/>
                  </a:cubicBezTo>
                  <a:cubicBezTo>
                    <a:pt x="2016" y="3340"/>
                    <a:pt x="1953" y="3371"/>
                    <a:pt x="1859" y="3371"/>
                  </a:cubicBezTo>
                  <a:cubicBezTo>
                    <a:pt x="1796" y="3371"/>
                    <a:pt x="1670" y="3340"/>
                    <a:pt x="1638" y="3277"/>
                  </a:cubicBezTo>
                  <a:lnTo>
                    <a:pt x="882" y="2520"/>
                  </a:lnTo>
                  <a:lnTo>
                    <a:pt x="0" y="3371"/>
                  </a:lnTo>
                  <a:cubicBezTo>
                    <a:pt x="0" y="3403"/>
                    <a:pt x="63" y="3466"/>
                    <a:pt x="63" y="3497"/>
                  </a:cubicBezTo>
                  <a:cubicBezTo>
                    <a:pt x="364" y="4068"/>
                    <a:pt x="894" y="4381"/>
                    <a:pt x="1490" y="4381"/>
                  </a:cubicBezTo>
                  <a:cubicBezTo>
                    <a:pt x="1518" y="4381"/>
                    <a:pt x="1547" y="4381"/>
                    <a:pt x="1575" y="4379"/>
                  </a:cubicBezTo>
                  <a:cubicBezTo>
                    <a:pt x="1890" y="4379"/>
                    <a:pt x="2174" y="4411"/>
                    <a:pt x="2458" y="4474"/>
                  </a:cubicBezTo>
                  <a:cubicBezTo>
                    <a:pt x="2993" y="4631"/>
                    <a:pt x="3529" y="5009"/>
                    <a:pt x="3781" y="5513"/>
                  </a:cubicBezTo>
                  <a:lnTo>
                    <a:pt x="6364" y="2961"/>
                  </a:lnTo>
                  <a:lnTo>
                    <a:pt x="34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9" name="Google Shape;529;p22"/>
          <p:cNvSpPr/>
          <p:nvPr/>
        </p:nvSpPr>
        <p:spPr>
          <a:xfrm flipH="1">
            <a:off x="4101186" y="1500450"/>
            <a:ext cx="45719" cy="68982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2"/>
          <p:cNvSpPr/>
          <p:nvPr/>
        </p:nvSpPr>
        <p:spPr>
          <a:xfrm flipH="1">
            <a:off x="4065496" y="2176176"/>
            <a:ext cx="138600" cy="13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2"/>
          <p:cNvSpPr/>
          <p:nvPr/>
        </p:nvSpPr>
        <p:spPr>
          <a:xfrm>
            <a:off x="5004787" y="1500450"/>
            <a:ext cx="42300" cy="7611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2"/>
          <p:cNvSpPr/>
          <p:nvPr/>
        </p:nvSpPr>
        <p:spPr>
          <a:xfrm>
            <a:off x="4946879" y="2164401"/>
            <a:ext cx="152700" cy="15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2"/>
          <p:cNvSpPr/>
          <p:nvPr/>
        </p:nvSpPr>
        <p:spPr>
          <a:xfrm flipH="1">
            <a:off x="8100924" y="1232652"/>
            <a:ext cx="596851" cy="574649"/>
          </a:xfrm>
          <a:custGeom>
            <a:avLst/>
            <a:gdLst/>
            <a:ahLst/>
            <a:cxnLst/>
            <a:rect l="l" t="t" r="r" b="b"/>
            <a:pathLst>
              <a:path w="25807" h="24847" extrusionOk="0">
                <a:moveTo>
                  <a:pt x="13386" y="1934"/>
                </a:moveTo>
                <a:cubicBezTo>
                  <a:pt x="19191" y="1934"/>
                  <a:pt x="23878" y="6640"/>
                  <a:pt x="23878" y="12426"/>
                </a:cubicBezTo>
                <a:cubicBezTo>
                  <a:pt x="23878" y="16669"/>
                  <a:pt x="21332" y="20488"/>
                  <a:pt x="17397" y="22108"/>
                </a:cubicBezTo>
                <a:cubicBezTo>
                  <a:pt x="16099" y="22645"/>
                  <a:pt x="14736" y="22907"/>
                  <a:pt x="13383" y="22907"/>
                </a:cubicBezTo>
                <a:cubicBezTo>
                  <a:pt x="10657" y="22907"/>
                  <a:pt x="7978" y="21844"/>
                  <a:pt x="5980" y="19832"/>
                </a:cubicBezTo>
                <a:cubicBezTo>
                  <a:pt x="2971" y="16843"/>
                  <a:pt x="2084" y="12330"/>
                  <a:pt x="3704" y="8415"/>
                </a:cubicBezTo>
                <a:cubicBezTo>
                  <a:pt x="5324" y="4480"/>
                  <a:pt x="9143" y="1934"/>
                  <a:pt x="13386" y="1934"/>
                </a:cubicBezTo>
                <a:close/>
                <a:moveTo>
                  <a:pt x="13390" y="1"/>
                </a:moveTo>
                <a:cubicBezTo>
                  <a:pt x="10157" y="1"/>
                  <a:pt x="6983" y="1265"/>
                  <a:pt x="4610" y="3651"/>
                </a:cubicBezTo>
                <a:cubicBezTo>
                  <a:pt x="1062" y="7200"/>
                  <a:pt x="1" y="12542"/>
                  <a:pt x="1929" y="17171"/>
                </a:cubicBezTo>
                <a:cubicBezTo>
                  <a:pt x="3839" y="21819"/>
                  <a:pt x="8371" y="24847"/>
                  <a:pt x="13386" y="24847"/>
                </a:cubicBezTo>
                <a:cubicBezTo>
                  <a:pt x="20252" y="24828"/>
                  <a:pt x="25806" y="19273"/>
                  <a:pt x="25806" y="12426"/>
                </a:cubicBezTo>
                <a:cubicBezTo>
                  <a:pt x="25806" y="7392"/>
                  <a:pt x="22778" y="2879"/>
                  <a:pt x="18149" y="951"/>
                </a:cubicBezTo>
                <a:cubicBezTo>
                  <a:pt x="16609" y="311"/>
                  <a:pt x="14992" y="1"/>
                  <a:pt x="133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86A3623-734E-A049-8AFB-4D50AE84F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51" y="2018350"/>
            <a:ext cx="3278456" cy="234313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84D6A9D-E5C1-624B-A7F3-0BC693291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223" y="2463517"/>
            <a:ext cx="2000227" cy="1452796"/>
          </a:xfrm>
          <a:prstGeom prst="rect">
            <a:avLst/>
          </a:prstGeom>
        </p:spPr>
      </p:pic>
      <p:sp>
        <p:nvSpPr>
          <p:cNvPr id="83" name="Google Shape;511;p22">
            <a:extLst>
              <a:ext uri="{FF2B5EF4-FFF2-40B4-BE49-F238E27FC236}">
                <a16:creationId xmlns:a16="http://schemas.microsoft.com/office/drawing/2014/main" id="{C4E2C54D-C549-064A-9354-7FBC0A7BF083}"/>
              </a:ext>
            </a:extLst>
          </p:cNvPr>
          <p:cNvSpPr txBox="1"/>
          <p:nvPr/>
        </p:nvSpPr>
        <p:spPr>
          <a:xfrm>
            <a:off x="5553024" y="3957081"/>
            <a:ext cx="25479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Mean time: 121 days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4" name="Google Shape;511;p22">
            <a:extLst>
              <a:ext uri="{FF2B5EF4-FFF2-40B4-BE49-F238E27FC236}">
                <a16:creationId xmlns:a16="http://schemas.microsoft.com/office/drawing/2014/main" id="{69EB2EED-D518-0942-953D-0FCD399BFA13}"/>
              </a:ext>
            </a:extLst>
          </p:cNvPr>
          <p:cNvSpPr txBox="1"/>
          <p:nvPr/>
        </p:nvSpPr>
        <p:spPr>
          <a:xfrm>
            <a:off x="2761377" y="4464556"/>
            <a:ext cx="3491584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Proposed Time Windows : 120 and 180 days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2: Building the time window algorithm</a:t>
            </a:r>
            <a:endParaRPr dirty="0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5322D15E-4BF7-B24B-9AAF-BF32BDBAB977}"/>
              </a:ext>
            </a:extLst>
          </p:cNvPr>
          <p:cNvGrpSpPr/>
          <p:nvPr/>
        </p:nvGrpSpPr>
        <p:grpSpPr>
          <a:xfrm>
            <a:off x="27080" y="832784"/>
            <a:ext cx="3692462" cy="669043"/>
            <a:chOff x="459474" y="1138258"/>
            <a:chExt cx="3692462" cy="669043"/>
          </a:xfrm>
          <a:solidFill>
            <a:schemeClr val="accent1"/>
          </a:solidFill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7386DC43-D75B-BB46-9729-D1415ABDE28A}"/>
                </a:ext>
              </a:extLst>
            </p:cNvPr>
            <p:cNvGrpSpPr/>
            <p:nvPr/>
          </p:nvGrpSpPr>
          <p:grpSpPr>
            <a:xfrm>
              <a:off x="459474" y="1138258"/>
              <a:ext cx="3692462" cy="669043"/>
              <a:chOff x="459474" y="1138258"/>
              <a:chExt cx="3692462" cy="669043"/>
            </a:xfrm>
            <a:grpFill/>
          </p:grpSpPr>
          <p:sp>
            <p:nvSpPr>
              <p:cNvPr id="504" name="Google Shape;504;p22"/>
              <p:cNvSpPr/>
              <p:nvPr/>
            </p:nvSpPr>
            <p:spPr>
              <a:xfrm flipH="1">
                <a:off x="991456" y="1500450"/>
                <a:ext cx="3160480" cy="39049"/>
              </a:xfrm>
              <a:custGeom>
                <a:avLst/>
                <a:gdLst/>
                <a:ahLst/>
                <a:cxnLst/>
                <a:rect l="l" t="t" r="r" b="b"/>
                <a:pathLst>
                  <a:path w="91284" h="1930" extrusionOk="0">
                    <a:moveTo>
                      <a:pt x="1292" y="0"/>
                    </a:moveTo>
                    <a:cubicBezTo>
                      <a:pt x="0" y="0"/>
                      <a:pt x="0" y="1929"/>
                      <a:pt x="1292" y="1929"/>
                    </a:cubicBezTo>
                    <a:lnTo>
                      <a:pt x="90011" y="1929"/>
                    </a:lnTo>
                    <a:cubicBezTo>
                      <a:pt x="91284" y="1929"/>
                      <a:pt x="91284" y="0"/>
                      <a:pt x="900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2"/>
              <p:cNvSpPr/>
              <p:nvPr/>
            </p:nvSpPr>
            <p:spPr>
              <a:xfrm flipH="1">
                <a:off x="459474" y="1232652"/>
                <a:ext cx="596851" cy="574649"/>
              </a:xfrm>
              <a:custGeom>
                <a:avLst/>
                <a:gdLst/>
                <a:ahLst/>
                <a:cxnLst/>
                <a:rect l="l" t="t" r="r" b="b"/>
                <a:pathLst>
                  <a:path w="25807" h="24847" extrusionOk="0">
                    <a:moveTo>
                      <a:pt x="13386" y="1934"/>
                    </a:moveTo>
                    <a:cubicBezTo>
                      <a:pt x="19191" y="1934"/>
                      <a:pt x="23878" y="6640"/>
                      <a:pt x="23878" y="12426"/>
                    </a:cubicBezTo>
                    <a:cubicBezTo>
                      <a:pt x="23878" y="16669"/>
                      <a:pt x="21332" y="20488"/>
                      <a:pt x="17397" y="22108"/>
                    </a:cubicBezTo>
                    <a:cubicBezTo>
                      <a:pt x="16099" y="22645"/>
                      <a:pt x="14736" y="22907"/>
                      <a:pt x="13383" y="22907"/>
                    </a:cubicBezTo>
                    <a:cubicBezTo>
                      <a:pt x="10657" y="22907"/>
                      <a:pt x="7978" y="21844"/>
                      <a:pt x="5980" y="19832"/>
                    </a:cubicBezTo>
                    <a:cubicBezTo>
                      <a:pt x="2971" y="16843"/>
                      <a:pt x="2084" y="12330"/>
                      <a:pt x="3704" y="8415"/>
                    </a:cubicBezTo>
                    <a:cubicBezTo>
                      <a:pt x="5324" y="4480"/>
                      <a:pt x="9143" y="1934"/>
                      <a:pt x="13386" y="1934"/>
                    </a:cubicBezTo>
                    <a:close/>
                    <a:moveTo>
                      <a:pt x="13390" y="1"/>
                    </a:moveTo>
                    <a:cubicBezTo>
                      <a:pt x="10157" y="1"/>
                      <a:pt x="6983" y="1265"/>
                      <a:pt x="4610" y="3651"/>
                    </a:cubicBezTo>
                    <a:cubicBezTo>
                      <a:pt x="1062" y="7200"/>
                      <a:pt x="1" y="12542"/>
                      <a:pt x="1929" y="17171"/>
                    </a:cubicBezTo>
                    <a:cubicBezTo>
                      <a:pt x="3839" y="21819"/>
                      <a:pt x="8371" y="24847"/>
                      <a:pt x="13386" y="24847"/>
                    </a:cubicBezTo>
                    <a:cubicBezTo>
                      <a:pt x="20252" y="24828"/>
                      <a:pt x="25806" y="19273"/>
                      <a:pt x="25806" y="12426"/>
                    </a:cubicBezTo>
                    <a:cubicBezTo>
                      <a:pt x="25806" y="7392"/>
                      <a:pt x="22778" y="2879"/>
                      <a:pt x="18149" y="951"/>
                    </a:cubicBezTo>
                    <a:cubicBezTo>
                      <a:pt x="16609" y="311"/>
                      <a:pt x="14992" y="1"/>
                      <a:pt x="133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2"/>
              <p:cNvSpPr txBox="1"/>
              <p:nvPr/>
            </p:nvSpPr>
            <p:spPr>
              <a:xfrm flipH="1">
                <a:off x="1120811" y="1138258"/>
                <a:ext cx="2564621" cy="40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latin typeface="Fira Sans"/>
                    <a:ea typeface="Fira Sans"/>
                    <a:cs typeface="Fira Sans"/>
                    <a:sym typeface="Fira Sans"/>
                  </a:rPr>
                  <a:t>Time Window algorithm</a:t>
                </a:r>
                <a:endParaRPr sz="1600" b="1" dirty="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525" name="Google Shape;525;p22"/>
            <p:cNvGrpSpPr/>
            <p:nvPr/>
          </p:nvGrpSpPr>
          <p:grpSpPr>
            <a:xfrm flipH="1">
              <a:off x="591626" y="1354274"/>
              <a:ext cx="332525" cy="331405"/>
              <a:chOff x="-26980600" y="3175500"/>
              <a:chExt cx="296950" cy="295950"/>
            </a:xfrm>
            <a:grpFill/>
          </p:grpSpPr>
          <p:sp>
            <p:nvSpPr>
              <p:cNvPr id="526" name="Google Shape;526;p22"/>
              <p:cNvSpPr/>
              <p:nvPr/>
            </p:nvSpPr>
            <p:spPr>
              <a:xfrm>
                <a:off x="-26798650" y="3175500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-26980600" y="3325725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-26893950" y="3226500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209F9223-203E-0C48-939A-9C11C5A814B0}"/>
              </a:ext>
            </a:extLst>
          </p:cNvPr>
          <p:cNvGrpSpPr/>
          <p:nvPr/>
        </p:nvGrpSpPr>
        <p:grpSpPr>
          <a:xfrm>
            <a:off x="159232" y="1764559"/>
            <a:ext cx="7856428" cy="2558171"/>
            <a:chOff x="1386275" y="1735572"/>
            <a:chExt cx="7856428" cy="2558171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059DAAC4-BE42-0A45-A151-F59812A4936F}"/>
                </a:ext>
              </a:extLst>
            </p:cNvPr>
            <p:cNvGrpSpPr/>
            <p:nvPr/>
          </p:nvGrpSpPr>
          <p:grpSpPr>
            <a:xfrm>
              <a:off x="2394730" y="3686321"/>
              <a:ext cx="610800" cy="587700"/>
              <a:chOff x="2397205" y="4149649"/>
              <a:chExt cx="610800" cy="587700"/>
            </a:xfrm>
          </p:grpSpPr>
          <p:sp>
            <p:nvSpPr>
              <p:cNvPr id="26" name="Google Shape;394;p21">
                <a:extLst>
                  <a:ext uri="{FF2B5EF4-FFF2-40B4-BE49-F238E27FC236}">
                    <a16:creationId xmlns:a16="http://schemas.microsoft.com/office/drawing/2014/main" id="{A78DF227-2AC5-364D-8189-F5D94C161B5D}"/>
                  </a:ext>
                </a:extLst>
              </p:cNvPr>
              <p:cNvSpPr/>
              <p:nvPr/>
            </p:nvSpPr>
            <p:spPr>
              <a:xfrm>
                <a:off x="2397205" y="4149649"/>
                <a:ext cx="610800" cy="587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98;p21">
                <a:extLst>
                  <a:ext uri="{FF2B5EF4-FFF2-40B4-BE49-F238E27FC236}">
                    <a16:creationId xmlns:a16="http://schemas.microsoft.com/office/drawing/2014/main" id="{553E040A-1420-EE45-A1AB-909D06F6B5B9}"/>
                  </a:ext>
                </a:extLst>
              </p:cNvPr>
              <p:cNvSpPr txBox="1"/>
              <p:nvPr/>
            </p:nvSpPr>
            <p:spPr>
              <a:xfrm>
                <a:off x="2430191" y="4169371"/>
                <a:ext cx="544827" cy="5348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04</a:t>
                </a:r>
                <a:endParaRPr sz="2400" dirty="0">
                  <a:solidFill>
                    <a:schemeClr val="dk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F5981364-D95C-8045-AA17-02FEC36E1F60}"/>
                </a:ext>
              </a:extLst>
            </p:cNvPr>
            <p:cNvGrpSpPr/>
            <p:nvPr/>
          </p:nvGrpSpPr>
          <p:grpSpPr>
            <a:xfrm>
              <a:off x="2117218" y="3018644"/>
              <a:ext cx="610800" cy="587700"/>
              <a:chOff x="2514033" y="3592802"/>
              <a:chExt cx="610800" cy="587700"/>
            </a:xfrm>
          </p:grpSpPr>
          <p:sp>
            <p:nvSpPr>
              <p:cNvPr id="27" name="Google Shape;395;p21">
                <a:extLst>
                  <a:ext uri="{FF2B5EF4-FFF2-40B4-BE49-F238E27FC236}">
                    <a16:creationId xmlns:a16="http://schemas.microsoft.com/office/drawing/2014/main" id="{A2F4EC58-CBE2-2240-8DE2-E3D19E06C83A}"/>
                  </a:ext>
                </a:extLst>
              </p:cNvPr>
              <p:cNvSpPr/>
              <p:nvPr/>
            </p:nvSpPr>
            <p:spPr>
              <a:xfrm>
                <a:off x="2514033" y="3592802"/>
                <a:ext cx="610800" cy="587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99;p21">
                <a:extLst>
                  <a:ext uri="{FF2B5EF4-FFF2-40B4-BE49-F238E27FC236}">
                    <a16:creationId xmlns:a16="http://schemas.microsoft.com/office/drawing/2014/main" id="{79EC2533-CA4C-F94E-AE7B-6158CFB2D75E}"/>
                  </a:ext>
                </a:extLst>
              </p:cNvPr>
              <p:cNvSpPr txBox="1"/>
              <p:nvPr/>
            </p:nvSpPr>
            <p:spPr>
              <a:xfrm>
                <a:off x="2524882" y="3657336"/>
                <a:ext cx="533326" cy="4819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03</a:t>
                </a:r>
                <a:endParaRPr sz="2400" dirty="0">
                  <a:solidFill>
                    <a:schemeClr val="dk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B8164DFA-BE98-9E41-894C-A9D42E471CBE}"/>
                </a:ext>
              </a:extLst>
            </p:cNvPr>
            <p:cNvGrpSpPr/>
            <p:nvPr/>
          </p:nvGrpSpPr>
          <p:grpSpPr>
            <a:xfrm>
              <a:off x="1734758" y="2384041"/>
              <a:ext cx="610800" cy="587700"/>
              <a:chOff x="2510612" y="2823002"/>
              <a:chExt cx="610800" cy="587700"/>
            </a:xfrm>
          </p:grpSpPr>
          <p:sp>
            <p:nvSpPr>
              <p:cNvPr id="28" name="Google Shape;396;p21">
                <a:extLst>
                  <a:ext uri="{FF2B5EF4-FFF2-40B4-BE49-F238E27FC236}">
                    <a16:creationId xmlns:a16="http://schemas.microsoft.com/office/drawing/2014/main" id="{272981B3-3F68-C744-A3A9-9E4162F149E3}"/>
                  </a:ext>
                </a:extLst>
              </p:cNvPr>
              <p:cNvSpPr/>
              <p:nvPr/>
            </p:nvSpPr>
            <p:spPr>
              <a:xfrm>
                <a:off x="2510612" y="2823002"/>
                <a:ext cx="610800" cy="587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00;p21">
                <a:extLst>
                  <a:ext uri="{FF2B5EF4-FFF2-40B4-BE49-F238E27FC236}">
                    <a16:creationId xmlns:a16="http://schemas.microsoft.com/office/drawing/2014/main" id="{D1A957AC-7555-9D46-96C8-63CEC2615A40}"/>
                  </a:ext>
                </a:extLst>
              </p:cNvPr>
              <p:cNvSpPr txBox="1"/>
              <p:nvPr/>
            </p:nvSpPr>
            <p:spPr>
              <a:xfrm>
                <a:off x="2540659" y="2892603"/>
                <a:ext cx="550448" cy="4951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02</a:t>
                </a:r>
                <a:endParaRPr sz="2400" dirty="0">
                  <a:solidFill>
                    <a:schemeClr val="dk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E072B0C2-2C62-254D-816F-EDC6F71F74CC}"/>
                </a:ext>
              </a:extLst>
            </p:cNvPr>
            <p:cNvGrpSpPr/>
            <p:nvPr/>
          </p:nvGrpSpPr>
          <p:grpSpPr>
            <a:xfrm>
              <a:off x="1386275" y="1735572"/>
              <a:ext cx="610800" cy="587700"/>
              <a:chOff x="2577766" y="2058034"/>
              <a:chExt cx="610800" cy="587700"/>
            </a:xfrm>
          </p:grpSpPr>
          <p:sp>
            <p:nvSpPr>
              <p:cNvPr id="29" name="Google Shape;397;p21">
                <a:extLst>
                  <a:ext uri="{FF2B5EF4-FFF2-40B4-BE49-F238E27FC236}">
                    <a16:creationId xmlns:a16="http://schemas.microsoft.com/office/drawing/2014/main" id="{9E35F5BB-29AA-0341-B042-1EACF708A635}"/>
                  </a:ext>
                </a:extLst>
              </p:cNvPr>
              <p:cNvSpPr/>
              <p:nvPr/>
            </p:nvSpPr>
            <p:spPr>
              <a:xfrm>
                <a:off x="2577766" y="2058034"/>
                <a:ext cx="610800" cy="587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01;p21">
                <a:extLst>
                  <a:ext uri="{FF2B5EF4-FFF2-40B4-BE49-F238E27FC236}">
                    <a16:creationId xmlns:a16="http://schemas.microsoft.com/office/drawing/2014/main" id="{B3F7F597-5A6B-4544-A31A-E9EEA04585A7}"/>
                  </a:ext>
                </a:extLst>
              </p:cNvPr>
              <p:cNvSpPr txBox="1"/>
              <p:nvPr/>
            </p:nvSpPr>
            <p:spPr>
              <a:xfrm>
                <a:off x="2623197" y="2111149"/>
                <a:ext cx="509961" cy="497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01</a:t>
                </a:r>
                <a:endParaRPr sz="2400" dirty="0">
                  <a:solidFill>
                    <a:schemeClr val="dk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34" name="Google Shape;452;p21">
              <a:extLst>
                <a:ext uri="{FF2B5EF4-FFF2-40B4-BE49-F238E27FC236}">
                  <a16:creationId xmlns:a16="http://schemas.microsoft.com/office/drawing/2014/main" id="{2360DCD2-66AD-674C-9027-10C3B2072E94}"/>
                </a:ext>
              </a:extLst>
            </p:cNvPr>
            <p:cNvSpPr txBox="1"/>
            <p:nvPr/>
          </p:nvSpPr>
          <p:spPr>
            <a:xfrm>
              <a:off x="3051645" y="3706043"/>
              <a:ext cx="6191058" cy="5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Calculate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the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number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of Windows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until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the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max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time of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evaluation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.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Make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window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and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repeat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each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value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until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the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next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time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window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.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If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the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patient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was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evaluated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before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the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time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window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,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the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last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evaluation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is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used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and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repeated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.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Finally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,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the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average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is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obtained</a:t>
              </a:r>
              <a:endParaRPr sz="1200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5" name="Google Shape;454;p21">
              <a:extLst>
                <a:ext uri="{FF2B5EF4-FFF2-40B4-BE49-F238E27FC236}">
                  <a16:creationId xmlns:a16="http://schemas.microsoft.com/office/drawing/2014/main" id="{D0636B2D-3AF9-2549-81CC-4FB64BC210C2}"/>
                </a:ext>
              </a:extLst>
            </p:cNvPr>
            <p:cNvSpPr txBox="1"/>
            <p:nvPr/>
          </p:nvSpPr>
          <p:spPr>
            <a:xfrm>
              <a:off x="2751742" y="3121966"/>
              <a:ext cx="2194843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For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each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patient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:</a:t>
              </a:r>
              <a:endParaRPr sz="1200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6" name="Google Shape;456;p21">
              <a:extLst>
                <a:ext uri="{FF2B5EF4-FFF2-40B4-BE49-F238E27FC236}">
                  <a16:creationId xmlns:a16="http://schemas.microsoft.com/office/drawing/2014/main" id="{52CD1F9F-F730-144D-9C7F-D1071183B3FF}"/>
                </a:ext>
              </a:extLst>
            </p:cNvPr>
            <p:cNvSpPr txBox="1"/>
            <p:nvPr/>
          </p:nvSpPr>
          <p:spPr>
            <a:xfrm>
              <a:off x="2382461" y="2453642"/>
              <a:ext cx="2194844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For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each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laboratory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measurement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:</a:t>
              </a:r>
              <a:endParaRPr sz="1200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7" name="Google Shape;458;p21">
              <a:extLst>
                <a:ext uri="{FF2B5EF4-FFF2-40B4-BE49-F238E27FC236}">
                  <a16:creationId xmlns:a16="http://schemas.microsoft.com/office/drawing/2014/main" id="{A76C9910-5A32-2A47-98F0-39005FD2F368}"/>
                </a:ext>
              </a:extLst>
            </p:cNvPr>
            <p:cNvSpPr txBox="1"/>
            <p:nvPr/>
          </p:nvSpPr>
          <p:spPr>
            <a:xfrm>
              <a:off x="2012076" y="1795495"/>
              <a:ext cx="2489201" cy="516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MX" sz="1200" dirty="0">
                  <a:latin typeface="Fira Sans"/>
                  <a:ea typeface="Fira Sans"/>
                  <a:cs typeface="Fira Sans"/>
                  <a:sym typeface="Fira Sans"/>
                </a:rPr>
                <a:t>Calculate the maximum time per patient in all laboratory measurements</a:t>
              </a:r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9A81D9B1-9DF8-744F-9335-5187D3762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769" y="2003647"/>
            <a:ext cx="1626856" cy="69722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285DDBBB-5809-6840-8A1B-DF8153197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558" y="2152668"/>
            <a:ext cx="1335177" cy="347419"/>
          </a:xfrm>
          <a:prstGeom prst="rect">
            <a:avLst/>
          </a:prstGeom>
        </p:spPr>
      </p:pic>
      <p:cxnSp>
        <p:nvCxnSpPr>
          <p:cNvPr id="58" name="Google Shape;544;p23">
            <a:extLst>
              <a:ext uri="{FF2B5EF4-FFF2-40B4-BE49-F238E27FC236}">
                <a16:creationId xmlns:a16="http://schemas.microsoft.com/office/drawing/2014/main" id="{BBB49381-99AF-6246-8933-7132FE8181B2}"/>
              </a:ext>
            </a:extLst>
          </p:cNvPr>
          <p:cNvCxnSpPr>
            <a:cxnSpLocks/>
          </p:cNvCxnSpPr>
          <p:nvPr/>
        </p:nvCxnSpPr>
        <p:spPr>
          <a:xfrm>
            <a:off x="5269073" y="2357987"/>
            <a:ext cx="394941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oogle Shape;544;p23">
            <a:extLst>
              <a:ext uri="{FF2B5EF4-FFF2-40B4-BE49-F238E27FC236}">
                <a16:creationId xmlns:a16="http://schemas.microsoft.com/office/drawing/2014/main" id="{6424A170-35C2-374D-87C2-8AFAFB293928}"/>
              </a:ext>
            </a:extLst>
          </p:cNvPr>
          <p:cNvCxnSpPr>
            <a:cxnSpLocks/>
          </p:cNvCxnSpPr>
          <p:nvPr/>
        </p:nvCxnSpPr>
        <p:spPr>
          <a:xfrm>
            <a:off x="7176891" y="2352259"/>
            <a:ext cx="394941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5" name="Imagen 24">
            <a:extLst>
              <a:ext uri="{FF2B5EF4-FFF2-40B4-BE49-F238E27FC236}">
                <a16:creationId xmlns:a16="http://schemas.microsoft.com/office/drawing/2014/main" id="{D7D8033B-B59E-8343-AF5B-AA8F136D1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462" y="1863302"/>
            <a:ext cx="1409703" cy="1416895"/>
          </a:xfrm>
          <a:prstGeom prst="rect">
            <a:avLst/>
          </a:prstGeom>
        </p:spPr>
      </p:pic>
      <p:sp>
        <p:nvSpPr>
          <p:cNvPr id="64" name="Google Shape;399;p21">
            <a:extLst>
              <a:ext uri="{FF2B5EF4-FFF2-40B4-BE49-F238E27FC236}">
                <a16:creationId xmlns:a16="http://schemas.microsoft.com/office/drawing/2014/main" id="{9226748F-D531-EF41-B183-7F070CD0FFFA}"/>
              </a:ext>
            </a:extLst>
          </p:cNvPr>
          <p:cNvSpPr txBox="1"/>
          <p:nvPr/>
        </p:nvSpPr>
        <p:spPr>
          <a:xfrm>
            <a:off x="1473086" y="4373758"/>
            <a:ext cx="610800" cy="5669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05</a:t>
            </a:r>
            <a:endParaRPr sz="2400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" name="Google Shape;452;p21">
            <a:extLst>
              <a:ext uri="{FF2B5EF4-FFF2-40B4-BE49-F238E27FC236}">
                <a16:creationId xmlns:a16="http://schemas.microsoft.com/office/drawing/2014/main" id="{DD82F98A-B43A-6A42-84B3-95F0584C6D19}"/>
              </a:ext>
            </a:extLst>
          </p:cNvPr>
          <p:cNvSpPr txBox="1"/>
          <p:nvPr/>
        </p:nvSpPr>
        <p:spPr>
          <a:xfrm>
            <a:off x="2104088" y="4387340"/>
            <a:ext cx="6191058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Merge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all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the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laboratory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measurements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by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the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time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windows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284280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2: Feature Engineering: What can be inferred?</a:t>
            </a:r>
            <a:endParaRPr dirty="0"/>
          </a:p>
        </p:txBody>
      </p:sp>
      <p:sp>
        <p:nvSpPr>
          <p:cNvPr id="288" name="Google Shape;288;p19"/>
          <p:cNvSpPr/>
          <p:nvPr/>
        </p:nvSpPr>
        <p:spPr>
          <a:xfrm>
            <a:off x="4805060" y="1277226"/>
            <a:ext cx="3791700" cy="6475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Glomerular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Filtration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Rate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(GFR)</a:t>
            </a: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GFR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Evolution</a:t>
            </a:r>
            <a:endParaRPr lang="es-ES"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GFR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Categories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19"/>
          <p:cNvSpPr/>
          <p:nvPr/>
        </p:nvSpPr>
        <p:spPr>
          <a:xfrm>
            <a:off x="2099899" y="1284546"/>
            <a:ext cx="1394816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Creatinine</a:t>
            </a:r>
            <a:endParaRPr sz="16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291" name="Google Shape;291;p19"/>
          <p:cNvCxnSpPr/>
          <p:nvPr/>
        </p:nvCxnSpPr>
        <p:spPr>
          <a:xfrm rot="10800000">
            <a:off x="3621533" y="1546378"/>
            <a:ext cx="914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43" name="Google Shape;299;p19">
            <a:extLst>
              <a:ext uri="{FF2B5EF4-FFF2-40B4-BE49-F238E27FC236}">
                <a16:creationId xmlns:a16="http://schemas.microsoft.com/office/drawing/2014/main" id="{ADC5AE15-76CB-8344-805C-AB3116A95AC3}"/>
              </a:ext>
            </a:extLst>
          </p:cNvPr>
          <p:cNvGrpSpPr/>
          <p:nvPr/>
        </p:nvGrpSpPr>
        <p:grpSpPr>
          <a:xfrm>
            <a:off x="1665650" y="1368070"/>
            <a:ext cx="353757" cy="352565"/>
            <a:chOff x="-26980600" y="3175500"/>
            <a:chExt cx="296950" cy="295950"/>
          </a:xfrm>
          <a:solidFill>
            <a:schemeClr val="accent4"/>
          </a:solidFill>
        </p:grpSpPr>
        <p:sp>
          <p:nvSpPr>
            <p:cNvPr id="44" name="Google Shape;300;p19">
              <a:extLst>
                <a:ext uri="{FF2B5EF4-FFF2-40B4-BE49-F238E27FC236}">
                  <a16:creationId xmlns:a16="http://schemas.microsoft.com/office/drawing/2014/main" id="{20AF7305-5258-A24F-9366-8535A1B3AE8A}"/>
                </a:ext>
              </a:extLst>
            </p:cNvPr>
            <p:cNvSpPr/>
            <p:nvPr/>
          </p:nvSpPr>
          <p:spPr>
            <a:xfrm>
              <a:off x="-26798650" y="3175500"/>
              <a:ext cx="115000" cy="114025"/>
            </a:xfrm>
            <a:custGeom>
              <a:avLst/>
              <a:gdLst/>
              <a:ahLst/>
              <a:cxnLst/>
              <a:rect l="l" t="t" r="r" b="b"/>
              <a:pathLst>
                <a:path w="4600" h="4561" extrusionOk="0">
                  <a:moveTo>
                    <a:pt x="1115" y="0"/>
                  </a:moveTo>
                  <a:cubicBezTo>
                    <a:pt x="851" y="0"/>
                    <a:pt x="583" y="102"/>
                    <a:pt x="378" y="307"/>
                  </a:cubicBezTo>
                  <a:cubicBezTo>
                    <a:pt x="0" y="685"/>
                    <a:pt x="0" y="1378"/>
                    <a:pt x="378" y="1756"/>
                  </a:cubicBezTo>
                  <a:lnTo>
                    <a:pt x="2773" y="4245"/>
                  </a:lnTo>
                  <a:cubicBezTo>
                    <a:pt x="2962" y="4434"/>
                    <a:pt x="3245" y="4560"/>
                    <a:pt x="3529" y="4560"/>
                  </a:cubicBezTo>
                  <a:cubicBezTo>
                    <a:pt x="3812" y="4560"/>
                    <a:pt x="4064" y="4434"/>
                    <a:pt x="4285" y="4245"/>
                  </a:cubicBezTo>
                  <a:cubicBezTo>
                    <a:pt x="4474" y="4056"/>
                    <a:pt x="4600" y="3773"/>
                    <a:pt x="4600" y="3489"/>
                  </a:cubicBezTo>
                  <a:cubicBezTo>
                    <a:pt x="4600" y="3206"/>
                    <a:pt x="4474" y="2954"/>
                    <a:pt x="4285" y="2733"/>
                  </a:cubicBezTo>
                  <a:lnTo>
                    <a:pt x="1828" y="307"/>
                  </a:lnTo>
                  <a:cubicBezTo>
                    <a:pt x="1639" y="102"/>
                    <a:pt x="1379" y="0"/>
                    <a:pt x="1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45" name="Google Shape;301;p19">
              <a:extLst>
                <a:ext uri="{FF2B5EF4-FFF2-40B4-BE49-F238E27FC236}">
                  <a16:creationId xmlns:a16="http://schemas.microsoft.com/office/drawing/2014/main" id="{C0349C43-9872-7543-AA00-6A812DF1DE45}"/>
                </a:ext>
              </a:extLst>
            </p:cNvPr>
            <p:cNvSpPr/>
            <p:nvPr/>
          </p:nvSpPr>
          <p:spPr>
            <a:xfrm>
              <a:off x="-26980600" y="3325725"/>
              <a:ext cx="168575" cy="145725"/>
            </a:xfrm>
            <a:custGeom>
              <a:avLst/>
              <a:gdLst/>
              <a:ahLst/>
              <a:cxnLst/>
              <a:rect l="l" t="t" r="r" b="b"/>
              <a:pathLst>
                <a:path w="6743" h="5829" extrusionOk="0">
                  <a:moveTo>
                    <a:pt x="3797" y="2167"/>
                  </a:moveTo>
                  <a:cubicBezTo>
                    <a:pt x="3884" y="2167"/>
                    <a:pt x="3970" y="2190"/>
                    <a:pt x="4033" y="2237"/>
                  </a:cubicBezTo>
                  <a:cubicBezTo>
                    <a:pt x="4159" y="2363"/>
                    <a:pt x="4159" y="2616"/>
                    <a:pt x="4033" y="2710"/>
                  </a:cubicBezTo>
                  <a:cubicBezTo>
                    <a:pt x="3970" y="2773"/>
                    <a:pt x="3884" y="2805"/>
                    <a:pt x="3797" y="2805"/>
                  </a:cubicBezTo>
                  <a:cubicBezTo>
                    <a:pt x="3710" y="2805"/>
                    <a:pt x="3624" y="2773"/>
                    <a:pt x="3561" y="2710"/>
                  </a:cubicBezTo>
                  <a:cubicBezTo>
                    <a:pt x="3435" y="2616"/>
                    <a:pt x="3435" y="2363"/>
                    <a:pt x="3561" y="2237"/>
                  </a:cubicBezTo>
                  <a:cubicBezTo>
                    <a:pt x="3624" y="2190"/>
                    <a:pt x="3710" y="2167"/>
                    <a:pt x="3797" y="2167"/>
                  </a:cubicBezTo>
                  <a:close/>
                  <a:moveTo>
                    <a:pt x="2336" y="2639"/>
                  </a:moveTo>
                  <a:cubicBezTo>
                    <a:pt x="2426" y="2639"/>
                    <a:pt x="2521" y="2663"/>
                    <a:pt x="2584" y="2710"/>
                  </a:cubicBezTo>
                  <a:cubicBezTo>
                    <a:pt x="2679" y="2836"/>
                    <a:pt x="2679" y="3057"/>
                    <a:pt x="2584" y="3183"/>
                  </a:cubicBezTo>
                  <a:cubicBezTo>
                    <a:pt x="2521" y="3246"/>
                    <a:pt x="2426" y="3277"/>
                    <a:pt x="2336" y="3277"/>
                  </a:cubicBezTo>
                  <a:cubicBezTo>
                    <a:pt x="2245" y="3277"/>
                    <a:pt x="2159" y="3246"/>
                    <a:pt x="2111" y="3183"/>
                  </a:cubicBezTo>
                  <a:cubicBezTo>
                    <a:pt x="1985" y="3057"/>
                    <a:pt x="1985" y="2868"/>
                    <a:pt x="2111" y="2710"/>
                  </a:cubicBezTo>
                  <a:cubicBezTo>
                    <a:pt x="2159" y="2663"/>
                    <a:pt x="2245" y="2639"/>
                    <a:pt x="2336" y="2639"/>
                  </a:cubicBezTo>
                  <a:close/>
                  <a:moveTo>
                    <a:pt x="2931" y="1"/>
                  </a:moveTo>
                  <a:lnTo>
                    <a:pt x="599" y="2332"/>
                  </a:lnTo>
                  <a:cubicBezTo>
                    <a:pt x="221" y="2710"/>
                    <a:pt x="1" y="3214"/>
                    <a:pt x="1" y="3781"/>
                  </a:cubicBezTo>
                  <a:cubicBezTo>
                    <a:pt x="1" y="4317"/>
                    <a:pt x="221" y="4852"/>
                    <a:pt x="599" y="5230"/>
                  </a:cubicBezTo>
                  <a:cubicBezTo>
                    <a:pt x="1009" y="5608"/>
                    <a:pt x="1513" y="5829"/>
                    <a:pt x="2048" y="5829"/>
                  </a:cubicBezTo>
                  <a:cubicBezTo>
                    <a:pt x="2616" y="5829"/>
                    <a:pt x="3120" y="5640"/>
                    <a:pt x="3529" y="5230"/>
                  </a:cubicBezTo>
                  <a:lnTo>
                    <a:pt x="6743" y="2048"/>
                  </a:lnTo>
                  <a:cubicBezTo>
                    <a:pt x="6743" y="2017"/>
                    <a:pt x="6711" y="1954"/>
                    <a:pt x="6711" y="1922"/>
                  </a:cubicBezTo>
                  <a:cubicBezTo>
                    <a:pt x="6396" y="1418"/>
                    <a:pt x="5829" y="1103"/>
                    <a:pt x="5136" y="1103"/>
                  </a:cubicBezTo>
                  <a:lnTo>
                    <a:pt x="5104" y="1103"/>
                  </a:lnTo>
                  <a:cubicBezTo>
                    <a:pt x="5075" y="1104"/>
                    <a:pt x="5045" y="1105"/>
                    <a:pt x="5016" y="1105"/>
                  </a:cubicBezTo>
                  <a:cubicBezTo>
                    <a:pt x="4168" y="1105"/>
                    <a:pt x="3387" y="670"/>
                    <a:pt x="2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46" name="Google Shape;302;p19">
              <a:extLst>
                <a:ext uri="{FF2B5EF4-FFF2-40B4-BE49-F238E27FC236}">
                  <a16:creationId xmlns:a16="http://schemas.microsoft.com/office/drawing/2014/main" id="{28E59061-3612-E241-BE53-CF323430DE5A}"/>
                </a:ext>
              </a:extLst>
            </p:cNvPr>
            <p:cNvSpPr/>
            <p:nvPr/>
          </p:nvSpPr>
          <p:spPr>
            <a:xfrm>
              <a:off x="-26893950" y="3226500"/>
              <a:ext cx="159125" cy="137850"/>
            </a:xfrm>
            <a:custGeom>
              <a:avLst/>
              <a:gdLst/>
              <a:ahLst/>
              <a:cxnLst/>
              <a:rect l="l" t="t" r="r" b="b"/>
              <a:pathLst>
                <a:path w="6365" h="5514" extrusionOk="0">
                  <a:moveTo>
                    <a:pt x="3403" y="0"/>
                  </a:moveTo>
                  <a:lnTo>
                    <a:pt x="2678" y="693"/>
                  </a:lnTo>
                  <a:lnTo>
                    <a:pt x="2300" y="1103"/>
                  </a:lnTo>
                  <a:lnTo>
                    <a:pt x="3056" y="1859"/>
                  </a:lnTo>
                  <a:cubicBezTo>
                    <a:pt x="3151" y="1953"/>
                    <a:pt x="3151" y="2205"/>
                    <a:pt x="3056" y="2331"/>
                  </a:cubicBezTo>
                  <a:cubicBezTo>
                    <a:pt x="2962" y="2394"/>
                    <a:pt x="2899" y="2426"/>
                    <a:pt x="2804" y="2426"/>
                  </a:cubicBezTo>
                  <a:cubicBezTo>
                    <a:pt x="2741" y="2426"/>
                    <a:pt x="2615" y="2394"/>
                    <a:pt x="2584" y="2331"/>
                  </a:cubicBezTo>
                  <a:lnTo>
                    <a:pt x="1827" y="1575"/>
                  </a:lnTo>
                  <a:lnTo>
                    <a:pt x="1355" y="2048"/>
                  </a:lnTo>
                  <a:lnTo>
                    <a:pt x="2111" y="2804"/>
                  </a:lnTo>
                  <a:cubicBezTo>
                    <a:pt x="2205" y="2898"/>
                    <a:pt x="2205" y="3150"/>
                    <a:pt x="2111" y="3277"/>
                  </a:cubicBezTo>
                  <a:cubicBezTo>
                    <a:pt x="2016" y="3340"/>
                    <a:pt x="1953" y="3371"/>
                    <a:pt x="1859" y="3371"/>
                  </a:cubicBezTo>
                  <a:cubicBezTo>
                    <a:pt x="1796" y="3371"/>
                    <a:pt x="1670" y="3340"/>
                    <a:pt x="1638" y="3277"/>
                  </a:cubicBezTo>
                  <a:lnTo>
                    <a:pt x="882" y="2520"/>
                  </a:lnTo>
                  <a:lnTo>
                    <a:pt x="0" y="3371"/>
                  </a:lnTo>
                  <a:cubicBezTo>
                    <a:pt x="0" y="3403"/>
                    <a:pt x="63" y="3466"/>
                    <a:pt x="63" y="3497"/>
                  </a:cubicBezTo>
                  <a:cubicBezTo>
                    <a:pt x="364" y="4068"/>
                    <a:pt x="894" y="4381"/>
                    <a:pt x="1490" y="4381"/>
                  </a:cubicBezTo>
                  <a:cubicBezTo>
                    <a:pt x="1518" y="4381"/>
                    <a:pt x="1547" y="4381"/>
                    <a:pt x="1575" y="4379"/>
                  </a:cubicBezTo>
                  <a:cubicBezTo>
                    <a:pt x="1890" y="4379"/>
                    <a:pt x="2174" y="4411"/>
                    <a:pt x="2458" y="4474"/>
                  </a:cubicBezTo>
                  <a:cubicBezTo>
                    <a:pt x="2993" y="4631"/>
                    <a:pt x="3529" y="5009"/>
                    <a:pt x="3781" y="5513"/>
                  </a:cubicBezTo>
                  <a:lnTo>
                    <a:pt x="6364" y="2961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1D74CB56-6478-E449-B16F-1B7D3C4430EA}"/>
              </a:ext>
            </a:extLst>
          </p:cNvPr>
          <p:cNvGrpSpPr/>
          <p:nvPr/>
        </p:nvGrpSpPr>
        <p:grpSpPr>
          <a:xfrm>
            <a:off x="1562301" y="1929550"/>
            <a:ext cx="7034459" cy="2429233"/>
            <a:chOff x="1741152" y="2129490"/>
            <a:chExt cx="7034459" cy="2429233"/>
          </a:xfrm>
        </p:grpSpPr>
        <p:sp>
          <p:nvSpPr>
            <p:cNvPr id="282" name="Google Shape;282;p19"/>
            <p:cNvSpPr/>
            <p:nvPr/>
          </p:nvSpPr>
          <p:spPr>
            <a:xfrm>
              <a:off x="4983911" y="2129490"/>
              <a:ext cx="3791700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Diabetes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Difference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between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normal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value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and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patient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value</a:t>
              </a:r>
              <a:endPara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4983911" y="2771690"/>
              <a:ext cx="3791700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Blood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pressure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classification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: Normal,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elevated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Hypertension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1 and 2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Is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patient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blood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pressure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controlled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?</a:t>
              </a:r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4983911" y="3413890"/>
              <a:ext cx="3791700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Cholesterol classification and Hypercholesterolemia</a:t>
              </a:r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2394686" y="2147272"/>
              <a:ext cx="1172400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600" b="1" dirty="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Glucose</a:t>
              </a:r>
              <a:endParaRPr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2363593" y="3386574"/>
              <a:ext cx="1172400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600" b="1" dirty="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LDL</a:t>
              </a:r>
              <a:endParaRPr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2367001" y="2839974"/>
              <a:ext cx="1172400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600" b="1" dirty="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SBP and DBP</a:t>
              </a:r>
              <a:endParaRPr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292" name="Google Shape;292;p19"/>
            <p:cNvCxnSpPr/>
            <p:nvPr/>
          </p:nvCxnSpPr>
          <p:spPr>
            <a:xfrm rot="10800000">
              <a:off x="3800384" y="2421806"/>
              <a:ext cx="914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3" name="Google Shape;293;p19"/>
            <p:cNvCxnSpPr/>
            <p:nvPr/>
          </p:nvCxnSpPr>
          <p:spPr>
            <a:xfrm rot="10800000">
              <a:off x="3817446" y="3064189"/>
              <a:ext cx="914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4" name="Google Shape;294;p19"/>
            <p:cNvCxnSpPr/>
            <p:nvPr/>
          </p:nvCxnSpPr>
          <p:spPr>
            <a:xfrm rot="10800000">
              <a:off x="3800384" y="3631463"/>
              <a:ext cx="914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299" name="Google Shape;299;p19"/>
            <p:cNvGrpSpPr/>
            <p:nvPr/>
          </p:nvGrpSpPr>
          <p:grpSpPr>
            <a:xfrm>
              <a:off x="1813782" y="2259936"/>
              <a:ext cx="353772" cy="352555"/>
              <a:chOff x="-26980627" y="3175504"/>
              <a:chExt cx="296963" cy="295941"/>
            </a:xfrm>
          </p:grpSpPr>
          <p:sp>
            <p:nvSpPr>
              <p:cNvPr id="300" name="Google Shape;300;p19"/>
              <p:cNvSpPr/>
              <p:nvPr/>
            </p:nvSpPr>
            <p:spPr>
              <a:xfrm>
                <a:off x="-26798664" y="3175504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-26980627" y="3325720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-26893973" y="3226503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289;p19">
              <a:extLst>
                <a:ext uri="{FF2B5EF4-FFF2-40B4-BE49-F238E27FC236}">
                  <a16:creationId xmlns:a16="http://schemas.microsoft.com/office/drawing/2014/main" id="{C0EC7A16-D312-0B44-A21D-59433C78486C}"/>
                </a:ext>
              </a:extLst>
            </p:cNvPr>
            <p:cNvSpPr/>
            <p:nvPr/>
          </p:nvSpPr>
          <p:spPr>
            <a:xfrm>
              <a:off x="2253161" y="4012123"/>
              <a:ext cx="1467863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 dirty="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Hemoglobin</a:t>
              </a:r>
              <a:endParaRPr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41" name="Google Shape;294;p19">
              <a:extLst>
                <a:ext uri="{FF2B5EF4-FFF2-40B4-BE49-F238E27FC236}">
                  <a16:creationId xmlns:a16="http://schemas.microsoft.com/office/drawing/2014/main" id="{F5083B50-20BC-6947-BF56-C6D2B28DD934}"/>
                </a:ext>
              </a:extLst>
            </p:cNvPr>
            <p:cNvCxnSpPr/>
            <p:nvPr/>
          </p:nvCxnSpPr>
          <p:spPr>
            <a:xfrm rot="10800000">
              <a:off x="3800384" y="4273846"/>
              <a:ext cx="914100" cy="0"/>
            </a:xfrm>
            <a:prstGeom prst="straightConnector1">
              <a:avLst/>
            </a:prstGeom>
            <a:noFill/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42" name="Google Shape;284;p19">
              <a:extLst>
                <a:ext uri="{FF2B5EF4-FFF2-40B4-BE49-F238E27FC236}">
                  <a16:creationId xmlns:a16="http://schemas.microsoft.com/office/drawing/2014/main" id="{95F3A622-AAEC-274B-B16E-8C1199017C40}"/>
                </a:ext>
              </a:extLst>
            </p:cNvPr>
            <p:cNvSpPr/>
            <p:nvPr/>
          </p:nvSpPr>
          <p:spPr>
            <a:xfrm>
              <a:off x="4983911" y="3961552"/>
              <a:ext cx="3791700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Anemia classification</a:t>
              </a:r>
            </a:p>
          </p:txBody>
        </p:sp>
        <p:grpSp>
          <p:nvGrpSpPr>
            <p:cNvPr id="47" name="Google Shape;299;p19">
              <a:extLst>
                <a:ext uri="{FF2B5EF4-FFF2-40B4-BE49-F238E27FC236}">
                  <a16:creationId xmlns:a16="http://schemas.microsoft.com/office/drawing/2014/main" id="{9F0A3516-8E9C-A940-B4EB-44C27A7BDB0C}"/>
                </a:ext>
              </a:extLst>
            </p:cNvPr>
            <p:cNvGrpSpPr/>
            <p:nvPr/>
          </p:nvGrpSpPr>
          <p:grpSpPr>
            <a:xfrm>
              <a:off x="1782098" y="2877162"/>
              <a:ext cx="353715" cy="352560"/>
              <a:chOff x="-26990524" y="3018507"/>
              <a:chExt cx="296915" cy="295946"/>
            </a:xfrm>
            <a:solidFill>
              <a:schemeClr val="accent5"/>
            </a:solidFill>
          </p:grpSpPr>
          <p:sp>
            <p:nvSpPr>
              <p:cNvPr id="48" name="Google Shape;300;p19">
                <a:extLst>
                  <a:ext uri="{FF2B5EF4-FFF2-40B4-BE49-F238E27FC236}">
                    <a16:creationId xmlns:a16="http://schemas.microsoft.com/office/drawing/2014/main" id="{B218AC76-0B2C-3A43-AF64-B34B8823A3B4}"/>
                  </a:ext>
                </a:extLst>
              </p:cNvPr>
              <p:cNvSpPr/>
              <p:nvPr/>
            </p:nvSpPr>
            <p:spPr>
              <a:xfrm>
                <a:off x="-26808609" y="3018507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01;p19">
                <a:extLst>
                  <a:ext uri="{FF2B5EF4-FFF2-40B4-BE49-F238E27FC236}">
                    <a16:creationId xmlns:a16="http://schemas.microsoft.com/office/drawing/2014/main" id="{674F4197-95E7-784E-95A7-913DBCDF3818}"/>
                  </a:ext>
                </a:extLst>
              </p:cNvPr>
              <p:cNvSpPr/>
              <p:nvPr/>
            </p:nvSpPr>
            <p:spPr>
              <a:xfrm>
                <a:off x="-26990524" y="3168728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02;p19">
                <a:extLst>
                  <a:ext uri="{FF2B5EF4-FFF2-40B4-BE49-F238E27FC236}">
                    <a16:creationId xmlns:a16="http://schemas.microsoft.com/office/drawing/2014/main" id="{C2470107-E1A6-8F48-B28D-7D707E3EECA3}"/>
                  </a:ext>
                </a:extLst>
              </p:cNvPr>
              <p:cNvSpPr/>
              <p:nvPr/>
            </p:nvSpPr>
            <p:spPr>
              <a:xfrm>
                <a:off x="-26903875" y="3069506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299;p19">
              <a:extLst>
                <a:ext uri="{FF2B5EF4-FFF2-40B4-BE49-F238E27FC236}">
                  <a16:creationId xmlns:a16="http://schemas.microsoft.com/office/drawing/2014/main" id="{F9900BF6-12F7-DA44-A644-2BB2118A821A}"/>
                </a:ext>
              </a:extLst>
            </p:cNvPr>
            <p:cNvGrpSpPr/>
            <p:nvPr/>
          </p:nvGrpSpPr>
          <p:grpSpPr>
            <a:xfrm>
              <a:off x="1752833" y="3508876"/>
              <a:ext cx="353715" cy="352569"/>
              <a:chOff x="-26997811" y="2984413"/>
              <a:chExt cx="296915" cy="295953"/>
            </a:xfrm>
            <a:solidFill>
              <a:schemeClr val="accent3"/>
            </a:solidFill>
          </p:grpSpPr>
          <p:sp>
            <p:nvSpPr>
              <p:cNvPr id="52" name="Google Shape;300;p19">
                <a:extLst>
                  <a:ext uri="{FF2B5EF4-FFF2-40B4-BE49-F238E27FC236}">
                    <a16:creationId xmlns:a16="http://schemas.microsoft.com/office/drawing/2014/main" id="{ACBD3289-CC76-5142-85B6-7D5F201BB90F}"/>
                  </a:ext>
                </a:extLst>
              </p:cNvPr>
              <p:cNvSpPr/>
              <p:nvPr/>
            </p:nvSpPr>
            <p:spPr>
              <a:xfrm>
                <a:off x="-26815896" y="2984413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53" name="Google Shape;301;p19">
                <a:extLst>
                  <a:ext uri="{FF2B5EF4-FFF2-40B4-BE49-F238E27FC236}">
                    <a16:creationId xmlns:a16="http://schemas.microsoft.com/office/drawing/2014/main" id="{A5EFE255-A82B-E046-AED2-D0B8EC0E9A05}"/>
                  </a:ext>
                </a:extLst>
              </p:cNvPr>
              <p:cNvSpPr/>
              <p:nvPr/>
            </p:nvSpPr>
            <p:spPr>
              <a:xfrm>
                <a:off x="-26997811" y="3134641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54" name="Google Shape;302;p19">
                <a:extLst>
                  <a:ext uri="{FF2B5EF4-FFF2-40B4-BE49-F238E27FC236}">
                    <a16:creationId xmlns:a16="http://schemas.microsoft.com/office/drawing/2014/main" id="{42FCF148-CA78-4C40-96C9-1AEA2DE07F69}"/>
                  </a:ext>
                </a:extLst>
              </p:cNvPr>
              <p:cNvSpPr/>
              <p:nvPr/>
            </p:nvSpPr>
            <p:spPr>
              <a:xfrm>
                <a:off x="-26911161" y="3035418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5" name="Google Shape;299;p19">
              <a:extLst>
                <a:ext uri="{FF2B5EF4-FFF2-40B4-BE49-F238E27FC236}">
                  <a16:creationId xmlns:a16="http://schemas.microsoft.com/office/drawing/2014/main" id="{9C6AECEA-1054-5A4E-890B-DF5989092305}"/>
                </a:ext>
              </a:extLst>
            </p:cNvPr>
            <p:cNvGrpSpPr/>
            <p:nvPr/>
          </p:nvGrpSpPr>
          <p:grpSpPr>
            <a:xfrm>
              <a:off x="1741152" y="4099014"/>
              <a:ext cx="353717" cy="352563"/>
              <a:chOff x="-26990435" y="3007047"/>
              <a:chExt cx="296917" cy="295949"/>
            </a:xfrm>
            <a:solidFill>
              <a:schemeClr val="accent1"/>
            </a:solidFill>
          </p:grpSpPr>
          <p:sp>
            <p:nvSpPr>
              <p:cNvPr id="56" name="Google Shape;300;p19">
                <a:extLst>
                  <a:ext uri="{FF2B5EF4-FFF2-40B4-BE49-F238E27FC236}">
                    <a16:creationId xmlns:a16="http://schemas.microsoft.com/office/drawing/2014/main" id="{0A9EEA23-FFA4-D34D-B821-8B94FCDCD63B}"/>
                  </a:ext>
                </a:extLst>
              </p:cNvPr>
              <p:cNvSpPr/>
              <p:nvPr/>
            </p:nvSpPr>
            <p:spPr>
              <a:xfrm>
                <a:off x="-26808518" y="3007047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01;p19">
                <a:extLst>
                  <a:ext uri="{FF2B5EF4-FFF2-40B4-BE49-F238E27FC236}">
                    <a16:creationId xmlns:a16="http://schemas.microsoft.com/office/drawing/2014/main" id="{85620D01-F96D-7D44-8921-F041A5C0B7D7}"/>
                  </a:ext>
                </a:extLst>
              </p:cNvPr>
              <p:cNvSpPr/>
              <p:nvPr/>
            </p:nvSpPr>
            <p:spPr>
              <a:xfrm>
                <a:off x="-26990435" y="3157271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02;p19">
                <a:extLst>
                  <a:ext uri="{FF2B5EF4-FFF2-40B4-BE49-F238E27FC236}">
                    <a16:creationId xmlns:a16="http://schemas.microsoft.com/office/drawing/2014/main" id="{D1D31F99-D0E3-A64C-919E-7773494CD902}"/>
                  </a:ext>
                </a:extLst>
              </p:cNvPr>
              <p:cNvSpPr/>
              <p:nvPr/>
            </p:nvSpPr>
            <p:spPr>
              <a:xfrm>
                <a:off x="-26903785" y="3058043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887EDF48-5B26-5244-A6F3-7B60563B1CCF}"/>
              </a:ext>
            </a:extLst>
          </p:cNvPr>
          <p:cNvGrpSpPr/>
          <p:nvPr/>
        </p:nvGrpSpPr>
        <p:grpSpPr>
          <a:xfrm>
            <a:off x="112211" y="847253"/>
            <a:ext cx="3692462" cy="669043"/>
            <a:chOff x="459474" y="1138258"/>
            <a:chExt cx="3692462" cy="669043"/>
          </a:xfrm>
          <a:solidFill>
            <a:schemeClr val="accent1"/>
          </a:solidFill>
        </p:grpSpPr>
        <p:grpSp>
          <p:nvGrpSpPr>
            <p:cNvPr id="62" name="Grupo 61">
              <a:extLst>
                <a:ext uri="{FF2B5EF4-FFF2-40B4-BE49-F238E27FC236}">
                  <a16:creationId xmlns:a16="http://schemas.microsoft.com/office/drawing/2014/main" id="{F8BA0F73-AAF3-A146-80FA-D41B066C9872}"/>
                </a:ext>
              </a:extLst>
            </p:cNvPr>
            <p:cNvGrpSpPr/>
            <p:nvPr/>
          </p:nvGrpSpPr>
          <p:grpSpPr>
            <a:xfrm>
              <a:off x="459474" y="1138258"/>
              <a:ext cx="3692462" cy="669043"/>
              <a:chOff x="459474" y="1138258"/>
              <a:chExt cx="3692462" cy="669043"/>
            </a:xfrm>
            <a:grpFill/>
          </p:grpSpPr>
          <p:sp>
            <p:nvSpPr>
              <p:cNvPr id="67" name="Google Shape;504;p22">
                <a:extLst>
                  <a:ext uri="{FF2B5EF4-FFF2-40B4-BE49-F238E27FC236}">
                    <a16:creationId xmlns:a16="http://schemas.microsoft.com/office/drawing/2014/main" id="{849096D7-122B-BB4E-93D2-F102898BF8E5}"/>
                  </a:ext>
                </a:extLst>
              </p:cNvPr>
              <p:cNvSpPr/>
              <p:nvPr/>
            </p:nvSpPr>
            <p:spPr>
              <a:xfrm flipH="1">
                <a:off x="991456" y="1500450"/>
                <a:ext cx="3160480" cy="39049"/>
              </a:xfrm>
              <a:custGeom>
                <a:avLst/>
                <a:gdLst/>
                <a:ahLst/>
                <a:cxnLst/>
                <a:rect l="l" t="t" r="r" b="b"/>
                <a:pathLst>
                  <a:path w="91284" h="1930" extrusionOk="0">
                    <a:moveTo>
                      <a:pt x="1292" y="0"/>
                    </a:moveTo>
                    <a:cubicBezTo>
                      <a:pt x="0" y="0"/>
                      <a:pt x="0" y="1929"/>
                      <a:pt x="1292" y="1929"/>
                    </a:cubicBezTo>
                    <a:lnTo>
                      <a:pt x="90011" y="1929"/>
                    </a:lnTo>
                    <a:cubicBezTo>
                      <a:pt x="91284" y="1929"/>
                      <a:pt x="91284" y="0"/>
                      <a:pt x="900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505;p22">
                <a:extLst>
                  <a:ext uri="{FF2B5EF4-FFF2-40B4-BE49-F238E27FC236}">
                    <a16:creationId xmlns:a16="http://schemas.microsoft.com/office/drawing/2014/main" id="{E749772D-B5F3-D543-837A-8A5FD6569268}"/>
                  </a:ext>
                </a:extLst>
              </p:cNvPr>
              <p:cNvSpPr/>
              <p:nvPr/>
            </p:nvSpPr>
            <p:spPr>
              <a:xfrm flipH="1">
                <a:off x="459474" y="1232652"/>
                <a:ext cx="596851" cy="574649"/>
              </a:xfrm>
              <a:custGeom>
                <a:avLst/>
                <a:gdLst/>
                <a:ahLst/>
                <a:cxnLst/>
                <a:rect l="l" t="t" r="r" b="b"/>
                <a:pathLst>
                  <a:path w="25807" h="24847" extrusionOk="0">
                    <a:moveTo>
                      <a:pt x="13386" y="1934"/>
                    </a:moveTo>
                    <a:cubicBezTo>
                      <a:pt x="19191" y="1934"/>
                      <a:pt x="23878" y="6640"/>
                      <a:pt x="23878" y="12426"/>
                    </a:cubicBezTo>
                    <a:cubicBezTo>
                      <a:pt x="23878" y="16669"/>
                      <a:pt x="21332" y="20488"/>
                      <a:pt x="17397" y="22108"/>
                    </a:cubicBezTo>
                    <a:cubicBezTo>
                      <a:pt x="16099" y="22645"/>
                      <a:pt x="14736" y="22907"/>
                      <a:pt x="13383" y="22907"/>
                    </a:cubicBezTo>
                    <a:cubicBezTo>
                      <a:pt x="10657" y="22907"/>
                      <a:pt x="7978" y="21844"/>
                      <a:pt x="5980" y="19832"/>
                    </a:cubicBezTo>
                    <a:cubicBezTo>
                      <a:pt x="2971" y="16843"/>
                      <a:pt x="2084" y="12330"/>
                      <a:pt x="3704" y="8415"/>
                    </a:cubicBezTo>
                    <a:cubicBezTo>
                      <a:pt x="5324" y="4480"/>
                      <a:pt x="9143" y="1934"/>
                      <a:pt x="13386" y="1934"/>
                    </a:cubicBezTo>
                    <a:close/>
                    <a:moveTo>
                      <a:pt x="13390" y="1"/>
                    </a:moveTo>
                    <a:cubicBezTo>
                      <a:pt x="10157" y="1"/>
                      <a:pt x="6983" y="1265"/>
                      <a:pt x="4610" y="3651"/>
                    </a:cubicBezTo>
                    <a:cubicBezTo>
                      <a:pt x="1062" y="7200"/>
                      <a:pt x="1" y="12542"/>
                      <a:pt x="1929" y="17171"/>
                    </a:cubicBezTo>
                    <a:cubicBezTo>
                      <a:pt x="3839" y="21819"/>
                      <a:pt x="8371" y="24847"/>
                      <a:pt x="13386" y="24847"/>
                    </a:cubicBezTo>
                    <a:cubicBezTo>
                      <a:pt x="20252" y="24828"/>
                      <a:pt x="25806" y="19273"/>
                      <a:pt x="25806" y="12426"/>
                    </a:cubicBezTo>
                    <a:cubicBezTo>
                      <a:pt x="25806" y="7392"/>
                      <a:pt x="22778" y="2879"/>
                      <a:pt x="18149" y="951"/>
                    </a:cubicBezTo>
                    <a:cubicBezTo>
                      <a:pt x="16609" y="311"/>
                      <a:pt x="14992" y="1"/>
                      <a:pt x="133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508;p22">
                <a:extLst>
                  <a:ext uri="{FF2B5EF4-FFF2-40B4-BE49-F238E27FC236}">
                    <a16:creationId xmlns:a16="http://schemas.microsoft.com/office/drawing/2014/main" id="{2E813A1A-7A87-FA41-B87E-8B129A71C369}"/>
                  </a:ext>
                </a:extLst>
              </p:cNvPr>
              <p:cNvSpPr txBox="1"/>
              <p:nvPr/>
            </p:nvSpPr>
            <p:spPr>
              <a:xfrm flipH="1">
                <a:off x="1120811" y="1138258"/>
                <a:ext cx="2564621" cy="40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latin typeface="Fira Sans"/>
                    <a:ea typeface="Fira Sans"/>
                    <a:cs typeface="Fira Sans"/>
                    <a:sym typeface="Fira Sans"/>
                  </a:rPr>
                  <a:t>Feature Engineering</a:t>
                </a:r>
                <a:endParaRPr sz="1600" b="1" dirty="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63" name="Google Shape;525;p22">
              <a:extLst>
                <a:ext uri="{FF2B5EF4-FFF2-40B4-BE49-F238E27FC236}">
                  <a16:creationId xmlns:a16="http://schemas.microsoft.com/office/drawing/2014/main" id="{27800CFB-6652-6344-B12D-07318B65367F}"/>
                </a:ext>
              </a:extLst>
            </p:cNvPr>
            <p:cNvGrpSpPr/>
            <p:nvPr/>
          </p:nvGrpSpPr>
          <p:grpSpPr>
            <a:xfrm flipH="1">
              <a:off x="591626" y="1354274"/>
              <a:ext cx="332525" cy="331405"/>
              <a:chOff x="-26980600" y="3175500"/>
              <a:chExt cx="296950" cy="295950"/>
            </a:xfrm>
            <a:grpFill/>
          </p:grpSpPr>
          <p:sp>
            <p:nvSpPr>
              <p:cNvPr id="64" name="Google Shape;526;p22">
                <a:extLst>
                  <a:ext uri="{FF2B5EF4-FFF2-40B4-BE49-F238E27FC236}">
                    <a16:creationId xmlns:a16="http://schemas.microsoft.com/office/drawing/2014/main" id="{55961B42-D1A4-3C46-BBF2-71ACB4C98580}"/>
                  </a:ext>
                </a:extLst>
              </p:cNvPr>
              <p:cNvSpPr/>
              <p:nvPr/>
            </p:nvSpPr>
            <p:spPr>
              <a:xfrm>
                <a:off x="-26798650" y="3175500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527;p22">
                <a:extLst>
                  <a:ext uri="{FF2B5EF4-FFF2-40B4-BE49-F238E27FC236}">
                    <a16:creationId xmlns:a16="http://schemas.microsoft.com/office/drawing/2014/main" id="{37D07846-F83F-354E-88F1-7F95D328FC99}"/>
                  </a:ext>
                </a:extLst>
              </p:cNvPr>
              <p:cNvSpPr/>
              <p:nvPr/>
            </p:nvSpPr>
            <p:spPr>
              <a:xfrm>
                <a:off x="-26980600" y="3325725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528;p22">
                <a:extLst>
                  <a:ext uri="{FF2B5EF4-FFF2-40B4-BE49-F238E27FC236}">
                    <a16:creationId xmlns:a16="http://schemas.microsoft.com/office/drawing/2014/main" id="{B143AD24-34A0-624C-88F7-BC90CC24EF3B}"/>
                  </a:ext>
                </a:extLst>
              </p:cNvPr>
              <p:cNvSpPr/>
              <p:nvPr/>
            </p:nvSpPr>
            <p:spPr>
              <a:xfrm>
                <a:off x="-26893950" y="3226500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11C43A57-8C96-1048-94E3-598ED4E81C02}"/>
              </a:ext>
            </a:extLst>
          </p:cNvPr>
          <p:cNvGrpSpPr/>
          <p:nvPr/>
        </p:nvGrpSpPr>
        <p:grpSpPr>
          <a:xfrm>
            <a:off x="1558463" y="4489212"/>
            <a:ext cx="353757" cy="352565"/>
            <a:chOff x="1729027" y="4361992"/>
            <a:chExt cx="353757" cy="352565"/>
          </a:xfrm>
          <a:solidFill>
            <a:schemeClr val="accent2"/>
          </a:solidFill>
        </p:grpSpPr>
        <p:sp>
          <p:nvSpPr>
            <p:cNvPr id="71" name="Google Shape;300;p19">
              <a:extLst>
                <a:ext uri="{FF2B5EF4-FFF2-40B4-BE49-F238E27FC236}">
                  <a16:creationId xmlns:a16="http://schemas.microsoft.com/office/drawing/2014/main" id="{EAED37F0-98DD-D44D-B0B7-1E42988BAB8B}"/>
                </a:ext>
              </a:extLst>
            </p:cNvPr>
            <p:cNvSpPr/>
            <p:nvPr/>
          </p:nvSpPr>
          <p:spPr>
            <a:xfrm>
              <a:off x="1945784" y="4361992"/>
              <a:ext cx="137000" cy="135838"/>
            </a:xfrm>
            <a:custGeom>
              <a:avLst/>
              <a:gdLst/>
              <a:ahLst/>
              <a:cxnLst/>
              <a:rect l="l" t="t" r="r" b="b"/>
              <a:pathLst>
                <a:path w="4600" h="4561" extrusionOk="0">
                  <a:moveTo>
                    <a:pt x="1115" y="0"/>
                  </a:moveTo>
                  <a:cubicBezTo>
                    <a:pt x="851" y="0"/>
                    <a:pt x="583" y="102"/>
                    <a:pt x="378" y="307"/>
                  </a:cubicBezTo>
                  <a:cubicBezTo>
                    <a:pt x="0" y="685"/>
                    <a:pt x="0" y="1378"/>
                    <a:pt x="378" y="1756"/>
                  </a:cubicBezTo>
                  <a:lnTo>
                    <a:pt x="2773" y="4245"/>
                  </a:lnTo>
                  <a:cubicBezTo>
                    <a:pt x="2962" y="4434"/>
                    <a:pt x="3245" y="4560"/>
                    <a:pt x="3529" y="4560"/>
                  </a:cubicBezTo>
                  <a:cubicBezTo>
                    <a:pt x="3812" y="4560"/>
                    <a:pt x="4064" y="4434"/>
                    <a:pt x="4285" y="4245"/>
                  </a:cubicBezTo>
                  <a:cubicBezTo>
                    <a:pt x="4474" y="4056"/>
                    <a:pt x="4600" y="3773"/>
                    <a:pt x="4600" y="3489"/>
                  </a:cubicBezTo>
                  <a:cubicBezTo>
                    <a:pt x="4600" y="3206"/>
                    <a:pt x="4474" y="2954"/>
                    <a:pt x="4285" y="2733"/>
                  </a:cubicBezTo>
                  <a:lnTo>
                    <a:pt x="1828" y="307"/>
                  </a:lnTo>
                  <a:cubicBezTo>
                    <a:pt x="1639" y="102"/>
                    <a:pt x="1379" y="0"/>
                    <a:pt x="1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01;p19">
              <a:extLst>
                <a:ext uri="{FF2B5EF4-FFF2-40B4-BE49-F238E27FC236}">
                  <a16:creationId xmlns:a16="http://schemas.microsoft.com/office/drawing/2014/main" id="{A905C866-735A-E844-BCF9-12B8C7A9793B}"/>
                </a:ext>
              </a:extLst>
            </p:cNvPr>
            <p:cNvSpPr/>
            <p:nvPr/>
          </p:nvSpPr>
          <p:spPr>
            <a:xfrm>
              <a:off x="1729027" y="4540955"/>
              <a:ext cx="200824" cy="173602"/>
            </a:xfrm>
            <a:custGeom>
              <a:avLst/>
              <a:gdLst/>
              <a:ahLst/>
              <a:cxnLst/>
              <a:rect l="l" t="t" r="r" b="b"/>
              <a:pathLst>
                <a:path w="6743" h="5829" extrusionOk="0">
                  <a:moveTo>
                    <a:pt x="3797" y="2167"/>
                  </a:moveTo>
                  <a:cubicBezTo>
                    <a:pt x="3884" y="2167"/>
                    <a:pt x="3970" y="2190"/>
                    <a:pt x="4033" y="2237"/>
                  </a:cubicBezTo>
                  <a:cubicBezTo>
                    <a:pt x="4159" y="2363"/>
                    <a:pt x="4159" y="2616"/>
                    <a:pt x="4033" y="2710"/>
                  </a:cubicBezTo>
                  <a:cubicBezTo>
                    <a:pt x="3970" y="2773"/>
                    <a:pt x="3884" y="2805"/>
                    <a:pt x="3797" y="2805"/>
                  </a:cubicBezTo>
                  <a:cubicBezTo>
                    <a:pt x="3710" y="2805"/>
                    <a:pt x="3624" y="2773"/>
                    <a:pt x="3561" y="2710"/>
                  </a:cubicBezTo>
                  <a:cubicBezTo>
                    <a:pt x="3435" y="2616"/>
                    <a:pt x="3435" y="2363"/>
                    <a:pt x="3561" y="2237"/>
                  </a:cubicBezTo>
                  <a:cubicBezTo>
                    <a:pt x="3624" y="2190"/>
                    <a:pt x="3710" y="2167"/>
                    <a:pt x="3797" y="2167"/>
                  </a:cubicBezTo>
                  <a:close/>
                  <a:moveTo>
                    <a:pt x="2336" y="2639"/>
                  </a:moveTo>
                  <a:cubicBezTo>
                    <a:pt x="2426" y="2639"/>
                    <a:pt x="2521" y="2663"/>
                    <a:pt x="2584" y="2710"/>
                  </a:cubicBezTo>
                  <a:cubicBezTo>
                    <a:pt x="2679" y="2836"/>
                    <a:pt x="2679" y="3057"/>
                    <a:pt x="2584" y="3183"/>
                  </a:cubicBezTo>
                  <a:cubicBezTo>
                    <a:pt x="2521" y="3246"/>
                    <a:pt x="2426" y="3277"/>
                    <a:pt x="2336" y="3277"/>
                  </a:cubicBezTo>
                  <a:cubicBezTo>
                    <a:pt x="2245" y="3277"/>
                    <a:pt x="2159" y="3246"/>
                    <a:pt x="2111" y="3183"/>
                  </a:cubicBezTo>
                  <a:cubicBezTo>
                    <a:pt x="1985" y="3057"/>
                    <a:pt x="1985" y="2868"/>
                    <a:pt x="2111" y="2710"/>
                  </a:cubicBezTo>
                  <a:cubicBezTo>
                    <a:pt x="2159" y="2663"/>
                    <a:pt x="2245" y="2639"/>
                    <a:pt x="2336" y="2639"/>
                  </a:cubicBezTo>
                  <a:close/>
                  <a:moveTo>
                    <a:pt x="2931" y="1"/>
                  </a:moveTo>
                  <a:lnTo>
                    <a:pt x="599" y="2332"/>
                  </a:lnTo>
                  <a:cubicBezTo>
                    <a:pt x="221" y="2710"/>
                    <a:pt x="1" y="3214"/>
                    <a:pt x="1" y="3781"/>
                  </a:cubicBezTo>
                  <a:cubicBezTo>
                    <a:pt x="1" y="4317"/>
                    <a:pt x="221" y="4852"/>
                    <a:pt x="599" y="5230"/>
                  </a:cubicBezTo>
                  <a:cubicBezTo>
                    <a:pt x="1009" y="5608"/>
                    <a:pt x="1513" y="5829"/>
                    <a:pt x="2048" y="5829"/>
                  </a:cubicBezTo>
                  <a:cubicBezTo>
                    <a:pt x="2616" y="5829"/>
                    <a:pt x="3120" y="5640"/>
                    <a:pt x="3529" y="5230"/>
                  </a:cubicBezTo>
                  <a:lnTo>
                    <a:pt x="6743" y="2048"/>
                  </a:lnTo>
                  <a:cubicBezTo>
                    <a:pt x="6743" y="2017"/>
                    <a:pt x="6711" y="1954"/>
                    <a:pt x="6711" y="1922"/>
                  </a:cubicBezTo>
                  <a:cubicBezTo>
                    <a:pt x="6396" y="1418"/>
                    <a:pt x="5829" y="1103"/>
                    <a:pt x="5136" y="1103"/>
                  </a:cubicBezTo>
                  <a:lnTo>
                    <a:pt x="5104" y="1103"/>
                  </a:lnTo>
                  <a:cubicBezTo>
                    <a:pt x="5075" y="1104"/>
                    <a:pt x="5045" y="1105"/>
                    <a:pt x="5016" y="1105"/>
                  </a:cubicBezTo>
                  <a:cubicBezTo>
                    <a:pt x="4168" y="1105"/>
                    <a:pt x="3387" y="670"/>
                    <a:pt x="2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02;p19">
              <a:extLst>
                <a:ext uri="{FF2B5EF4-FFF2-40B4-BE49-F238E27FC236}">
                  <a16:creationId xmlns:a16="http://schemas.microsoft.com/office/drawing/2014/main" id="{C4A777FC-2005-E245-BCBE-9C89BEC582D5}"/>
                </a:ext>
              </a:extLst>
            </p:cNvPr>
            <p:cNvSpPr/>
            <p:nvPr/>
          </p:nvSpPr>
          <p:spPr>
            <a:xfrm>
              <a:off x="1832253" y="4422748"/>
              <a:ext cx="189566" cy="164221"/>
            </a:xfrm>
            <a:custGeom>
              <a:avLst/>
              <a:gdLst/>
              <a:ahLst/>
              <a:cxnLst/>
              <a:rect l="l" t="t" r="r" b="b"/>
              <a:pathLst>
                <a:path w="6365" h="5514" extrusionOk="0">
                  <a:moveTo>
                    <a:pt x="3403" y="0"/>
                  </a:moveTo>
                  <a:lnTo>
                    <a:pt x="2678" y="693"/>
                  </a:lnTo>
                  <a:lnTo>
                    <a:pt x="2300" y="1103"/>
                  </a:lnTo>
                  <a:lnTo>
                    <a:pt x="3056" y="1859"/>
                  </a:lnTo>
                  <a:cubicBezTo>
                    <a:pt x="3151" y="1953"/>
                    <a:pt x="3151" y="2205"/>
                    <a:pt x="3056" y="2331"/>
                  </a:cubicBezTo>
                  <a:cubicBezTo>
                    <a:pt x="2962" y="2394"/>
                    <a:pt x="2899" y="2426"/>
                    <a:pt x="2804" y="2426"/>
                  </a:cubicBezTo>
                  <a:cubicBezTo>
                    <a:pt x="2741" y="2426"/>
                    <a:pt x="2615" y="2394"/>
                    <a:pt x="2584" y="2331"/>
                  </a:cubicBezTo>
                  <a:lnTo>
                    <a:pt x="1827" y="1575"/>
                  </a:lnTo>
                  <a:lnTo>
                    <a:pt x="1355" y="2048"/>
                  </a:lnTo>
                  <a:lnTo>
                    <a:pt x="2111" y="2804"/>
                  </a:lnTo>
                  <a:cubicBezTo>
                    <a:pt x="2205" y="2898"/>
                    <a:pt x="2205" y="3150"/>
                    <a:pt x="2111" y="3277"/>
                  </a:cubicBezTo>
                  <a:cubicBezTo>
                    <a:pt x="2016" y="3340"/>
                    <a:pt x="1953" y="3371"/>
                    <a:pt x="1859" y="3371"/>
                  </a:cubicBezTo>
                  <a:cubicBezTo>
                    <a:pt x="1796" y="3371"/>
                    <a:pt x="1670" y="3340"/>
                    <a:pt x="1638" y="3277"/>
                  </a:cubicBezTo>
                  <a:lnTo>
                    <a:pt x="882" y="2520"/>
                  </a:lnTo>
                  <a:lnTo>
                    <a:pt x="0" y="3371"/>
                  </a:lnTo>
                  <a:cubicBezTo>
                    <a:pt x="0" y="3403"/>
                    <a:pt x="63" y="3466"/>
                    <a:pt x="63" y="3497"/>
                  </a:cubicBezTo>
                  <a:cubicBezTo>
                    <a:pt x="364" y="4068"/>
                    <a:pt x="894" y="4381"/>
                    <a:pt x="1490" y="4381"/>
                  </a:cubicBezTo>
                  <a:cubicBezTo>
                    <a:pt x="1518" y="4381"/>
                    <a:pt x="1547" y="4381"/>
                    <a:pt x="1575" y="4379"/>
                  </a:cubicBezTo>
                  <a:cubicBezTo>
                    <a:pt x="1890" y="4379"/>
                    <a:pt x="2174" y="4411"/>
                    <a:pt x="2458" y="4474"/>
                  </a:cubicBezTo>
                  <a:cubicBezTo>
                    <a:pt x="2993" y="4631"/>
                    <a:pt x="3529" y="5009"/>
                    <a:pt x="3781" y="5513"/>
                  </a:cubicBezTo>
                  <a:lnTo>
                    <a:pt x="6364" y="2961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5" name="Google Shape;289;p19">
            <a:extLst>
              <a:ext uri="{FF2B5EF4-FFF2-40B4-BE49-F238E27FC236}">
                <a16:creationId xmlns:a16="http://schemas.microsoft.com/office/drawing/2014/main" id="{05194930-F7BF-3E4D-B17D-B9A75CF53C4A}"/>
              </a:ext>
            </a:extLst>
          </p:cNvPr>
          <p:cNvSpPr/>
          <p:nvPr/>
        </p:nvSpPr>
        <p:spPr>
          <a:xfrm>
            <a:off x="2008714" y="4358783"/>
            <a:ext cx="1467863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Meds</a:t>
            </a:r>
            <a:endParaRPr sz="16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76" name="Google Shape;294;p19">
            <a:extLst>
              <a:ext uri="{FF2B5EF4-FFF2-40B4-BE49-F238E27FC236}">
                <a16:creationId xmlns:a16="http://schemas.microsoft.com/office/drawing/2014/main" id="{96555C7E-87C6-3141-AFD9-63F610E5FF14}"/>
              </a:ext>
            </a:extLst>
          </p:cNvPr>
          <p:cNvCxnSpPr/>
          <p:nvPr/>
        </p:nvCxnSpPr>
        <p:spPr>
          <a:xfrm rot="10800000">
            <a:off x="3607769" y="4615112"/>
            <a:ext cx="914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7" name="Google Shape;284;p19">
            <a:extLst>
              <a:ext uri="{FF2B5EF4-FFF2-40B4-BE49-F238E27FC236}">
                <a16:creationId xmlns:a16="http://schemas.microsoft.com/office/drawing/2014/main" id="{EC92DD8B-C9E7-AF47-A6F4-264355AD65A3}"/>
              </a:ext>
            </a:extLst>
          </p:cNvPr>
          <p:cNvSpPr/>
          <p:nvPr/>
        </p:nvSpPr>
        <p:spPr>
          <a:xfrm>
            <a:off x="4805060" y="4341812"/>
            <a:ext cx="3791700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Number of drugs per time window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Total daily dosage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Combination of Drugs and Doses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" name="Google Shape;2539;p33"/>
          <p:cNvSpPr/>
          <p:nvPr/>
        </p:nvSpPr>
        <p:spPr>
          <a:xfrm>
            <a:off x="2532018" y="3666882"/>
            <a:ext cx="687000" cy="686704"/>
          </a:xfrm>
          <a:custGeom>
            <a:avLst/>
            <a:gdLst/>
            <a:ahLst/>
            <a:cxnLst/>
            <a:rect l="l" t="t" r="r" b="b"/>
            <a:pathLst>
              <a:path w="3169" h="3168" extrusionOk="0">
                <a:moveTo>
                  <a:pt x="1584" y="0"/>
                </a:moveTo>
                <a:cubicBezTo>
                  <a:pt x="710" y="0"/>
                  <a:pt x="1" y="710"/>
                  <a:pt x="1" y="1584"/>
                </a:cubicBezTo>
                <a:cubicBezTo>
                  <a:pt x="1" y="2459"/>
                  <a:pt x="710" y="3168"/>
                  <a:pt x="1584" y="3168"/>
                </a:cubicBezTo>
                <a:cubicBezTo>
                  <a:pt x="2459" y="3168"/>
                  <a:pt x="3168" y="2459"/>
                  <a:pt x="3168" y="1584"/>
                </a:cubicBezTo>
                <a:cubicBezTo>
                  <a:pt x="3168" y="710"/>
                  <a:pt x="2459" y="0"/>
                  <a:pt x="158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2"/>
              </a:solidFill>
            </a:endParaRPr>
          </a:p>
        </p:txBody>
      </p:sp>
      <p:sp>
        <p:nvSpPr>
          <p:cNvPr id="2540" name="Google Shape;2540;p33"/>
          <p:cNvSpPr/>
          <p:nvPr/>
        </p:nvSpPr>
        <p:spPr>
          <a:xfrm>
            <a:off x="5925409" y="3666882"/>
            <a:ext cx="686566" cy="686704"/>
          </a:xfrm>
          <a:custGeom>
            <a:avLst/>
            <a:gdLst/>
            <a:ahLst/>
            <a:cxnLst/>
            <a:rect l="l" t="t" r="r" b="b"/>
            <a:pathLst>
              <a:path w="3167" h="3168" extrusionOk="0">
                <a:moveTo>
                  <a:pt x="1583" y="0"/>
                </a:moveTo>
                <a:cubicBezTo>
                  <a:pt x="708" y="0"/>
                  <a:pt x="1" y="710"/>
                  <a:pt x="1" y="1584"/>
                </a:cubicBezTo>
                <a:cubicBezTo>
                  <a:pt x="1" y="2459"/>
                  <a:pt x="708" y="3168"/>
                  <a:pt x="1583" y="3168"/>
                </a:cubicBezTo>
                <a:cubicBezTo>
                  <a:pt x="2457" y="3168"/>
                  <a:pt x="3166" y="2459"/>
                  <a:pt x="3166" y="1584"/>
                </a:cubicBezTo>
                <a:cubicBezTo>
                  <a:pt x="3166" y="710"/>
                  <a:pt x="2457" y="0"/>
                  <a:pt x="1583" y="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1" name="Google Shape;2541;p33"/>
          <p:cNvSpPr/>
          <p:nvPr/>
        </p:nvSpPr>
        <p:spPr>
          <a:xfrm>
            <a:off x="5925409" y="1403662"/>
            <a:ext cx="686566" cy="686487"/>
          </a:xfrm>
          <a:custGeom>
            <a:avLst/>
            <a:gdLst/>
            <a:ahLst/>
            <a:cxnLst/>
            <a:rect l="l" t="t" r="r" b="b"/>
            <a:pathLst>
              <a:path w="3167" h="3167" extrusionOk="0">
                <a:moveTo>
                  <a:pt x="1583" y="1"/>
                </a:moveTo>
                <a:cubicBezTo>
                  <a:pt x="708" y="1"/>
                  <a:pt x="1" y="709"/>
                  <a:pt x="1" y="1583"/>
                </a:cubicBezTo>
                <a:cubicBezTo>
                  <a:pt x="1" y="2457"/>
                  <a:pt x="708" y="3167"/>
                  <a:pt x="1583" y="3167"/>
                </a:cubicBezTo>
                <a:cubicBezTo>
                  <a:pt x="2457" y="3167"/>
                  <a:pt x="3166" y="2457"/>
                  <a:pt x="3166" y="1583"/>
                </a:cubicBezTo>
                <a:cubicBezTo>
                  <a:pt x="3166" y="709"/>
                  <a:pt x="2457" y="1"/>
                  <a:pt x="1583" y="1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33"/>
          <p:cNvSpPr/>
          <p:nvPr/>
        </p:nvSpPr>
        <p:spPr>
          <a:xfrm>
            <a:off x="4612754" y="1020859"/>
            <a:ext cx="1817330" cy="1817337"/>
          </a:xfrm>
          <a:custGeom>
            <a:avLst/>
            <a:gdLst/>
            <a:ahLst/>
            <a:cxnLst/>
            <a:rect l="l" t="t" r="r" b="b"/>
            <a:pathLst>
              <a:path w="8383" h="8384" extrusionOk="0">
                <a:moveTo>
                  <a:pt x="1" y="1"/>
                </a:moveTo>
                <a:lnTo>
                  <a:pt x="1" y="5194"/>
                </a:lnTo>
                <a:cubicBezTo>
                  <a:pt x="1721" y="5290"/>
                  <a:pt x="3093" y="6662"/>
                  <a:pt x="3189" y="8384"/>
                </a:cubicBezTo>
                <a:lnTo>
                  <a:pt x="8382" y="8384"/>
                </a:lnTo>
                <a:cubicBezTo>
                  <a:pt x="8362" y="7328"/>
                  <a:pt x="8144" y="6286"/>
                  <a:pt x="7742" y="5311"/>
                </a:cubicBezTo>
                <a:cubicBezTo>
                  <a:pt x="7708" y="5312"/>
                  <a:pt x="7673" y="5314"/>
                  <a:pt x="7638" y="5314"/>
                </a:cubicBezTo>
                <a:cubicBezTo>
                  <a:pt x="6964" y="5312"/>
                  <a:pt x="6336" y="4966"/>
                  <a:pt x="5977" y="4396"/>
                </a:cubicBezTo>
                <a:cubicBezTo>
                  <a:pt x="5618" y="3825"/>
                  <a:pt x="5577" y="3110"/>
                  <a:pt x="5867" y="2502"/>
                </a:cubicBezTo>
                <a:cubicBezTo>
                  <a:pt x="4309" y="942"/>
                  <a:pt x="2206" y="45"/>
                  <a:pt x="1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33"/>
          <p:cNvSpPr/>
          <p:nvPr/>
        </p:nvSpPr>
        <p:spPr>
          <a:xfrm>
            <a:off x="2713903" y="2919268"/>
            <a:ext cx="1817546" cy="1817337"/>
          </a:xfrm>
          <a:custGeom>
            <a:avLst/>
            <a:gdLst/>
            <a:ahLst/>
            <a:cxnLst/>
            <a:rect l="l" t="t" r="r" b="b"/>
            <a:pathLst>
              <a:path w="8384" h="8384" extrusionOk="0">
                <a:moveTo>
                  <a:pt x="1" y="0"/>
                </a:moveTo>
                <a:cubicBezTo>
                  <a:pt x="23" y="1056"/>
                  <a:pt x="239" y="2096"/>
                  <a:pt x="641" y="3073"/>
                </a:cubicBezTo>
                <a:cubicBezTo>
                  <a:pt x="676" y="3072"/>
                  <a:pt x="710" y="3070"/>
                  <a:pt x="745" y="3070"/>
                </a:cubicBezTo>
                <a:cubicBezTo>
                  <a:pt x="1419" y="3070"/>
                  <a:pt x="2047" y="3416"/>
                  <a:pt x="2406" y="3988"/>
                </a:cubicBezTo>
                <a:cubicBezTo>
                  <a:pt x="2766" y="4558"/>
                  <a:pt x="2808" y="5272"/>
                  <a:pt x="2516" y="5880"/>
                </a:cubicBezTo>
                <a:cubicBezTo>
                  <a:pt x="4076" y="7440"/>
                  <a:pt x="6179" y="8337"/>
                  <a:pt x="8384" y="8383"/>
                </a:cubicBezTo>
                <a:lnTo>
                  <a:pt x="8384" y="3190"/>
                </a:lnTo>
                <a:cubicBezTo>
                  <a:pt x="6664" y="3094"/>
                  <a:pt x="5290" y="1720"/>
                  <a:pt x="519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33"/>
          <p:cNvSpPr/>
          <p:nvPr/>
        </p:nvSpPr>
        <p:spPr>
          <a:xfrm>
            <a:off x="4612754" y="2919268"/>
            <a:ext cx="1817546" cy="1817337"/>
          </a:xfrm>
          <a:custGeom>
            <a:avLst/>
            <a:gdLst/>
            <a:ahLst/>
            <a:cxnLst/>
            <a:rect l="l" t="t" r="r" b="b"/>
            <a:pathLst>
              <a:path w="8384" h="8384" extrusionOk="0">
                <a:moveTo>
                  <a:pt x="3189" y="0"/>
                </a:moveTo>
                <a:cubicBezTo>
                  <a:pt x="3093" y="1720"/>
                  <a:pt x="1721" y="3092"/>
                  <a:pt x="1" y="3190"/>
                </a:cubicBezTo>
                <a:lnTo>
                  <a:pt x="1" y="8383"/>
                </a:lnTo>
                <a:cubicBezTo>
                  <a:pt x="2206" y="8337"/>
                  <a:pt x="4309" y="7440"/>
                  <a:pt x="5868" y="5880"/>
                </a:cubicBezTo>
                <a:cubicBezTo>
                  <a:pt x="5577" y="5272"/>
                  <a:pt x="5618" y="4558"/>
                  <a:pt x="5979" y="3986"/>
                </a:cubicBezTo>
                <a:cubicBezTo>
                  <a:pt x="6337" y="3416"/>
                  <a:pt x="6965" y="3070"/>
                  <a:pt x="7639" y="3070"/>
                </a:cubicBezTo>
                <a:cubicBezTo>
                  <a:pt x="7675" y="3070"/>
                  <a:pt x="7710" y="3070"/>
                  <a:pt x="7743" y="3073"/>
                </a:cubicBezTo>
                <a:cubicBezTo>
                  <a:pt x="8145" y="2096"/>
                  <a:pt x="8362" y="1056"/>
                  <a:pt x="838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33"/>
          <p:cNvSpPr/>
          <p:nvPr/>
        </p:nvSpPr>
        <p:spPr>
          <a:xfrm>
            <a:off x="2713903" y="1020859"/>
            <a:ext cx="1817546" cy="1816903"/>
          </a:xfrm>
          <a:custGeom>
            <a:avLst/>
            <a:gdLst/>
            <a:ahLst/>
            <a:cxnLst/>
            <a:rect l="l" t="t" r="r" b="b"/>
            <a:pathLst>
              <a:path w="8384" h="8382" extrusionOk="0">
                <a:moveTo>
                  <a:pt x="8384" y="1"/>
                </a:moveTo>
                <a:cubicBezTo>
                  <a:pt x="6179" y="45"/>
                  <a:pt x="4076" y="942"/>
                  <a:pt x="2516" y="2502"/>
                </a:cubicBezTo>
                <a:cubicBezTo>
                  <a:pt x="2808" y="3110"/>
                  <a:pt x="2766" y="3825"/>
                  <a:pt x="2406" y="4396"/>
                </a:cubicBezTo>
                <a:cubicBezTo>
                  <a:pt x="2047" y="4966"/>
                  <a:pt x="1419" y="5312"/>
                  <a:pt x="745" y="5312"/>
                </a:cubicBezTo>
                <a:cubicBezTo>
                  <a:pt x="710" y="5312"/>
                  <a:pt x="675" y="5312"/>
                  <a:pt x="641" y="5311"/>
                </a:cubicBezTo>
                <a:cubicBezTo>
                  <a:pt x="239" y="6286"/>
                  <a:pt x="23" y="7327"/>
                  <a:pt x="1" y="8382"/>
                </a:cubicBezTo>
                <a:lnTo>
                  <a:pt x="5194" y="8382"/>
                </a:lnTo>
                <a:cubicBezTo>
                  <a:pt x="5290" y="6662"/>
                  <a:pt x="6664" y="5290"/>
                  <a:pt x="8384" y="5194"/>
                </a:cubicBezTo>
                <a:lnTo>
                  <a:pt x="8384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2547;p33"/>
          <p:cNvSpPr/>
          <p:nvPr/>
        </p:nvSpPr>
        <p:spPr>
          <a:xfrm>
            <a:off x="2532018" y="1403662"/>
            <a:ext cx="687000" cy="686487"/>
          </a:xfrm>
          <a:custGeom>
            <a:avLst/>
            <a:gdLst/>
            <a:ahLst/>
            <a:cxnLst/>
            <a:rect l="l" t="t" r="r" b="b"/>
            <a:pathLst>
              <a:path w="3169" h="3167" extrusionOk="0">
                <a:moveTo>
                  <a:pt x="1584" y="1"/>
                </a:moveTo>
                <a:cubicBezTo>
                  <a:pt x="710" y="1"/>
                  <a:pt x="1" y="709"/>
                  <a:pt x="1" y="1583"/>
                </a:cubicBezTo>
                <a:cubicBezTo>
                  <a:pt x="1" y="2457"/>
                  <a:pt x="710" y="3167"/>
                  <a:pt x="1584" y="3167"/>
                </a:cubicBezTo>
                <a:cubicBezTo>
                  <a:pt x="2459" y="3167"/>
                  <a:pt x="3168" y="2457"/>
                  <a:pt x="3168" y="1583"/>
                </a:cubicBezTo>
                <a:cubicBezTo>
                  <a:pt x="3168" y="709"/>
                  <a:pt x="2459" y="1"/>
                  <a:pt x="1584" y="1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8" name="Google Shape;2548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Approaching the problem</a:t>
            </a:r>
            <a:endParaRPr dirty="0"/>
          </a:p>
        </p:txBody>
      </p:sp>
      <p:sp>
        <p:nvSpPr>
          <p:cNvPr id="2589" name="Google Shape;2589;p33"/>
          <p:cNvSpPr txBox="1"/>
          <p:nvPr/>
        </p:nvSpPr>
        <p:spPr>
          <a:xfrm>
            <a:off x="835502" y="3847918"/>
            <a:ext cx="15723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/>
                </a:solidFill>
                <a:latin typeface="Fira Sans"/>
                <a:ea typeface="Fira Sans"/>
                <a:cs typeface="Fira Sans"/>
                <a:sym typeface="Fira Sans"/>
              </a:rPr>
              <a:t>Modelling</a:t>
            </a:r>
            <a:endParaRPr sz="1600" b="1" dirty="0">
              <a:solidFill>
                <a:schemeClr val="tx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0" name="Google Shape;2590;p33"/>
          <p:cNvSpPr txBox="1"/>
          <p:nvPr/>
        </p:nvSpPr>
        <p:spPr>
          <a:xfrm>
            <a:off x="0" y="1268175"/>
            <a:ext cx="2516272" cy="686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Reviewing the International Clinical Guidelines</a:t>
            </a:r>
            <a:endParaRPr sz="1600" b="1" dirty="0">
              <a:solidFill>
                <a:schemeClr val="accent4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1" name="Google Shape;2591;p33"/>
          <p:cNvSpPr txBox="1"/>
          <p:nvPr/>
        </p:nvSpPr>
        <p:spPr>
          <a:xfrm>
            <a:off x="6764375" y="1401569"/>
            <a:ext cx="213143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Feature Engineering and time window determination</a:t>
            </a:r>
            <a:endParaRPr sz="1600" b="1" dirty="0">
              <a:solidFill>
                <a:schemeClr val="tx2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2" name="Google Shape;2592;p33"/>
          <p:cNvSpPr txBox="1"/>
          <p:nvPr/>
        </p:nvSpPr>
        <p:spPr>
          <a:xfrm>
            <a:off x="6764375" y="3819352"/>
            <a:ext cx="2052574" cy="32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Explanation of the model</a:t>
            </a:r>
            <a:endParaRPr sz="1600" b="1" dirty="0">
              <a:solidFill>
                <a:schemeClr val="accent4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3" name="Google Shape;2593;p33"/>
          <p:cNvSpPr txBox="1"/>
          <p:nvPr/>
        </p:nvSpPr>
        <p:spPr>
          <a:xfrm>
            <a:off x="3324397" y="1767225"/>
            <a:ext cx="4479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1600" b="1" dirty="0">
              <a:solidFill>
                <a:schemeClr val="accent4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4" name="Google Shape;2594;p33"/>
          <p:cNvSpPr txBox="1"/>
          <p:nvPr/>
        </p:nvSpPr>
        <p:spPr>
          <a:xfrm>
            <a:off x="3307785" y="3599625"/>
            <a:ext cx="4479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1600" b="1" dirty="0">
              <a:solidFill>
                <a:schemeClr val="tx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5" name="Google Shape;2595;p33"/>
          <p:cNvSpPr txBox="1"/>
          <p:nvPr/>
        </p:nvSpPr>
        <p:spPr>
          <a:xfrm>
            <a:off x="5334410" y="1767225"/>
            <a:ext cx="474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1600" b="1" dirty="0">
              <a:solidFill>
                <a:schemeClr val="tx2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6" name="Google Shape;2596;p33"/>
          <p:cNvSpPr txBox="1"/>
          <p:nvPr/>
        </p:nvSpPr>
        <p:spPr>
          <a:xfrm>
            <a:off x="5415797" y="3599625"/>
            <a:ext cx="474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1600" b="1" dirty="0">
              <a:solidFill>
                <a:schemeClr val="accent4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3" name="Google Shape;559;p23">
            <a:extLst>
              <a:ext uri="{FF2B5EF4-FFF2-40B4-BE49-F238E27FC236}">
                <a16:creationId xmlns:a16="http://schemas.microsoft.com/office/drawing/2014/main" id="{14365661-2D56-B149-8DB9-86D9F122CF15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4" name="Google Shape;560;p23">
            <a:extLst>
              <a:ext uri="{FF2B5EF4-FFF2-40B4-BE49-F238E27FC236}">
                <a16:creationId xmlns:a16="http://schemas.microsoft.com/office/drawing/2014/main" id="{9A9DBAE5-BDF0-5943-9EDE-8E5D18A7A2C6}"/>
              </a:ext>
            </a:extLst>
          </p:cNvPr>
          <p:cNvSpPr/>
          <p:nvPr/>
        </p:nvSpPr>
        <p:spPr>
          <a:xfrm>
            <a:off x="2662968" y="1618609"/>
            <a:ext cx="428998" cy="52378"/>
          </a:xfrm>
          <a:custGeom>
            <a:avLst/>
            <a:gdLst/>
            <a:ahLst/>
            <a:cxnLst/>
            <a:rect l="l" t="t" r="r" b="b"/>
            <a:pathLst>
              <a:path w="8916" h="1086" extrusionOk="0">
                <a:moveTo>
                  <a:pt x="285" y="0"/>
                </a:moveTo>
                <a:lnTo>
                  <a:pt x="285" y="262"/>
                </a:lnTo>
                <a:lnTo>
                  <a:pt x="0" y="270"/>
                </a:lnTo>
                <a:lnTo>
                  <a:pt x="8" y="1086"/>
                </a:lnTo>
                <a:lnTo>
                  <a:pt x="8916" y="1086"/>
                </a:lnTo>
                <a:lnTo>
                  <a:pt x="8901" y="158"/>
                </a:lnTo>
                <a:lnTo>
                  <a:pt x="8788" y="158"/>
                </a:lnTo>
                <a:lnTo>
                  <a:pt x="8788" y="38"/>
                </a:lnTo>
                <a:lnTo>
                  <a:pt x="3616" y="15"/>
                </a:lnTo>
                <a:lnTo>
                  <a:pt x="3182" y="15"/>
                </a:lnTo>
                <a:lnTo>
                  <a:pt x="2740" y="8"/>
                </a:lnTo>
                <a:lnTo>
                  <a:pt x="1093" y="8"/>
                </a:lnTo>
                <a:lnTo>
                  <a:pt x="794" y="0"/>
                </a:ln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5" name="Google Shape;561;p23">
            <a:extLst>
              <a:ext uri="{FF2B5EF4-FFF2-40B4-BE49-F238E27FC236}">
                <a16:creationId xmlns:a16="http://schemas.microsoft.com/office/drawing/2014/main" id="{D329A45E-A56C-F947-9ACB-5AADE478C361}"/>
              </a:ext>
            </a:extLst>
          </p:cNvPr>
          <p:cNvSpPr/>
          <p:nvPr/>
        </p:nvSpPr>
        <p:spPr>
          <a:xfrm>
            <a:off x="2701123" y="1618609"/>
            <a:ext cx="114948" cy="9791"/>
          </a:xfrm>
          <a:custGeom>
            <a:avLst/>
            <a:gdLst/>
            <a:ahLst/>
            <a:cxnLst/>
            <a:rect l="l" t="t" r="r" b="b"/>
            <a:pathLst>
              <a:path w="2389" h="203" extrusionOk="0">
                <a:moveTo>
                  <a:pt x="1" y="0"/>
                </a:moveTo>
                <a:lnTo>
                  <a:pt x="1" y="202"/>
                </a:lnTo>
                <a:lnTo>
                  <a:pt x="2389" y="202"/>
                </a:lnTo>
                <a:lnTo>
                  <a:pt x="2389" y="15"/>
                </a:lnTo>
                <a:lnTo>
                  <a:pt x="1947" y="8"/>
                </a:lnTo>
                <a:lnTo>
                  <a:pt x="300" y="8"/>
                </a:lnTo>
                <a:lnTo>
                  <a:pt x="1" y="0"/>
                </a:ln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6" name="Google Shape;562;p23">
            <a:extLst>
              <a:ext uri="{FF2B5EF4-FFF2-40B4-BE49-F238E27FC236}">
                <a16:creationId xmlns:a16="http://schemas.microsoft.com/office/drawing/2014/main" id="{1FB443C2-812A-0F4C-80C0-7B912AF41367}"/>
              </a:ext>
            </a:extLst>
          </p:cNvPr>
          <p:cNvSpPr/>
          <p:nvPr/>
        </p:nvSpPr>
        <p:spPr>
          <a:xfrm>
            <a:off x="2794803" y="1618947"/>
            <a:ext cx="42149" cy="9597"/>
          </a:xfrm>
          <a:custGeom>
            <a:avLst/>
            <a:gdLst/>
            <a:ahLst/>
            <a:cxnLst/>
            <a:rect l="l" t="t" r="r" b="b"/>
            <a:pathLst>
              <a:path w="876" h="199" extrusionOk="0">
                <a:moveTo>
                  <a:pt x="0" y="1"/>
                </a:moveTo>
                <a:cubicBezTo>
                  <a:pt x="117" y="133"/>
                  <a:pt x="277" y="198"/>
                  <a:pt x="439" y="198"/>
                </a:cubicBezTo>
                <a:cubicBezTo>
                  <a:pt x="597" y="198"/>
                  <a:pt x="757" y="135"/>
                  <a:pt x="876" y="8"/>
                </a:cubicBezTo>
                <a:lnTo>
                  <a:pt x="442" y="8"/>
                </a:lnTo>
                <a:lnTo>
                  <a:pt x="0" y="1"/>
                </a:ln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7" name="Google Shape;563;p23">
            <a:extLst>
              <a:ext uri="{FF2B5EF4-FFF2-40B4-BE49-F238E27FC236}">
                <a16:creationId xmlns:a16="http://schemas.microsoft.com/office/drawing/2014/main" id="{90CCAB60-AB15-A84D-B9FA-B6101EF8F148}"/>
              </a:ext>
            </a:extLst>
          </p:cNvPr>
          <p:cNvSpPr/>
          <p:nvPr/>
        </p:nvSpPr>
        <p:spPr>
          <a:xfrm>
            <a:off x="2679519" y="1618609"/>
            <a:ext cx="42919" cy="9791"/>
          </a:xfrm>
          <a:custGeom>
            <a:avLst/>
            <a:gdLst/>
            <a:ahLst/>
            <a:cxnLst/>
            <a:rect l="l" t="t" r="r" b="b"/>
            <a:pathLst>
              <a:path w="892" h="203" extrusionOk="0">
                <a:moveTo>
                  <a:pt x="1" y="0"/>
                </a:moveTo>
                <a:cubicBezTo>
                  <a:pt x="113" y="128"/>
                  <a:pt x="278" y="202"/>
                  <a:pt x="450" y="202"/>
                </a:cubicBezTo>
                <a:cubicBezTo>
                  <a:pt x="562" y="202"/>
                  <a:pt x="667" y="173"/>
                  <a:pt x="764" y="113"/>
                </a:cubicBezTo>
                <a:cubicBezTo>
                  <a:pt x="809" y="83"/>
                  <a:pt x="854" y="45"/>
                  <a:pt x="891" y="8"/>
                </a:cubicBezTo>
                <a:lnTo>
                  <a:pt x="749" y="0"/>
                </a:ln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8" name="Google Shape;564;p23">
            <a:extLst>
              <a:ext uri="{FF2B5EF4-FFF2-40B4-BE49-F238E27FC236}">
                <a16:creationId xmlns:a16="http://schemas.microsoft.com/office/drawing/2014/main" id="{352A4848-A065-7640-89DD-0F69F7F38358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CABB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9" name="Google Shape;565;p23">
            <a:extLst>
              <a:ext uri="{FF2B5EF4-FFF2-40B4-BE49-F238E27FC236}">
                <a16:creationId xmlns:a16="http://schemas.microsoft.com/office/drawing/2014/main" id="{BEB24A25-BA0B-B942-A984-285B85760E09}"/>
              </a:ext>
            </a:extLst>
          </p:cNvPr>
          <p:cNvSpPr/>
          <p:nvPr/>
        </p:nvSpPr>
        <p:spPr>
          <a:xfrm>
            <a:off x="2662968" y="1626181"/>
            <a:ext cx="428998" cy="44806"/>
          </a:xfrm>
          <a:custGeom>
            <a:avLst/>
            <a:gdLst/>
            <a:ahLst/>
            <a:cxnLst/>
            <a:rect l="l" t="t" r="r" b="b"/>
            <a:pathLst>
              <a:path w="8916" h="929" extrusionOk="0">
                <a:moveTo>
                  <a:pt x="8788" y="1"/>
                </a:moveTo>
                <a:lnTo>
                  <a:pt x="285" y="105"/>
                </a:lnTo>
                <a:lnTo>
                  <a:pt x="0" y="113"/>
                </a:lnTo>
                <a:lnTo>
                  <a:pt x="8" y="929"/>
                </a:lnTo>
                <a:lnTo>
                  <a:pt x="8916" y="929"/>
                </a:lnTo>
                <a:lnTo>
                  <a:pt x="8901" y="1"/>
                </a:lnTo>
                <a:close/>
              </a:path>
            </a:pathLst>
          </a:custGeom>
          <a:solidFill>
            <a:srgbClr val="CABB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0" name="Google Shape;566;p23">
            <a:extLst>
              <a:ext uri="{FF2B5EF4-FFF2-40B4-BE49-F238E27FC236}">
                <a16:creationId xmlns:a16="http://schemas.microsoft.com/office/drawing/2014/main" id="{36BC0CB0-8D7A-0041-8507-92116DF9EE13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D5D9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1" name="Google Shape;567;p23">
            <a:extLst>
              <a:ext uri="{FF2B5EF4-FFF2-40B4-BE49-F238E27FC236}">
                <a16:creationId xmlns:a16="http://schemas.microsoft.com/office/drawing/2014/main" id="{4844F8C8-4A35-114F-B45C-50F2983B6E70}"/>
              </a:ext>
            </a:extLst>
          </p:cNvPr>
          <p:cNvSpPr/>
          <p:nvPr/>
        </p:nvSpPr>
        <p:spPr>
          <a:xfrm>
            <a:off x="2676295" y="1618609"/>
            <a:ext cx="409559" cy="52378"/>
          </a:xfrm>
          <a:custGeom>
            <a:avLst/>
            <a:gdLst/>
            <a:ahLst/>
            <a:cxnLst/>
            <a:rect l="l" t="t" r="r" b="b"/>
            <a:pathLst>
              <a:path w="8512" h="1086" extrusionOk="0">
                <a:moveTo>
                  <a:pt x="8" y="0"/>
                </a:moveTo>
                <a:lnTo>
                  <a:pt x="8" y="262"/>
                </a:lnTo>
                <a:lnTo>
                  <a:pt x="8" y="547"/>
                </a:lnTo>
                <a:lnTo>
                  <a:pt x="0" y="1086"/>
                </a:lnTo>
                <a:lnTo>
                  <a:pt x="8504" y="1086"/>
                </a:lnTo>
                <a:lnTo>
                  <a:pt x="8511" y="158"/>
                </a:lnTo>
                <a:lnTo>
                  <a:pt x="8511" y="38"/>
                </a:lnTo>
                <a:lnTo>
                  <a:pt x="3339" y="15"/>
                </a:lnTo>
                <a:lnTo>
                  <a:pt x="2905" y="15"/>
                </a:lnTo>
                <a:lnTo>
                  <a:pt x="2463" y="8"/>
                </a:lnTo>
                <a:lnTo>
                  <a:pt x="816" y="8"/>
                </a:lnTo>
                <a:lnTo>
                  <a:pt x="517" y="0"/>
                </a:lnTo>
                <a:close/>
              </a:path>
            </a:pathLst>
          </a:custGeom>
          <a:solidFill>
            <a:srgbClr val="D5D9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2" name="Google Shape;568;p23">
            <a:extLst>
              <a:ext uri="{FF2B5EF4-FFF2-40B4-BE49-F238E27FC236}">
                <a16:creationId xmlns:a16="http://schemas.microsoft.com/office/drawing/2014/main" id="{99059C0C-B3EF-4F41-AF46-32E704E906C9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3" name="Google Shape;569;p23">
            <a:extLst>
              <a:ext uri="{FF2B5EF4-FFF2-40B4-BE49-F238E27FC236}">
                <a16:creationId xmlns:a16="http://schemas.microsoft.com/office/drawing/2014/main" id="{304036F8-1E5B-FC4A-8280-CA486E2207F9}"/>
              </a:ext>
            </a:extLst>
          </p:cNvPr>
          <p:cNvSpPr/>
          <p:nvPr/>
        </p:nvSpPr>
        <p:spPr>
          <a:xfrm>
            <a:off x="2668357" y="1644219"/>
            <a:ext cx="409223" cy="26768"/>
          </a:xfrm>
          <a:custGeom>
            <a:avLst/>
            <a:gdLst/>
            <a:ahLst/>
            <a:cxnLst/>
            <a:rect l="l" t="t" r="r" b="b"/>
            <a:pathLst>
              <a:path w="8505" h="555" extrusionOk="0">
                <a:moveTo>
                  <a:pt x="8504" y="1"/>
                </a:moveTo>
                <a:lnTo>
                  <a:pt x="173" y="16"/>
                </a:lnTo>
                <a:lnTo>
                  <a:pt x="1" y="16"/>
                </a:lnTo>
                <a:lnTo>
                  <a:pt x="1" y="555"/>
                </a:lnTo>
                <a:lnTo>
                  <a:pt x="8504" y="555"/>
                </a:lnTo>
                <a:lnTo>
                  <a:pt x="8504" y="1"/>
                </a:ln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4" name="Google Shape;570;p23">
            <a:extLst>
              <a:ext uri="{FF2B5EF4-FFF2-40B4-BE49-F238E27FC236}">
                <a16:creationId xmlns:a16="http://schemas.microsoft.com/office/drawing/2014/main" id="{374A5B09-57B8-7D4E-A82A-BF7C20EE973A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ECB0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5" name="Google Shape;571;p23">
            <a:extLst>
              <a:ext uri="{FF2B5EF4-FFF2-40B4-BE49-F238E27FC236}">
                <a16:creationId xmlns:a16="http://schemas.microsoft.com/office/drawing/2014/main" id="{5D1B4015-19AC-4545-A5EC-4A6A38B75C43}"/>
              </a:ext>
            </a:extLst>
          </p:cNvPr>
          <p:cNvSpPr/>
          <p:nvPr/>
        </p:nvSpPr>
        <p:spPr>
          <a:xfrm>
            <a:off x="2626929" y="1670939"/>
            <a:ext cx="492799" cy="274091"/>
          </a:xfrm>
          <a:custGeom>
            <a:avLst/>
            <a:gdLst/>
            <a:ahLst/>
            <a:cxnLst/>
            <a:rect l="l" t="t" r="r" b="b"/>
            <a:pathLst>
              <a:path w="10242" h="5683" extrusionOk="0">
                <a:moveTo>
                  <a:pt x="5107" y="617"/>
                </a:moveTo>
                <a:cubicBezTo>
                  <a:pt x="6245" y="617"/>
                  <a:pt x="7337" y="1502"/>
                  <a:pt x="7337" y="2838"/>
                </a:cubicBezTo>
                <a:cubicBezTo>
                  <a:pt x="7337" y="4065"/>
                  <a:pt x="6349" y="5054"/>
                  <a:pt x="5121" y="5054"/>
                </a:cubicBezTo>
                <a:cubicBezTo>
                  <a:pt x="3145" y="5054"/>
                  <a:pt x="2157" y="2666"/>
                  <a:pt x="3556" y="1273"/>
                </a:cubicBezTo>
                <a:cubicBezTo>
                  <a:pt x="4007" y="820"/>
                  <a:pt x="4563" y="617"/>
                  <a:pt x="5107" y="617"/>
                </a:cubicBezTo>
                <a:close/>
                <a:moveTo>
                  <a:pt x="1" y="1"/>
                </a:moveTo>
                <a:lnTo>
                  <a:pt x="345" y="5682"/>
                </a:lnTo>
                <a:lnTo>
                  <a:pt x="9897" y="5682"/>
                </a:lnTo>
                <a:lnTo>
                  <a:pt x="10241" y="1"/>
                </a:lnTo>
                <a:close/>
              </a:path>
            </a:pathLst>
          </a:custGeom>
          <a:solidFill>
            <a:srgbClr val="ECB004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6" name="Google Shape;572;p23">
            <a:extLst>
              <a:ext uri="{FF2B5EF4-FFF2-40B4-BE49-F238E27FC236}">
                <a16:creationId xmlns:a16="http://schemas.microsoft.com/office/drawing/2014/main" id="{E9B2F95C-B867-6C49-902B-C69029262240}"/>
              </a:ext>
            </a:extLst>
          </p:cNvPr>
          <p:cNvSpPr/>
          <p:nvPr/>
        </p:nvSpPr>
        <p:spPr>
          <a:xfrm>
            <a:off x="2643529" y="1570958"/>
            <a:ext cx="459599" cy="100029"/>
          </a:xfrm>
          <a:custGeom>
            <a:avLst/>
            <a:gdLst/>
            <a:ahLst/>
            <a:cxnLst/>
            <a:rect l="l" t="t" r="r" b="b"/>
            <a:pathLst>
              <a:path w="9552" h="2074" extrusionOk="0">
                <a:moveTo>
                  <a:pt x="1198" y="0"/>
                </a:moveTo>
                <a:cubicBezTo>
                  <a:pt x="868" y="0"/>
                  <a:pt x="599" y="270"/>
                  <a:pt x="599" y="599"/>
                </a:cubicBezTo>
                <a:lnTo>
                  <a:pt x="0" y="599"/>
                </a:lnTo>
                <a:lnTo>
                  <a:pt x="0" y="2074"/>
                </a:lnTo>
                <a:lnTo>
                  <a:pt x="412" y="2074"/>
                </a:lnTo>
                <a:lnTo>
                  <a:pt x="404" y="1258"/>
                </a:lnTo>
                <a:lnTo>
                  <a:pt x="689" y="1250"/>
                </a:lnTo>
                <a:lnTo>
                  <a:pt x="689" y="988"/>
                </a:lnTo>
                <a:lnTo>
                  <a:pt x="1198" y="988"/>
                </a:lnTo>
                <a:lnTo>
                  <a:pt x="1497" y="996"/>
                </a:lnTo>
                <a:lnTo>
                  <a:pt x="3144" y="996"/>
                </a:lnTo>
                <a:lnTo>
                  <a:pt x="3586" y="1003"/>
                </a:lnTo>
                <a:lnTo>
                  <a:pt x="4020" y="1003"/>
                </a:lnTo>
                <a:lnTo>
                  <a:pt x="9192" y="1018"/>
                </a:lnTo>
                <a:lnTo>
                  <a:pt x="9192" y="1146"/>
                </a:lnTo>
                <a:lnTo>
                  <a:pt x="9305" y="1146"/>
                </a:lnTo>
                <a:lnTo>
                  <a:pt x="9320" y="2074"/>
                </a:lnTo>
                <a:lnTo>
                  <a:pt x="9552" y="2074"/>
                </a:lnTo>
                <a:lnTo>
                  <a:pt x="9552" y="599"/>
                </a:lnTo>
                <a:lnTo>
                  <a:pt x="4177" y="599"/>
                </a:lnTo>
                <a:cubicBezTo>
                  <a:pt x="4177" y="270"/>
                  <a:pt x="3915" y="0"/>
                  <a:pt x="3586" y="0"/>
                </a:cubicBezTo>
                <a:close/>
              </a:path>
            </a:pathLst>
          </a:custGeom>
          <a:solidFill>
            <a:srgbClr val="FE7702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7" name="Google Shape;573;p23">
            <a:extLst>
              <a:ext uri="{FF2B5EF4-FFF2-40B4-BE49-F238E27FC236}">
                <a16:creationId xmlns:a16="http://schemas.microsoft.com/office/drawing/2014/main" id="{A799C0B9-770B-2742-9621-D4AF5EE6D351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EDECE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8" name="Google Shape;574;p23">
            <a:extLst>
              <a:ext uri="{FF2B5EF4-FFF2-40B4-BE49-F238E27FC236}">
                <a16:creationId xmlns:a16="http://schemas.microsoft.com/office/drawing/2014/main" id="{551AC76B-6F89-9B46-8631-374B4C98DF62}"/>
              </a:ext>
            </a:extLst>
          </p:cNvPr>
          <p:cNvSpPr/>
          <p:nvPr/>
        </p:nvSpPr>
        <p:spPr>
          <a:xfrm>
            <a:off x="2823240" y="1778877"/>
            <a:ext cx="100514" cy="57828"/>
          </a:xfrm>
          <a:custGeom>
            <a:avLst/>
            <a:gdLst/>
            <a:ahLst/>
            <a:cxnLst/>
            <a:rect l="l" t="t" r="r" b="b"/>
            <a:pathLst>
              <a:path w="2089" h="1199" extrusionOk="0">
                <a:moveTo>
                  <a:pt x="891" y="1"/>
                </a:moveTo>
                <a:lnTo>
                  <a:pt x="891" y="450"/>
                </a:lnTo>
                <a:lnTo>
                  <a:pt x="0" y="450"/>
                </a:lnTo>
                <a:lnTo>
                  <a:pt x="0" y="1199"/>
                </a:lnTo>
                <a:lnTo>
                  <a:pt x="300" y="1199"/>
                </a:lnTo>
                <a:lnTo>
                  <a:pt x="300" y="750"/>
                </a:lnTo>
                <a:lnTo>
                  <a:pt x="891" y="750"/>
                </a:lnTo>
                <a:lnTo>
                  <a:pt x="891" y="1199"/>
                </a:lnTo>
                <a:lnTo>
                  <a:pt x="1191" y="1199"/>
                </a:lnTo>
                <a:lnTo>
                  <a:pt x="1191" y="750"/>
                </a:lnTo>
                <a:lnTo>
                  <a:pt x="1789" y="750"/>
                </a:lnTo>
                <a:lnTo>
                  <a:pt x="1789" y="1199"/>
                </a:lnTo>
                <a:lnTo>
                  <a:pt x="2089" y="1199"/>
                </a:lnTo>
                <a:lnTo>
                  <a:pt x="2089" y="450"/>
                </a:lnTo>
                <a:lnTo>
                  <a:pt x="1191" y="450"/>
                </a:lnTo>
                <a:lnTo>
                  <a:pt x="1191" y="1"/>
                </a:lnTo>
                <a:close/>
              </a:path>
            </a:pathLst>
          </a:custGeom>
          <a:solidFill>
            <a:srgbClr val="2B3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9" name="Google Shape;575;p23">
            <a:extLst>
              <a:ext uri="{FF2B5EF4-FFF2-40B4-BE49-F238E27FC236}">
                <a16:creationId xmlns:a16="http://schemas.microsoft.com/office/drawing/2014/main" id="{AB6718F8-86AF-C749-9B1E-3E42DBFEF3A3}"/>
              </a:ext>
            </a:extLst>
          </p:cNvPr>
          <p:cNvSpPr/>
          <p:nvPr/>
        </p:nvSpPr>
        <p:spPr>
          <a:xfrm>
            <a:off x="2854226" y="1750373"/>
            <a:ext cx="33537" cy="28793"/>
          </a:xfrm>
          <a:custGeom>
            <a:avLst/>
            <a:gdLst/>
            <a:ahLst/>
            <a:cxnLst/>
            <a:rect l="l" t="t" r="r" b="b"/>
            <a:pathLst>
              <a:path w="697" h="597" extrusionOk="0">
                <a:moveTo>
                  <a:pt x="397" y="1"/>
                </a:moveTo>
                <a:cubicBezTo>
                  <a:pt x="135" y="1"/>
                  <a:pt x="0" y="323"/>
                  <a:pt x="187" y="510"/>
                </a:cubicBezTo>
                <a:cubicBezTo>
                  <a:pt x="248" y="570"/>
                  <a:pt x="322" y="597"/>
                  <a:pt x="395" y="597"/>
                </a:cubicBezTo>
                <a:cubicBezTo>
                  <a:pt x="548" y="597"/>
                  <a:pt x="696" y="478"/>
                  <a:pt x="696" y="300"/>
                </a:cubicBezTo>
                <a:cubicBezTo>
                  <a:pt x="696" y="128"/>
                  <a:pt x="562" y="1"/>
                  <a:pt x="397" y="1"/>
                </a:cubicBezTo>
                <a:close/>
              </a:path>
            </a:pathLst>
          </a:custGeom>
          <a:solidFill>
            <a:srgbClr val="F04A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0" name="Google Shape;576;p23">
            <a:extLst>
              <a:ext uri="{FF2B5EF4-FFF2-40B4-BE49-F238E27FC236}">
                <a16:creationId xmlns:a16="http://schemas.microsoft.com/office/drawing/2014/main" id="{72C204AE-9695-B04B-9800-932BFD02E884}"/>
              </a:ext>
            </a:extLst>
          </p:cNvPr>
          <p:cNvSpPr/>
          <p:nvPr/>
        </p:nvSpPr>
        <p:spPr>
          <a:xfrm>
            <a:off x="2816022" y="1836656"/>
            <a:ext cx="28532" cy="28938"/>
          </a:xfrm>
          <a:custGeom>
            <a:avLst/>
            <a:gdLst/>
            <a:ahLst/>
            <a:cxnLst/>
            <a:rect l="l" t="t" r="r" b="b"/>
            <a:pathLst>
              <a:path w="593" h="600" extrusionOk="0">
                <a:moveTo>
                  <a:pt x="300" y="1"/>
                </a:moveTo>
                <a:cubicBezTo>
                  <a:pt x="135" y="1"/>
                  <a:pt x="1" y="135"/>
                  <a:pt x="1" y="300"/>
                </a:cubicBezTo>
                <a:cubicBezTo>
                  <a:pt x="1" y="465"/>
                  <a:pt x="135" y="600"/>
                  <a:pt x="300" y="600"/>
                </a:cubicBezTo>
                <a:cubicBezTo>
                  <a:pt x="465" y="600"/>
                  <a:pt x="592" y="465"/>
                  <a:pt x="592" y="300"/>
                </a:cubicBezTo>
                <a:cubicBezTo>
                  <a:pt x="592" y="135"/>
                  <a:pt x="465" y="1"/>
                  <a:pt x="300" y="1"/>
                </a:cubicBezTo>
                <a:close/>
              </a:path>
            </a:pathLst>
          </a:custGeom>
          <a:solidFill>
            <a:srgbClr val="FE77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1" name="Google Shape;577;p23">
            <a:extLst>
              <a:ext uri="{FF2B5EF4-FFF2-40B4-BE49-F238E27FC236}">
                <a16:creationId xmlns:a16="http://schemas.microsoft.com/office/drawing/2014/main" id="{B0329D1D-6DC9-F04D-B3FF-224251EFAF1D}"/>
              </a:ext>
            </a:extLst>
          </p:cNvPr>
          <p:cNvSpPr/>
          <p:nvPr/>
        </p:nvSpPr>
        <p:spPr>
          <a:xfrm>
            <a:off x="2854226" y="1836656"/>
            <a:ext cx="33537" cy="28793"/>
          </a:xfrm>
          <a:custGeom>
            <a:avLst/>
            <a:gdLst/>
            <a:ahLst/>
            <a:cxnLst/>
            <a:rect l="l" t="t" r="r" b="b"/>
            <a:pathLst>
              <a:path w="697" h="597" extrusionOk="0">
                <a:moveTo>
                  <a:pt x="397" y="1"/>
                </a:moveTo>
                <a:cubicBezTo>
                  <a:pt x="135" y="1"/>
                  <a:pt x="0" y="323"/>
                  <a:pt x="187" y="510"/>
                </a:cubicBezTo>
                <a:cubicBezTo>
                  <a:pt x="248" y="570"/>
                  <a:pt x="322" y="597"/>
                  <a:pt x="395" y="597"/>
                </a:cubicBezTo>
                <a:cubicBezTo>
                  <a:pt x="548" y="597"/>
                  <a:pt x="696" y="478"/>
                  <a:pt x="696" y="300"/>
                </a:cubicBezTo>
                <a:cubicBezTo>
                  <a:pt x="696" y="135"/>
                  <a:pt x="562" y="1"/>
                  <a:pt x="397" y="1"/>
                </a:cubicBezTo>
                <a:close/>
              </a:path>
            </a:pathLst>
          </a:custGeom>
          <a:solidFill>
            <a:srgbClr val="287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2" name="Google Shape;578;p23">
            <a:extLst>
              <a:ext uri="{FF2B5EF4-FFF2-40B4-BE49-F238E27FC236}">
                <a16:creationId xmlns:a16="http://schemas.microsoft.com/office/drawing/2014/main" id="{E40AB741-0533-9A4C-B3E1-09D65F97E4F5}"/>
              </a:ext>
            </a:extLst>
          </p:cNvPr>
          <p:cNvSpPr/>
          <p:nvPr/>
        </p:nvSpPr>
        <p:spPr>
          <a:xfrm>
            <a:off x="2902101" y="1836656"/>
            <a:ext cx="28870" cy="28938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0" y="1"/>
                </a:moveTo>
                <a:cubicBezTo>
                  <a:pt x="135" y="1"/>
                  <a:pt x="1" y="135"/>
                  <a:pt x="1" y="300"/>
                </a:cubicBezTo>
                <a:cubicBezTo>
                  <a:pt x="1" y="465"/>
                  <a:pt x="135" y="600"/>
                  <a:pt x="300" y="600"/>
                </a:cubicBezTo>
                <a:cubicBezTo>
                  <a:pt x="465" y="600"/>
                  <a:pt x="600" y="465"/>
                  <a:pt x="600" y="300"/>
                </a:cubicBezTo>
                <a:cubicBezTo>
                  <a:pt x="600" y="135"/>
                  <a:pt x="465" y="1"/>
                  <a:pt x="300" y="1"/>
                </a:cubicBezTo>
                <a:close/>
              </a:path>
            </a:pathLst>
          </a:custGeom>
          <a:solidFill>
            <a:srgbClr val="25AC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4" name="Google Shape;590;p23">
            <a:extLst>
              <a:ext uri="{FF2B5EF4-FFF2-40B4-BE49-F238E27FC236}">
                <a16:creationId xmlns:a16="http://schemas.microsoft.com/office/drawing/2014/main" id="{065C7D30-58E9-BE48-9C12-395E08A39A17}"/>
              </a:ext>
            </a:extLst>
          </p:cNvPr>
          <p:cNvSpPr/>
          <p:nvPr/>
        </p:nvSpPr>
        <p:spPr>
          <a:xfrm>
            <a:off x="6258637" y="1932153"/>
            <a:ext cx="54814" cy="52084"/>
          </a:xfrm>
          <a:custGeom>
            <a:avLst/>
            <a:gdLst/>
            <a:ahLst/>
            <a:cxnLst/>
            <a:rect l="l" t="t" r="r" b="b"/>
            <a:pathLst>
              <a:path w="1252" h="1251" extrusionOk="0">
                <a:moveTo>
                  <a:pt x="1" y="1"/>
                </a:moveTo>
                <a:lnTo>
                  <a:pt x="1" y="1251"/>
                </a:lnTo>
                <a:lnTo>
                  <a:pt x="1251" y="1251"/>
                </a:lnTo>
                <a:lnTo>
                  <a:pt x="1251" y="1"/>
                </a:lnTo>
                <a:close/>
              </a:path>
            </a:pathLst>
          </a:custGeom>
          <a:solidFill>
            <a:srgbClr val="0F3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5" name="Google Shape;591;p23">
            <a:extLst>
              <a:ext uri="{FF2B5EF4-FFF2-40B4-BE49-F238E27FC236}">
                <a16:creationId xmlns:a16="http://schemas.microsoft.com/office/drawing/2014/main" id="{7B527DE9-A0E3-494B-B5A0-770475838156}"/>
              </a:ext>
            </a:extLst>
          </p:cNvPr>
          <p:cNvSpPr/>
          <p:nvPr/>
        </p:nvSpPr>
        <p:spPr>
          <a:xfrm>
            <a:off x="6143301" y="1509572"/>
            <a:ext cx="143253" cy="327575"/>
          </a:xfrm>
          <a:custGeom>
            <a:avLst/>
            <a:gdLst/>
            <a:ahLst/>
            <a:cxnLst/>
            <a:rect l="l" t="t" r="r" b="b"/>
            <a:pathLst>
              <a:path w="3272" h="7868" extrusionOk="0">
                <a:moveTo>
                  <a:pt x="3271" y="0"/>
                </a:moveTo>
                <a:cubicBezTo>
                  <a:pt x="1467" y="0"/>
                  <a:pt x="0" y="1347"/>
                  <a:pt x="0" y="3271"/>
                </a:cubicBezTo>
                <a:cubicBezTo>
                  <a:pt x="0" y="5203"/>
                  <a:pt x="1662" y="6460"/>
                  <a:pt x="1662" y="7867"/>
                </a:cubicBezTo>
                <a:lnTo>
                  <a:pt x="3271" y="7867"/>
                </a:lnTo>
                <a:lnTo>
                  <a:pt x="3271" y="0"/>
                </a:lnTo>
                <a:close/>
              </a:path>
            </a:pathLst>
          </a:custGeom>
          <a:solidFill>
            <a:srgbClr val="FE7702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6" name="Google Shape;592;p23">
            <a:extLst>
              <a:ext uri="{FF2B5EF4-FFF2-40B4-BE49-F238E27FC236}">
                <a16:creationId xmlns:a16="http://schemas.microsoft.com/office/drawing/2014/main" id="{0FB0A701-B1F3-2D41-9F3A-8003F686445C}"/>
              </a:ext>
            </a:extLst>
          </p:cNvPr>
          <p:cNvSpPr/>
          <p:nvPr/>
        </p:nvSpPr>
        <p:spPr>
          <a:xfrm>
            <a:off x="6285868" y="1509572"/>
            <a:ext cx="143603" cy="327575"/>
          </a:xfrm>
          <a:custGeom>
            <a:avLst/>
            <a:gdLst/>
            <a:ahLst/>
            <a:cxnLst/>
            <a:rect l="l" t="t" r="r" b="b"/>
            <a:pathLst>
              <a:path w="3280" h="7868" extrusionOk="0">
                <a:moveTo>
                  <a:pt x="0" y="0"/>
                </a:moveTo>
                <a:lnTo>
                  <a:pt x="0" y="7867"/>
                </a:lnTo>
                <a:lnTo>
                  <a:pt x="1617" y="7867"/>
                </a:lnTo>
                <a:cubicBezTo>
                  <a:pt x="1617" y="6460"/>
                  <a:pt x="3279" y="5203"/>
                  <a:pt x="3279" y="3279"/>
                </a:cubicBezTo>
                <a:cubicBezTo>
                  <a:pt x="3279" y="1347"/>
                  <a:pt x="1812" y="0"/>
                  <a:pt x="0" y="0"/>
                </a:cubicBezTo>
                <a:close/>
              </a:path>
            </a:pathLst>
          </a:custGeom>
          <a:solidFill>
            <a:srgbClr val="FE7702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7" name="Google Shape;593;p23">
            <a:extLst>
              <a:ext uri="{FF2B5EF4-FFF2-40B4-BE49-F238E27FC236}">
                <a16:creationId xmlns:a16="http://schemas.microsoft.com/office/drawing/2014/main" id="{3F590134-33D8-6541-B5C5-76F842F2BFB5}"/>
              </a:ext>
            </a:extLst>
          </p:cNvPr>
          <p:cNvSpPr/>
          <p:nvPr/>
        </p:nvSpPr>
        <p:spPr>
          <a:xfrm>
            <a:off x="6285868" y="1858004"/>
            <a:ext cx="70838" cy="114410"/>
          </a:xfrm>
          <a:custGeom>
            <a:avLst/>
            <a:gdLst/>
            <a:ahLst/>
            <a:cxnLst/>
            <a:rect l="l" t="t" r="r" b="b"/>
            <a:pathLst>
              <a:path w="1618" h="2748" extrusionOk="0">
                <a:moveTo>
                  <a:pt x="0" y="0"/>
                </a:moveTo>
                <a:lnTo>
                  <a:pt x="0" y="2747"/>
                </a:lnTo>
                <a:lnTo>
                  <a:pt x="1116" y="2747"/>
                </a:lnTo>
                <a:cubicBezTo>
                  <a:pt x="1393" y="2747"/>
                  <a:pt x="1617" y="2523"/>
                  <a:pt x="1617" y="2253"/>
                </a:cubicBezTo>
                <a:lnTo>
                  <a:pt x="1617" y="0"/>
                </a:ln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8" name="Google Shape;594;p23">
            <a:extLst>
              <a:ext uri="{FF2B5EF4-FFF2-40B4-BE49-F238E27FC236}">
                <a16:creationId xmlns:a16="http://schemas.microsoft.com/office/drawing/2014/main" id="{1D23542D-71BD-0F4C-9E15-FC96121CA808}"/>
              </a:ext>
            </a:extLst>
          </p:cNvPr>
          <p:cNvSpPr/>
          <p:nvPr/>
        </p:nvSpPr>
        <p:spPr>
          <a:xfrm>
            <a:off x="6216021" y="1858004"/>
            <a:ext cx="70532" cy="114410"/>
          </a:xfrm>
          <a:custGeom>
            <a:avLst/>
            <a:gdLst/>
            <a:ahLst/>
            <a:cxnLst/>
            <a:rect l="l" t="t" r="r" b="b"/>
            <a:pathLst>
              <a:path w="1611" h="2748" extrusionOk="0">
                <a:moveTo>
                  <a:pt x="1" y="0"/>
                </a:moveTo>
                <a:lnTo>
                  <a:pt x="1" y="2253"/>
                </a:lnTo>
                <a:cubicBezTo>
                  <a:pt x="1" y="2523"/>
                  <a:pt x="225" y="2747"/>
                  <a:pt x="502" y="2747"/>
                </a:cubicBezTo>
                <a:lnTo>
                  <a:pt x="1610" y="2747"/>
                </a:lnTo>
                <a:lnTo>
                  <a:pt x="1610" y="0"/>
                </a:ln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9" name="Google Shape;595;p23">
            <a:extLst>
              <a:ext uri="{FF2B5EF4-FFF2-40B4-BE49-F238E27FC236}">
                <a16:creationId xmlns:a16="http://schemas.microsoft.com/office/drawing/2014/main" id="{59BF04CC-28C9-5748-B6B2-A93F38AFA11E}"/>
              </a:ext>
            </a:extLst>
          </p:cNvPr>
          <p:cNvSpPr/>
          <p:nvPr/>
        </p:nvSpPr>
        <p:spPr>
          <a:xfrm>
            <a:off x="6216021" y="1837104"/>
            <a:ext cx="70532" cy="20942"/>
          </a:xfrm>
          <a:custGeom>
            <a:avLst/>
            <a:gdLst/>
            <a:ahLst/>
            <a:cxnLst/>
            <a:rect l="l" t="t" r="r" b="b"/>
            <a:pathLst>
              <a:path w="1611" h="503" extrusionOk="0">
                <a:moveTo>
                  <a:pt x="1" y="0"/>
                </a:moveTo>
                <a:lnTo>
                  <a:pt x="1" y="502"/>
                </a:lnTo>
                <a:lnTo>
                  <a:pt x="1610" y="502"/>
                </a:lnTo>
                <a:lnTo>
                  <a:pt x="1610" y="0"/>
                </a:lnTo>
                <a:close/>
              </a:path>
            </a:pathLst>
          </a:custGeom>
          <a:solidFill>
            <a:srgbClr val="0F3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100" name="Google Shape;596;p23">
            <a:extLst>
              <a:ext uri="{FF2B5EF4-FFF2-40B4-BE49-F238E27FC236}">
                <a16:creationId xmlns:a16="http://schemas.microsoft.com/office/drawing/2014/main" id="{E98C0ABE-7CD6-A840-A92B-5DD5A8AF132F}"/>
              </a:ext>
            </a:extLst>
          </p:cNvPr>
          <p:cNvSpPr/>
          <p:nvPr/>
        </p:nvSpPr>
        <p:spPr>
          <a:xfrm>
            <a:off x="6286175" y="1837104"/>
            <a:ext cx="70532" cy="20942"/>
          </a:xfrm>
          <a:custGeom>
            <a:avLst/>
            <a:gdLst/>
            <a:ahLst/>
            <a:cxnLst/>
            <a:rect l="l" t="t" r="r" b="b"/>
            <a:pathLst>
              <a:path w="1611" h="503" extrusionOk="0">
                <a:moveTo>
                  <a:pt x="1" y="0"/>
                </a:moveTo>
                <a:lnTo>
                  <a:pt x="1" y="502"/>
                </a:lnTo>
                <a:lnTo>
                  <a:pt x="1610" y="502"/>
                </a:lnTo>
                <a:lnTo>
                  <a:pt x="1610" y="0"/>
                </a:lnTo>
                <a:close/>
              </a:path>
            </a:pathLst>
          </a:custGeom>
          <a:solidFill>
            <a:srgbClr val="0F3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102" name="Google Shape;179;p18">
            <a:extLst>
              <a:ext uri="{FF2B5EF4-FFF2-40B4-BE49-F238E27FC236}">
                <a16:creationId xmlns:a16="http://schemas.microsoft.com/office/drawing/2014/main" id="{6CF1B2BF-F551-CD42-9189-B50E772F4D80}"/>
              </a:ext>
            </a:extLst>
          </p:cNvPr>
          <p:cNvSpPr/>
          <p:nvPr/>
        </p:nvSpPr>
        <p:spPr>
          <a:xfrm>
            <a:off x="6044075" y="3805153"/>
            <a:ext cx="458524" cy="381487"/>
          </a:xfrm>
          <a:custGeom>
            <a:avLst/>
            <a:gdLst/>
            <a:ahLst/>
            <a:cxnLst/>
            <a:rect l="l" t="t" r="r" b="b"/>
            <a:pathLst>
              <a:path w="12918" h="10807" extrusionOk="0">
                <a:moveTo>
                  <a:pt x="10807" y="851"/>
                </a:moveTo>
                <a:cubicBezTo>
                  <a:pt x="10366" y="1608"/>
                  <a:pt x="10366" y="2584"/>
                  <a:pt x="10807" y="3340"/>
                </a:cubicBezTo>
                <a:lnTo>
                  <a:pt x="2332" y="3340"/>
                </a:lnTo>
                <a:cubicBezTo>
                  <a:pt x="1765" y="3340"/>
                  <a:pt x="1293" y="2962"/>
                  <a:pt x="1135" y="2458"/>
                </a:cubicBezTo>
                <a:cubicBezTo>
                  <a:pt x="915" y="1671"/>
                  <a:pt x="1513" y="851"/>
                  <a:pt x="2332" y="851"/>
                </a:cubicBezTo>
                <a:close/>
                <a:moveTo>
                  <a:pt x="8822" y="4159"/>
                </a:moveTo>
                <a:lnTo>
                  <a:pt x="8822" y="6648"/>
                </a:lnTo>
                <a:lnTo>
                  <a:pt x="1891" y="6648"/>
                </a:lnTo>
                <a:lnTo>
                  <a:pt x="1891" y="4159"/>
                </a:lnTo>
                <a:close/>
                <a:moveTo>
                  <a:pt x="10524" y="4159"/>
                </a:moveTo>
                <a:lnTo>
                  <a:pt x="10524" y="6648"/>
                </a:lnTo>
                <a:lnTo>
                  <a:pt x="9704" y="6648"/>
                </a:lnTo>
                <a:lnTo>
                  <a:pt x="9704" y="4159"/>
                </a:lnTo>
                <a:close/>
                <a:moveTo>
                  <a:pt x="12130" y="4159"/>
                </a:moveTo>
                <a:lnTo>
                  <a:pt x="12130" y="6648"/>
                </a:lnTo>
                <a:lnTo>
                  <a:pt x="11343" y="6648"/>
                </a:lnTo>
                <a:lnTo>
                  <a:pt x="11343" y="4159"/>
                </a:lnTo>
                <a:close/>
                <a:moveTo>
                  <a:pt x="1986" y="7467"/>
                </a:moveTo>
                <a:lnTo>
                  <a:pt x="1986" y="9956"/>
                </a:lnTo>
                <a:lnTo>
                  <a:pt x="1104" y="9956"/>
                </a:lnTo>
                <a:lnTo>
                  <a:pt x="1104" y="7467"/>
                </a:lnTo>
                <a:close/>
                <a:moveTo>
                  <a:pt x="3624" y="7467"/>
                </a:moveTo>
                <a:lnTo>
                  <a:pt x="3624" y="9956"/>
                </a:lnTo>
                <a:lnTo>
                  <a:pt x="2805" y="9956"/>
                </a:lnTo>
                <a:lnTo>
                  <a:pt x="2805" y="7467"/>
                </a:lnTo>
                <a:close/>
                <a:moveTo>
                  <a:pt x="11311" y="7467"/>
                </a:moveTo>
                <a:lnTo>
                  <a:pt x="11311" y="9956"/>
                </a:lnTo>
                <a:lnTo>
                  <a:pt x="4443" y="9956"/>
                </a:lnTo>
                <a:lnTo>
                  <a:pt x="4443" y="7467"/>
                </a:lnTo>
                <a:close/>
                <a:moveTo>
                  <a:pt x="2364" y="1"/>
                </a:moveTo>
                <a:cubicBezTo>
                  <a:pt x="1671" y="1"/>
                  <a:pt x="1041" y="379"/>
                  <a:pt x="631" y="914"/>
                </a:cubicBezTo>
                <a:cubicBezTo>
                  <a:pt x="1" y="1828"/>
                  <a:pt x="253" y="3088"/>
                  <a:pt x="1104" y="3718"/>
                </a:cubicBezTo>
                <a:lnTo>
                  <a:pt x="1104" y="6648"/>
                </a:lnTo>
                <a:lnTo>
                  <a:pt x="694" y="6648"/>
                </a:lnTo>
                <a:cubicBezTo>
                  <a:pt x="442" y="6648"/>
                  <a:pt x="284" y="6837"/>
                  <a:pt x="284" y="7058"/>
                </a:cubicBezTo>
                <a:lnTo>
                  <a:pt x="284" y="10366"/>
                </a:lnTo>
                <a:cubicBezTo>
                  <a:pt x="284" y="10618"/>
                  <a:pt x="473" y="10807"/>
                  <a:pt x="694" y="10807"/>
                </a:cubicBezTo>
                <a:lnTo>
                  <a:pt x="11721" y="10807"/>
                </a:lnTo>
                <a:cubicBezTo>
                  <a:pt x="11941" y="10807"/>
                  <a:pt x="12130" y="10618"/>
                  <a:pt x="12130" y="10366"/>
                </a:cubicBezTo>
                <a:lnTo>
                  <a:pt x="12130" y="7499"/>
                </a:lnTo>
                <a:lnTo>
                  <a:pt x="12540" y="7499"/>
                </a:lnTo>
                <a:cubicBezTo>
                  <a:pt x="12760" y="7499"/>
                  <a:pt x="12918" y="7310"/>
                  <a:pt x="12918" y="7058"/>
                </a:cubicBezTo>
                <a:lnTo>
                  <a:pt x="12918" y="3750"/>
                </a:lnTo>
                <a:cubicBezTo>
                  <a:pt x="12918" y="3529"/>
                  <a:pt x="12760" y="3340"/>
                  <a:pt x="12540" y="3340"/>
                </a:cubicBezTo>
                <a:lnTo>
                  <a:pt x="11878" y="3340"/>
                </a:lnTo>
                <a:cubicBezTo>
                  <a:pt x="11091" y="2647"/>
                  <a:pt x="11122" y="1387"/>
                  <a:pt x="11973" y="757"/>
                </a:cubicBezTo>
                <a:cubicBezTo>
                  <a:pt x="12256" y="536"/>
                  <a:pt x="12130" y="64"/>
                  <a:pt x="1178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51;p17">
            <a:extLst>
              <a:ext uri="{FF2B5EF4-FFF2-40B4-BE49-F238E27FC236}">
                <a16:creationId xmlns:a16="http://schemas.microsoft.com/office/drawing/2014/main" id="{30C62CC5-3B03-B340-BF4E-275D1450CF15}"/>
              </a:ext>
            </a:extLst>
          </p:cNvPr>
          <p:cNvGrpSpPr/>
          <p:nvPr/>
        </p:nvGrpSpPr>
        <p:grpSpPr>
          <a:xfrm>
            <a:off x="2698767" y="3834575"/>
            <a:ext cx="351286" cy="351286"/>
            <a:chOff x="1049375" y="2680675"/>
            <a:chExt cx="297725" cy="297725"/>
          </a:xfrm>
          <a:solidFill>
            <a:srgbClr val="FFFFFF"/>
          </a:solidFill>
        </p:grpSpPr>
        <p:sp>
          <p:nvSpPr>
            <p:cNvPr id="110" name="Google Shape;152;p17">
              <a:extLst>
                <a:ext uri="{FF2B5EF4-FFF2-40B4-BE49-F238E27FC236}">
                  <a16:creationId xmlns:a16="http://schemas.microsoft.com/office/drawing/2014/main" id="{D3B30892-DB21-9E4F-8780-65B7B9A39483}"/>
                </a:ext>
              </a:extLst>
            </p:cNvPr>
            <p:cNvSpPr/>
            <p:nvPr/>
          </p:nvSpPr>
          <p:spPr>
            <a:xfrm>
              <a:off x="1113175" y="2752350"/>
              <a:ext cx="161475" cy="155975"/>
            </a:xfrm>
            <a:custGeom>
              <a:avLst/>
              <a:gdLst/>
              <a:ahLst/>
              <a:cxnLst/>
              <a:rect l="l" t="t" r="r" b="b"/>
              <a:pathLst>
                <a:path w="6459" h="6239" extrusionOk="0">
                  <a:moveTo>
                    <a:pt x="3403" y="2079"/>
                  </a:moveTo>
                  <a:cubicBezTo>
                    <a:pt x="3781" y="2079"/>
                    <a:pt x="4096" y="2394"/>
                    <a:pt x="4096" y="2773"/>
                  </a:cubicBezTo>
                  <a:cubicBezTo>
                    <a:pt x="4096" y="3182"/>
                    <a:pt x="3781" y="3497"/>
                    <a:pt x="3403" y="3497"/>
                  </a:cubicBezTo>
                  <a:cubicBezTo>
                    <a:pt x="2993" y="3434"/>
                    <a:pt x="2678" y="3119"/>
                    <a:pt x="2678" y="2773"/>
                  </a:cubicBezTo>
                  <a:cubicBezTo>
                    <a:pt x="2678" y="2394"/>
                    <a:pt x="2993" y="2079"/>
                    <a:pt x="3403" y="2079"/>
                  </a:cubicBezTo>
                  <a:close/>
                  <a:moveTo>
                    <a:pt x="3371" y="693"/>
                  </a:moveTo>
                  <a:cubicBezTo>
                    <a:pt x="4694" y="693"/>
                    <a:pt x="5765" y="1796"/>
                    <a:pt x="5765" y="3119"/>
                  </a:cubicBezTo>
                  <a:cubicBezTo>
                    <a:pt x="5765" y="3686"/>
                    <a:pt x="5545" y="4222"/>
                    <a:pt x="5198" y="4663"/>
                  </a:cubicBezTo>
                  <a:cubicBezTo>
                    <a:pt x="5072" y="4442"/>
                    <a:pt x="4915" y="4190"/>
                    <a:pt x="4694" y="4001"/>
                  </a:cubicBezTo>
                  <a:cubicBezTo>
                    <a:pt x="4568" y="3907"/>
                    <a:pt x="4442" y="3812"/>
                    <a:pt x="4348" y="3749"/>
                  </a:cubicBezTo>
                  <a:cubicBezTo>
                    <a:pt x="4568" y="3529"/>
                    <a:pt x="4726" y="3182"/>
                    <a:pt x="4726" y="2804"/>
                  </a:cubicBezTo>
                  <a:cubicBezTo>
                    <a:pt x="4726" y="2079"/>
                    <a:pt x="4096" y="1449"/>
                    <a:pt x="3340" y="1449"/>
                  </a:cubicBezTo>
                  <a:cubicBezTo>
                    <a:pt x="2615" y="1449"/>
                    <a:pt x="1985" y="2079"/>
                    <a:pt x="1985" y="2804"/>
                  </a:cubicBezTo>
                  <a:cubicBezTo>
                    <a:pt x="1985" y="3182"/>
                    <a:pt x="2142" y="3529"/>
                    <a:pt x="2363" y="3749"/>
                  </a:cubicBezTo>
                  <a:lnTo>
                    <a:pt x="2016" y="4001"/>
                  </a:lnTo>
                  <a:cubicBezTo>
                    <a:pt x="1827" y="4190"/>
                    <a:pt x="1607" y="4442"/>
                    <a:pt x="1512" y="4663"/>
                  </a:cubicBezTo>
                  <a:cubicBezTo>
                    <a:pt x="1040" y="4064"/>
                    <a:pt x="882" y="3434"/>
                    <a:pt x="945" y="2773"/>
                  </a:cubicBezTo>
                  <a:cubicBezTo>
                    <a:pt x="1103" y="1670"/>
                    <a:pt x="2111" y="693"/>
                    <a:pt x="3371" y="693"/>
                  </a:cubicBezTo>
                  <a:close/>
                  <a:moveTo>
                    <a:pt x="3371" y="4159"/>
                  </a:moveTo>
                  <a:cubicBezTo>
                    <a:pt x="4001" y="4159"/>
                    <a:pt x="4505" y="4600"/>
                    <a:pt x="4694" y="5135"/>
                  </a:cubicBezTo>
                  <a:cubicBezTo>
                    <a:pt x="4316" y="5387"/>
                    <a:pt x="3875" y="5545"/>
                    <a:pt x="3371" y="5545"/>
                  </a:cubicBezTo>
                  <a:cubicBezTo>
                    <a:pt x="2898" y="5545"/>
                    <a:pt x="2426" y="5387"/>
                    <a:pt x="2016" y="5135"/>
                  </a:cubicBezTo>
                  <a:cubicBezTo>
                    <a:pt x="2174" y="4537"/>
                    <a:pt x="2741" y="4159"/>
                    <a:pt x="3371" y="4159"/>
                  </a:cubicBezTo>
                  <a:close/>
                  <a:moveTo>
                    <a:pt x="3308" y="0"/>
                  </a:moveTo>
                  <a:cubicBezTo>
                    <a:pt x="1701" y="0"/>
                    <a:pt x="441" y="1229"/>
                    <a:pt x="252" y="2710"/>
                  </a:cubicBezTo>
                  <a:cubicBezTo>
                    <a:pt x="0" y="4600"/>
                    <a:pt x="1512" y="6238"/>
                    <a:pt x="3371" y="6238"/>
                  </a:cubicBezTo>
                  <a:cubicBezTo>
                    <a:pt x="5104" y="6238"/>
                    <a:pt x="6459" y="4820"/>
                    <a:pt x="6459" y="3119"/>
                  </a:cubicBezTo>
                  <a:cubicBezTo>
                    <a:pt x="6459" y="1386"/>
                    <a:pt x="5041" y="0"/>
                    <a:pt x="33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3;p17">
              <a:extLst>
                <a:ext uri="{FF2B5EF4-FFF2-40B4-BE49-F238E27FC236}">
                  <a16:creationId xmlns:a16="http://schemas.microsoft.com/office/drawing/2014/main" id="{6A1BB8D6-19DB-B342-924F-4ABF03512D72}"/>
                </a:ext>
              </a:extLst>
            </p:cNvPr>
            <p:cNvSpPr/>
            <p:nvPr/>
          </p:nvSpPr>
          <p:spPr>
            <a:xfrm>
              <a:off x="1049375" y="2680675"/>
              <a:ext cx="297725" cy="297725"/>
            </a:xfrm>
            <a:custGeom>
              <a:avLst/>
              <a:gdLst/>
              <a:ahLst/>
              <a:cxnLst/>
              <a:rect l="l" t="t" r="r" b="b"/>
              <a:pathLst>
                <a:path w="11909" h="11909" extrusionOk="0">
                  <a:moveTo>
                    <a:pt x="6270" y="1512"/>
                  </a:moveTo>
                  <a:cubicBezTo>
                    <a:pt x="8475" y="1670"/>
                    <a:pt x="10239" y="3434"/>
                    <a:pt x="10397" y="5640"/>
                  </a:cubicBezTo>
                  <a:lnTo>
                    <a:pt x="10082" y="5640"/>
                  </a:lnTo>
                  <a:cubicBezTo>
                    <a:pt x="9893" y="5640"/>
                    <a:pt x="9735" y="5797"/>
                    <a:pt x="9735" y="5986"/>
                  </a:cubicBezTo>
                  <a:cubicBezTo>
                    <a:pt x="9735" y="6207"/>
                    <a:pt x="9893" y="6364"/>
                    <a:pt x="10082" y="6364"/>
                  </a:cubicBezTo>
                  <a:lnTo>
                    <a:pt x="10397" y="6364"/>
                  </a:lnTo>
                  <a:cubicBezTo>
                    <a:pt x="10239" y="8569"/>
                    <a:pt x="8475" y="10334"/>
                    <a:pt x="6270" y="10491"/>
                  </a:cubicBezTo>
                  <a:lnTo>
                    <a:pt x="6270" y="10176"/>
                  </a:lnTo>
                  <a:cubicBezTo>
                    <a:pt x="6270" y="9987"/>
                    <a:pt x="6112" y="9830"/>
                    <a:pt x="5923" y="9830"/>
                  </a:cubicBezTo>
                  <a:cubicBezTo>
                    <a:pt x="5703" y="9830"/>
                    <a:pt x="5545" y="9987"/>
                    <a:pt x="5545" y="10176"/>
                  </a:cubicBezTo>
                  <a:lnTo>
                    <a:pt x="5545" y="10491"/>
                  </a:lnTo>
                  <a:cubicBezTo>
                    <a:pt x="3340" y="10334"/>
                    <a:pt x="1575" y="8569"/>
                    <a:pt x="1418" y="6364"/>
                  </a:cubicBezTo>
                  <a:lnTo>
                    <a:pt x="1733" y="6364"/>
                  </a:lnTo>
                  <a:cubicBezTo>
                    <a:pt x="1922" y="6364"/>
                    <a:pt x="2079" y="6207"/>
                    <a:pt x="2079" y="5986"/>
                  </a:cubicBezTo>
                  <a:cubicBezTo>
                    <a:pt x="2142" y="5797"/>
                    <a:pt x="1985" y="5640"/>
                    <a:pt x="1764" y="5640"/>
                  </a:cubicBezTo>
                  <a:lnTo>
                    <a:pt x="1418" y="5640"/>
                  </a:lnTo>
                  <a:cubicBezTo>
                    <a:pt x="1575" y="3434"/>
                    <a:pt x="3340" y="1670"/>
                    <a:pt x="5545" y="1512"/>
                  </a:cubicBezTo>
                  <a:lnTo>
                    <a:pt x="5545" y="1827"/>
                  </a:lnTo>
                  <a:cubicBezTo>
                    <a:pt x="5545" y="2016"/>
                    <a:pt x="5703" y="2174"/>
                    <a:pt x="5923" y="2174"/>
                  </a:cubicBezTo>
                  <a:cubicBezTo>
                    <a:pt x="6112" y="2174"/>
                    <a:pt x="6270" y="2016"/>
                    <a:pt x="6270" y="1827"/>
                  </a:cubicBezTo>
                  <a:lnTo>
                    <a:pt x="6270" y="15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56"/>
                  </a:lnTo>
                  <a:cubicBezTo>
                    <a:pt x="2993" y="914"/>
                    <a:pt x="914" y="2993"/>
                    <a:pt x="756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55"/>
                  </a:cubicBezTo>
                  <a:cubicBezTo>
                    <a:pt x="0" y="6144"/>
                    <a:pt x="158" y="6301"/>
                    <a:pt x="347" y="6301"/>
                  </a:cubicBezTo>
                  <a:lnTo>
                    <a:pt x="756" y="6301"/>
                  </a:lnTo>
                  <a:cubicBezTo>
                    <a:pt x="914" y="8916"/>
                    <a:pt x="2993" y="10995"/>
                    <a:pt x="5608" y="11153"/>
                  </a:cubicBezTo>
                  <a:lnTo>
                    <a:pt x="5608" y="11562"/>
                  </a:lnTo>
                  <a:cubicBezTo>
                    <a:pt x="5608" y="11751"/>
                    <a:pt x="5766" y="11909"/>
                    <a:pt x="5955" y="11909"/>
                  </a:cubicBezTo>
                  <a:cubicBezTo>
                    <a:pt x="6144" y="11909"/>
                    <a:pt x="6301" y="11751"/>
                    <a:pt x="6301" y="11562"/>
                  </a:cubicBezTo>
                  <a:lnTo>
                    <a:pt x="6301" y="11153"/>
                  </a:lnTo>
                  <a:cubicBezTo>
                    <a:pt x="8916" y="10995"/>
                    <a:pt x="10995" y="8916"/>
                    <a:pt x="11153" y="6301"/>
                  </a:cubicBezTo>
                  <a:lnTo>
                    <a:pt x="11531" y="6301"/>
                  </a:lnTo>
                  <a:cubicBezTo>
                    <a:pt x="11751" y="6301"/>
                    <a:pt x="11909" y="6144"/>
                    <a:pt x="11909" y="5955"/>
                  </a:cubicBezTo>
                  <a:cubicBezTo>
                    <a:pt x="11909" y="5766"/>
                    <a:pt x="11751" y="5608"/>
                    <a:pt x="11531" y="5608"/>
                  </a:cubicBezTo>
                  <a:lnTo>
                    <a:pt x="11153" y="5608"/>
                  </a:lnTo>
                  <a:cubicBezTo>
                    <a:pt x="10995" y="2993"/>
                    <a:pt x="8916" y="914"/>
                    <a:pt x="6301" y="756"/>
                  </a:cubicBez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3" name="Picture 2" descr="27,168 BEST Kidney Vector IMAGES, STOCK PHOTOS &amp;amp; VECTORS | Adobe Stock">
            <a:extLst>
              <a:ext uri="{FF2B5EF4-FFF2-40B4-BE49-F238E27FC236}">
                <a16:creationId xmlns:a16="http://schemas.microsoft.com/office/drawing/2014/main" id="{00BDF14B-3F72-874B-818B-F84F958E9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081" y="1807203"/>
            <a:ext cx="2188693" cy="2188693"/>
          </a:xfrm>
          <a:prstGeom prst="ellipse">
            <a:avLst/>
          </a:prstGeom>
          <a:ln w="63500" cap="rnd">
            <a:solidFill>
              <a:schemeClr val="accent1">
                <a:lumMod val="75000"/>
              </a:schemeClr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976685"/>
      </p:ext>
    </p:extLst>
  </p:cSld>
  <p:clrMapOvr>
    <a:masterClrMapping/>
  </p:clrMapOvr>
</p:sld>
</file>

<file path=ppt/theme/theme1.xml><?xml version="1.0" encoding="utf-8"?>
<a:theme xmlns:a="http://schemas.openxmlformats.org/drawingml/2006/main" name="DNA Infographics by Slidesgo">
  <a:themeElements>
    <a:clrScheme name="Simple Light">
      <a:dk1>
        <a:srgbClr val="000000"/>
      </a:dk1>
      <a:lt1>
        <a:srgbClr val="D6D4CC"/>
      </a:lt1>
      <a:dk2>
        <a:srgbClr val="2B3B5C"/>
      </a:dk2>
      <a:lt2>
        <a:srgbClr val="075681"/>
      </a:lt2>
      <a:accent1>
        <a:srgbClr val="287CBC"/>
      </a:accent1>
      <a:accent2>
        <a:srgbClr val="FE7702"/>
      </a:accent2>
      <a:accent3>
        <a:srgbClr val="E94B86"/>
      </a:accent3>
      <a:accent4>
        <a:srgbClr val="25AC9B"/>
      </a:accent4>
      <a:accent5>
        <a:srgbClr val="ECB004"/>
      </a:accent5>
      <a:accent6>
        <a:srgbClr val="B52A8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667</Words>
  <Application>Microsoft Macintosh PowerPoint</Application>
  <PresentationFormat>Presentación en pantalla (16:9)</PresentationFormat>
  <Paragraphs>141</Paragraphs>
  <Slides>15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Fira Sans</vt:lpstr>
      <vt:lpstr>Arial</vt:lpstr>
      <vt:lpstr>Roboto</vt:lpstr>
      <vt:lpstr>Fira Sans Black</vt:lpstr>
      <vt:lpstr>DNA Infographics by Slidesgo</vt:lpstr>
      <vt:lpstr>Chronic Kidney Disease Challenge</vt:lpstr>
      <vt:lpstr>Agenda</vt:lpstr>
      <vt:lpstr>Problem Description</vt:lpstr>
      <vt:lpstr>Approaching the problem</vt:lpstr>
      <vt:lpstr>1: Reviewing the International Clinical Guidelines</vt:lpstr>
      <vt:lpstr>2: Determining Time Window using the clinical guidelines and the dataset</vt:lpstr>
      <vt:lpstr>2: Building the time window algorithm</vt:lpstr>
      <vt:lpstr>2: Feature Engineering: What can be inferred?</vt:lpstr>
      <vt:lpstr>Approaching the problem</vt:lpstr>
      <vt:lpstr>3: Final Pipeline employed for the modelling</vt:lpstr>
      <vt:lpstr>3: F1 Scores and CV Accuracy of both models</vt:lpstr>
      <vt:lpstr>Approaching the problem</vt:lpstr>
      <vt:lpstr>4: Determining the most important variables for the model</vt:lpstr>
      <vt:lpstr>5: Recommendations to improve the model and next steps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Infographics</dc:title>
  <cp:lastModifiedBy>ANTONIO DANIEL MARTINEZ GUTIERREZ</cp:lastModifiedBy>
  <cp:revision>100</cp:revision>
  <dcterms:modified xsi:type="dcterms:W3CDTF">2021-07-23T01:11:46Z</dcterms:modified>
</cp:coreProperties>
</file>