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89" r:id="rId2"/>
    <p:sldId id="282" r:id="rId3"/>
    <p:sldId id="306" r:id="rId4"/>
    <p:sldId id="307" r:id="rId5"/>
    <p:sldId id="308" r:id="rId6"/>
    <p:sldId id="291" r:id="rId7"/>
    <p:sldId id="274" r:id="rId8"/>
    <p:sldId id="262" r:id="rId9"/>
    <p:sldId id="263" r:id="rId10"/>
    <p:sldId id="296" r:id="rId11"/>
    <p:sldId id="260" r:id="rId12"/>
    <p:sldId id="300" r:id="rId13"/>
    <p:sldId id="261" r:id="rId14"/>
    <p:sldId id="301" r:id="rId15"/>
    <p:sldId id="304" r:id="rId16"/>
    <p:sldId id="302" r:id="rId17"/>
    <p:sldId id="310" r:id="rId18"/>
    <p:sldId id="303" r:id="rId19"/>
    <p:sldId id="305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Black" panose="020B0A03050000020004" pitchFamily="34" charset="0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"/>
    <p:restoredTop sz="97366"/>
  </p:normalViewPr>
  <p:slideViewPr>
    <p:cSldViewPr snapToGrid="0" snapToObjects="1">
      <p:cViewPr>
        <p:scale>
          <a:sx n="218" d="100"/>
          <a:sy n="218" d="100"/>
        </p:scale>
        <p:origin x="258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50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CKD are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regular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basis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, so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lot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history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disease</a:t>
            </a:r>
            <a:endParaRPr lang="es-ES"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8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doi.org/10.1016/S0140-6736(20)30045-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559062" y="255254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 to merge the laboratory measurements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159232" y="1764559"/>
            <a:ext cx="7856428" cy="2558171"/>
            <a:chOff x="1386275" y="1735572"/>
            <a:chExt cx="7856428" cy="255817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394730" y="3686321"/>
              <a:ext cx="610800" cy="587700"/>
              <a:chOff x="2397205" y="4149649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397205" y="4149649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430191" y="4169371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117218" y="3018644"/>
              <a:ext cx="610800" cy="587700"/>
              <a:chOff x="2514033" y="3592802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514033" y="3592802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524882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734758" y="2384041"/>
              <a:ext cx="610800" cy="587700"/>
              <a:chOff x="2510612" y="2823002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510612" y="2823002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540659" y="2892603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386275" y="1735572"/>
              <a:ext cx="610800" cy="587700"/>
              <a:chOff x="2577766" y="2058034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577766" y="2058034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623197" y="2111149"/>
                <a:ext cx="509961" cy="497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3051645" y="3706043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751742" y="3121966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382461" y="245364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2012076" y="1795495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69" y="2003647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8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176891" y="2352259"/>
            <a:ext cx="39494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62" y="1863302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473086" y="4373758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104088" y="438734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information can be inferred?</a:t>
            </a:r>
            <a:endParaRPr dirty="0"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433894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 Windows)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We tested multiple algorithms and settled on the best one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1904" y="1348685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311096" y="3466949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8908901" cy="448927"/>
            <a:chOff x="66407" y="2800685"/>
            <a:chExt cx="8908901" cy="4489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93906" y="2808612"/>
              <a:ext cx="1697400" cy="441000"/>
              <a:chOff x="3748386" y="2204216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48386" y="2204216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97736" y="2259952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60464" y="2800685"/>
              <a:ext cx="2023200" cy="441000"/>
              <a:chOff x="6719126" y="2207553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719126" y="2207553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86927" y="2269456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277908" y="2800685"/>
              <a:ext cx="1697400" cy="441000"/>
              <a:chOff x="806607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806607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855957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241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535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The best model could predict up to 90% of the patients that progress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696859" y="1596542"/>
            <a:ext cx="1697400" cy="370199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23481" y="2112958"/>
            <a:ext cx="2792388" cy="2905515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963690" y="2152153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520CDEB-C0E5-7E41-8282-3A199A93AE14}"/>
              </a:ext>
            </a:extLst>
          </p:cNvPr>
          <p:cNvGrpSpPr/>
          <p:nvPr/>
        </p:nvGrpSpPr>
        <p:grpSpPr>
          <a:xfrm>
            <a:off x="6684514" y="1669114"/>
            <a:ext cx="1697400" cy="370199"/>
            <a:chOff x="908892" y="2208454"/>
            <a:chExt cx="1697400" cy="441000"/>
          </a:xfrm>
        </p:grpSpPr>
        <p:sp>
          <p:nvSpPr>
            <p:cNvPr id="43" name="Google Shape;2525;p32">
              <a:extLst>
                <a:ext uri="{FF2B5EF4-FFF2-40B4-BE49-F238E27FC236}">
                  <a16:creationId xmlns:a16="http://schemas.microsoft.com/office/drawing/2014/main" id="{F1044131-C477-2B49-9D60-4D14A6186B67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32">
              <a:extLst>
                <a:ext uri="{FF2B5EF4-FFF2-40B4-BE49-F238E27FC236}">
                  <a16:creationId xmlns:a16="http://schemas.microsoft.com/office/drawing/2014/main" id="{AA020B58-CF57-5445-9C3F-26462FDD878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289;p19">
            <a:extLst>
              <a:ext uri="{FF2B5EF4-FFF2-40B4-BE49-F238E27FC236}">
                <a16:creationId xmlns:a16="http://schemas.microsoft.com/office/drawing/2014/main" id="{21B74109-289A-F54C-9279-9D3AC14356DD}"/>
              </a:ext>
            </a:extLst>
          </p:cNvPr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0E0972-0653-1449-993B-CDB283F0AFE6}"/>
              </a:ext>
            </a:extLst>
          </p:cNvPr>
          <p:cNvSpPr txBox="1"/>
          <p:nvPr/>
        </p:nvSpPr>
        <p:spPr>
          <a:xfrm>
            <a:off x="2803211" y="1713757"/>
            <a:ext cx="316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Precision: When the model predicts that a patient will progress, it is right: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23E580-D761-8547-9B0C-A22BE1DEC6DC}"/>
              </a:ext>
            </a:extLst>
          </p:cNvPr>
          <p:cNvSpPr txBox="1"/>
          <p:nvPr/>
        </p:nvSpPr>
        <p:spPr>
          <a:xfrm>
            <a:off x="3047461" y="2417861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93%		93%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80EB3-8BB6-4442-B9EF-FEE670957D83}"/>
              </a:ext>
            </a:extLst>
          </p:cNvPr>
          <p:cNvSpPr txBox="1"/>
          <p:nvPr/>
        </p:nvSpPr>
        <p:spPr>
          <a:xfrm>
            <a:off x="3709685" y="2619515"/>
            <a:ext cx="106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27ADF7F-7F18-0941-A9FA-C38D56BE0625}"/>
              </a:ext>
            </a:extLst>
          </p:cNvPr>
          <p:cNvSpPr txBox="1"/>
          <p:nvPr/>
        </p:nvSpPr>
        <p:spPr>
          <a:xfrm>
            <a:off x="2840834" y="3355373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Recall: The model predicts correctly: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583C5-8250-814D-A0B5-3B9E2949B12D}"/>
              </a:ext>
            </a:extLst>
          </p:cNvPr>
          <p:cNvSpPr txBox="1"/>
          <p:nvPr/>
        </p:nvSpPr>
        <p:spPr>
          <a:xfrm>
            <a:off x="3047460" y="3717550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90%		84%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46F1CAA-6410-EB49-81BA-C771FB78EFD0}"/>
              </a:ext>
            </a:extLst>
          </p:cNvPr>
          <p:cNvSpPr txBox="1"/>
          <p:nvPr/>
        </p:nvSpPr>
        <p:spPr>
          <a:xfrm>
            <a:off x="3142996" y="4129438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patients that progress</a:t>
            </a:r>
          </a:p>
        </p:txBody>
      </p: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8425" y="20076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important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548439" y="1756081"/>
            <a:ext cx="3274589" cy="318915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Main Insights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85987" y="640722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541166" y="1092779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  <p:sp>
        <p:nvSpPr>
          <p:cNvPr id="31" name="Google Shape;288;p19">
            <a:extLst>
              <a:ext uri="{FF2B5EF4-FFF2-40B4-BE49-F238E27FC236}">
                <a16:creationId xmlns:a16="http://schemas.microsoft.com/office/drawing/2014/main" id="{C99D6F59-BC53-FD47-A8F5-336F1CF1CE62}"/>
              </a:ext>
            </a:extLst>
          </p:cNvPr>
          <p:cNvSpPr/>
          <p:nvPr/>
        </p:nvSpPr>
        <p:spPr>
          <a:xfrm>
            <a:off x="183379" y="2396240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more. </a:t>
            </a:r>
          </a:p>
          <a:p>
            <a:pPr lvl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in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and are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kept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under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control,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reducing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likelihood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7C07D1-7FF0-DB46-9968-512931E122A2}"/>
              </a:ext>
            </a:extLst>
          </p:cNvPr>
          <p:cNvSpPr txBox="1"/>
          <p:nvPr/>
        </p:nvSpPr>
        <p:spPr>
          <a:xfrm>
            <a:off x="6225193" y="419520"/>
            <a:ext cx="174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Protective variables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808713-6BFC-434A-BA23-7DD7BDCE6B12}"/>
              </a:ext>
            </a:extLst>
          </p:cNvPr>
          <p:cNvSpPr/>
          <p:nvPr/>
        </p:nvSpPr>
        <p:spPr>
          <a:xfrm>
            <a:off x="6037141" y="479581"/>
            <a:ext cx="188259" cy="151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1C73A-4981-7A4F-905F-808B788E5CD1}"/>
              </a:ext>
            </a:extLst>
          </p:cNvPr>
          <p:cNvSpPr txBox="1"/>
          <p:nvPr/>
        </p:nvSpPr>
        <p:spPr>
          <a:xfrm>
            <a:off x="8065248" y="412960"/>
            <a:ext cx="107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Risk variables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08107AB-DC06-7C42-BC90-B68C4DF2A133}"/>
              </a:ext>
            </a:extLst>
          </p:cNvPr>
          <p:cNvSpPr/>
          <p:nvPr/>
        </p:nvSpPr>
        <p:spPr>
          <a:xfrm>
            <a:off x="7876989" y="464225"/>
            <a:ext cx="188259" cy="159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s-MX" dirty="0"/>
              <a:t>Improvements to be achieved to make the model more robust before deployment</a:t>
            </a:r>
            <a:endParaRPr dirty="0"/>
          </a:p>
        </p:txBody>
      </p: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457200" y="1893085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Biological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usually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heterogeneous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052291" y="929170"/>
            <a:ext cx="3299057" cy="4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Next steps and ideal deliverable product</a:t>
            </a:r>
            <a:endParaRPr dirty="0"/>
          </a:p>
        </p:txBody>
      </p:sp>
      <p:sp>
        <p:nvSpPr>
          <p:cNvPr id="12" name="Google Shape;288;p19">
            <a:extLst>
              <a:ext uri="{FF2B5EF4-FFF2-40B4-BE49-F238E27FC236}">
                <a16:creationId xmlns:a16="http://schemas.microsoft.com/office/drawing/2014/main" id="{E9D8C042-B8F8-F547-81AE-D2CFF40304A8}"/>
              </a:ext>
            </a:extLst>
          </p:cNvPr>
          <p:cNvSpPr/>
          <p:nvPr/>
        </p:nvSpPr>
        <p:spPr>
          <a:xfrm>
            <a:off x="262421" y="954742"/>
            <a:ext cx="8229600" cy="14059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front-end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track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recomendations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per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endParaRPr lang="es-ES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laboratory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EHR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medical staff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94043-826C-5949-B301-0AF85B64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30" y="2119158"/>
            <a:ext cx="4593758" cy="2808054"/>
          </a:xfrm>
          <a:prstGeom prst="rect">
            <a:avLst/>
          </a:prstGeom>
        </p:spPr>
      </p:pic>
      <p:pic>
        <p:nvPicPr>
          <p:cNvPr id="1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6B6C0DC5-EC3D-EE4F-B278-E094491A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3590364"/>
            <a:ext cx="1553136" cy="15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7" y="1054794"/>
                <a:ext cx="38341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Description and area of opportunity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3" y="1093106"/>
                <a:ext cx="3690583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 and potential of the tool 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390746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clinical relationships learned by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3" y="1080174"/>
                <a:ext cx="3596799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latin typeface="Fira Sans"/>
                    <a:ea typeface="Fira Sans"/>
                    <a:cs typeface="Fira Sans"/>
                    <a:sym typeface="Fira Sans"/>
                  </a:rPr>
                  <a:t>Improvements and </a:t>
                </a: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60E4-776B-F049-B63D-329A873F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9" y="424115"/>
            <a:ext cx="8686800" cy="340200"/>
          </a:xfrm>
        </p:spPr>
        <p:txBody>
          <a:bodyPr/>
          <a:lstStyle/>
          <a:p>
            <a:r>
              <a:rPr lang="es-MX" dirty="0"/>
              <a:t>Chronic Kidney Disease (CDK) is a major health and economic problem worldwide</a:t>
            </a:r>
          </a:p>
        </p:txBody>
      </p:sp>
      <p:sp>
        <p:nvSpPr>
          <p:cNvPr id="6" name="Google Shape;289;p19">
            <a:extLst>
              <a:ext uri="{FF2B5EF4-FFF2-40B4-BE49-F238E27FC236}">
                <a16:creationId xmlns:a16="http://schemas.microsoft.com/office/drawing/2014/main" id="{DFA792A0-C10D-AA48-AB74-AC010DDF381B}"/>
              </a:ext>
            </a:extLst>
          </p:cNvPr>
          <p:cNvSpPr/>
          <p:nvPr/>
        </p:nvSpPr>
        <p:spPr>
          <a:xfrm>
            <a:off x="41161" y="1098132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Definition: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88;p19">
            <a:extLst>
              <a:ext uri="{FF2B5EF4-FFF2-40B4-BE49-F238E27FC236}">
                <a16:creationId xmlns:a16="http://schemas.microsoft.com/office/drawing/2014/main" id="{C9120688-0B74-1B48-BCA2-5261FE2486BC}"/>
              </a:ext>
            </a:extLst>
          </p:cNvPr>
          <p:cNvSpPr/>
          <p:nvPr/>
        </p:nvSpPr>
        <p:spPr>
          <a:xfrm>
            <a:off x="1407859" y="1272247"/>
            <a:ext cx="68646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Abnormalities of kidney or function, present for 3 &gt; months, with implications for health. Determined by multiple markers of kidney damage such as Albuminuria, Urine abnormalities among others.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AC9DD7D-A439-874B-BDE4-14EFE32DB48B}"/>
              </a:ext>
            </a:extLst>
          </p:cNvPr>
          <p:cNvGrpSpPr/>
          <p:nvPr/>
        </p:nvGrpSpPr>
        <p:grpSpPr>
          <a:xfrm>
            <a:off x="41161" y="2444912"/>
            <a:ext cx="3045706" cy="1763258"/>
            <a:chOff x="41161" y="1794532"/>
            <a:chExt cx="3045706" cy="1763258"/>
          </a:xfrm>
        </p:grpSpPr>
        <p:sp>
          <p:nvSpPr>
            <p:cNvPr id="8" name="Google Shape;288;p19">
              <a:extLst>
                <a:ext uri="{FF2B5EF4-FFF2-40B4-BE49-F238E27FC236}">
                  <a16:creationId xmlns:a16="http://schemas.microsoft.com/office/drawing/2014/main" id="{ED1ACB1E-3576-F644-9F54-951D3D35EEEE}"/>
                </a:ext>
              </a:extLst>
            </p:cNvPr>
            <p:cNvSpPr/>
            <p:nvPr/>
          </p:nvSpPr>
          <p:spPr>
            <a:xfrm>
              <a:off x="870791" y="2536366"/>
              <a:ext cx="2216075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697.5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cases. </a:t>
              </a:r>
              <a:r>
                <a:rPr lang="es-MX" sz="1200" dirty="0"/>
                <a:t>One in ten adults has chronic kidney disease (CKD).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8" name="Picture 4" descr="Descubra Patient Icon Medical Health Care Person imágenes de stock en HD y  millones de otras fotos, ilustraciones y vectores en stock libres de  regalías en la colección de Shutterstock. Se agregan miles de imágenes  nuevas de alta calidad todos los días.">
              <a:extLst>
                <a:ext uri="{FF2B5EF4-FFF2-40B4-BE49-F238E27FC236}">
                  <a16:creationId xmlns:a16="http://schemas.microsoft.com/office/drawing/2014/main" id="{7681CC95-AB8A-504F-B6A0-C6DA9BDFF5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7" t="4722" r="7664" b="11462"/>
            <a:stretch/>
          </p:blipFill>
          <p:spPr bwMode="auto">
            <a:xfrm>
              <a:off x="272906" y="2292286"/>
              <a:ext cx="513083" cy="55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35AF69D-738F-1243-95D7-8DF98A24C6BE}"/>
                </a:ext>
              </a:extLst>
            </p:cNvPr>
            <p:cNvSpPr/>
            <p:nvPr/>
          </p:nvSpPr>
          <p:spPr>
            <a:xfrm>
              <a:off x="41161" y="1794532"/>
              <a:ext cx="30457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2017 Worldwide statistics: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1030" name="Picture 6" descr="Man Grief Sorrow Patient Icon. Element Of Pictogram Death Illustration  Stock Illustration - Illustration of concept, male: 151369186">
              <a:extLst>
                <a:ext uri="{FF2B5EF4-FFF2-40B4-BE49-F238E27FC236}">
                  <a16:creationId xmlns:a16="http://schemas.microsoft.com/office/drawing/2014/main" id="{D601A6A5-DC44-7D4A-8D46-B4CCF754F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24" y="2761142"/>
              <a:ext cx="796648" cy="79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61F6DDDE-1001-4444-A444-6D24786470F2}"/>
                </a:ext>
              </a:extLst>
            </p:cNvPr>
            <p:cNvSpPr/>
            <p:nvPr/>
          </p:nvSpPr>
          <p:spPr>
            <a:xfrm>
              <a:off x="897584" y="2989367"/>
              <a:ext cx="1422813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1.2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" name="Google Shape;289;p19">
            <a:extLst>
              <a:ext uri="{FF2B5EF4-FFF2-40B4-BE49-F238E27FC236}">
                <a16:creationId xmlns:a16="http://schemas.microsoft.com/office/drawing/2014/main" id="{1206F2E2-C8FE-FE45-938A-5CC3E1358709}"/>
              </a:ext>
            </a:extLst>
          </p:cNvPr>
          <p:cNvSpPr/>
          <p:nvPr/>
        </p:nvSpPr>
        <p:spPr>
          <a:xfrm>
            <a:off x="5113592" y="2444912"/>
            <a:ext cx="368496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CDK is an 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econom</a:t>
            </a:r>
            <a:r>
              <a:rPr lang="es-MX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cal</a:t>
            </a: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problem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" name="Google Shape;288;p19">
            <a:extLst>
              <a:ext uri="{FF2B5EF4-FFF2-40B4-BE49-F238E27FC236}">
                <a16:creationId xmlns:a16="http://schemas.microsoft.com/office/drawing/2014/main" id="{1C90FFC0-8FEE-BA42-AF31-E48DB254F501}"/>
              </a:ext>
            </a:extLst>
          </p:cNvPr>
          <p:cNvSpPr/>
          <p:nvPr/>
        </p:nvSpPr>
        <p:spPr>
          <a:xfrm>
            <a:off x="6014175" y="4803302"/>
            <a:ext cx="312982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MX" sz="1100" dirty="0">
                <a:hlinkClick r:id="rId4"/>
              </a:rPr>
              <a:t>https://doi.org/10.1016/S0140-6736(20)30045-3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88;p19">
            <a:extLst>
              <a:ext uri="{FF2B5EF4-FFF2-40B4-BE49-F238E27FC236}">
                <a16:creationId xmlns:a16="http://schemas.microsoft.com/office/drawing/2014/main" id="{E8A28DFC-4E62-CB4B-8929-256DD6D85B21}"/>
              </a:ext>
            </a:extLst>
          </p:cNvPr>
          <p:cNvSpPr/>
          <p:nvPr/>
        </p:nvSpPr>
        <p:spPr>
          <a:xfrm>
            <a:off x="5508252" y="4565321"/>
            <a:ext cx="221607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63C0B13-F9DA-2A4F-85E6-09776216BA33}"/>
              </a:ext>
            </a:extLst>
          </p:cNvPr>
          <p:cNvGrpSpPr/>
          <p:nvPr/>
        </p:nvGrpSpPr>
        <p:grpSpPr>
          <a:xfrm>
            <a:off x="4550805" y="3178880"/>
            <a:ext cx="4130967" cy="899653"/>
            <a:chOff x="4555833" y="3053965"/>
            <a:chExt cx="4130967" cy="899653"/>
          </a:xfrm>
        </p:grpSpPr>
        <p:sp>
          <p:nvSpPr>
            <p:cNvPr id="18" name="Google Shape;288;p19">
              <a:extLst>
                <a:ext uri="{FF2B5EF4-FFF2-40B4-BE49-F238E27FC236}">
                  <a16:creationId xmlns:a16="http://schemas.microsoft.com/office/drawing/2014/main" id="{B959E38E-D934-5D46-A513-F7731716D1D2}"/>
                </a:ext>
              </a:extLst>
            </p:cNvPr>
            <p:cNvSpPr/>
            <p:nvPr/>
          </p:nvSpPr>
          <p:spPr>
            <a:xfrm>
              <a:off x="5717930" y="3053965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U.S 2013 Total Medicare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50.4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Billion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2" name="Picture 8" descr="Give Money free vector icons designed by Freepik | Vector icon design,  Vector free, Free icons">
              <a:extLst>
                <a:ext uri="{FF2B5EF4-FFF2-40B4-BE49-F238E27FC236}">
                  <a16:creationId xmlns:a16="http://schemas.microsoft.com/office/drawing/2014/main" id="{71E5CD1D-7D3A-B540-840C-8A9CDB0AB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33" y="3119572"/>
              <a:ext cx="1125574" cy="59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288;p19">
              <a:extLst>
                <a:ext uri="{FF2B5EF4-FFF2-40B4-BE49-F238E27FC236}">
                  <a16:creationId xmlns:a16="http://schemas.microsoft.com/office/drawing/2014/main" id="{38176E43-1AB5-0141-A512-637C07957946}"/>
                </a:ext>
              </a:extLst>
            </p:cNvPr>
            <p:cNvSpPr/>
            <p:nvPr/>
          </p:nvSpPr>
          <p:spPr>
            <a:xfrm>
              <a:off x="5702688" y="3613420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$7,537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early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to $46,178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advanced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4" name="Picture 10" descr="Growth Chart Vector Art, Icons, and Graphics for Free Download">
            <a:extLst>
              <a:ext uri="{FF2B5EF4-FFF2-40B4-BE49-F238E27FC236}">
                <a16:creationId xmlns:a16="http://schemas.microsoft.com/office/drawing/2014/main" id="{01B2FBB0-A08A-074E-98C8-61844E0A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3999347"/>
            <a:ext cx="935330" cy="9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CE8619C7-F93E-E348-B708-97B0553B28F7}"/>
              </a:ext>
            </a:extLst>
          </p:cNvPr>
          <p:cNvSpPr/>
          <p:nvPr/>
        </p:nvSpPr>
        <p:spPr>
          <a:xfrm>
            <a:off x="896952" y="4250420"/>
            <a:ext cx="2216075" cy="5465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become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5th cause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2040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9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Chronic Kidney Disease | Miskawaan Health">
            <a:extLst>
              <a:ext uri="{FF2B5EF4-FFF2-40B4-BE49-F238E27FC236}">
                <a16:creationId xmlns:a16="http://schemas.microsoft.com/office/drawing/2014/main" id="{34298E8C-92F0-E144-8C27-D0DC849E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71" y="690316"/>
            <a:ext cx="4234471" cy="22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EC18CD-A8BE-2040-A6BC-F4E84085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Definition and Consequences of CKD Progression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135B08C-41B7-0747-B880-53EA9A9627E3}"/>
              </a:ext>
            </a:extLst>
          </p:cNvPr>
          <p:cNvGrpSpPr/>
          <p:nvPr/>
        </p:nvGrpSpPr>
        <p:grpSpPr>
          <a:xfrm>
            <a:off x="647661" y="929863"/>
            <a:ext cx="3369912" cy="1702296"/>
            <a:chOff x="729547" y="1051317"/>
            <a:chExt cx="3369912" cy="1702296"/>
          </a:xfrm>
        </p:grpSpPr>
        <p:sp>
          <p:nvSpPr>
            <p:cNvPr id="4" name="Google Shape;288;p19">
              <a:extLst>
                <a:ext uri="{FF2B5EF4-FFF2-40B4-BE49-F238E27FC236}">
                  <a16:creationId xmlns:a16="http://schemas.microsoft.com/office/drawing/2014/main" id="{BFFE6E25-43F9-9941-A391-736F16D1CAD4}"/>
                </a:ext>
              </a:extLst>
            </p:cNvPr>
            <p:cNvSpPr/>
            <p:nvPr/>
          </p:nvSpPr>
          <p:spPr>
            <a:xfrm>
              <a:off x="1076465" y="1051317"/>
              <a:ext cx="2421575" cy="34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Glomerular Filtration Rate (GFR)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50" name="Picture 2" descr="Classification of chronic kidney disease by estimated GFR criteria |  Download Table">
              <a:extLst>
                <a:ext uri="{FF2B5EF4-FFF2-40B4-BE49-F238E27FC236}">
                  <a16:creationId xmlns:a16="http://schemas.microsoft.com/office/drawing/2014/main" id="{E4023C89-8994-2D4D-8F41-E7EB5F95D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" b="30590"/>
            <a:stretch/>
          </p:blipFill>
          <p:spPr bwMode="auto">
            <a:xfrm>
              <a:off x="729547" y="1459016"/>
              <a:ext cx="3369912" cy="129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01A41EC-DCA6-4740-AF4D-B335AD917879}"/>
              </a:ext>
            </a:extLst>
          </p:cNvPr>
          <p:cNvGrpSpPr/>
          <p:nvPr/>
        </p:nvGrpSpPr>
        <p:grpSpPr>
          <a:xfrm>
            <a:off x="0" y="2838990"/>
            <a:ext cx="4255459" cy="546600"/>
            <a:chOff x="354841" y="3369988"/>
            <a:chExt cx="4255459" cy="546600"/>
          </a:xfrm>
        </p:grpSpPr>
        <p:sp>
          <p:nvSpPr>
            <p:cNvPr id="9" name="Google Shape;289;p19">
              <a:extLst>
                <a:ext uri="{FF2B5EF4-FFF2-40B4-BE49-F238E27FC236}">
                  <a16:creationId xmlns:a16="http://schemas.microsoft.com/office/drawing/2014/main" id="{ADD78643-8248-D040-ABA8-FAE06621EEFF}"/>
                </a:ext>
              </a:extLst>
            </p:cNvPr>
            <p:cNvSpPr/>
            <p:nvPr/>
          </p:nvSpPr>
          <p:spPr>
            <a:xfrm>
              <a:off x="354841" y="3369988"/>
              <a:ext cx="165926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Progression: 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288;p19">
              <a:extLst>
                <a:ext uri="{FF2B5EF4-FFF2-40B4-BE49-F238E27FC236}">
                  <a16:creationId xmlns:a16="http://schemas.microsoft.com/office/drawing/2014/main" id="{1C8C208E-AAD4-134E-B1FD-50C1A14D1170}"/>
                </a:ext>
              </a:extLst>
            </p:cNvPr>
            <p:cNvSpPr/>
            <p:nvPr/>
          </p:nvSpPr>
          <p:spPr>
            <a:xfrm>
              <a:off x="1641430" y="3478344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Decline in GFR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Category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89D724-B897-5A45-908A-323BE4AB564E}"/>
              </a:ext>
            </a:extLst>
          </p:cNvPr>
          <p:cNvGrpSpPr/>
          <p:nvPr/>
        </p:nvGrpSpPr>
        <p:grpSpPr>
          <a:xfrm>
            <a:off x="0" y="3220646"/>
            <a:ext cx="5465928" cy="546600"/>
            <a:chOff x="354841" y="3890707"/>
            <a:chExt cx="5465928" cy="546600"/>
          </a:xfrm>
        </p:grpSpPr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70E1013-31D8-0540-AA16-A69B77C9AA2D}"/>
                </a:ext>
              </a:extLst>
            </p:cNvPr>
            <p:cNvSpPr/>
            <p:nvPr/>
          </p:nvSpPr>
          <p:spPr>
            <a:xfrm>
              <a:off x="354841" y="3890707"/>
              <a:ext cx="24020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Rapid Progression: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B2395299-FBCB-B24F-AC8A-828F321B03A4}"/>
                </a:ext>
              </a:extLst>
            </p:cNvPr>
            <p:cNvSpPr/>
            <p:nvPr/>
          </p:nvSpPr>
          <p:spPr>
            <a:xfrm>
              <a:off x="2264678" y="4013866"/>
              <a:ext cx="3556091" cy="30028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Sustained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decline in GFR of more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units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288;p19">
            <a:extLst>
              <a:ext uri="{FF2B5EF4-FFF2-40B4-BE49-F238E27FC236}">
                <a16:creationId xmlns:a16="http://schemas.microsoft.com/office/drawing/2014/main" id="{083E2DC4-E500-2F4C-AE66-B5DFC01DDCD8}"/>
              </a:ext>
            </a:extLst>
          </p:cNvPr>
          <p:cNvSpPr/>
          <p:nvPr/>
        </p:nvSpPr>
        <p:spPr>
          <a:xfrm>
            <a:off x="5051885" y="4889197"/>
            <a:ext cx="414442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Kidney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Disease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Improving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Global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(KDIGO) 2012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sz="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89;p19">
            <a:extLst>
              <a:ext uri="{FF2B5EF4-FFF2-40B4-BE49-F238E27FC236}">
                <a16:creationId xmlns:a16="http://schemas.microsoft.com/office/drawing/2014/main" id="{4BB242AA-C4FC-2B44-8EF9-137AA054E4AB}"/>
              </a:ext>
            </a:extLst>
          </p:cNvPr>
          <p:cNvSpPr/>
          <p:nvPr/>
        </p:nvSpPr>
        <p:spPr>
          <a:xfrm>
            <a:off x="6404533" y="3121690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Consequences: 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288;p19">
            <a:extLst>
              <a:ext uri="{FF2B5EF4-FFF2-40B4-BE49-F238E27FC236}">
                <a16:creationId xmlns:a16="http://schemas.microsoft.com/office/drawing/2014/main" id="{F2A2F22B-C0E4-204F-ACED-CFAA6C98583F}"/>
              </a:ext>
            </a:extLst>
          </p:cNvPr>
          <p:cNvSpPr/>
          <p:nvPr/>
        </p:nvSpPr>
        <p:spPr>
          <a:xfrm>
            <a:off x="5555215" y="3597147"/>
            <a:ext cx="36410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Disability-adjusted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DALYs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medical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treatments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costs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" name="Picture 8" descr="Give Money free vector icons designed by Freepik | Vector icon design,  Vector free, Free icons">
            <a:extLst>
              <a:ext uri="{FF2B5EF4-FFF2-40B4-BE49-F238E27FC236}">
                <a16:creationId xmlns:a16="http://schemas.microsoft.com/office/drawing/2014/main" id="{C1F240EF-9D07-C04E-AB24-5851FA55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2" y="4000762"/>
            <a:ext cx="1125574" cy="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abajo 16">
            <a:extLst>
              <a:ext uri="{FF2B5EF4-FFF2-40B4-BE49-F238E27FC236}">
                <a16:creationId xmlns:a16="http://schemas.microsoft.com/office/drawing/2014/main" id="{54821C6C-A143-9548-BD04-F1D97FCDFD1E}"/>
              </a:ext>
            </a:extLst>
          </p:cNvPr>
          <p:cNvSpPr/>
          <p:nvPr/>
        </p:nvSpPr>
        <p:spPr>
          <a:xfrm rot="10800000">
            <a:off x="7525783" y="4066234"/>
            <a:ext cx="396636" cy="4599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7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E759794-6311-6C4B-A562-2EF5568DFB1F}"/>
              </a:ext>
            </a:extLst>
          </p:cNvPr>
          <p:cNvGrpSpPr/>
          <p:nvPr/>
        </p:nvGrpSpPr>
        <p:grpSpPr>
          <a:xfrm>
            <a:off x="-18615" y="935810"/>
            <a:ext cx="5035289" cy="3456429"/>
            <a:chOff x="549306" y="1646148"/>
            <a:chExt cx="5035289" cy="345642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44788B8-6CE5-2E48-B6B4-71FD7C08C6B1}"/>
                </a:ext>
              </a:extLst>
            </p:cNvPr>
            <p:cNvGrpSpPr/>
            <p:nvPr/>
          </p:nvGrpSpPr>
          <p:grpSpPr>
            <a:xfrm>
              <a:off x="549306" y="1898195"/>
              <a:ext cx="3715512" cy="3204382"/>
              <a:chOff x="2928175" y="1092993"/>
              <a:chExt cx="3715512" cy="3204382"/>
            </a:xfrm>
          </p:grpSpPr>
          <p:pic>
            <p:nvPicPr>
              <p:cNvPr id="3076" name="Picture 4" descr="Figure 3.1: Sigmoid function with both negative (a) and positive (b) exponent.">
                <a:extLst>
                  <a:ext uri="{FF2B5EF4-FFF2-40B4-BE49-F238E27FC236}">
                    <a16:creationId xmlns:a16="http://schemas.microsoft.com/office/drawing/2014/main" id="{1CD9458E-ABB4-9F4E-AE48-6D4776B3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046" t="3114" r="7120" b="21559"/>
              <a:stretch/>
            </p:blipFill>
            <p:spPr bwMode="auto">
              <a:xfrm>
                <a:off x="3157536" y="1092993"/>
                <a:ext cx="3486151" cy="295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Google Shape;288;p19">
                <a:extLst>
                  <a:ext uri="{FF2B5EF4-FFF2-40B4-BE49-F238E27FC236}">
                    <a16:creationId xmlns:a16="http://schemas.microsoft.com/office/drawing/2014/main" id="{DC99B7A0-767B-4144-AC00-9E0D5792FA59}"/>
                  </a:ext>
                </a:extLst>
              </p:cNvPr>
              <p:cNvSpPr/>
              <p:nvPr/>
            </p:nvSpPr>
            <p:spPr>
              <a:xfrm>
                <a:off x="3914398" y="4041320"/>
                <a:ext cx="1743830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 </a:t>
                </a:r>
                <a:r>
                  <a:rPr lang="es-ES" sz="1200" b="1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since</a:t>
                </a: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diagnosis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" name="Google Shape;288;p19">
                <a:extLst>
                  <a:ext uri="{FF2B5EF4-FFF2-40B4-BE49-F238E27FC236}">
                    <a16:creationId xmlns:a16="http://schemas.microsoft.com/office/drawing/2014/main" id="{06542CA6-382E-1A43-804B-69D9BB36967D}"/>
                  </a:ext>
                </a:extLst>
              </p:cNvPr>
              <p:cNvSpPr/>
              <p:nvPr/>
            </p:nvSpPr>
            <p:spPr>
              <a:xfrm rot="16200000">
                <a:off x="2733667" y="2351894"/>
                <a:ext cx="645071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GFR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9E58472-5554-4D41-ACCC-6F46E0620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3" y="1882985"/>
              <a:ext cx="721521" cy="252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DC56E1B-ACFD-C544-AE5C-2D3A7E169F62}"/>
                </a:ext>
              </a:extLst>
            </p:cNvPr>
            <p:cNvSpPr/>
            <p:nvPr/>
          </p:nvSpPr>
          <p:spPr>
            <a:xfrm>
              <a:off x="1571625" y="2128838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Google Shape;288;p19">
              <a:extLst>
                <a:ext uri="{FF2B5EF4-FFF2-40B4-BE49-F238E27FC236}">
                  <a16:creationId xmlns:a16="http://schemas.microsoft.com/office/drawing/2014/main" id="{119E46EF-F539-D043-B7AC-2F9F4301EC3B}"/>
                </a:ext>
              </a:extLst>
            </p:cNvPr>
            <p:cNvSpPr/>
            <p:nvPr/>
          </p:nvSpPr>
          <p:spPr>
            <a:xfrm>
              <a:off x="2379623" y="1646148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ere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88;p19">
              <a:extLst>
                <a:ext uri="{FF2B5EF4-FFF2-40B4-BE49-F238E27FC236}">
                  <a16:creationId xmlns:a16="http://schemas.microsoft.com/office/drawing/2014/main" id="{B5526BBD-A691-0B4E-8E6F-556B1E90A981}"/>
                </a:ext>
              </a:extLst>
            </p:cNvPr>
            <p:cNvSpPr/>
            <p:nvPr/>
          </p:nvSpPr>
          <p:spPr>
            <a:xfrm>
              <a:off x="4383514" y="3299639"/>
              <a:ext cx="1201081" cy="64241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Before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happens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D73186D-5559-0641-8F73-4DB06349A2A0}"/>
                </a:ext>
              </a:extLst>
            </p:cNvPr>
            <p:cNvSpPr/>
            <p:nvPr/>
          </p:nvSpPr>
          <p:spPr>
            <a:xfrm>
              <a:off x="3459956" y="4002882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FBF18E-8638-FA44-AAB9-163FA60D1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0463" y="3655048"/>
              <a:ext cx="683052" cy="340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D61C4A7-4E6F-8F43-B150-9BFD4F9A59A6}"/>
              </a:ext>
            </a:extLst>
          </p:cNvPr>
          <p:cNvGrpSpPr/>
          <p:nvPr/>
        </p:nvGrpSpPr>
        <p:grpSpPr>
          <a:xfrm>
            <a:off x="5095388" y="1172647"/>
            <a:ext cx="4048612" cy="1041552"/>
            <a:chOff x="5161353" y="3291208"/>
            <a:chExt cx="4048612" cy="1041552"/>
          </a:xfrm>
        </p:grpSpPr>
        <p:sp>
          <p:nvSpPr>
            <p:cNvPr id="20" name="Google Shape;288;p19">
              <a:extLst>
                <a:ext uri="{FF2B5EF4-FFF2-40B4-BE49-F238E27FC236}">
                  <a16:creationId xmlns:a16="http://schemas.microsoft.com/office/drawing/2014/main" id="{8805CC33-3649-D54B-B055-B41D254D12FF}"/>
                </a:ext>
              </a:extLst>
            </p:cNvPr>
            <p:cNvSpPr/>
            <p:nvPr/>
          </p:nvSpPr>
          <p:spPr>
            <a:xfrm>
              <a:off x="5861717" y="3291208"/>
              <a:ext cx="2614612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Ideal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deliverable</a:t>
              </a: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288;p19">
              <a:extLst>
                <a:ext uri="{FF2B5EF4-FFF2-40B4-BE49-F238E27FC236}">
                  <a16:creationId xmlns:a16="http://schemas.microsoft.com/office/drawing/2014/main" id="{479EBAB4-E0B6-2741-A763-6937719A6759}"/>
                </a:ext>
              </a:extLst>
            </p:cNvPr>
            <p:cNvSpPr/>
            <p:nvPr/>
          </p:nvSpPr>
          <p:spPr>
            <a:xfrm>
              <a:off x="5161353" y="3492620"/>
              <a:ext cx="4048612" cy="8401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endPara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just">
                <a:spcAft>
                  <a:spcPts val="2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easy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use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AI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tool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aids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staff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progression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treat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them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preventively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reducing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improving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life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80" name="Picture 8" descr="Life Icon High Res Stock Images | Shutterstock">
            <a:extLst>
              <a:ext uri="{FF2B5EF4-FFF2-40B4-BE49-F238E27FC236}">
                <a16:creationId xmlns:a16="http://schemas.microsoft.com/office/drawing/2014/main" id="{EF7CB120-D2B8-3949-90A0-FDAE18FB5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8792" r="16186" b="30126"/>
          <a:stretch/>
        </p:blipFill>
        <p:spPr bwMode="auto">
          <a:xfrm>
            <a:off x="8370090" y="958794"/>
            <a:ext cx="511721" cy="4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ilding a Machine Learning Classifier Model for Diabetes | by Black_Raven  (James Ng) | Medium">
            <a:extLst>
              <a:ext uri="{FF2B5EF4-FFF2-40B4-BE49-F238E27FC236}">
                <a16:creationId xmlns:a16="http://schemas.microsoft.com/office/drawing/2014/main" id="{1491BC52-C200-F947-B348-75D4CA8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55" y="2888672"/>
            <a:ext cx="3837842" cy="20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1C89264-EE80-5F40-AD3E-47D1C8DBB95D}"/>
              </a:ext>
            </a:extLst>
          </p:cNvPr>
          <p:cNvSpPr/>
          <p:nvPr/>
        </p:nvSpPr>
        <p:spPr>
          <a:xfrm>
            <a:off x="6356959" y="3607496"/>
            <a:ext cx="676405" cy="656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AI Tool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3F775D9-A188-0B41-ADA7-27CDD2979424}"/>
              </a:ext>
            </a:extLst>
          </p:cNvPr>
          <p:cNvSpPr/>
          <p:nvPr/>
        </p:nvSpPr>
        <p:spPr>
          <a:xfrm>
            <a:off x="7345442" y="2894787"/>
            <a:ext cx="812838" cy="827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609BC9B-BBFB-094D-9BB3-873376F11718}"/>
              </a:ext>
            </a:extLst>
          </p:cNvPr>
          <p:cNvSpPr/>
          <p:nvPr/>
        </p:nvSpPr>
        <p:spPr>
          <a:xfrm>
            <a:off x="7345442" y="4136184"/>
            <a:ext cx="812838" cy="8274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053A7AF-3D6E-9E48-B70A-7E3928EBB04C}"/>
              </a:ext>
            </a:extLst>
          </p:cNvPr>
          <p:cNvSpPr txBox="1">
            <a:spLocks/>
          </p:cNvSpPr>
          <p:nvPr/>
        </p:nvSpPr>
        <p:spPr>
          <a:xfrm>
            <a:off x="396350" y="333681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MX" dirty="0"/>
              <a:t>Area of opportunity: Using AI to predict CKD Progression and improve quality of life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503DF0-2B22-124C-A5F7-B6C2EDDE9C91}"/>
              </a:ext>
            </a:extLst>
          </p:cNvPr>
          <p:cNvSpPr/>
          <p:nvPr/>
        </p:nvSpPr>
        <p:spPr>
          <a:xfrm>
            <a:off x="4715436" y="4549915"/>
            <a:ext cx="1798918" cy="326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E0200E-5066-2B43-8904-E6924462641D}"/>
              </a:ext>
            </a:extLst>
          </p:cNvPr>
          <p:cNvSpPr txBox="1"/>
          <p:nvPr/>
        </p:nvSpPr>
        <p:spPr>
          <a:xfrm>
            <a:off x="4867823" y="4545007"/>
            <a:ext cx="2193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Patients medical variables</a:t>
            </a:r>
          </a:p>
        </p:txBody>
      </p:sp>
    </p:spTree>
    <p:extLst>
      <p:ext uri="{BB962C8B-B14F-4D97-AF65-F5344CB8AC3E}">
        <p14:creationId xmlns:p14="http://schemas.microsoft.com/office/powerpoint/2010/main" val="873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78014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67631" y="2955950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89813" y="3928792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4" y="1066435"/>
            <a:ext cx="4784445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 to obtain a comprehensive view of the disease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61377" y="4464556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1130</Words>
  <Application>Microsoft Macintosh PowerPoint</Application>
  <PresentationFormat>Presentación en pantalla (16:9)</PresentationFormat>
  <Paragraphs>190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Chronic Kidney Disease (CDK) is a major health and economic problem worldwide</vt:lpstr>
      <vt:lpstr>Definition and Consequences of CKD Progression </vt:lpstr>
      <vt:lpstr>Presentación de PowerPoint</vt:lpstr>
      <vt:lpstr>Problem Description</vt:lpstr>
      <vt:lpstr>Approaching the problem</vt:lpstr>
      <vt:lpstr>1: Reviewing the International Clinical Guidelines to obtain a comprehensive view of the disease</vt:lpstr>
      <vt:lpstr>2: Determining Time Window using the clinical guidelines and the dataset</vt:lpstr>
      <vt:lpstr>2: Building the time window algorithm to merge the laboratory measurements</vt:lpstr>
      <vt:lpstr>2: Feature Engineering: What information can be inferred?</vt:lpstr>
      <vt:lpstr>Approaching the problem</vt:lpstr>
      <vt:lpstr>3: We tested multiple algorithms and settled on the best one</vt:lpstr>
      <vt:lpstr>3: The best model could predict up to 90% of the patients that progress</vt:lpstr>
      <vt:lpstr>Approaching the problem</vt:lpstr>
      <vt:lpstr>4: Determining the most important variables for the model</vt:lpstr>
      <vt:lpstr>5: Improvements to be achieved to make the model more robust before deployment</vt:lpstr>
      <vt:lpstr>5: Next steps and ideal deliverable product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152</cp:revision>
  <dcterms:modified xsi:type="dcterms:W3CDTF">2021-07-24T04:51:00Z</dcterms:modified>
</cp:coreProperties>
</file>