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89" r:id="rId2"/>
    <p:sldId id="282" r:id="rId3"/>
    <p:sldId id="306" r:id="rId4"/>
    <p:sldId id="307" r:id="rId5"/>
    <p:sldId id="308" r:id="rId6"/>
    <p:sldId id="291" r:id="rId7"/>
    <p:sldId id="274" r:id="rId8"/>
    <p:sldId id="262" r:id="rId9"/>
    <p:sldId id="263" r:id="rId10"/>
    <p:sldId id="296" r:id="rId11"/>
    <p:sldId id="260" r:id="rId12"/>
    <p:sldId id="300" r:id="rId13"/>
    <p:sldId id="261" r:id="rId14"/>
    <p:sldId id="301" r:id="rId15"/>
    <p:sldId id="304" r:id="rId16"/>
    <p:sldId id="302" r:id="rId17"/>
    <p:sldId id="310" r:id="rId18"/>
    <p:sldId id="303" r:id="rId19"/>
    <p:sldId id="305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Black" panose="020B0A03050000020004" pitchFamily="34" charset="0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0"/>
    <p:restoredTop sz="97366"/>
  </p:normalViewPr>
  <p:slideViewPr>
    <p:cSldViewPr snapToGrid="0" snapToObjects="1">
      <p:cViewPr>
        <p:scale>
          <a:sx n="218" d="100"/>
          <a:sy n="218" d="100"/>
        </p:scale>
        <p:origin x="2584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4" name="Google Shape;15504;g95122841b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5" name="Google Shape;15505;g95122841b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09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27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0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500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74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CKD are </a:t>
            </a: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evaluated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a regular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basis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, so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there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lot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information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history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his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disease</a:t>
            </a:r>
            <a:endParaRPr lang="es-ES"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78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5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35c30d1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35c30d1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13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96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86700" y="916300"/>
            <a:ext cx="3800100" cy="18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86700" y="2767775"/>
            <a:ext cx="38001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doi.org/10.1016/S0140-6736(20)30045-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D9CEF-865D-9A49-B16D-DA0637F11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916300"/>
            <a:ext cx="7891670" cy="1851300"/>
          </a:xfrm>
        </p:spPr>
        <p:txBody>
          <a:bodyPr/>
          <a:lstStyle/>
          <a:p>
            <a:pPr algn="ctr"/>
            <a:r>
              <a:rPr lang="es-MX" dirty="0"/>
              <a:t>Chronic Kidney Disease 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8E663-81D1-B349-B123-D8E0B560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43" y="3003082"/>
            <a:ext cx="3800100" cy="479100"/>
          </a:xfrm>
        </p:spPr>
        <p:txBody>
          <a:bodyPr/>
          <a:lstStyle/>
          <a:p>
            <a:pPr algn="ctr"/>
            <a:r>
              <a:rPr lang="es-MX" dirty="0"/>
              <a:t>PhD(c). Antonio Daniel Martínez Gutiérrez</a:t>
            </a:r>
          </a:p>
        </p:txBody>
      </p:sp>
    </p:spTree>
    <p:extLst>
      <p:ext uri="{BB962C8B-B14F-4D97-AF65-F5344CB8AC3E}">
        <p14:creationId xmlns:p14="http://schemas.microsoft.com/office/powerpoint/2010/main" val="743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559062" y="255254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Building the time window algorithm to merge the laboratory measurements</a:t>
            </a:r>
            <a:endParaRPr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322D15E-4BF7-B24B-9AAF-BF32BDBAB977}"/>
              </a:ext>
            </a:extLst>
          </p:cNvPr>
          <p:cNvGrpSpPr/>
          <p:nvPr/>
        </p:nvGrpSpPr>
        <p:grpSpPr>
          <a:xfrm>
            <a:off x="27080" y="832784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86DC43-D75B-BB46-9729-D1415ABDE28A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504" name="Google Shape;504;p22"/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Time Window algorithm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25" name="Google Shape;525;p22"/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526" name="Google Shape;526;p22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09F9223-203E-0C48-939A-9C11C5A814B0}"/>
              </a:ext>
            </a:extLst>
          </p:cNvPr>
          <p:cNvGrpSpPr/>
          <p:nvPr/>
        </p:nvGrpSpPr>
        <p:grpSpPr>
          <a:xfrm>
            <a:off x="159232" y="1764559"/>
            <a:ext cx="7856428" cy="2558171"/>
            <a:chOff x="1386275" y="1735572"/>
            <a:chExt cx="7856428" cy="2558171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59DAAC4-BE42-0A45-A151-F59812A4936F}"/>
                </a:ext>
              </a:extLst>
            </p:cNvPr>
            <p:cNvGrpSpPr/>
            <p:nvPr/>
          </p:nvGrpSpPr>
          <p:grpSpPr>
            <a:xfrm>
              <a:off x="2394730" y="3686321"/>
              <a:ext cx="610800" cy="587700"/>
              <a:chOff x="2397205" y="4149649"/>
              <a:chExt cx="610800" cy="587700"/>
            </a:xfrm>
          </p:grpSpPr>
          <p:sp>
            <p:nvSpPr>
              <p:cNvPr id="26" name="Google Shape;394;p21">
                <a:extLst>
                  <a:ext uri="{FF2B5EF4-FFF2-40B4-BE49-F238E27FC236}">
                    <a16:creationId xmlns:a16="http://schemas.microsoft.com/office/drawing/2014/main" id="{A78DF227-2AC5-364D-8189-F5D94C161B5D}"/>
                  </a:ext>
                </a:extLst>
              </p:cNvPr>
              <p:cNvSpPr/>
              <p:nvPr/>
            </p:nvSpPr>
            <p:spPr>
              <a:xfrm>
                <a:off x="2397205" y="4149649"/>
                <a:ext cx="610800" cy="58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98;p21">
                <a:extLst>
                  <a:ext uri="{FF2B5EF4-FFF2-40B4-BE49-F238E27FC236}">
                    <a16:creationId xmlns:a16="http://schemas.microsoft.com/office/drawing/2014/main" id="{553E040A-1420-EE45-A1AB-909D06F6B5B9}"/>
                  </a:ext>
                </a:extLst>
              </p:cNvPr>
              <p:cNvSpPr txBox="1"/>
              <p:nvPr/>
            </p:nvSpPr>
            <p:spPr>
              <a:xfrm>
                <a:off x="2430191" y="4169371"/>
                <a:ext cx="544827" cy="534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04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5981364-D95C-8045-AA17-02FEC36E1F60}"/>
                </a:ext>
              </a:extLst>
            </p:cNvPr>
            <p:cNvGrpSpPr/>
            <p:nvPr/>
          </p:nvGrpSpPr>
          <p:grpSpPr>
            <a:xfrm>
              <a:off x="2117218" y="3018644"/>
              <a:ext cx="610800" cy="587700"/>
              <a:chOff x="2514033" y="3592802"/>
              <a:chExt cx="610800" cy="587700"/>
            </a:xfrm>
          </p:grpSpPr>
          <p:sp>
            <p:nvSpPr>
              <p:cNvPr id="27" name="Google Shape;395;p21">
                <a:extLst>
                  <a:ext uri="{FF2B5EF4-FFF2-40B4-BE49-F238E27FC236}">
                    <a16:creationId xmlns:a16="http://schemas.microsoft.com/office/drawing/2014/main" id="{A2F4EC58-CBE2-2240-8DE2-E3D19E06C83A}"/>
                  </a:ext>
                </a:extLst>
              </p:cNvPr>
              <p:cNvSpPr/>
              <p:nvPr/>
            </p:nvSpPr>
            <p:spPr>
              <a:xfrm>
                <a:off x="2514033" y="3592802"/>
                <a:ext cx="610800" cy="58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99;p21">
                <a:extLst>
                  <a:ext uri="{FF2B5EF4-FFF2-40B4-BE49-F238E27FC236}">
                    <a16:creationId xmlns:a16="http://schemas.microsoft.com/office/drawing/2014/main" id="{79EC2533-CA4C-F94E-AE7B-6158CFB2D75E}"/>
                  </a:ext>
                </a:extLst>
              </p:cNvPr>
              <p:cNvSpPr txBox="1"/>
              <p:nvPr/>
            </p:nvSpPr>
            <p:spPr>
              <a:xfrm>
                <a:off x="2524882" y="3657336"/>
                <a:ext cx="533326" cy="481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03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8164DFA-BE98-9E41-894C-A9D42E471CBE}"/>
                </a:ext>
              </a:extLst>
            </p:cNvPr>
            <p:cNvGrpSpPr/>
            <p:nvPr/>
          </p:nvGrpSpPr>
          <p:grpSpPr>
            <a:xfrm>
              <a:off x="1734758" y="2384041"/>
              <a:ext cx="610800" cy="587700"/>
              <a:chOff x="2510612" y="2823002"/>
              <a:chExt cx="610800" cy="587700"/>
            </a:xfrm>
          </p:grpSpPr>
          <p:sp>
            <p:nvSpPr>
              <p:cNvPr id="28" name="Google Shape;396;p21">
                <a:extLst>
                  <a:ext uri="{FF2B5EF4-FFF2-40B4-BE49-F238E27FC236}">
                    <a16:creationId xmlns:a16="http://schemas.microsoft.com/office/drawing/2014/main" id="{272981B3-3F68-C744-A3A9-9E4162F149E3}"/>
                  </a:ext>
                </a:extLst>
              </p:cNvPr>
              <p:cNvSpPr/>
              <p:nvPr/>
            </p:nvSpPr>
            <p:spPr>
              <a:xfrm>
                <a:off x="2510612" y="2823002"/>
                <a:ext cx="610800" cy="58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00;p21">
                <a:extLst>
                  <a:ext uri="{FF2B5EF4-FFF2-40B4-BE49-F238E27FC236}">
                    <a16:creationId xmlns:a16="http://schemas.microsoft.com/office/drawing/2014/main" id="{D1A957AC-7555-9D46-96C8-63CEC2615A40}"/>
                  </a:ext>
                </a:extLst>
              </p:cNvPr>
              <p:cNvSpPr txBox="1"/>
              <p:nvPr/>
            </p:nvSpPr>
            <p:spPr>
              <a:xfrm>
                <a:off x="2540659" y="2892603"/>
                <a:ext cx="550448" cy="495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02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072B0C2-2C62-254D-816F-EDC6F71F74CC}"/>
                </a:ext>
              </a:extLst>
            </p:cNvPr>
            <p:cNvGrpSpPr/>
            <p:nvPr/>
          </p:nvGrpSpPr>
          <p:grpSpPr>
            <a:xfrm>
              <a:off x="1386275" y="1735572"/>
              <a:ext cx="610800" cy="587700"/>
              <a:chOff x="2577766" y="2058034"/>
              <a:chExt cx="610800" cy="587700"/>
            </a:xfrm>
          </p:grpSpPr>
          <p:sp>
            <p:nvSpPr>
              <p:cNvPr id="29" name="Google Shape;397;p21">
                <a:extLst>
                  <a:ext uri="{FF2B5EF4-FFF2-40B4-BE49-F238E27FC236}">
                    <a16:creationId xmlns:a16="http://schemas.microsoft.com/office/drawing/2014/main" id="{9E35F5BB-29AA-0341-B042-1EACF708A635}"/>
                  </a:ext>
                </a:extLst>
              </p:cNvPr>
              <p:cNvSpPr/>
              <p:nvPr/>
            </p:nvSpPr>
            <p:spPr>
              <a:xfrm>
                <a:off x="2577766" y="2058034"/>
                <a:ext cx="610800" cy="587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01;p21">
                <a:extLst>
                  <a:ext uri="{FF2B5EF4-FFF2-40B4-BE49-F238E27FC236}">
                    <a16:creationId xmlns:a16="http://schemas.microsoft.com/office/drawing/2014/main" id="{B3F7F597-5A6B-4544-A31A-E9EEA04585A7}"/>
                  </a:ext>
                </a:extLst>
              </p:cNvPr>
              <p:cNvSpPr txBox="1"/>
              <p:nvPr/>
            </p:nvSpPr>
            <p:spPr>
              <a:xfrm>
                <a:off x="2623197" y="2111149"/>
                <a:ext cx="509961" cy="497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01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34" name="Google Shape;452;p21">
              <a:extLst>
                <a:ext uri="{FF2B5EF4-FFF2-40B4-BE49-F238E27FC236}">
                  <a16:creationId xmlns:a16="http://schemas.microsoft.com/office/drawing/2014/main" id="{2360DCD2-66AD-674C-9027-10C3B2072E94}"/>
                </a:ext>
              </a:extLst>
            </p:cNvPr>
            <p:cNvSpPr txBox="1"/>
            <p:nvPr/>
          </p:nvSpPr>
          <p:spPr>
            <a:xfrm>
              <a:off x="3051645" y="3706043"/>
              <a:ext cx="6191058" cy="5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Calculate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number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of Windows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max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of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Make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value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next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If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was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before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last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used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Finally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average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obtained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" name="Google Shape;454;p21">
              <a:extLst>
                <a:ext uri="{FF2B5EF4-FFF2-40B4-BE49-F238E27FC236}">
                  <a16:creationId xmlns:a16="http://schemas.microsoft.com/office/drawing/2014/main" id="{D0636B2D-3AF9-2549-81CC-4FB64BC210C2}"/>
                </a:ext>
              </a:extLst>
            </p:cNvPr>
            <p:cNvSpPr txBox="1"/>
            <p:nvPr/>
          </p:nvSpPr>
          <p:spPr>
            <a:xfrm>
              <a:off x="2751742" y="3121966"/>
              <a:ext cx="2194843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" name="Google Shape;456;p21">
              <a:extLst>
                <a:ext uri="{FF2B5EF4-FFF2-40B4-BE49-F238E27FC236}">
                  <a16:creationId xmlns:a16="http://schemas.microsoft.com/office/drawing/2014/main" id="{52CD1F9F-F730-144D-9C7F-D1071183B3FF}"/>
                </a:ext>
              </a:extLst>
            </p:cNvPr>
            <p:cNvSpPr txBox="1"/>
            <p:nvPr/>
          </p:nvSpPr>
          <p:spPr>
            <a:xfrm>
              <a:off x="2382461" y="2453642"/>
              <a:ext cx="219484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laboratory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measurement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" name="Google Shape;458;p21">
              <a:extLst>
                <a:ext uri="{FF2B5EF4-FFF2-40B4-BE49-F238E27FC236}">
                  <a16:creationId xmlns:a16="http://schemas.microsoft.com/office/drawing/2014/main" id="{A76C9910-5A32-2A47-98F0-39005FD2F368}"/>
                </a:ext>
              </a:extLst>
            </p:cNvPr>
            <p:cNvSpPr txBox="1"/>
            <p:nvPr/>
          </p:nvSpPr>
          <p:spPr>
            <a:xfrm>
              <a:off x="2012076" y="1795495"/>
              <a:ext cx="2489201" cy="516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>
                  <a:latin typeface="Fira Sans"/>
                  <a:ea typeface="Fira Sans"/>
                  <a:cs typeface="Fira Sans"/>
                  <a:sym typeface="Fira Sans"/>
                </a:rPr>
                <a:t>Calculate the maximum time per patient in all laboratory measurements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A81D9B1-9DF8-744F-9335-5187D376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69" y="2003647"/>
            <a:ext cx="1626856" cy="69722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85DDBBB-5809-6840-8A1B-DF8153197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58" y="2152668"/>
            <a:ext cx="1335177" cy="347419"/>
          </a:xfrm>
          <a:prstGeom prst="rect">
            <a:avLst/>
          </a:prstGeom>
        </p:spPr>
      </p:pic>
      <p:cxnSp>
        <p:nvCxnSpPr>
          <p:cNvPr id="58" name="Google Shape;544;p23">
            <a:extLst>
              <a:ext uri="{FF2B5EF4-FFF2-40B4-BE49-F238E27FC236}">
                <a16:creationId xmlns:a16="http://schemas.microsoft.com/office/drawing/2014/main" id="{BBB49381-99AF-6246-8933-7132FE8181B2}"/>
              </a:ext>
            </a:extLst>
          </p:cNvPr>
          <p:cNvCxnSpPr>
            <a:cxnSpLocks/>
          </p:cNvCxnSpPr>
          <p:nvPr/>
        </p:nvCxnSpPr>
        <p:spPr>
          <a:xfrm>
            <a:off x="5269073" y="2357987"/>
            <a:ext cx="394941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oogle Shape;544;p23">
            <a:extLst>
              <a:ext uri="{FF2B5EF4-FFF2-40B4-BE49-F238E27FC236}">
                <a16:creationId xmlns:a16="http://schemas.microsoft.com/office/drawing/2014/main" id="{6424A170-35C2-374D-87C2-8AFAFB293928}"/>
              </a:ext>
            </a:extLst>
          </p:cNvPr>
          <p:cNvCxnSpPr>
            <a:cxnSpLocks/>
          </p:cNvCxnSpPr>
          <p:nvPr/>
        </p:nvCxnSpPr>
        <p:spPr>
          <a:xfrm>
            <a:off x="7176891" y="2352259"/>
            <a:ext cx="394941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D7D8033B-B59E-8343-AF5B-AA8F136D1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462" y="1863302"/>
            <a:ext cx="1409703" cy="1416895"/>
          </a:xfrm>
          <a:prstGeom prst="rect">
            <a:avLst/>
          </a:prstGeom>
        </p:spPr>
      </p:pic>
      <p:sp>
        <p:nvSpPr>
          <p:cNvPr id="64" name="Google Shape;399;p21">
            <a:extLst>
              <a:ext uri="{FF2B5EF4-FFF2-40B4-BE49-F238E27FC236}">
                <a16:creationId xmlns:a16="http://schemas.microsoft.com/office/drawing/2014/main" id="{9226748F-D531-EF41-B183-7F070CD0FFFA}"/>
              </a:ext>
            </a:extLst>
          </p:cNvPr>
          <p:cNvSpPr txBox="1"/>
          <p:nvPr/>
        </p:nvSpPr>
        <p:spPr>
          <a:xfrm>
            <a:off x="1473086" y="4373758"/>
            <a:ext cx="610800" cy="566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452;p21">
            <a:extLst>
              <a:ext uri="{FF2B5EF4-FFF2-40B4-BE49-F238E27FC236}">
                <a16:creationId xmlns:a16="http://schemas.microsoft.com/office/drawing/2014/main" id="{DD82F98A-B43A-6A42-84B3-95F0584C6D19}"/>
              </a:ext>
            </a:extLst>
          </p:cNvPr>
          <p:cNvSpPr txBox="1"/>
          <p:nvPr/>
        </p:nvSpPr>
        <p:spPr>
          <a:xfrm>
            <a:off x="2104088" y="4387340"/>
            <a:ext cx="6191058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Merge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all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laboratory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measurements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by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time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windows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80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2: Feature Engineering: What information can be inferred?</a:t>
            </a:r>
            <a:endParaRPr dirty="0"/>
          </a:p>
        </p:txBody>
      </p:sp>
      <p:sp>
        <p:nvSpPr>
          <p:cNvPr id="288" name="Google Shape;288;p19"/>
          <p:cNvSpPr/>
          <p:nvPr/>
        </p:nvSpPr>
        <p:spPr>
          <a:xfrm>
            <a:off x="4805060" y="1277226"/>
            <a:ext cx="4338940" cy="647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Glomerular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Filtration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Rate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(GFR)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Evolution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GFR and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 Windows)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Categories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099899" y="1284546"/>
            <a:ext cx="139481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Creatinine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91" name="Google Shape;291;p19"/>
          <p:cNvCxnSpPr/>
          <p:nvPr/>
        </p:nvCxnSpPr>
        <p:spPr>
          <a:xfrm rot="10800000">
            <a:off x="3621533" y="1546378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3" name="Google Shape;299;p19">
            <a:extLst>
              <a:ext uri="{FF2B5EF4-FFF2-40B4-BE49-F238E27FC236}">
                <a16:creationId xmlns:a16="http://schemas.microsoft.com/office/drawing/2014/main" id="{ADC5AE15-76CB-8344-805C-AB3116A95AC3}"/>
              </a:ext>
            </a:extLst>
          </p:cNvPr>
          <p:cNvGrpSpPr/>
          <p:nvPr/>
        </p:nvGrpSpPr>
        <p:grpSpPr>
          <a:xfrm>
            <a:off x="1665650" y="1368070"/>
            <a:ext cx="353757" cy="35256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44" name="Google Shape;300;p19">
              <a:extLst>
                <a:ext uri="{FF2B5EF4-FFF2-40B4-BE49-F238E27FC236}">
                  <a16:creationId xmlns:a16="http://schemas.microsoft.com/office/drawing/2014/main" id="{20AF7305-5258-A24F-9366-8535A1B3AE8A}"/>
                </a:ext>
              </a:extLst>
            </p:cNvPr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5" name="Google Shape;301;p19">
              <a:extLst>
                <a:ext uri="{FF2B5EF4-FFF2-40B4-BE49-F238E27FC236}">
                  <a16:creationId xmlns:a16="http://schemas.microsoft.com/office/drawing/2014/main" id="{C0349C43-9872-7543-AA00-6A812DF1DE45}"/>
                </a:ext>
              </a:extLst>
            </p:cNvPr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6" name="Google Shape;302;p19">
              <a:extLst>
                <a:ext uri="{FF2B5EF4-FFF2-40B4-BE49-F238E27FC236}">
                  <a16:creationId xmlns:a16="http://schemas.microsoft.com/office/drawing/2014/main" id="{28E59061-3612-E241-BE53-CF323430DE5A}"/>
                </a:ext>
              </a:extLst>
            </p:cNvPr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D74CB56-6478-E449-B16F-1B7D3C4430EA}"/>
              </a:ext>
            </a:extLst>
          </p:cNvPr>
          <p:cNvGrpSpPr/>
          <p:nvPr/>
        </p:nvGrpSpPr>
        <p:grpSpPr>
          <a:xfrm>
            <a:off x="1562301" y="1929550"/>
            <a:ext cx="7034459" cy="2429233"/>
            <a:chOff x="1741152" y="2129490"/>
            <a:chExt cx="7034459" cy="2429233"/>
          </a:xfrm>
        </p:grpSpPr>
        <p:sp>
          <p:nvSpPr>
            <p:cNvPr id="282" name="Google Shape;282;p19"/>
            <p:cNvSpPr/>
            <p:nvPr/>
          </p:nvSpPr>
          <p:spPr>
            <a:xfrm>
              <a:off x="4983911" y="21294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Difference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between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normal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endPara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4983911" y="27716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Normal,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elevated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Hypertension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1 and 2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controlled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983911" y="34138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Cholesterol classification and Hypercholesterolemia</a:t>
              </a: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394686" y="2147272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Glucose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363593" y="33865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LDL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367001" y="28399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SBP and DBP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92" name="Google Shape;292;p19"/>
            <p:cNvCxnSpPr/>
            <p:nvPr/>
          </p:nvCxnSpPr>
          <p:spPr>
            <a:xfrm rot="10800000">
              <a:off x="3800384" y="242180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3817446" y="3064189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3800384" y="3631463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1813782" y="2259936"/>
              <a:ext cx="353772" cy="352555"/>
              <a:chOff x="-26980627" y="3175504"/>
              <a:chExt cx="296963" cy="295941"/>
            </a:xfrm>
          </p:grpSpPr>
          <p:sp>
            <p:nvSpPr>
              <p:cNvPr id="300" name="Google Shape;300;p19"/>
              <p:cNvSpPr/>
              <p:nvPr/>
            </p:nvSpPr>
            <p:spPr>
              <a:xfrm>
                <a:off x="-26798664" y="3175504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27" y="3325720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73" y="322650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289;p19">
              <a:extLst>
                <a:ext uri="{FF2B5EF4-FFF2-40B4-BE49-F238E27FC236}">
                  <a16:creationId xmlns:a16="http://schemas.microsoft.com/office/drawing/2014/main" id="{C0EC7A16-D312-0B44-A21D-59433C78486C}"/>
                </a:ext>
              </a:extLst>
            </p:cNvPr>
            <p:cNvSpPr/>
            <p:nvPr/>
          </p:nvSpPr>
          <p:spPr>
            <a:xfrm>
              <a:off x="2253161" y="4012123"/>
              <a:ext cx="1467863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Hemoglobin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1" name="Google Shape;294;p19">
              <a:extLst>
                <a:ext uri="{FF2B5EF4-FFF2-40B4-BE49-F238E27FC236}">
                  <a16:creationId xmlns:a16="http://schemas.microsoft.com/office/drawing/2014/main" id="{F5083B50-20BC-6947-BF56-C6D2B28DD934}"/>
                </a:ext>
              </a:extLst>
            </p:cNvPr>
            <p:cNvCxnSpPr/>
            <p:nvPr/>
          </p:nvCxnSpPr>
          <p:spPr>
            <a:xfrm rot="10800000">
              <a:off x="3800384" y="427384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2" name="Google Shape;284;p19">
              <a:extLst>
                <a:ext uri="{FF2B5EF4-FFF2-40B4-BE49-F238E27FC236}">
                  <a16:creationId xmlns:a16="http://schemas.microsoft.com/office/drawing/2014/main" id="{95F3A622-AAEC-274B-B16E-8C1199017C40}"/>
                </a:ext>
              </a:extLst>
            </p:cNvPr>
            <p:cNvSpPr/>
            <p:nvPr/>
          </p:nvSpPr>
          <p:spPr>
            <a:xfrm>
              <a:off x="4983911" y="3961552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Anemia classification</a:t>
              </a:r>
            </a:p>
          </p:txBody>
        </p:sp>
        <p:grpSp>
          <p:nvGrpSpPr>
            <p:cNvPr id="47" name="Google Shape;299;p19">
              <a:extLst>
                <a:ext uri="{FF2B5EF4-FFF2-40B4-BE49-F238E27FC236}">
                  <a16:creationId xmlns:a16="http://schemas.microsoft.com/office/drawing/2014/main" id="{9F0A3516-8E9C-A940-B4EB-44C27A7BDB0C}"/>
                </a:ext>
              </a:extLst>
            </p:cNvPr>
            <p:cNvGrpSpPr/>
            <p:nvPr/>
          </p:nvGrpSpPr>
          <p:grpSpPr>
            <a:xfrm>
              <a:off x="1782098" y="2877162"/>
              <a:ext cx="353715" cy="352560"/>
              <a:chOff x="-26990524" y="3018507"/>
              <a:chExt cx="296915" cy="295946"/>
            </a:xfrm>
            <a:solidFill>
              <a:schemeClr val="accent5"/>
            </a:solidFill>
          </p:grpSpPr>
          <p:sp>
            <p:nvSpPr>
              <p:cNvPr id="48" name="Google Shape;300;p19">
                <a:extLst>
                  <a:ext uri="{FF2B5EF4-FFF2-40B4-BE49-F238E27FC236}">
                    <a16:creationId xmlns:a16="http://schemas.microsoft.com/office/drawing/2014/main" id="{B218AC76-0B2C-3A43-AF64-B34B8823A3B4}"/>
                  </a:ext>
                </a:extLst>
              </p:cNvPr>
              <p:cNvSpPr/>
              <p:nvPr/>
            </p:nvSpPr>
            <p:spPr>
              <a:xfrm>
                <a:off x="-26808609" y="301850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01;p19">
                <a:extLst>
                  <a:ext uri="{FF2B5EF4-FFF2-40B4-BE49-F238E27FC236}">
                    <a16:creationId xmlns:a16="http://schemas.microsoft.com/office/drawing/2014/main" id="{674F4197-95E7-784E-95A7-913DBCDF3818}"/>
                  </a:ext>
                </a:extLst>
              </p:cNvPr>
              <p:cNvSpPr/>
              <p:nvPr/>
            </p:nvSpPr>
            <p:spPr>
              <a:xfrm>
                <a:off x="-26990524" y="3168728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02;p19">
                <a:extLst>
                  <a:ext uri="{FF2B5EF4-FFF2-40B4-BE49-F238E27FC236}">
                    <a16:creationId xmlns:a16="http://schemas.microsoft.com/office/drawing/2014/main" id="{C2470107-E1A6-8F48-B28D-7D707E3EECA3}"/>
                  </a:ext>
                </a:extLst>
              </p:cNvPr>
              <p:cNvSpPr/>
              <p:nvPr/>
            </p:nvSpPr>
            <p:spPr>
              <a:xfrm>
                <a:off x="-26903875" y="3069506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299;p19">
              <a:extLst>
                <a:ext uri="{FF2B5EF4-FFF2-40B4-BE49-F238E27FC236}">
                  <a16:creationId xmlns:a16="http://schemas.microsoft.com/office/drawing/2014/main" id="{F9900BF6-12F7-DA44-A644-2BB2118A821A}"/>
                </a:ext>
              </a:extLst>
            </p:cNvPr>
            <p:cNvGrpSpPr/>
            <p:nvPr/>
          </p:nvGrpSpPr>
          <p:grpSpPr>
            <a:xfrm>
              <a:off x="1752833" y="3508876"/>
              <a:ext cx="353715" cy="352569"/>
              <a:chOff x="-26997811" y="2984413"/>
              <a:chExt cx="296915" cy="295953"/>
            </a:xfrm>
            <a:solidFill>
              <a:schemeClr val="accent3"/>
            </a:solidFill>
          </p:grpSpPr>
          <p:sp>
            <p:nvSpPr>
              <p:cNvPr id="52" name="Google Shape;300;p19">
                <a:extLst>
                  <a:ext uri="{FF2B5EF4-FFF2-40B4-BE49-F238E27FC236}">
                    <a16:creationId xmlns:a16="http://schemas.microsoft.com/office/drawing/2014/main" id="{ACBD3289-CC76-5142-85B6-7D5F201BB90F}"/>
                  </a:ext>
                </a:extLst>
              </p:cNvPr>
              <p:cNvSpPr/>
              <p:nvPr/>
            </p:nvSpPr>
            <p:spPr>
              <a:xfrm>
                <a:off x="-26815896" y="2984413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Google Shape;301;p19">
                <a:extLst>
                  <a:ext uri="{FF2B5EF4-FFF2-40B4-BE49-F238E27FC236}">
                    <a16:creationId xmlns:a16="http://schemas.microsoft.com/office/drawing/2014/main" id="{A5EFE255-A82B-E046-AED2-D0B8EC0E9A05}"/>
                  </a:ext>
                </a:extLst>
              </p:cNvPr>
              <p:cNvSpPr/>
              <p:nvPr/>
            </p:nvSpPr>
            <p:spPr>
              <a:xfrm>
                <a:off x="-26997811" y="313464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4" name="Google Shape;302;p19">
                <a:extLst>
                  <a:ext uri="{FF2B5EF4-FFF2-40B4-BE49-F238E27FC236}">
                    <a16:creationId xmlns:a16="http://schemas.microsoft.com/office/drawing/2014/main" id="{42FCF148-CA78-4C40-96C9-1AEA2DE07F69}"/>
                  </a:ext>
                </a:extLst>
              </p:cNvPr>
              <p:cNvSpPr/>
              <p:nvPr/>
            </p:nvSpPr>
            <p:spPr>
              <a:xfrm>
                <a:off x="-26911161" y="3035418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5" name="Google Shape;299;p19">
              <a:extLst>
                <a:ext uri="{FF2B5EF4-FFF2-40B4-BE49-F238E27FC236}">
                  <a16:creationId xmlns:a16="http://schemas.microsoft.com/office/drawing/2014/main" id="{9C6AECEA-1054-5A4E-890B-DF5989092305}"/>
                </a:ext>
              </a:extLst>
            </p:cNvPr>
            <p:cNvGrpSpPr/>
            <p:nvPr/>
          </p:nvGrpSpPr>
          <p:grpSpPr>
            <a:xfrm>
              <a:off x="1741152" y="4099014"/>
              <a:ext cx="353717" cy="352563"/>
              <a:chOff x="-26990435" y="3007047"/>
              <a:chExt cx="296917" cy="295949"/>
            </a:xfrm>
            <a:solidFill>
              <a:schemeClr val="accent1"/>
            </a:solidFill>
          </p:grpSpPr>
          <p:sp>
            <p:nvSpPr>
              <p:cNvPr id="56" name="Google Shape;300;p19">
                <a:extLst>
                  <a:ext uri="{FF2B5EF4-FFF2-40B4-BE49-F238E27FC236}">
                    <a16:creationId xmlns:a16="http://schemas.microsoft.com/office/drawing/2014/main" id="{0A9EEA23-FFA4-D34D-B821-8B94FCDCD63B}"/>
                  </a:ext>
                </a:extLst>
              </p:cNvPr>
              <p:cNvSpPr/>
              <p:nvPr/>
            </p:nvSpPr>
            <p:spPr>
              <a:xfrm>
                <a:off x="-26808518" y="300704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1;p19">
                <a:extLst>
                  <a:ext uri="{FF2B5EF4-FFF2-40B4-BE49-F238E27FC236}">
                    <a16:creationId xmlns:a16="http://schemas.microsoft.com/office/drawing/2014/main" id="{85620D01-F96D-7D44-8921-F041A5C0B7D7}"/>
                  </a:ext>
                </a:extLst>
              </p:cNvPr>
              <p:cNvSpPr/>
              <p:nvPr/>
            </p:nvSpPr>
            <p:spPr>
              <a:xfrm>
                <a:off x="-26990435" y="315727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02;p19">
                <a:extLst>
                  <a:ext uri="{FF2B5EF4-FFF2-40B4-BE49-F238E27FC236}">
                    <a16:creationId xmlns:a16="http://schemas.microsoft.com/office/drawing/2014/main" id="{D1D31F99-D0E3-A64C-919E-7773494CD902}"/>
                  </a:ext>
                </a:extLst>
              </p:cNvPr>
              <p:cNvSpPr/>
              <p:nvPr/>
            </p:nvSpPr>
            <p:spPr>
              <a:xfrm>
                <a:off x="-26903785" y="305804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87EDF48-5B26-5244-A6F3-7B60563B1CCF}"/>
              </a:ext>
            </a:extLst>
          </p:cNvPr>
          <p:cNvGrpSpPr/>
          <p:nvPr/>
        </p:nvGrpSpPr>
        <p:grpSpPr>
          <a:xfrm>
            <a:off x="112211" y="847253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8BA0F73-AAF3-A146-80FA-D41B066C9872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67" name="Google Shape;504;p22">
                <a:extLst>
                  <a:ext uri="{FF2B5EF4-FFF2-40B4-BE49-F238E27FC236}">
                    <a16:creationId xmlns:a16="http://schemas.microsoft.com/office/drawing/2014/main" id="{849096D7-122B-BB4E-93D2-F102898BF8E5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05;p22">
                <a:extLst>
                  <a:ext uri="{FF2B5EF4-FFF2-40B4-BE49-F238E27FC236}">
                    <a16:creationId xmlns:a16="http://schemas.microsoft.com/office/drawing/2014/main" id="{E749772D-B5F3-D543-837A-8A5FD6569268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08;p22">
                <a:extLst>
                  <a:ext uri="{FF2B5EF4-FFF2-40B4-BE49-F238E27FC236}">
                    <a16:creationId xmlns:a16="http://schemas.microsoft.com/office/drawing/2014/main" id="{2E813A1A-7A87-FA41-B87E-8B129A71C36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Feature Engineering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3" name="Google Shape;525;p22">
              <a:extLst>
                <a:ext uri="{FF2B5EF4-FFF2-40B4-BE49-F238E27FC236}">
                  <a16:creationId xmlns:a16="http://schemas.microsoft.com/office/drawing/2014/main" id="{27800CFB-6652-6344-B12D-07318B65367F}"/>
                </a:ext>
              </a:extLst>
            </p:cNvPr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64" name="Google Shape;526;p22">
                <a:extLst>
                  <a:ext uri="{FF2B5EF4-FFF2-40B4-BE49-F238E27FC236}">
                    <a16:creationId xmlns:a16="http://schemas.microsoft.com/office/drawing/2014/main" id="{55961B42-D1A4-3C46-BBF2-71ACB4C98580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27;p22">
                <a:extLst>
                  <a:ext uri="{FF2B5EF4-FFF2-40B4-BE49-F238E27FC236}">
                    <a16:creationId xmlns:a16="http://schemas.microsoft.com/office/drawing/2014/main" id="{37D07846-F83F-354E-88F1-7F95D328FC99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28;p22">
                <a:extLst>
                  <a:ext uri="{FF2B5EF4-FFF2-40B4-BE49-F238E27FC236}">
                    <a16:creationId xmlns:a16="http://schemas.microsoft.com/office/drawing/2014/main" id="{B143AD24-34A0-624C-88F7-BC90CC24EF3B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1C43A57-8C96-1048-94E3-598ED4E81C02}"/>
              </a:ext>
            </a:extLst>
          </p:cNvPr>
          <p:cNvGrpSpPr/>
          <p:nvPr/>
        </p:nvGrpSpPr>
        <p:grpSpPr>
          <a:xfrm>
            <a:off x="1558463" y="4489212"/>
            <a:ext cx="353757" cy="352565"/>
            <a:chOff x="1729027" y="4361992"/>
            <a:chExt cx="353757" cy="352565"/>
          </a:xfrm>
          <a:solidFill>
            <a:schemeClr val="accent2"/>
          </a:solidFill>
        </p:grpSpPr>
        <p:sp>
          <p:nvSpPr>
            <p:cNvPr id="71" name="Google Shape;300;p19">
              <a:extLst>
                <a:ext uri="{FF2B5EF4-FFF2-40B4-BE49-F238E27FC236}">
                  <a16:creationId xmlns:a16="http://schemas.microsoft.com/office/drawing/2014/main" id="{EAED37F0-98DD-D44D-B0B7-1E42988BAB8B}"/>
                </a:ext>
              </a:extLst>
            </p:cNvPr>
            <p:cNvSpPr/>
            <p:nvPr/>
          </p:nvSpPr>
          <p:spPr>
            <a:xfrm>
              <a:off x="1945784" y="4361992"/>
              <a:ext cx="137000" cy="135838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1;p19">
              <a:extLst>
                <a:ext uri="{FF2B5EF4-FFF2-40B4-BE49-F238E27FC236}">
                  <a16:creationId xmlns:a16="http://schemas.microsoft.com/office/drawing/2014/main" id="{A905C866-735A-E844-BCF9-12B8C7A9793B}"/>
                </a:ext>
              </a:extLst>
            </p:cNvPr>
            <p:cNvSpPr/>
            <p:nvPr/>
          </p:nvSpPr>
          <p:spPr>
            <a:xfrm>
              <a:off x="1729027" y="4540955"/>
              <a:ext cx="200824" cy="173602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2;p19">
              <a:extLst>
                <a:ext uri="{FF2B5EF4-FFF2-40B4-BE49-F238E27FC236}">
                  <a16:creationId xmlns:a16="http://schemas.microsoft.com/office/drawing/2014/main" id="{C4A777FC-2005-E245-BCBE-9C89BEC582D5}"/>
                </a:ext>
              </a:extLst>
            </p:cNvPr>
            <p:cNvSpPr/>
            <p:nvPr/>
          </p:nvSpPr>
          <p:spPr>
            <a:xfrm>
              <a:off x="1832253" y="4422748"/>
              <a:ext cx="189566" cy="164221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289;p19">
            <a:extLst>
              <a:ext uri="{FF2B5EF4-FFF2-40B4-BE49-F238E27FC236}">
                <a16:creationId xmlns:a16="http://schemas.microsoft.com/office/drawing/2014/main" id="{05194930-F7BF-3E4D-B17D-B9A75CF53C4A}"/>
              </a:ext>
            </a:extLst>
          </p:cNvPr>
          <p:cNvSpPr/>
          <p:nvPr/>
        </p:nvSpPr>
        <p:spPr>
          <a:xfrm>
            <a:off x="2008714" y="4358783"/>
            <a:ext cx="146786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Meds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6" name="Google Shape;294;p19">
            <a:extLst>
              <a:ext uri="{FF2B5EF4-FFF2-40B4-BE49-F238E27FC236}">
                <a16:creationId xmlns:a16="http://schemas.microsoft.com/office/drawing/2014/main" id="{96555C7E-87C6-3141-AFD9-63F610E5FF14}"/>
              </a:ext>
            </a:extLst>
          </p:cNvPr>
          <p:cNvCxnSpPr/>
          <p:nvPr/>
        </p:nvCxnSpPr>
        <p:spPr>
          <a:xfrm rot="10800000">
            <a:off x="3607769" y="4615112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7" name="Google Shape;284;p19">
            <a:extLst>
              <a:ext uri="{FF2B5EF4-FFF2-40B4-BE49-F238E27FC236}">
                <a16:creationId xmlns:a16="http://schemas.microsoft.com/office/drawing/2014/main" id="{EC92DD8B-C9E7-AF47-A6F4-264355AD65A3}"/>
              </a:ext>
            </a:extLst>
          </p:cNvPr>
          <p:cNvSpPr/>
          <p:nvPr/>
        </p:nvSpPr>
        <p:spPr>
          <a:xfrm>
            <a:off x="4805060" y="4341812"/>
            <a:ext cx="37917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drugs per time window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Total daily dosage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Combination of Drugs and Doses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7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We tested multiple algorithms and settled on the best one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final pipeline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288;p19">
            <a:extLst>
              <a:ext uri="{FF2B5EF4-FFF2-40B4-BE49-F238E27FC236}">
                <a16:creationId xmlns:a16="http://schemas.microsoft.com/office/drawing/2014/main" id="{1C140CA5-EBFD-F240-90BD-A3F274B39528}"/>
              </a:ext>
            </a:extLst>
          </p:cNvPr>
          <p:cNvSpPr/>
          <p:nvPr/>
        </p:nvSpPr>
        <p:spPr>
          <a:xfrm>
            <a:off x="641904" y="1348685"/>
            <a:ext cx="3760645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Tested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Algorithms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es-E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0.76</a:t>
            </a: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Forests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0.88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Balanced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Bagging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Classifier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 0.92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0.94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288;p19">
            <a:extLst>
              <a:ext uri="{FF2B5EF4-FFF2-40B4-BE49-F238E27FC236}">
                <a16:creationId xmlns:a16="http://schemas.microsoft.com/office/drawing/2014/main" id="{82A48AEA-1367-4B4A-B3B0-8499D2651A54}"/>
              </a:ext>
            </a:extLst>
          </p:cNvPr>
          <p:cNvSpPr/>
          <p:nvPr/>
        </p:nvSpPr>
        <p:spPr>
          <a:xfrm>
            <a:off x="5311096" y="3466949"/>
            <a:ext cx="3095034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120 time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Selection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permutation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importance</a:t>
            </a:r>
            <a:endParaRPr lang="es-ES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1D97A06-02A3-9845-B892-9F29AF431ABA}"/>
              </a:ext>
            </a:extLst>
          </p:cNvPr>
          <p:cNvGrpSpPr/>
          <p:nvPr/>
        </p:nvGrpSpPr>
        <p:grpSpPr>
          <a:xfrm>
            <a:off x="137984" y="2700207"/>
            <a:ext cx="8908901" cy="448927"/>
            <a:chOff x="66407" y="2800685"/>
            <a:chExt cx="8908901" cy="4489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42C0132F-E86C-5F42-A7B7-2C3862EEDB7F}"/>
                </a:ext>
              </a:extLst>
            </p:cNvPr>
            <p:cNvGrpSpPr/>
            <p:nvPr/>
          </p:nvGrpSpPr>
          <p:grpSpPr>
            <a:xfrm>
              <a:off x="66407" y="2808612"/>
              <a:ext cx="1697400" cy="441000"/>
              <a:chOff x="908892" y="2208454"/>
              <a:chExt cx="1697400" cy="441000"/>
            </a:xfrm>
          </p:grpSpPr>
          <p:sp>
            <p:nvSpPr>
              <p:cNvPr id="89" name="Google Shape;2525;p32">
                <a:extLst>
                  <a:ext uri="{FF2B5EF4-FFF2-40B4-BE49-F238E27FC236}">
                    <a16:creationId xmlns:a16="http://schemas.microsoft.com/office/drawing/2014/main" id="{9CA60629-26B1-A042-8C2A-AEF08C926FBF}"/>
                  </a:ext>
                </a:extLst>
              </p:cNvPr>
              <p:cNvSpPr/>
              <p:nvPr/>
            </p:nvSpPr>
            <p:spPr>
              <a:xfrm>
                <a:off x="908892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31;p32">
                <a:extLst>
                  <a:ext uri="{FF2B5EF4-FFF2-40B4-BE49-F238E27FC236}">
                    <a16:creationId xmlns:a16="http://schemas.microsoft.com/office/drawing/2014/main" id="{2F0F5BEC-B0C6-C642-BDF7-905D02553937}"/>
                  </a:ext>
                </a:extLst>
              </p:cNvPr>
              <p:cNvSpPr txBox="1"/>
              <p:nvPr/>
            </p:nvSpPr>
            <p:spPr>
              <a:xfrm>
                <a:off x="958242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XGBoost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CB81808-14E7-FB4A-B3CB-A07FBC8390C0}"/>
                </a:ext>
              </a:extLst>
            </p:cNvPr>
            <p:cNvGrpSpPr/>
            <p:nvPr/>
          </p:nvGrpSpPr>
          <p:grpSpPr>
            <a:xfrm>
              <a:off x="2393906" y="2808612"/>
              <a:ext cx="1697400" cy="441000"/>
              <a:chOff x="3748386" y="2204216"/>
              <a:chExt cx="1697400" cy="441000"/>
            </a:xfrm>
          </p:grpSpPr>
          <p:sp>
            <p:nvSpPr>
              <p:cNvPr id="103" name="Google Shape;2525;p32">
                <a:extLst>
                  <a:ext uri="{FF2B5EF4-FFF2-40B4-BE49-F238E27FC236}">
                    <a16:creationId xmlns:a16="http://schemas.microsoft.com/office/drawing/2014/main" id="{8D3F6F3A-DE3A-A14E-AFC5-060CA236AAF3}"/>
                  </a:ext>
                </a:extLst>
              </p:cNvPr>
              <p:cNvSpPr/>
              <p:nvPr/>
            </p:nvSpPr>
            <p:spPr>
              <a:xfrm>
                <a:off x="3748386" y="2204216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531;p32">
                <a:extLst>
                  <a:ext uri="{FF2B5EF4-FFF2-40B4-BE49-F238E27FC236}">
                    <a16:creationId xmlns:a16="http://schemas.microsoft.com/office/drawing/2014/main" id="{FCD6DDB2-584F-934C-9C56-79356AD52F37}"/>
                  </a:ext>
                </a:extLst>
              </p:cNvPr>
              <p:cNvSpPr txBox="1"/>
              <p:nvPr/>
            </p:nvSpPr>
            <p:spPr>
              <a:xfrm>
                <a:off x="3797736" y="2259952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HyperOpt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123EC38-71E7-3E45-815D-043158E850B9}"/>
                </a:ext>
              </a:extLst>
            </p:cNvPr>
            <p:cNvGrpSpPr/>
            <p:nvPr/>
          </p:nvGrpSpPr>
          <p:grpSpPr>
            <a:xfrm>
              <a:off x="4660464" y="2800685"/>
              <a:ext cx="2023200" cy="441000"/>
              <a:chOff x="6719126" y="2207553"/>
              <a:chExt cx="2023200" cy="441000"/>
            </a:xfrm>
          </p:grpSpPr>
          <p:sp>
            <p:nvSpPr>
              <p:cNvPr id="106" name="Google Shape;2525;p32">
                <a:extLst>
                  <a:ext uri="{FF2B5EF4-FFF2-40B4-BE49-F238E27FC236}">
                    <a16:creationId xmlns:a16="http://schemas.microsoft.com/office/drawing/2014/main" id="{F516FC8C-746A-3F49-A424-77309CBE81FE}"/>
                  </a:ext>
                </a:extLst>
              </p:cNvPr>
              <p:cNvSpPr/>
              <p:nvPr/>
            </p:nvSpPr>
            <p:spPr>
              <a:xfrm>
                <a:off x="6719126" y="2207553"/>
                <a:ext cx="20232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31;p32">
                <a:extLst>
                  <a:ext uri="{FF2B5EF4-FFF2-40B4-BE49-F238E27FC236}">
                    <a16:creationId xmlns:a16="http://schemas.microsoft.com/office/drawing/2014/main" id="{B02F7489-CD38-C643-AC7B-5FD7F2FCD4DA}"/>
                  </a:ext>
                </a:extLst>
              </p:cNvPr>
              <p:cNvSpPr txBox="1"/>
              <p:nvPr/>
            </p:nvSpPr>
            <p:spPr>
              <a:xfrm>
                <a:off x="6786927" y="2269456"/>
                <a:ext cx="1868964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Manual tunning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11" name="Google Shape;544;p23">
              <a:extLst>
                <a:ext uri="{FF2B5EF4-FFF2-40B4-BE49-F238E27FC236}">
                  <a16:creationId xmlns:a16="http://schemas.microsoft.com/office/drawing/2014/main" id="{8AC0ABCE-947F-2F45-9106-E4097E102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925" y="302934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D987410A-8826-AD43-8271-9F0DB096E612}"/>
                </a:ext>
              </a:extLst>
            </p:cNvPr>
            <p:cNvGrpSpPr/>
            <p:nvPr/>
          </p:nvGrpSpPr>
          <p:grpSpPr>
            <a:xfrm>
              <a:off x="7277908" y="2800685"/>
              <a:ext cx="1697400" cy="441000"/>
              <a:chOff x="806607" y="2208454"/>
              <a:chExt cx="1697400" cy="441000"/>
            </a:xfrm>
          </p:grpSpPr>
          <p:sp>
            <p:nvSpPr>
              <p:cNvPr id="125" name="Google Shape;2525;p32">
                <a:extLst>
                  <a:ext uri="{FF2B5EF4-FFF2-40B4-BE49-F238E27FC236}">
                    <a16:creationId xmlns:a16="http://schemas.microsoft.com/office/drawing/2014/main" id="{B4068526-4A38-7142-88F0-9853AB2E485D}"/>
                  </a:ext>
                </a:extLst>
              </p:cNvPr>
              <p:cNvSpPr/>
              <p:nvPr/>
            </p:nvSpPr>
            <p:spPr>
              <a:xfrm>
                <a:off x="806607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31;p32">
                <a:extLst>
                  <a:ext uri="{FF2B5EF4-FFF2-40B4-BE49-F238E27FC236}">
                    <a16:creationId xmlns:a16="http://schemas.microsoft.com/office/drawing/2014/main" id="{E34DF0B1-9CAB-2E43-92F2-CED5466FCEEE}"/>
                  </a:ext>
                </a:extLst>
              </p:cNvPr>
              <p:cNvSpPr txBox="1"/>
              <p:nvPr/>
            </p:nvSpPr>
            <p:spPr>
              <a:xfrm>
                <a:off x="855957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Shap</a:t>
                </a: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values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28" name="Google Shape;544;p23">
              <a:extLst>
                <a:ext uri="{FF2B5EF4-FFF2-40B4-BE49-F238E27FC236}">
                  <a16:creationId xmlns:a16="http://schemas.microsoft.com/office/drawing/2014/main" id="{FA04A432-9D64-404B-AF7B-F8920753A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241" y="302758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44;p23">
              <a:extLst>
                <a:ext uri="{FF2B5EF4-FFF2-40B4-BE49-F238E27FC236}">
                  <a16:creationId xmlns:a16="http://schemas.microsoft.com/office/drawing/2014/main" id="{C3AE9A2D-4705-6E45-8E47-C4D9C0C15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9535" y="302758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31" name="Picture 2" descr="https://d1rwhvwstyk9gu.cloudfront.net/2020/02/XG-Boost-FINAL-01.png">
            <a:extLst>
              <a:ext uri="{FF2B5EF4-FFF2-40B4-BE49-F238E27FC236}">
                <a16:creationId xmlns:a16="http://schemas.microsoft.com/office/drawing/2014/main" id="{8F0C1F0F-6118-8F48-85DF-E332B90B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8" y="3309636"/>
            <a:ext cx="3647799" cy="17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The best model could predict up to 90% of the patients that progress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results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696859" y="1596542"/>
            <a:ext cx="1697400" cy="370199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120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F6492F2-57C0-8B41-8DB0-D1525BE11CE0}"/>
              </a:ext>
            </a:extLst>
          </p:cNvPr>
          <p:cNvGrpSpPr/>
          <p:nvPr/>
        </p:nvGrpSpPr>
        <p:grpSpPr>
          <a:xfrm>
            <a:off x="23481" y="2112958"/>
            <a:ext cx="2792388" cy="2905515"/>
            <a:chOff x="0" y="2154075"/>
            <a:chExt cx="2612325" cy="272253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D02E56B-6D06-3148-B605-00CFBDAE5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40235"/>
              <a:ext cx="2480185" cy="825041"/>
            </a:xfrm>
            <a:prstGeom prst="rect">
              <a:avLst/>
            </a:prstGeom>
          </p:spPr>
        </p:pic>
        <p:sp>
          <p:nvSpPr>
            <p:cNvPr id="28" name="Google Shape;288;p19">
              <a:extLst>
                <a:ext uri="{FF2B5EF4-FFF2-40B4-BE49-F238E27FC236}">
                  <a16:creationId xmlns:a16="http://schemas.microsoft.com/office/drawing/2014/main" id="{24E3BD25-6297-F244-B960-1580804ABD3E}"/>
                </a:ext>
              </a:extLst>
            </p:cNvPr>
            <p:cNvSpPr/>
            <p:nvPr/>
          </p:nvSpPr>
          <p:spPr>
            <a:xfrm>
              <a:off x="1101686" y="215407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F47511D-0616-5A44-8BB8-BAC78387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56" y="3519388"/>
              <a:ext cx="2489907" cy="802012"/>
            </a:xfrm>
            <a:prstGeom prst="rect">
              <a:avLst/>
            </a:prstGeom>
          </p:spPr>
        </p:pic>
        <p:sp>
          <p:nvSpPr>
            <p:cNvPr id="31" name="Google Shape;288;p19">
              <a:extLst>
                <a:ext uri="{FF2B5EF4-FFF2-40B4-BE49-F238E27FC236}">
                  <a16:creationId xmlns:a16="http://schemas.microsoft.com/office/drawing/2014/main" id="{C4767440-ED6C-DE4E-9CB9-CB5BDFC54427}"/>
                </a:ext>
              </a:extLst>
            </p:cNvPr>
            <p:cNvSpPr/>
            <p:nvPr/>
          </p:nvSpPr>
          <p:spPr>
            <a:xfrm>
              <a:off x="1041092" y="3144130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288;p19">
              <a:extLst>
                <a:ext uri="{FF2B5EF4-FFF2-40B4-BE49-F238E27FC236}">
                  <a16:creationId xmlns:a16="http://schemas.microsoft.com/office/drawing/2014/main" id="{AD01C49B-74D3-0946-826B-688FB4E11C14}"/>
                </a:ext>
              </a:extLst>
            </p:cNvPr>
            <p:cNvSpPr/>
            <p:nvPr/>
          </p:nvSpPr>
          <p:spPr>
            <a:xfrm>
              <a:off x="235533" y="450641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0.91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8C6BDBE-2F77-DF44-8F97-B9AF8FE238C6}"/>
              </a:ext>
            </a:extLst>
          </p:cNvPr>
          <p:cNvGrpSpPr/>
          <p:nvPr/>
        </p:nvGrpSpPr>
        <p:grpSpPr>
          <a:xfrm>
            <a:off x="5963690" y="2152153"/>
            <a:ext cx="2926329" cy="2714216"/>
            <a:chOff x="5911701" y="2185015"/>
            <a:chExt cx="2926329" cy="271421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778FE3A-D907-8146-86EF-791006B1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1701" y="3613914"/>
              <a:ext cx="2792389" cy="92691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2B48843-38F0-A641-BA93-26DB3B86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1701" y="2476484"/>
              <a:ext cx="2717116" cy="875197"/>
            </a:xfrm>
            <a:prstGeom prst="rect">
              <a:avLst/>
            </a:prstGeom>
          </p:spPr>
        </p:pic>
        <p:sp>
          <p:nvSpPr>
            <p:cNvPr id="38" name="Google Shape;288;p19">
              <a:extLst>
                <a:ext uri="{FF2B5EF4-FFF2-40B4-BE49-F238E27FC236}">
                  <a16:creationId xmlns:a16="http://schemas.microsoft.com/office/drawing/2014/main" id="{A95AD3DC-9933-4249-95FE-9942BF3E8316}"/>
                </a:ext>
              </a:extLst>
            </p:cNvPr>
            <p:cNvSpPr/>
            <p:nvPr/>
          </p:nvSpPr>
          <p:spPr>
            <a:xfrm>
              <a:off x="7158982" y="218501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288;p19">
              <a:extLst>
                <a:ext uri="{FF2B5EF4-FFF2-40B4-BE49-F238E27FC236}">
                  <a16:creationId xmlns:a16="http://schemas.microsoft.com/office/drawing/2014/main" id="{7B8A275E-1681-144F-AAA5-7A7609D338B8}"/>
                </a:ext>
              </a:extLst>
            </p:cNvPr>
            <p:cNvSpPr/>
            <p:nvPr/>
          </p:nvSpPr>
          <p:spPr>
            <a:xfrm>
              <a:off x="7098388" y="3243715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88;p19">
              <a:extLst>
                <a:ext uri="{FF2B5EF4-FFF2-40B4-BE49-F238E27FC236}">
                  <a16:creationId xmlns:a16="http://schemas.microsoft.com/office/drawing/2014/main" id="{B21DC0B1-8C34-2F46-BC7A-7AE62708C600}"/>
                </a:ext>
              </a:extLst>
            </p:cNvPr>
            <p:cNvSpPr/>
            <p:nvPr/>
          </p:nvSpPr>
          <p:spPr>
            <a:xfrm>
              <a:off x="6461238" y="452903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0.90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520CDEB-C0E5-7E41-8282-3A199A93AE14}"/>
              </a:ext>
            </a:extLst>
          </p:cNvPr>
          <p:cNvGrpSpPr/>
          <p:nvPr/>
        </p:nvGrpSpPr>
        <p:grpSpPr>
          <a:xfrm>
            <a:off x="6684514" y="1669114"/>
            <a:ext cx="1697400" cy="370199"/>
            <a:chOff x="908892" y="2208454"/>
            <a:chExt cx="1697400" cy="441000"/>
          </a:xfrm>
        </p:grpSpPr>
        <p:sp>
          <p:nvSpPr>
            <p:cNvPr id="43" name="Google Shape;2525;p32">
              <a:extLst>
                <a:ext uri="{FF2B5EF4-FFF2-40B4-BE49-F238E27FC236}">
                  <a16:creationId xmlns:a16="http://schemas.microsoft.com/office/drawing/2014/main" id="{F1044131-C477-2B49-9D60-4D14A6186B67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1;p32">
              <a:extLst>
                <a:ext uri="{FF2B5EF4-FFF2-40B4-BE49-F238E27FC236}">
                  <a16:creationId xmlns:a16="http://schemas.microsoft.com/office/drawing/2014/main" id="{AA020B58-CF57-5445-9C3F-26462FDD8781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180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0" name="Google Shape;289;p19">
            <a:extLst>
              <a:ext uri="{FF2B5EF4-FFF2-40B4-BE49-F238E27FC236}">
                <a16:creationId xmlns:a16="http://schemas.microsoft.com/office/drawing/2014/main" id="{21B74109-289A-F54C-9279-9D3AC14356DD}"/>
              </a:ext>
            </a:extLst>
          </p:cNvPr>
          <p:cNvSpPr/>
          <p:nvPr/>
        </p:nvSpPr>
        <p:spPr>
          <a:xfrm>
            <a:off x="2099899" y="1284546"/>
            <a:ext cx="139481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0E0972-0653-1449-993B-CDB283F0AFE6}"/>
              </a:ext>
            </a:extLst>
          </p:cNvPr>
          <p:cNvSpPr txBox="1"/>
          <p:nvPr/>
        </p:nvSpPr>
        <p:spPr>
          <a:xfrm>
            <a:off x="2803211" y="1713757"/>
            <a:ext cx="316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070C0"/>
                </a:solidFill>
              </a:rPr>
              <a:t>Precision: When the model predicts that a patient will progress, it is right: 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23E580-D761-8547-9B0C-A22BE1DEC6DC}"/>
              </a:ext>
            </a:extLst>
          </p:cNvPr>
          <p:cNvSpPr txBox="1"/>
          <p:nvPr/>
        </p:nvSpPr>
        <p:spPr>
          <a:xfrm>
            <a:off x="3047461" y="2417861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93%		93%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380EB3-8BB6-4442-B9EF-FEE670957D83}"/>
              </a:ext>
            </a:extLst>
          </p:cNvPr>
          <p:cNvSpPr txBox="1"/>
          <p:nvPr/>
        </p:nvSpPr>
        <p:spPr>
          <a:xfrm>
            <a:off x="3709685" y="2619515"/>
            <a:ext cx="106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Of the time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27ADF7F-7F18-0941-A9FA-C38D56BE0625}"/>
              </a:ext>
            </a:extLst>
          </p:cNvPr>
          <p:cNvSpPr txBox="1"/>
          <p:nvPr/>
        </p:nvSpPr>
        <p:spPr>
          <a:xfrm>
            <a:off x="2840834" y="3355373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070C0"/>
                </a:solidFill>
              </a:rPr>
              <a:t>Recall: The model predicts correctly: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A2583C5-8250-814D-A0B5-3B9E2949B12D}"/>
              </a:ext>
            </a:extLst>
          </p:cNvPr>
          <p:cNvSpPr txBox="1"/>
          <p:nvPr/>
        </p:nvSpPr>
        <p:spPr>
          <a:xfrm>
            <a:off x="3047460" y="3717550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90%		84%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46F1CAA-6410-EB49-81BA-C771FB78EFD0}"/>
              </a:ext>
            </a:extLst>
          </p:cNvPr>
          <p:cNvSpPr txBox="1"/>
          <p:nvPr/>
        </p:nvSpPr>
        <p:spPr>
          <a:xfrm>
            <a:off x="3142996" y="4129438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Of the patients that progress</a:t>
            </a:r>
          </a:p>
        </p:txBody>
      </p:sp>
    </p:spTree>
    <p:extLst>
      <p:ext uri="{BB962C8B-B14F-4D97-AF65-F5344CB8AC3E}">
        <p14:creationId xmlns:p14="http://schemas.microsoft.com/office/powerpoint/2010/main" val="267084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0"/>
                </a:srgbClr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accent1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5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8425" y="20076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4: Determining the most important variables for the model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Explaining the model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548439" y="1756081"/>
            <a:ext cx="3274589" cy="318915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Main Insights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9E8E09D-3FA8-4343-82BE-3244649A21BF}"/>
              </a:ext>
            </a:extLst>
          </p:cNvPr>
          <p:cNvGrpSpPr/>
          <p:nvPr/>
        </p:nvGrpSpPr>
        <p:grpSpPr>
          <a:xfrm>
            <a:off x="4485987" y="640722"/>
            <a:ext cx="4562444" cy="4427065"/>
            <a:chOff x="4811290" y="901569"/>
            <a:chExt cx="4332710" cy="424193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F46CA92-E26A-2B4B-8393-1B7D2746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290" y="901569"/>
              <a:ext cx="4241931" cy="4241931"/>
            </a:xfrm>
            <a:prstGeom prst="rect">
              <a:avLst/>
            </a:prstGeom>
          </p:spPr>
        </p:pic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45C16FA-27B0-3144-B6CD-190EF16F13A4}"/>
                </a:ext>
              </a:extLst>
            </p:cNvPr>
            <p:cNvSpPr/>
            <p:nvPr/>
          </p:nvSpPr>
          <p:spPr>
            <a:xfrm>
              <a:off x="5543060" y="11601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52A01E79-8883-D04B-8D4F-333D6A488DD6}"/>
                </a:ext>
              </a:extLst>
            </p:cNvPr>
            <p:cNvSpPr/>
            <p:nvPr/>
          </p:nvSpPr>
          <p:spPr>
            <a:xfrm>
              <a:off x="5495293" y="1405844"/>
              <a:ext cx="3648707" cy="225295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C9BA198-97C1-074D-B5F5-4EF4BE984E85}"/>
                </a:ext>
              </a:extLst>
            </p:cNvPr>
            <p:cNvSpPr/>
            <p:nvPr/>
          </p:nvSpPr>
          <p:spPr>
            <a:xfrm>
              <a:off x="5163238" y="2190466"/>
              <a:ext cx="3980761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5C3A35B4-21D5-624E-8CA6-E241E2B06A51}"/>
                </a:ext>
              </a:extLst>
            </p:cNvPr>
            <p:cNvSpPr/>
            <p:nvPr/>
          </p:nvSpPr>
          <p:spPr>
            <a:xfrm>
              <a:off x="5538511" y="3086792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7B654074-4087-DA48-A3DE-3317AEDB27C1}"/>
                </a:ext>
              </a:extLst>
            </p:cNvPr>
            <p:cNvSpPr/>
            <p:nvPr/>
          </p:nvSpPr>
          <p:spPr>
            <a:xfrm>
              <a:off x="5543060" y="36583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3B06E998-B04B-A64F-A419-0C2186FAA1F4}"/>
                </a:ext>
              </a:extLst>
            </p:cNvPr>
            <p:cNvSpPr/>
            <p:nvPr/>
          </p:nvSpPr>
          <p:spPr>
            <a:xfrm>
              <a:off x="5495293" y="4446000"/>
              <a:ext cx="3644158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</p:grp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541166" y="1092779"/>
            <a:ext cx="4241931" cy="69752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had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same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variables</a:t>
            </a:r>
          </a:p>
        </p:txBody>
      </p:sp>
      <p:sp>
        <p:nvSpPr>
          <p:cNvPr id="31" name="Google Shape;288;p19">
            <a:extLst>
              <a:ext uri="{FF2B5EF4-FFF2-40B4-BE49-F238E27FC236}">
                <a16:creationId xmlns:a16="http://schemas.microsoft.com/office/drawing/2014/main" id="{C99D6F59-BC53-FD47-A8F5-336F1CF1CE62}"/>
              </a:ext>
            </a:extLst>
          </p:cNvPr>
          <p:cNvSpPr/>
          <p:nvPr/>
        </p:nvSpPr>
        <p:spPr>
          <a:xfrm>
            <a:off x="183379" y="2396240"/>
            <a:ext cx="4388621" cy="213355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GFR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creatinine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more. </a:t>
            </a:r>
          </a:p>
          <a:p>
            <a:pPr lvl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G3b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often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than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algn="just">
              <a:spcAft>
                <a:spcPts val="200"/>
              </a:spcAft>
              <a:buClr>
                <a:schemeClr val="dk1"/>
              </a:buClr>
              <a:buSzPts val="1100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drugs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doses per time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have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risk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progression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Hypothesis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in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evaluations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and are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kept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under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control,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reducing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likelihood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progression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7C07D1-7FF0-DB46-9968-512931E122A2}"/>
              </a:ext>
            </a:extLst>
          </p:cNvPr>
          <p:cNvSpPr txBox="1"/>
          <p:nvPr/>
        </p:nvSpPr>
        <p:spPr>
          <a:xfrm>
            <a:off x="6225193" y="419520"/>
            <a:ext cx="174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</a:rPr>
              <a:t>Protective variables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808713-6BFC-434A-BA23-7DD7BDCE6B12}"/>
              </a:ext>
            </a:extLst>
          </p:cNvPr>
          <p:cNvSpPr/>
          <p:nvPr/>
        </p:nvSpPr>
        <p:spPr>
          <a:xfrm>
            <a:off x="6037141" y="479581"/>
            <a:ext cx="188259" cy="151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E1C73A-4981-7A4F-905F-808B788E5CD1}"/>
              </a:ext>
            </a:extLst>
          </p:cNvPr>
          <p:cNvSpPr txBox="1"/>
          <p:nvPr/>
        </p:nvSpPr>
        <p:spPr>
          <a:xfrm>
            <a:off x="8065248" y="412960"/>
            <a:ext cx="1078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</a:rPr>
              <a:t>Risk variables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08107AB-DC06-7C42-BC90-B68C4DF2A133}"/>
              </a:ext>
            </a:extLst>
          </p:cNvPr>
          <p:cNvSpPr/>
          <p:nvPr/>
        </p:nvSpPr>
        <p:spPr>
          <a:xfrm>
            <a:off x="7876989" y="464225"/>
            <a:ext cx="188259" cy="159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52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5: </a:t>
            </a:r>
            <a:r>
              <a:rPr lang="es-MX" dirty="0"/>
              <a:t>Improvements to be achieved to make the model more robust before deployment</a:t>
            </a:r>
            <a:endParaRPr dirty="0"/>
          </a:p>
        </p:txBody>
      </p: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457200" y="1893085"/>
            <a:ext cx="3160479" cy="24214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Review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time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Nephrologyst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Gain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insights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contraindications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meds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take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variables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Albumin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and Urea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Biological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usually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highly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heterogeneous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thus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better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E325D0-5834-8145-A002-D9C83CDE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5"/>
          <a:stretch/>
        </p:blipFill>
        <p:spPr>
          <a:xfrm rot="5400000">
            <a:off x="5052291" y="929170"/>
            <a:ext cx="3299057" cy="4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5: Next steps to fully deploy the product</a:t>
            </a:r>
            <a:endParaRPr dirty="0"/>
          </a:p>
        </p:txBody>
      </p:sp>
      <p:sp>
        <p:nvSpPr>
          <p:cNvPr id="12" name="Google Shape;288;p19">
            <a:extLst>
              <a:ext uri="{FF2B5EF4-FFF2-40B4-BE49-F238E27FC236}">
                <a16:creationId xmlns:a16="http://schemas.microsoft.com/office/drawing/2014/main" id="{E9D8C042-B8F8-F547-81AE-D2CFF40304A8}"/>
              </a:ext>
            </a:extLst>
          </p:cNvPr>
          <p:cNvSpPr/>
          <p:nvPr/>
        </p:nvSpPr>
        <p:spPr>
          <a:xfrm>
            <a:off x="262421" y="954742"/>
            <a:ext cx="8229600" cy="14059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front-end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tool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perspective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precision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medicine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Tailored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track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give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best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recomendations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alerts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per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endParaRPr lang="es-ES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possible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integrate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laboratory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exams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provider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EHR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tool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ease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usage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medical staff 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394043-826C-5949-B301-0AF85B64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30" y="2119158"/>
            <a:ext cx="4593758" cy="2808054"/>
          </a:xfrm>
          <a:prstGeom prst="rect">
            <a:avLst/>
          </a:prstGeom>
        </p:spPr>
      </p:pic>
      <p:pic>
        <p:nvPicPr>
          <p:cNvPr id="16" name="Picture 6" descr="Deep Learning Structure Guide for Beginners | by Magnimind | Becoming  Human: Artificial Intelligence Magazine">
            <a:extLst>
              <a:ext uri="{FF2B5EF4-FFF2-40B4-BE49-F238E27FC236}">
                <a16:creationId xmlns:a16="http://schemas.microsoft.com/office/drawing/2014/main" id="{6B6C0DC5-EC3D-EE4F-B278-E094491A3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3590364"/>
            <a:ext cx="1553136" cy="15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8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B798-C7C1-B34A-BCC1-422084F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1550"/>
            <a:ext cx="8229600" cy="340200"/>
          </a:xfrm>
        </p:spPr>
        <p:txBody>
          <a:bodyPr/>
          <a:lstStyle/>
          <a:p>
            <a:r>
              <a:rPr lang="es-MX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2879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0" name="Google Shape;1551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2F13580-0D9F-F541-906F-C7571BB1E7D3}"/>
              </a:ext>
            </a:extLst>
          </p:cNvPr>
          <p:cNvGrpSpPr/>
          <p:nvPr/>
        </p:nvGrpSpPr>
        <p:grpSpPr>
          <a:xfrm>
            <a:off x="3005304" y="949356"/>
            <a:ext cx="5989500" cy="3970594"/>
            <a:chOff x="2423413" y="986350"/>
            <a:chExt cx="5989500" cy="397059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CF7771B-D2A2-4F47-B6C8-ABFD91ACA0F7}"/>
                </a:ext>
              </a:extLst>
            </p:cNvPr>
            <p:cNvGrpSpPr/>
            <p:nvPr/>
          </p:nvGrpSpPr>
          <p:grpSpPr>
            <a:xfrm>
              <a:off x="2423413" y="986350"/>
              <a:ext cx="5989500" cy="656950"/>
              <a:chOff x="2423413" y="986350"/>
              <a:chExt cx="5989500" cy="656950"/>
            </a:xfrm>
          </p:grpSpPr>
          <p:sp>
            <p:nvSpPr>
              <p:cNvPr id="15507" name="Google Shape;15507;p41"/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41"/>
              <p:cNvSpPr/>
              <p:nvPr/>
            </p:nvSpPr>
            <p:spPr>
              <a:xfrm>
                <a:off x="4270767" y="1054794"/>
                <a:ext cx="3834141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Description and area of opportunity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CA222656-BD73-9C45-9893-5D9B437A2D5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15525" name="Google Shape;15525;p41"/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1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528" name="Google Shape;15528;p41"/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9C6FA24E-3336-F84C-8E4D-8AB58C1E21D9}"/>
                </a:ext>
              </a:extLst>
            </p:cNvPr>
            <p:cNvGrpSpPr/>
            <p:nvPr/>
          </p:nvGrpSpPr>
          <p:grpSpPr>
            <a:xfrm>
              <a:off x="2423413" y="2632825"/>
              <a:ext cx="5989500" cy="656950"/>
              <a:chOff x="2423413" y="986350"/>
              <a:chExt cx="5989500" cy="656950"/>
            </a:xfrm>
          </p:grpSpPr>
          <p:sp>
            <p:nvSpPr>
              <p:cNvPr id="44" name="Google Shape;15507;p41">
                <a:extLst>
                  <a:ext uri="{FF2B5EF4-FFF2-40B4-BE49-F238E27FC236}">
                    <a16:creationId xmlns:a16="http://schemas.microsoft.com/office/drawing/2014/main" id="{9AF8D784-B3ED-EE4C-8D12-6C4063D15092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522;p41">
                <a:extLst>
                  <a:ext uri="{FF2B5EF4-FFF2-40B4-BE49-F238E27FC236}">
                    <a16:creationId xmlns:a16="http://schemas.microsoft.com/office/drawing/2014/main" id="{C1241F31-863C-1B41-8E25-07192C43B9F0}"/>
                  </a:ext>
                </a:extLst>
              </p:cNvPr>
              <p:cNvSpPr/>
              <p:nvPr/>
            </p:nvSpPr>
            <p:spPr>
              <a:xfrm>
                <a:off x="4332263" y="1093106"/>
                <a:ext cx="3690583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Modelling and potential of the tool 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0B6E6810-FBEA-3949-9488-B88D043A60B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47" name="Google Shape;15525;p41">
                  <a:extLst>
                    <a:ext uri="{FF2B5EF4-FFF2-40B4-BE49-F238E27FC236}">
                      <a16:creationId xmlns:a16="http://schemas.microsoft.com/office/drawing/2014/main" id="{CE49DF9F-F1E4-AC4B-9B9C-05EB74DF16F8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3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Google Shape;15528;p41">
                  <a:extLst>
                    <a:ext uri="{FF2B5EF4-FFF2-40B4-BE49-F238E27FC236}">
                      <a16:creationId xmlns:a16="http://schemas.microsoft.com/office/drawing/2014/main" id="{3F828D99-5581-2D42-8C4D-979871059106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65FF85F7-8B8E-6F4C-9340-2E061F4205D0}"/>
                </a:ext>
              </a:extLst>
            </p:cNvPr>
            <p:cNvGrpSpPr/>
            <p:nvPr/>
          </p:nvGrpSpPr>
          <p:grpSpPr>
            <a:xfrm>
              <a:off x="2423413" y="1800854"/>
              <a:ext cx="5989500" cy="656950"/>
              <a:chOff x="2423413" y="986350"/>
              <a:chExt cx="5989500" cy="656950"/>
            </a:xfrm>
          </p:grpSpPr>
          <p:sp>
            <p:nvSpPr>
              <p:cNvPr id="50" name="Google Shape;15507;p41">
                <a:extLst>
                  <a:ext uri="{FF2B5EF4-FFF2-40B4-BE49-F238E27FC236}">
                    <a16:creationId xmlns:a16="http://schemas.microsoft.com/office/drawing/2014/main" id="{FB6571FE-D7DB-454E-BBA0-60E8895208A7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522;p41">
                <a:extLst>
                  <a:ext uri="{FF2B5EF4-FFF2-40B4-BE49-F238E27FC236}">
                    <a16:creationId xmlns:a16="http://schemas.microsoft.com/office/drawing/2014/main" id="{300EC5C7-61FB-E74E-8D30-0BE6D917F0E6}"/>
                  </a:ext>
                </a:extLst>
              </p:cNvPr>
              <p:cNvSpPr/>
              <p:nvPr/>
            </p:nvSpPr>
            <p:spPr>
              <a:xfrm>
                <a:off x="4270767" y="1054794"/>
                <a:ext cx="3834142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Approach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to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solve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the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problem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AFF10014-7885-A94C-8986-79E0AF20D7B8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3" name="Google Shape;15525;p41">
                  <a:extLst>
                    <a:ext uri="{FF2B5EF4-FFF2-40B4-BE49-F238E27FC236}">
                      <a16:creationId xmlns:a16="http://schemas.microsoft.com/office/drawing/2014/main" id="{A49D7B68-55CE-0449-8EE4-13B5C4D51034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2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Google Shape;15528;p41">
                  <a:extLst>
                    <a:ext uri="{FF2B5EF4-FFF2-40B4-BE49-F238E27FC236}">
                      <a16:creationId xmlns:a16="http://schemas.microsoft.com/office/drawing/2014/main" id="{635EB822-1F8D-FD44-AC1E-A49F9E77E9CB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376959FF-444A-F244-9966-3633953A2D59}"/>
                </a:ext>
              </a:extLst>
            </p:cNvPr>
            <p:cNvGrpSpPr/>
            <p:nvPr/>
          </p:nvGrpSpPr>
          <p:grpSpPr>
            <a:xfrm>
              <a:off x="2423413" y="3464796"/>
              <a:ext cx="5989500" cy="656950"/>
              <a:chOff x="2423413" y="986350"/>
              <a:chExt cx="5989500" cy="656950"/>
            </a:xfrm>
          </p:grpSpPr>
          <p:sp>
            <p:nvSpPr>
              <p:cNvPr id="56" name="Google Shape;15507;p41">
                <a:extLst>
                  <a:ext uri="{FF2B5EF4-FFF2-40B4-BE49-F238E27FC236}">
                    <a16:creationId xmlns:a16="http://schemas.microsoft.com/office/drawing/2014/main" id="{97EF90D6-8733-C448-A02C-FBB10467DE8D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522;p41">
                <a:extLst>
                  <a:ext uri="{FF2B5EF4-FFF2-40B4-BE49-F238E27FC236}">
                    <a16:creationId xmlns:a16="http://schemas.microsoft.com/office/drawing/2014/main" id="{F46C298A-514F-C24C-9137-6B91D832A077}"/>
                  </a:ext>
                </a:extLst>
              </p:cNvPr>
              <p:cNvSpPr/>
              <p:nvPr/>
            </p:nvSpPr>
            <p:spPr>
              <a:xfrm>
                <a:off x="4332264" y="1043209"/>
                <a:ext cx="390746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Explanation of the clinical relationships learned by the model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1299FCCC-F419-AF4C-9E1F-C16C63C82CC2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9" name="Google Shape;15525;p41">
                  <a:extLst>
                    <a:ext uri="{FF2B5EF4-FFF2-40B4-BE49-F238E27FC236}">
                      <a16:creationId xmlns:a16="http://schemas.microsoft.com/office/drawing/2014/main" id="{39791A3E-118E-BD46-8362-77CBEF598549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4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Google Shape;15528;p41">
                  <a:extLst>
                    <a:ext uri="{FF2B5EF4-FFF2-40B4-BE49-F238E27FC236}">
                      <a16:creationId xmlns:a16="http://schemas.microsoft.com/office/drawing/2014/main" id="{8AFAD6E9-04B7-2145-BBBF-75B3980D8CD4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2D3C471C-CC4D-6846-ACE6-9A302F8BBBE5}"/>
                </a:ext>
              </a:extLst>
            </p:cNvPr>
            <p:cNvGrpSpPr/>
            <p:nvPr/>
          </p:nvGrpSpPr>
          <p:grpSpPr>
            <a:xfrm>
              <a:off x="2423413" y="4299994"/>
              <a:ext cx="5989500" cy="656950"/>
              <a:chOff x="2423413" y="986350"/>
              <a:chExt cx="5989500" cy="656950"/>
            </a:xfrm>
          </p:grpSpPr>
          <p:sp>
            <p:nvSpPr>
              <p:cNvPr id="62" name="Google Shape;15507;p41">
                <a:extLst>
                  <a:ext uri="{FF2B5EF4-FFF2-40B4-BE49-F238E27FC236}">
                    <a16:creationId xmlns:a16="http://schemas.microsoft.com/office/drawing/2014/main" id="{C19A9FD8-7042-414D-B291-D4957ADA151C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522;p41">
                <a:extLst>
                  <a:ext uri="{FF2B5EF4-FFF2-40B4-BE49-F238E27FC236}">
                    <a16:creationId xmlns:a16="http://schemas.microsoft.com/office/drawing/2014/main" id="{9839016B-5F99-B64D-AC14-85199212E7DB}"/>
                  </a:ext>
                </a:extLst>
              </p:cNvPr>
              <p:cNvSpPr/>
              <p:nvPr/>
            </p:nvSpPr>
            <p:spPr>
              <a:xfrm>
                <a:off x="4332263" y="1080174"/>
                <a:ext cx="3596799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latin typeface="Fira Sans"/>
                    <a:ea typeface="Fira Sans"/>
                    <a:cs typeface="Fira Sans"/>
                    <a:sym typeface="Fira Sans"/>
                  </a:rPr>
                  <a:t>Improvements and </a:t>
                </a: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Next Steps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D79DAA9B-ED25-1B4B-8429-657267593FA6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65" name="Google Shape;15525;p41">
                  <a:extLst>
                    <a:ext uri="{FF2B5EF4-FFF2-40B4-BE49-F238E27FC236}">
                      <a16:creationId xmlns:a16="http://schemas.microsoft.com/office/drawing/2014/main" id="{39DEAC9B-0808-5C48-A969-EA58A83DEB30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5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Google Shape;15528;p41">
                  <a:extLst>
                    <a:ext uri="{FF2B5EF4-FFF2-40B4-BE49-F238E27FC236}">
                      <a16:creationId xmlns:a16="http://schemas.microsoft.com/office/drawing/2014/main" id="{11912931-874D-EA4A-9C2B-596FDFFC9422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5606" name="Picture 6" descr="Deep Learning Structure Guide for Beginners | by Magnimind | Becoming  Human: Artificial Intelligence Magazine">
            <a:extLst>
              <a:ext uri="{FF2B5EF4-FFF2-40B4-BE49-F238E27FC236}">
                <a16:creationId xmlns:a16="http://schemas.microsoft.com/office/drawing/2014/main" id="{0E4F76E9-2661-4744-8BBE-04268DD8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9" y="1708689"/>
            <a:ext cx="2019017" cy="20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0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260E4-776B-F049-B63D-329A873F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1475"/>
            <a:ext cx="8686800" cy="340200"/>
          </a:xfrm>
        </p:spPr>
        <p:txBody>
          <a:bodyPr/>
          <a:lstStyle/>
          <a:p>
            <a:r>
              <a:rPr lang="es-MX" dirty="0"/>
              <a:t>Chronic Kidney Disease (CDK) its a major health and economic problem worldwide</a:t>
            </a:r>
          </a:p>
        </p:txBody>
      </p:sp>
      <p:sp>
        <p:nvSpPr>
          <p:cNvPr id="6" name="Google Shape;289;p19">
            <a:extLst>
              <a:ext uri="{FF2B5EF4-FFF2-40B4-BE49-F238E27FC236}">
                <a16:creationId xmlns:a16="http://schemas.microsoft.com/office/drawing/2014/main" id="{DFA792A0-C10D-AA48-AB74-AC010DDF381B}"/>
              </a:ext>
            </a:extLst>
          </p:cNvPr>
          <p:cNvSpPr/>
          <p:nvPr/>
        </p:nvSpPr>
        <p:spPr>
          <a:xfrm>
            <a:off x="41161" y="1098132"/>
            <a:ext cx="165926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Definition: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88;p19">
            <a:extLst>
              <a:ext uri="{FF2B5EF4-FFF2-40B4-BE49-F238E27FC236}">
                <a16:creationId xmlns:a16="http://schemas.microsoft.com/office/drawing/2014/main" id="{C9120688-0B74-1B48-BCA2-5261FE2486BC}"/>
              </a:ext>
            </a:extLst>
          </p:cNvPr>
          <p:cNvSpPr/>
          <p:nvPr/>
        </p:nvSpPr>
        <p:spPr>
          <a:xfrm>
            <a:off x="1407859" y="1272247"/>
            <a:ext cx="686469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Abnormalities of kidney or function, present for 3 &gt; months, with implications for health. Determined by multiple markers of kidney damage such as Albuminuria, Urine abnormalities among others.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AC9DD7D-A439-874B-BDE4-14EFE32DB48B}"/>
              </a:ext>
            </a:extLst>
          </p:cNvPr>
          <p:cNvGrpSpPr/>
          <p:nvPr/>
        </p:nvGrpSpPr>
        <p:grpSpPr>
          <a:xfrm>
            <a:off x="41161" y="2444912"/>
            <a:ext cx="3045706" cy="1763258"/>
            <a:chOff x="41161" y="1794532"/>
            <a:chExt cx="3045706" cy="1763258"/>
          </a:xfrm>
        </p:grpSpPr>
        <p:sp>
          <p:nvSpPr>
            <p:cNvPr id="8" name="Google Shape;288;p19">
              <a:extLst>
                <a:ext uri="{FF2B5EF4-FFF2-40B4-BE49-F238E27FC236}">
                  <a16:creationId xmlns:a16="http://schemas.microsoft.com/office/drawing/2014/main" id="{ED1ACB1E-3576-F644-9F54-951D3D35EEEE}"/>
                </a:ext>
              </a:extLst>
            </p:cNvPr>
            <p:cNvSpPr/>
            <p:nvPr/>
          </p:nvSpPr>
          <p:spPr>
            <a:xfrm>
              <a:off x="870791" y="2536366"/>
              <a:ext cx="2216075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697.5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cases. </a:t>
              </a:r>
              <a:r>
                <a:rPr lang="es-MX" sz="1200" dirty="0"/>
                <a:t>One in ten adults has chronic kidney disease (CKD).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8" name="Picture 4" descr="Descubra Patient Icon Medical Health Care Person imágenes de stock en HD y  millones de otras fotos, ilustraciones y vectores en stock libres de  regalías en la colección de Shutterstock. Se agregan miles de imágenes  nuevas de alta calidad todos los días.">
              <a:extLst>
                <a:ext uri="{FF2B5EF4-FFF2-40B4-BE49-F238E27FC236}">
                  <a16:creationId xmlns:a16="http://schemas.microsoft.com/office/drawing/2014/main" id="{7681CC95-AB8A-504F-B6A0-C6DA9BDFF5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7" t="4722" r="7664" b="11462"/>
            <a:stretch/>
          </p:blipFill>
          <p:spPr bwMode="auto">
            <a:xfrm>
              <a:off x="272906" y="2292286"/>
              <a:ext cx="513083" cy="55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Google Shape;289;p19">
              <a:extLst>
                <a:ext uri="{FF2B5EF4-FFF2-40B4-BE49-F238E27FC236}">
                  <a16:creationId xmlns:a16="http://schemas.microsoft.com/office/drawing/2014/main" id="{135AF69D-738F-1243-95D7-8DF98A24C6BE}"/>
                </a:ext>
              </a:extLst>
            </p:cNvPr>
            <p:cNvSpPr/>
            <p:nvPr/>
          </p:nvSpPr>
          <p:spPr>
            <a:xfrm>
              <a:off x="41161" y="1794532"/>
              <a:ext cx="3045706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2017 Worldwide statistics:</a:t>
              </a:r>
              <a:endParaRPr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pic>
          <p:nvPicPr>
            <p:cNvPr id="1030" name="Picture 6" descr="Man Grief Sorrow Patient Icon. Element Of Pictogram Death Illustration  Stock Illustration - Illustration of concept, male: 151369186">
              <a:extLst>
                <a:ext uri="{FF2B5EF4-FFF2-40B4-BE49-F238E27FC236}">
                  <a16:creationId xmlns:a16="http://schemas.microsoft.com/office/drawing/2014/main" id="{D601A6A5-DC44-7D4A-8D46-B4CCF754F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24" y="2761142"/>
              <a:ext cx="796648" cy="79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Google Shape;288;p19">
              <a:extLst>
                <a:ext uri="{FF2B5EF4-FFF2-40B4-BE49-F238E27FC236}">
                  <a16:creationId xmlns:a16="http://schemas.microsoft.com/office/drawing/2014/main" id="{61F6DDDE-1001-4444-A444-6D24786470F2}"/>
                </a:ext>
              </a:extLst>
            </p:cNvPr>
            <p:cNvSpPr/>
            <p:nvPr/>
          </p:nvSpPr>
          <p:spPr>
            <a:xfrm>
              <a:off x="897584" y="2989367"/>
              <a:ext cx="1422813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1.2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deaths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" name="Google Shape;289;p19">
            <a:extLst>
              <a:ext uri="{FF2B5EF4-FFF2-40B4-BE49-F238E27FC236}">
                <a16:creationId xmlns:a16="http://schemas.microsoft.com/office/drawing/2014/main" id="{1206F2E2-C8FE-FE45-938A-5CC3E1358709}"/>
              </a:ext>
            </a:extLst>
          </p:cNvPr>
          <p:cNvSpPr/>
          <p:nvPr/>
        </p:nvSpPr>
        <p:spPr>
          <a:xfrm>
            <a:off x="5113592" y="2444912"/>
            <a:ext cx="368496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CDK is an </a:t>
            </a:r>
            <a:r>
              <a:rPr lang="en" sz="18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econom</a:t>
            </a:r>
            <a:r>
              <a:rPr lang="es-MX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18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cal</a:t>
            </a: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problem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" name="Google Shape;288;p19">
            <a:extLst>
              <a:ext uri="{FF2B5EF4-FFF2-40B4-BE49-F238E27FC236}">
                <a16:creationId xmlns:a16="http://schemas.microsoft.com/office/drawing/2014/main" id="{1C90FFC0-8FEE-BA42-AF31-E48DB254F501}"/>
              </a:ext>
            </a:extLst>
          </p:cNvPr>
          <p:cNvSpPr/>
          <p:nvPr/>
        </p:nvSpPr>
        <p:spPr>
          <a:xfrm>
            <a:off x="6014175" y="4803302"/>
            <a:ext cx="3129825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MX" sz="1100" dirty="0">
                <a:hlinkClick r:id="rId4"/>
              </a:rPr>
              <a:t>https://doi.org/10.1016/S0140-6736(20)30045-3</a:t>
            </a: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88;p19">
            <a:extLst>
              <a:ext uri="{FF2B5EF4-FFF2-40B4-BE49-F238E27FC236}">
                <a16:creationId xmlns:a16="http://schemas.microsoft.com/office/drawing/2014/main" id="{E8A28DFC-4E62-CB4B-8929-256DD6D85B21}"/>
              </a:ext>
            </a:extLst>
          </p:cNvPr>
          <p:cNvSpPr/>
          <p:nvPr/>
        </p:nvSpPr>
        <p:spPr>
          <a:xfrm>
            <a:off x="5508252" y="4565321"/>
            <a:ext cx="2216075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63C0B13-F9DA-2A4F-85E6-09776216BA33}"/>
              </a:ext>
            </a:extLst>
          </p:cNvPr>
          <p:cNvGrpSpPr/>
          <p:nvPr/>
        </p:nvGrpSpPr>
        <p:grpSpPr>
          <a:xfrm>
            <a:off x="4550805" y="3178880"/>
            <a:ext cx="4130967" cy="899653"/>
            <a:chOff x="4555833" y="3053965"/>
            <a:chExt cx="4130967" cy="899653"/>
          </a:xfrm>
        </p:grpSpPr>
        <p:sp>
          <p:nvSpPr>
            <p:cNvPr id="18" name="Google Shape;288;p19">
              <a:extLst>
                <a:ext uri="{FF2B5EF4-FFF2-40B4-BE49-F238E27FC236}">
                  <a16:creationId xmlns:a16="http://schemas.microsoft.com/office/drawing/2014/main" id="{B959E38E-D934-5D46-A513-F7731716D1D2}"/>
                </a:ext>
              </a:extLst>
            </p:cNvPr>
            <p:cNvSpPr/>
            <p:nvPr/>
          </p:nvSpPr>
          <p:spPr>
            <a:xfrm>
              <a:off x="5717930" y="3053965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U.S 2013 Total Medicare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costs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50.4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Billion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2" name="Picture 8" descr="Give Money free vector icons designed by Freepik | Vector icon design,  Vector free, Free icons">
              <a:extLst>
                <a:ext uri="{FF2B5EF4-FFF2-40B4-BE49-F238E27FC236}">
                  <a16:creationId xmlns:a16="http://schemas.microsoft.com/office/drawing/2014/main" id="{71E5CD1D-7D3A-B540-840C-8A9CDB0AB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833" y="3119572"/>
              <a:ext cx="1125574" cy="590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Google Shape;288;p19">
              <a:extLst>
                <a:ext uri="{FF2B5EF4-FFF2-40B4-BE49-F238E27FC236}">
                  <a16:creationId xmlns:a16="http://schemas.microsoft.com/office/drawing/2014/main" id="{38176E43-1AB5-0141-A512-637C07957946}"/>
                </a:ext>
              </a:extLst>
            </p:cNvPr>
            <p:cNvSpPr/>
            <p:nvPr/>
          </p:nvSpPr>
          <p:spPr>
            <a:xfrm>
              <a:off x="5702688" y="3613420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Cost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$7,537 in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early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stages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to $46,178 in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advanced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stages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year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34" name="Picture 10" descr="Growth Chart Vector Art, Icons, and Graphics for Free Download">
            <a:extLst>
              <a:ext uri="{FF2B5EF4-FFF2-40B4-BE49-F238E27FC236}">
                <a16:creationId xmlns:a16="http://schemas.microsoft.com/office/drawing/2014/main" id="{01B2FBB0-A08A-074E-98C8-61844E0A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3999347"/>
            <a:ext cx="935330" cy="9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88;p19">
            <a:extLst>
              <a:ext uri="{FF2B5EF4-FFF2-40B4-BE49-F238E27FC236}">
                <a16:creationId xmlns:a16="http://schemas.microsoft.com/office/drawing/2014/main" id="{CE8619C7-F93E-E348-B708-97B0553B28F7}"/>
              </a:ext>
            </a:extLst>
          </p:cNvPr>
          <p:cNvSpPr/>
          <p:nvPr/>
        </p:nvSpPr>
        <p:spPr>
          <a:xfrm>
            <a:off x="896952" y="4250420"/>
            <a:ext cx="2216075" cy="54659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Projected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become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5th cause of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years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life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2040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692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derstanding Chronic Kidney Disease | Miskawaan Health">
            <a:extLst>
              <a:ext uri="{FF2B5EF4-FFF2-40B4-BE49-F238E27FC236}">
                <a16:creationId xmlns:a16="http://schemas.microsoft.com/office/drawing/2014/main" id="{34298E8C-92F0-E144-8C27-D0DC849E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71" y="690316"/>
            <a:ext cx="4234471" cy="22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EC18CD-A8BE-2040-A6BC-F4E84085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Definition and Consequences of CKD Progression 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135B08C-41B7-0747-B880-53EA9A9627E3}"/>
              </a:ext>
            </a:extLst>
          </p:cNvPr>
          <p:cNvGrpSpPr/>
          <p:nvPr/>
        </p:nvGrpSpPr>
        <p:grpSpPr>
          <a:xfrm>
            <a:off x="647661" y="929863"/>
            <a:ext cx="3369912" cy="1702296"/>
            <a:chOff x="729547" y="1051317"/>
            <a:chExt cx="3369912" cy="1702296"/>
          </a:xfrm>
        </p:grpSpPr>
        <p:sp>
          <p:nvSpPr>
            <p:cNvPr id="4" name="Google Shape;288;p19">
              <a:extLst>
                <a:ext uri="{FF2B5EF4-FFF2-40B4-BE49-F238E27FC236}">
                  <a16:creationId xmlns:a16="http://schemas.microsoft.com/office/drawing/2014/main" id="{BFFE6E25-43F9-9941-A391-736F16D1CAD4}"/>
                </a:ext>
              </a:extLst>
            </p:cNvPr>
            <p:cNvSpPr/>
            <p:nvPr/>
          </p:nvSpPr>
          <p:spPr>
            <a:xfrm>
              <a:off x="1076465" y="1051317"/>
              <a:ext cx="2421575" cy="34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Glomerular Filtration Rate (GFR)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50" name="Picture 2" descr="Classification of chronic kidney disease by estimated GFR criteria |  Download Table">
              <a:extLst>
                <a:ext uri="{FF2B5EF4-FFF2-40B4-BE49-F238E27FC236}">
                  <a16:creationId xmlns:a16="http://schemas.microsoft.com/office/drawing/2014/main" id="{E4023C89-8994-2D4D-8F41-E7EB5F95D6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6" b="30590"/>
            <a:stretch/>
          </p:blipFill>
          <p:spPr bwMode="auto">
            <a:xfrm>
              <a:off x="729547" y="1459016"/>
              <a:ext cx="3369912" cy="1294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01A41EC-DCA6-4740-AF4D-B335AD917879}"/>
              </a:ext>
            </a:extLst>
          </p:cNvPr>
          <p:cNvGrpSpPr/>
          <p:nvPr/>
        </p:nvGrpSpPr>
        <p:grpSpPr>
          <a:xfrm>
            <a:off x="0" y="2838990"/>
            <a:ext cx="4255459" cy="546600"/>
            <a:chOff x="354841" y="3369988"/>
            <a:chExt cx="4255459" cy="546600"/>
          </a:xfrm>
        </p:grpSpPr>
        <p:sp>
          <p:nvSpPr>
            <p:cNvPr id="9" name="Google Shape;289;p19">
              <a:extLst>
                <a:ext uri="{FF2B5EF4-FFF2-40B4-BE49-F238E27FC236}">
                  <a16:creationId xmlns:a16="http://schemas.microsoft.com/office/drawing/2014/main" id="{ADD78643-8248-D040-ABA8-FAE06621EEFF}"/>
                </a:ext>
              </a:extLst>
            </p:cNvPr>
            <p:cNvSpPr/>
            <p:nvPr/>
          </p:nvSpPr>
          <p:spPr>
            <a:xfrm>
              <a:off x="354841" y="3369988"/>
              <a:ext cx="165926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Progression: 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" name="Google Shape;288;p19">
              <a:extLst>
                <a:ext uri="{FF2B5EF4-FFF2-40B4-BE49-F238E27FC236}">
                  <a16:creationId xmlns:a16="http://schemas.microsoft.com/office/drawing/2014/main" id="{1C8C208E-AAD4-134E-B1FD-50C1A14D1170}"/>
                </a:ext>
              </a:extLst>
            </p:cNvPr>
            <p:cNvSpPr/>
            <p:nvPr/>
          </p:nvSpPr>
          <p:spPr>
            <a:xfrm>
              <a:off x="1641430" y="3478344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Decline in GFR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Category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89D724-B897-5A45-908A-323BE4AB564E}"/>
              </a:ext>
            </a:extLst>
          </p:cNvPr>
          <p:cNvGrpSpPr/>
          <p:nvPr/>
        </p:nvGrpSpPr>
        <p:grpSpPr>
          <a:xfrm>
            <a:off x="0" y="3220646"/>
            <a:ext cx="5465928" cy="546600"/>
            <a:chOff x="354841" y="3890707"/>
            <a:chExt cx="5465928" cy="546600"/>
          </a:xfrm>
        </p:grpSpPr>
        <p:sp>
          <p:nvSpPr>
            <p:cNvPr id="10" name="Google Shape;289;p19">
              <a:extLst>
                <a:ext uri="{FF2B5EF4-FFF2-40B4-BE49-F238E27FC236}">
                  <a16:creationId xmlns:a16="http://schemas.microsoft.com/office/drawing/2014/main" id="{170E1013-31D8-0540-AA16-A69B77C9AA2D}"/>
                </a:ext>
              </a:extLst>
            </p:cNvPr>
            <p:cNvSpPr/>
            <p:nvPr/>
          </p:nvSpPr>
          <p:spPr>
            <a:xfrm>
              <a:off x="354841" y="3890707"/>
              <a:ext cx="2402006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Rapid Progression: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" name="Google Shape;288;p19">
              <a:extLst>
                <a:ext uri="{FF2B5EF4-FFF2-40B4-BE49-F238E27FC236}">
                  <a16:creationId xmlns:a16="http://schemas.microsoft.com/office/drawing/2014/main" id="{B2395299-FBCB-B24F-AC8A-828F321B03A4}"/>
                </a:ext>
              </a:extLst>
            </p:cNvPr>
            <p:cNvSpPr/>
            <p:nvPr/>
          </p:nvSpPr>
          <p:spPr>
            <a:xfrm>
              <a:off x="2264678" y="4013866"/>
              <a:ext cx="3556091" cy="30028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Sustained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decline in GFR of more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than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5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units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year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" name="Google Shape;288;p19">
            <a:extLst>
              <a:ext uri="{FF2B5EF4-FFF2-40B4-BE49-F238E27FC236}">
                <a16:creationId xmlns:a16="http://schemas.microsoft.com/office/drawing/2014/main" id="{083E2DC4-E500-2F4C-AE66-B5DFC01DDCD8}"/>
              </a:ext>
            </a:extLst>
          </p:cNvPr>
          <p:cNvSpPr/>
          <p:nvPr/>
        </p:nvSpPr>
        <p:spPr>
          <a:xfrm>
            <a:off x="5051885" y="4889197"/>
            <a:ext cx="414442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Kidney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Disease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Improving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Global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(KDIGO) 2012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Guidelines</a:t>
            </a:r>
            <a:endParaRPr sz="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89;p19">
            <a:extLst>
              <a:ext uri="{FF2B5EF4-FFF2-40B4-BE49-F238E27FC236}">
                <a16:creationId xmlns:a16="http://schemas.microsoft.com/office/drawing/2014/main" id="{4BB242AA-C4FC-2B44-8EF9-137AA054E4AB}"/>
              </a:ext>
            </a:extLst>
          </p:cNvPr>
          <p:cNvSpPr/>
          <p:nvPr/>
        </p:nvSpPr>
        <p:spPr>
          <a:xfrm>
            <a:off x="6404533" y="3121690"/>
            <a:ext cx="165926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Consequences: 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" name="Google Shape;288;p19">
            <a:extLst>
              <a:ext uri="{FF2B5EF4-FFF2-40B4-BE49-F238E27FC236}">
                <a16:creationId xmlns:a16="http://schemas.microsoft.com/office/drawing/2014/main" id="{F2A2F22B-C0E4-204F-ACED-CFAA6C98583F}"/>
              </a:ext>
            </a:extLst>
          </p:cNvPr>
          <p:cNvSpPr/>
          <p:nvPr/>
        </p:nvSpPr>
        <p:spPr>
          <a:xfrm>
            <a:off x="5555215" y="3597147"/>
            <a:ext cx="364109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Increase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Disability-adjusted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life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years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DALYs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ncrease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medical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treatments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costs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" name="Picture 8" descr="Give Money free vector icons designed by Freepik | Vector icon design,  Vector free, Free icons">
            <a:extLst>
              <a:ext uri="{FF2B5EF4-FFF2-40B4-BE49-F238E27FC236}">
                <a16:creationId xmlns:a16="http://schemas.microsoft.com/office/drawing/2014/main" id="{C1F240EF-9D07-C04E-AB24-5851FA55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12" y="4000762"/>
            <a:ext cx="1125574" cy="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 abajo 16">
            <a:extLst>
              <a:ext uri="{FF2B5EF4-FFF2-40B4-BE49-F238E27FC236}">
                <a16:creationId xmlns:a16="http://schemas.microsoft.com/office/drawing/2014/main" id="{54821C6C-A143-9548-BD04-F1D97FCDFD1E}"/>
              </a:ext>
            </a:extLst>
          </p:cNvPr>
          <p:cNvSpPr/>
          <p:nvPr/>
        </p:nvSpPr>
        <p:spPr>
          <a:xfrm rot="10800000">
            <a:off x="7525783" y="4066234"/>
            <a:ext cx="396636" cy="45998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70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E759794-6311-6C4B-A562-2EF5568DFB1F}"/>
              </a:ext>
            </a:extLst>
          </p:cNvPr>
          <p:cNvGrpSpPr/>
          <p:nvPr/>
        </p:nvGrpSpPr>
        <p:grpSpPr>
          <a:xfrm>
            <a:off x="-45309" y="935810"/>
            <a:ext cx="5061983" cy="3456429"/>
            <a:chOff x="522612" y="1646148"/>
            <a:chExt cx="5061983" cy="3456429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44788B8-6CE5-2E48-B6B4-71FD7C08C6B1}"/>
                </a:ext>
              </a:extLst>
            </p:cNvPr>
            <p:cNvGrpSpPr/>
            <p:nvPr/>
          </p:nvGrpSpPr>
          <p:grpSpPr>
            <a:xfrm>
              <a:off x="522612" y="1898195"/>
              <a:ext cx="3742206" cy="3204382"/>
              <a:chOff x="2901481" y="1092993"/>
              <a:chExt cx="3742206" cy="3204382"/>
            </a:xfrm>
          </p:grpSpPr>
          <p:pic>
            <p:nvPicPr>
              <p:cNvPr id="3076" name="Picture 4" descr="Figure 3.1: Sigmoid function with both negative (a) and positive (b) exponent.">
                <a:extLst>
                  <a:ext uri="{FF2B5EF4-FFF2-40B4-BE49-F238E27FC236}">
                    <a16:creationId xmlns:a16="http://schemas.microsoft.com/office/drawing/2014/main" id="{1CD9458E-ABB4-9F4E-AE48-6D4776B3C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046" t="3114" r="7120" b="21559"/>
              <a:stretch/>
            </p:blipFill>
            <p:spPr bwMode="auto">
              <a:xfrm>
                <a:off x="3157536" y="1092993"/>
                <a:ext cx="3486151" cy="2957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Google Shape;288;p19">
                <a:extLst>
                  <a:ext uri="{FF2B5EF4-FFF2-40B4-BE49-F238E27FC236}">
                    <a16:creationId xmlns:a16="http://schemas.microsoft.com/office/drawing/2014/main" id="{DC99B7A0-767B-4144-AC00-9E0D5792FA59}"/>
                  </a:ext>
                </a:extLst>
              </p:cNvPr>
              <p:cNvSpPr/>
              <p:nvPr/>
            </p:nvSpPr>
            <p:spPr>
              <a:xfrm>
                <a:off x="3914398" y="4041320"/>
                <a:ext cx="1743830" cy="2560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-E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Time </a:t>
                </a:r>
                <a:r>
                  <a:rPr lang="es-ES" sz="1200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since</a:t>
                </a:r>
                <a:r>
                  <a:rPr lang="es-E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diagnosis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" name="Google Shape;288;p19">
                <a:extLst>
                  <a:ext uri="{FF2B5EF4-FFF2-40B4-BE49-F238E27FC236}">
                    <a16:creationId xmlns:a16="http://schemas.microsoft.com/office/drawing/2014/main" id="{06542CA6-382E-1A43-804B-69D9BB36967D}"/>
                  </a:ext>
                </a:extLst>
              </p:cNvPr>
              <p:cNvSpPr/>
              <p:nvPr/>
            </p:nvSpPr>
            <p:spPr>
              <a:xfrm rot="16200000">
                <a:off x="2706973" y="2343245"/>
                <a:ext cx="645071" cy="2560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-E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GFR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19E58472-5554-4D41-ACCC-6F46E06206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3" y="1882985"/>
              <a:ext cx="721521" cy="2522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DC56E1B-ACFD-C544-AE5C-2D3A7E169F62}"/>
                </a:ext>
              </a:extLst>
            </p:cNvPr>
            <p:cNvSpPr/>
            <p:nvPr/>
          </p:nvSpPr>
          <p:spPr>
            <a:xfrm>
              <a:off x="1571625" y="2128838"/>
              <a:ext cx="128588" cy="121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3" name="Google Shape;288;p19">
              <a:extLst>
                <a:ext uri="{FF2B5EF4-FFF2-40B4-BE49-F238E27FC236}">
                  <a16:creationId xmlns:a16="http://schemas.microsoft.com/office/drawing/2014/main" id="{119E46EF-F539-D043-B7AC-2F9F4301EC3B}"/>
                </a:ext>
              </a:extLst>
            </p:cNvPr>
            <p:cNvSpPr/>
            <p:nvPr/>
          </p:nvSpPr>
          <p:spPr>
            <a:xfrm>
              <a:off x="2379623" y="1646148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Predict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ere</a:t>
              </a:r>
              <a:endParaRPr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88;p19">
              <a:extLst>
                <a:ext uri="{FF2B5EF4-FFF2-40B4-BE49-F238E27FC236}">
                  <a16:creationId xmlns:a16="http://schemas.microsoft.com/office/drawing/2014/main" id="{B5526BBD-A691-0B4E-8E6F-556B1E90A981}"/>
                </a:ext>
              </a:extLst>
            </p:cNvPr>
            <p:cNvSpPr/>
            <p:nvPr/>
          </p:nvSpPr>
          <p:spPr>
            <a:xfrm>
              <a:off x="4383514" y="3299639"/>
              <a:ext cx="1201081" cy="64241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Before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this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happens</a:t>
              </a:r>
              <a:endParaRPr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D73186D-5559-0641-8F73-4DB06349A2A0}"/>
                </a:ext>
              </a:extLst>
            </p:cNvPr>
            <p:cNvSpPr/>
            <p:nvPr/>
          </p:nvSpPr>
          <p:spPr>
            <a:xfrm>
              <a:off x="3459956" y="4002882"/>
              <a:ext cx="128588" cy="121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FFBF18E-8638-FA44-AAB9-163FA60D1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0463" y="3655048"/>
              <a:ext cx="683052" cy="340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D61C4A7-4E6F-8F43-B150-9BFD4F9A59A6}"/>
              </a:ext>
            </a:extLst>
          </p:cNvPr>
          <p:cNvGrpSpPr/>
          <p:nvPr/>
        </p:nvGrpSpPr>
        <p:grpSpPr>
          <a:xfrm>
            <a:off x="5095388" y="1172647"/>
            <a:ext cx="4048612" cy="1041552"/>
            <a:chOff x="5161353" y="3291208"/>
            <a:chExt cx="4048612" cy="1041552"/>
          </a:xfrm>
        </p:grpSpPr>
        <p:sp>
          <p:nvSpPr>
            <p:cNvPr id="20" name="Google Shape;288;p19">
              <a:extLst>
                <a:ext uri="{FF2B5EF4-FFF2-40B4-BE49-F238E27FC236}">
                  <a16:creationId xmlns:a16="http://schemas.microsoft.com/office/drawing/2014/main" id="{8805CC33-3649-D54B-B055-B41D254D12FF}"/>
                </a:ext>
              </a:extLst>
            </p:cNvPr>
            <p:cNvSpPr/>
            <p:nvPr/>
          </p:nvSpPr>
          <p:spPr>
            <a:xfrm>
              <a:off x="5861717" y="3291208"/>
              <a:ext cx="2614612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Ideal </a:t>
              </a:r>
              <a:r>
                <a:rPr lang="es-ES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deliverable</a:t>
              </a:r>
              <a:r>
                <a:rPr lang="es-E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product</a:t>
              </a:r>
              <a:endParaRPr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288;p19">
              <a:extLst>
                <a:ext uri="{FF2B5EF4-FFF2-40B4-BE49-F238E27FC236}">
                  <a16:creationId xmlns:a16="http://schemas.microsoft.com/office/drawing/2014/main" id="{479EBAB4-E0B6-2741-A763-6937719A6759}"/>
                </a:ext>
              </a:extLst>
            </p:cNvPr>
            <p:cNvSpPr/>
            <p:nvPr/>
          </p:nvSpPr>
          <p:spPr>
            <a:xfrm>
              <a:off x="5161353" y="3492620"/>
              <a:ext cx="4048612" cy="8401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endParaRPr lang="es-E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just">
                <a:spcAft>
                  <a:spcPts val="20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easy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to use and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accurate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AI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tool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that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aids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medical staff to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patients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with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risk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progression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to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treat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them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preventively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reducing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medical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costs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improving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quality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life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patients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80" name="Picture 8" descr="Life Icon High Res Stock Images | Shutterstock">
            <a:extLst>
              <a:ext uri="{FF2B5EF4-FFF2-40B4-BE49-F238E27FC236}">
                <a16:creationId xmlns:a16="http://schemas.microsoft.com/office/drawing/2014/main" id="{EF7CB120-D2B8-3949-90A0-FDAE18FB5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1" t="8792" r="16186" b="30126"/>
          <a:stretch/>
        </p:blipFill>
        <p:spPr bwMode="auto">
          <a:xfrm>
            <a:off x="8370090" y="958794"/>
            <a:ext cx="511721" cy="48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uilding a Machine Learning Classifier Model for Diabetes | by Black_Raven  (James Ng) | Medium">
            <a:extLst>
              <a:ext uri="{FF2B5EF4-FFF2-40B4-BE49-F238E27FC236}">
                <a16:creationId xmlns:a16="http://schemas.microsoft.com/office/drawing/2014/main" id="{1491BC52-C200-F947-B348-75D4CA87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55" y="2888672"/>
            <a:ext cx="3837842" cy="20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1C89264-EE80-5F40-AD3E-47D1C8DBB95D}"/>
              </a:ext>
            </a:extLst>
          </p:cNvPr>
          <p:cNvSpPr/>
          <p:nvPr/>
        </p:nvSpPr>
        <p:spPr>
          <a:xfrm>
            <a:off x="6356959" y="3607496"/>
            <a:ext cx="676405" cy="656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FFFF"/>
                </a:solidFill>
              </a:rPr>
              <a:t>AI Tool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3F775D9-A188-0B41-ADA7-27CDD2979424}"/>
              </a:ext>
            </a:extLst>
          </p:cNvPr>
          <p:cNvSpPr/>
          <p:nvPr/>
        </p:nvSpPr>
        <p:spPr>
          <a:xfrm>
            <a:off x="7345442" y="2894787"/>
            <a:ext cx="812838" cy="827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High Risk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609BC9B-BBFB-094D-9BB3-873376F11718}"/>
              </a:ext>
            </a:extLst>
          </p:cNvPr>
          <p:cNvSpPr/>
          <p:nvPr/>
        </p:nvSpPr>
        <p:spPr>
          <a:xfrm>
            <a:off x="7345442" y="4136184"/>
            <a:ext cx="812838" cy="8274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Low Risk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C053A7AF-3D6E-9E48-B70A-7E3928EBB04C}"/>
              </a:ext>
            </a:extLst>
          </p:cNvPr>
          <p:cNvSpPr txBox="1">
            <a:spLocks/>
          </p:cNvSpPr>
          <p:nvPr/>
        </p:nvSpPr>
        <p:spPr>
          <a:xfrm>
            <a:off x="396350" y="333681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MX" dirty="0"/>
              <a:t>Area of opportunity: Using AI to predict CKD Progression and improve quality of life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6503DF0-2B22-124C-A5F7-B6C2EDDE9C91}"/>
              </a:ext>
            </a:extLst>
          </p:cNvPr>
          <p:cNvSpPr/>
          <p:nvPr/>
        </p:nvSpPr>
        <p:spPr>
          <a:xfrm>
            <a:off x="4715436" y="4549915"/>
            <a:ext cx="1798918" cy="3268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8E0200E-5066-2B43-8904-E6924462641D}"/>
              </a:ext>
            </a:extLst>
          </p:cNvPr>
          <p:cNvSpPr txBox="1"/>
          <p:nvPr/>
        </p:nvSpPr>
        <p:spPr>
          <a:xfrm>
            <a:off x="4867823" y="4545007"/>
            <a:ext cx="2193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Patients medical variables</a:t>
            </a:r>
          </a:p>
        </p:txBody>
      </p:sp>
    </p:spTree>
    <p:extLst>
      <p:ext uri="{BB962C8B-B14F-4D97-AF65-F5344CB8AC3E}">
        <p14:creationId xmlns:p14="http://schemas.microsoft.com/office/powerpoint/2010/main" val="87340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282" name="Google Shape;282;p19"/>
          <p:cNvSpPr/>
          <p:nvPr/>
        </p:nvSpPr>
        <p:spPr>
          <a:xfrm>
            <a:off x="3623285" y="1986566"/>
            <a:ext cx="478014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Longitudinal data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lab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measurements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lucose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reatinine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LDL, DBP and SBP,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Hemoglobine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demographic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Race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667631" y="2955950"/>
            <a:ext cx="473579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Binary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representing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3689813" y="3928792"/>
            <a:ext cx="473579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2332098" y="1940765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Variables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332098" y="2996246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Response variable 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354281" y="3888890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Challenge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3623284" y="1066435"/>
            <a:ext cx="4784445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300 patients diagnosed with Chronic Kidney Disease (CDK), of which 100 of them progressed and 200 did not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354281" y="1018280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F130449-1A0F-2346-9188-064D29194711}"/>
              </a:ext>
            </a:extLst>
          </p:cNvPr>
          <p:cNvGrpSpPr/>
          <p:nvPr/>
        </p:nvGrpSpPr>
        <p:grpSpPr>
          <a:xfrm>
            <a:off x="669627" y="1121476"/>
            <a:ext cx="1588050" cy="3241125"/>
            <a:chOff x="1956319" y="1313288"/>
            <a:chExt cx="1588050" cy="3241125"/>
          </a:xfrm>
          <a:solidFill>
            <a:schemeClr val="accent1"/>
          </a:solidFill>
        </p:grpSpPr>
        <p:sp>
          <p:nvSpPr>
            <p:cNvPr id="279" name="Google Shape;279;p19"/>
            <p:cNvSpPr/>
            <p:nvPr/>
          </p:nvSpPr>
          <p:spPr>
            <a:xfrm>
              <a:off x="2007319" y="3267869"/>
              <a:ext cx="393647" cy="407672"/>
            </a:xfrm>
            <a:custGeom>
              <a:avLst/>
              <a:gdLst/>
              <a:ahLst/>
              <a:cxnLst/>
              <a:rect l="l" t="t" r="r" b="b"/>
              <a:pathLst>
                <a:path w="4365" h="4582" extrusionOk="0">
                  <a:moveTo>
                    <a:pt x="2163" y="195"/>
                  </a:moveTo>
                  <a:cubicBezTo>
                    <a:pt x="2193" y="195"/>
                    <a:pt x="2216" y="202"/>
                    <a:pt x="2238" y="217"/>
                  </a:cubicBezTo>
                  <a:cubicBezTo>
                    <a:pt x="2276" y="240"/>
                    <a:pt x="2298" y="270"/>
                    <a:pt x="2313" y="315"/>
                  </a:cubicBezTo>
                  <a:cubicBezTo>
                    <a:pt x="2321" y="360"/>
                    <a:pt x="2321" y="404"/>
                    <a:pt x="2298" y="442"/>
                  </a:cubicBezTo>
                  <a:cubicBezTo>
                    <a:pt x="2273" y="493"/>
                    <a:pt x="2219" y="520"/>
                    <a:pt x="2164" y="520"/>
                  </a:cubicBezTo>
                  <a:cubicBezTo>
                    <a:pt x="2139" y="520"/>
                    <a:pt x="2112" y="514"/>
                    <a:pt x="2089" y="502"/>
                  </a:cubicBezTo>
                  <a:cubicBezTo>
                    <a:pt x="2014" y="449"/>
                    <a:pt x="1991" y="352"/>
                    <a:pt x="2036" y="277"/>
                  </a:cubicBezTo>
                  <a:cubicBezTo>
                    <a:pt x="2059" y="225"/>
                    <a:pt x="2111" y="195"/>
                    <a:pt x="2163" y="195"/>
                  </a:cubicBezTo>
                  <a:close/>
                  <a:moveTo>
                    <a:pt x="1273" y="711"/>
                  </a:moveTo>
                  <a:cubicBezTo>
                    <a:pt x="1310" y="711"/>
                    <a:pt x="1347" y="726"/>
                    <a:pt x="1377" y="756"/>
                  </a:cubicBezTo>
                  <a:cubicBezTo>
                    <a:pt x="1407" y="794"/>
                    <a:pt x="1422" y="831"/>
                    <a:pt x="1422" y="876"/>
                  </a:cubicBezTo>
                  <a:cubicBezTo>
                    <a:pt x="1422" y="958"/>
                    <a:pt x="1355" y="1033"/>
                    <a:pt x="1265" y="1041"/>
                  </a:cubicBezTo>
                  <a:cubicBezTo>
                    <a:pt x="1183" y="1033"/>
                    <a:pt x="1115" y="958"/>
                    <a:pt x="1115" y="869"/>
                  </a:cubicBezTo>
                  <a:cubicBezTo>
                    <a:pt x="1115" y="786"/>
                    <a:pt x="1183" y="711"/>
                    <a:pt x="1273" y="711"/>
                  </a:cubicBezTo>
                  <a:close/>
                  <a:moveTo>
                    <a:pt x="3092" y="741"/>
                  </a:moveTo>
                  <a:cubicBezTo>
                    <a:pt x="3137" y="741"/>
                    <a:pt x="3174" y="756"/>
                    <a:pt x="3204" y="786"/>
                  </a:cubicBezTo>
                  <a:cubicBezTo>
                    <a:pt x="3226" y="824"/>
                    <a:pt x="3241" y="861"/>
                    <a:pt x="3241" y="906"/>
                  </a:cubicBezTo>
                  <a:cubicBezTo>
                    <a:pt x="3249" y="988"/>
                    <a:pt x="3181" y="1063"/>
                    <a:pt x="3092" y="1071"/>
                  </a:cubicBezTo>
                  <a:cubicBezTo>
                    <a:pt x="2890" y="1048"/>
                    <a:pt x="2890" y="749"/>
                    <a:pt x="3092" y="741"/>
                  </a:cubicBezTo>
                  <a:close/>
                  <a:moveTo>
                    <a:pt x="1273" y="1834"/>
                  </a:moveTo>
                  <a:cubicBezTo>
                    <a:pt x="1303" y="1834"/>
                    <a:pt x="1325" y="1842"/>
                    <a:pt x="1347" y="1857"/>
                  </a:cubicBezTo>
                  <a:cubicBezTo>
                    <a:pt x="1385" y="1879"/>
                    <a:pt x="1415" y="1917"/>
                    <a:pt x="1422" y="1954"/>
                  </a:cubicBezTo>
                  <a:cubicBezTo>
                    <a:pt x="1430" y="1999"/>
                    <a:pt x="1430" y="2044"/>
                    <a:pt x="1407" y="2081"/>
                  </a:cubicBezTo>
                  <a:cubicBezTo>
                    <a:pt x="1382" y="2132"/>
                    <a:pt x="1329" y="2162"/>
                    <a:pt x="1274" y="2162"/>
                  </a:cubicBezTo>
                  <a:cubicBezTo>
                    <a:pt x="1248" y="2162"/>
                    <a:pt x="1222" y="2156"/>
                    <a:pt x="1198" y="2141"/>
                  </a:cubicBezTo>
                  <a:cubicBezTo>
                    <a:pt x="1123" y="2096"/>
                    <a:pt x="1100" y="1999"/>
                    <a:pt x="1145" y="1917"/>
                  </a:cubicBezTo>
                  <a:cubicBezTo>
                    <a:pt x="1168" y="1864"/>
                    <a:pt x="1220" y="1834"/>
                    <a:pt x="1273" y="1834"/>
                  </a:cubicBezTo>
                  <a:close/>
                  <a:moveTo>
                    <a:pt x="3099" y="1864"/>
                  </a:moveTo>
                  <a:cubicBezTo>
                    <a:pt x="3129" y="1864"/>
                    <a:pt x="3152" y="1872"/>
                    <a:pt x="3174" y="1887"/>
                  </a:cubicBezTo>
                  <a:cubicBezTo>
                    <a:pt x="3211" y="1909"/>
                    <a:pt x="3234" y="1946"/>
                    <a:pt x="3241" y="1984"/>
                  </a:cubicBezTo>
                  <a:cubicBezTo>
                    <a:pt x="3256" y="2029"/>
                    <a:pt x="3249" y="2074"/>
                    <a:pt x="3234" y="2111"/>
                  </a:cubicBezTo>
                  <a:cubicBezTo>
                    <a:pt x="3203" y="2162"/>
                    <a:pt x="3152" y="2192"/>
                    <a:pt x="3099" y="2192"/>
                  </a:cubicBezTo>
                  <a:cubicBezTo>
                    <a:pt x="3074" y="2192"/>
                    <a:pt x="3048" y="2185"/>
                    <a:pt x="3024" y="2171"/>
                  </a:cubicBezTo>
                  <a:cubicBezTo>
                    <a:pt x="2949" y="2119"/>
                    <a:pt x="2927" y="2021"/>
                    <a:pt x="2964" y="1946"/>
                  </a:cubicBezTo>
                  <a:cubicBezTo>
                    <a:pt x="2994" y="1894"/>
                    <a:pt x="3047" y="1864"/>
                    <a:pt x="3099" y="1864"/>
                  </a:cubicBezTo>
                  <a:close/>
                  <a:moveTo>
                    <a:pt x="1886" y="547"/>
                  </a:moveTo>
                  <a:cubicBezTo>
                    <a:pt x="1916" y="592"/>
                    <a:pt x="1954" y="637"/>
                    <a:pt x="1999" y="666"/>
                  </a:cubicBezTo>
                  <a:cubicBezTo>
                    <a:pt x="2051" y="696"/>
                    <a:pt x="2104" y="719"/>
                    <a:pt x="2163" y="719"/>
                  </a:cubicBezTo>
                  <a:cubicBezTo>
                    <a:pt x="2253" y="711"/>
                    <a:pt x="2336" y="674"/>
                    <a:pt x="2395" y="614"/>
                  </a:cubicBezTo>
                  <a:lnTo>
                    <a:pt x="2770" y="846"/>
                  </a:lnTo>
                  <a:cubicBezTo>
                    <a:pt x="2762" y="861"/>
                    <a:pt x="2762" y="884"/>
                    <a:pt x="2762" y="899"/>
                  </a:cubicBezTo>
                  <a:cubicBezTo>
                    <a:pt x="2755" y="1078"/>
                    <a:pt x="2882" y="1228"/>
                    <a:pt x="3054" y="1258"/>
                  </a:cubicBezTo>
                  <a:lnTo>
                    <a:pt x="3062" y="1670"/>
                  </a:lnTo>
                  <a:cubicBezTo>
                    <a:pt x="2957" y="1685"/>
                    <a:pt x="2860" y="1752"/>
                    <a:pt x="2815" y="1849"/>
                  </a:cubicBezTo>
                  <a:cubicBezTo>
                    <a:pt x="2785" y="1902"/>
                    <a:pt x="2770" y="1961"/>
                    <a:pt x="2770" y="2021"/>
                  </a:cubicBezTo>
                  <a:lnTo>
                    <a:pt x="2395" y="2253"/>
                  </a:lnTo>
                  <a:cubicBezTo>
                    <a:pt x="2340" y="2207"/>
                    <a:pt x="2273" y="2185"/>
                    <a:pt x="2206" y="2185"/>
                  </a:cubicBezTo>
                  <a:cubicBezTo>
                    <a:pt x="2111" y="2185"/>
                    <a:pt x="2015" y="2230"/>
                    <a:pt x="1954" y="2313"/>
                  </a:cubicBezTo>
                  <a:lnTo>
                    <a:pt x="1595" y="2089"/>
                  </a:lnTo>
                  <a:cubicBezTo>
                    <a:pt x="1609" y="2029"/>
                    <a:pt x="1609" y="1969"/>
                    <a:pt x="1595" y="1909"/>
                  </a:cubicBezTo>
                  <a:cubicBezTo>
                    <a:pt x="1572" y="1834"/>
                    <a:pt x="1535" y="1767"/>
                    <a:pt x="1475" y="1714"/>
                  </a:cubicBezTo>
                  <a:lnTo>
                    <a:pt x="1482" y="1714"/>
                  </a:lnTo>
                  <a:cubicBezTo>
                    <a:pt x="1460" y="1699"/>
                    <a:pt x="1437" y="1685"/>
                    <a:pt x="1415" y="1670"/>
                  </a:cubicBezTo>
                  <a:lnTo>
                    <a:pt x="1407" y="1198"/>
                  </a:lnTo>
                  <a:cubicBezTo>
                    <a:pt x="1527" y="1131"/>
                    <a:pt x="1595" y="1011"/>
                    <a:pt x="1595" y="876"/>
                  </a:cubicBezTo>
                  <a:cubicBezTo>
                    <a:pt x="1602" y="831"/>
                    <a:pt x="1587" y="786"/>
                    <a:pt x="1572" y="734"/>
                  </a:cubicBezTo>
                  <a:lnTo>
                    <a:pt x="1886" y="547"/>
                  </a:lnTo>
                  <a:close/>
                  <a:moveTo>
                    <a:pt x="374" y="2366"/>
                  </a:moveTo>
                  <a:cubicBezTo>
                    <a:pt x="427" y="2366"/>
                    <a:pt x="479" y="2396"/>
                    <a:pt x="509" y="2448"/>
                  </a:cubicBezTo>
                  <a:cubicBezTo>
                    <a:pt x="524" y="2485"/>
                    <a:pt x="532" y="2530"/>
                    <a:pt x="524" y="2568"/>
                  </a:cubicBezTo>
                  <a:cubicBezTo>
                    <a:pt x="517" y="2613"/>
                    <a:pt x="487" y="2650"/>
                    <a:pt x="457" y="2673"/>
                  </a:cubicBezTo>
                  <a:cubicBezTo>
                    <a:pt x="433" y="2687"/>
                    <a:pt x="406" y="2694"/>
                    <a:pt x="380" y="2694"/>
                  </a:cubicBezTo>
                  <a:cubicBezTo>
                    <a:pt x="326" y="2694"/>
                    <a:pt x="273" y="2664"/>
                    <a:pt x="247" y="2613"/>
                  </a:cubicBezTo>
                  <a:cubicBezTo>
                    <a:pt x="202" y="2538"/>
                    <a:pt x="225" y="2441"/>
                    <a:pt x="299" y="2388"/>
                  </a:cubicBezTo>
                  <a:cubicBezTo>
                    <a:pt x="322" y="2373"/>
                    <a:pt x="344" y="2366"/>
                    <a:pt x="374" y="2366"/>
                  </a:cubicBezTo>
                  <a:close/>
                  <a:moveTo>
                    <a:pt x="2201" y="2381"/>
                  </a:moveTo>
                  <a:cubicBezTo>
                    <a:pt x="2246" y="2381"/>
                    <a:pt x="2283" y="2396"/>
                    <a:pt x="2313" y="2433"/>
                  </a:cubicBezTo>
                  <a:cubicBezTo>
                    <a:pt x="2336" y="2463"/>
                    <a:pt x="2358" y="2500"/>
                    <a:pt x="2351" y="2545"/>
                  </a:cubicBezTo>
                  <a:cubicBezTo>
                    <a:pt x="2358" y="2635"/>
                    <a:pt x="2291" y="2703"/>
                    <a:pt x="2201" y="2710"/>
                  </a:cubicBezTo>
                  <a:cubicBezTo>
                    <a:pt x="1999" y="2688"/>
                    <a:pt x="1999" y="2396"/>
                    <a:pt x="2201" y="2381"/>
                  </a:cubicBezTo>
                  <a:close/>
                  <a:moveTo>
                    <a:pt x="4027" y="2411"/>
                  </a:moveTo>
                  <a:cubicBezTo>
                    <a:pt x="4072" y="2411"/>
                    <a:pt x="4110" y="2426"/>
                    <a:pt x="4132" y="2456"/>
                  </a:cubicBezTo>
                  <a:cubicBezTo>
                    <a:pt x="4162" y="2493"/>
                    <a:pt x="4177" y="2530"/>
                    <a:pt x="4177" y="2575"/>
                  </a:cubicBezTo>
                  <a:cubicBezTo>
                    <a:pt x="4177" y="2665"/>
                    <a:pt x="4110" y="2732"/>
                    <a:pt x="4027" y="2740"/>
                  </a:cubicBezTo>
                  <a:cubicBezTo>
                    <a:pt x="3825" y="2718"/>
                    <a:pt x="3825" y="2426"/>
                    <a:pt x="4027" y="2411"/>
                  </a:cubicBezTo>
                  <a:close/>
                  <a:moveTo>
                    <a:pt x="397" y="3489"/>
                  </a:moveTo>
                  <a:cubicBezTo>
                    <a:pt x="427" y="3489"/>
                    <a:pt x="449" y="3496"/>
                    <a:pt x="472" y="3511"/>
                  </a:cubicBezTo>
                  <a:cubicBezTo>
                    <a:pt x="547" y="3563"/>
                    <a:pt x="569" y="3661"/>
                    <a:pt x="532" y="3736"/>
                  </a:cubicBezTo>
                  <a:cubicBezTo>
                    <a:pt x="506" y="3786"/>
                    <a:pt x="453" y="3817"/>
                    <a:pt x="398" y="3817"/>
                  </a:cubicBezTo>
                  <a:cubicBezTo>
                    <a:pt x="372" y="3817"/>
                    <a:pt x="346" y="3810"/>
                    <a:pt x="322" y="3795"/>
                  </a:cubicBezTo>
                  <a:cubicBezTo>
                    <a:pt x="285" y="3773"/>
                    <a:pt x="262" y="3736"/>
                    <a:pt x="255" y="3698"/>
                  </a:cubicBezTo>
                  <a:cubicBezTo>
                    <a:pt x="240" y="3653"/>
                    <a:pt x="247" y="3608"/>
                    <a:pt x="270" y="3571"/>
                  </a:cubicBezTo>
                  <a:cubicBezTo>
                    <a:pt x="292" y="3518"/>
                    <a:pt x="344" y="3489"/>
                    <a:pt x="397" y="3489"/>
                  </a:cubicBezTo>
                  <a:close/>
                  <a:moveTo>
                    <a:pt x="4029" y="3551"/>
                  </a:moveTo>
                  <a:cubicBezTo>
                    <a:pt x="4068" y="3551"/>
                    <a:pt x="4108" y="3566"/>
                    <a:pt x="4140" y="3601"/>
                  </a:cubicBezTo>
                  <a:cubicBezTo>
                    <a:pt x="4229" y="3698"/>
                    <a:pt x="4162" y="3855"/>
                    <a:pt x="4027" y="3855"/>
                  </a:cubicBezTo>
                  <a:cubicBezTo>
                    <a:pt x="3990" y="3855"/>
                    <a:pt x="3945" y="3833"/>
                    <a:pt x="3923" y="3803"/>
                  </a:cubicBezTo>
                  <a:cubicBezTo>
                    <a:pt x="3893" y="3773"/>
                    <a:pt x="3878" y="3728"/>
                    <a:pt x="3878" y="3691"/>
                  </a:cubicBezTo>
                  <a:cubicBezTo>
                    <a:pt x="3887" y="3603"/>
                    <a:pt x="3957" y="3551"/>
                    <a:pt x="4029" y="3551"/>
                  </a:cubicBezTo>
                  <a:close/>
                  <a:moveTo>
                    <a:pt x="2208" y="3518"/>
                  </a:moveTo>
                  <a:cubicBezTo>
                    <a:pt x="2388" y="3518"/>
                    <a:pt x="2433" y="3825"/>
                    <a:pt x="2208" y="3825"/>
                  </a:cubicBezTo>
                  <a:lnTo>
                    <a:pt x="2208" y="3923"/>
                  </a:lnTo>
                  <a:lnTo>
                    <a:pt x="2201" y="3825"/>
                  </a:lnTo>
                  <a:cubicBezTo>
                    <a:pt x="1976" y="3825"/>
                    <a:pt x="2021" y="3518"/>
                    <a:pt x="2208" y="3518"/>
                  </a:cubicBezTo>
                  <a:close/>
                  <a:moveTo>
                    <a:pt x="996" y="2186"/>
                  </a:moveTo>
                  <a:cubicBezTo>
                    <a:pt x="1026" y="2238"/>
                    <a:pt x="1063" y="2276"/>
                    <a:pt x="1108" y="2313"/>
                  </a:cubicBezTo>
                  <a:cubicBezTo>
                    <a:pt x="1160" y="2343"/>
                    <a:pt x="1220" y="2358"/>
                    <a:pt x="1273" y="2358"/>
                  </a:cubicBezTo>
                  <a:cubicBezTo>
                    <a:pt x="1362" y="2358"/>
                    <a:pt x="1445" y="2321"/>
                    <a:pt x="1505" y="2253"/>
                  </a:cubicBezTo>
                  <a:lnTo>
                    <a:pt x="1879" y="2485"/>
                  </a:lnTo>
                  <a:cubicBezTo>
                    <a:pt x="1871" y="2508"/>
                    <a:pt x="1871" y="2523"/>
                    <a:pt x="1871" y="2538"/>
                  </a:cubicBezTo>
                  <a:cubicBezTo>
                    <a:pt x="1871" y="2688"/>
                    <a:pt x="1961" y="2830"/>
                    <a:pt x="2096" y="2882"/>
                  </a:cubicBezTo>
                  <a:lnTo>
                    <a:pt x="2104" y="3324"/>
                  </a:lnTo>
                  <a:cubicBezTo>
                    <a:pt x="1969" y="3376"/>
                    <a:pt x="1871" y="3511"/>
                    <a:pt x="1879" y="3661"/>
                  </a:cubicBezTo>
                  <a:lnTo>
                    <a:pt x="1879" y="3653"/>
                  </a:lnTo>
                  <a:cubicBezTo>
                    <a:pt x="1879" y="3691"/>
                    <a:pt x="1879" y="3728"/>
                    <a:pt x="1894" y="3766"/>
                  </a:cubicBezTo>
                  <a:lnTo>
                    <a:pt x="1557" y="3968"/>
                  </a:lnTo>
                  <a:cubicBezTo>
                    <a:pt x="1535" y="3938"/>
                    <a:pt x="1497" y="3908"/>
                    <a:pt x="1467" y="3885"/>
                  </a:cubicBezTo>
                  <a:cubicBezTo>
                    <a:pt x="1415" y="3855"/>
                    <a:pt x="1362" y="3833"/>
                    <a:pt x="1303" y="3833"/>
                  </a:cubicBezTo>
                  <a:cubicBezTo>
                    <a:pt x="1190" y="3840"/>
                    <a:pt x="1085" y="3893"/>
                    <a:pt x="1033" y="3990"/>
                  </a:cubicBezTo>
                  <a:lnTo>
                    <a:pt x="704" y="3788"/>
                  </a:lnTo>
                  <a:cubicBezTo>
                    <a:pt x="764" y="3623"/>
                    <a:pt x="711" y="3436"/>
                    <a:pt x="561" y="3346"/>
                  </a:cubicBezTo>
                  <a:cubicBezTo>
                    <a:pt x="532" y="3324"/>
                    <a:pt x="494" y="3309"/>
                    <a:pt x="457" y="3301"/>
                  </a:cubicBezTo>
                  <a:lnTo>
                    <a:pt x="449" y="2882"/>
                  </a:lnTo>
                  <a:cubicBezTo>
                    <a:pt x="487" y="2867"/>
                    <a:pt x="517" y="2860"/>
                    <a:pt x="547" y="2837"/>
                  </a:cubicBezTo>
                  <a:cubicBezTo>
                    <a:pt x="621" y="2785"/>
                    <a:pt x="674" y="2710"/>
                    <a:pt x="696" y="2620"/>
                  </a:cubicBezTo>
                  <a:cubicBezTo>
                    <a:pt x="711" y="2538"/>
                    <a:pt x="704" y="2456"/>
                    <a:pt x="674" y="2381"/>
                  </a:cubicBezTo>
                  <a:lnTo>
                    <a:pt x="996" y="2186"/>
                  </a:lnTo>
                  <a:close/>
                  <a:moveTo>
                    <a:pt x="2822" y="2216"/>
                  </a:moveTo>
                  <a:cubicBezTo>
                    <a:pt x="2845" y="2268"/>
                    <a:pt x="2890" y="2306"/>
                    <a:pt x="2934" y="2336"/>
                  </a:cubicBezTo>
                  <a:cubicBezTo>
                    <a:pt x="2987" y="2366"/>
                    <a:pt x="3039" y="2388"/>
                    <a:pt x="3099" y="2388"/>
                  </a:cubicBezTo>
                  <a:cubicBezTo>
                    <a:pt x="3189" y="2388"/>
                    <a:pt x="3271" y="2351"/>
                    <a:pt x="3331" y="2283"/>
                  </a:cubicBezTo>
                  <a:lnTo>
                    <a:pt x="3705" y="2515"/>
                  </a:lnTo>
                  <a:cubicBezTo>
                    <a:pt x="3698" y="2530"/>
                    <a:pt x="3698" y="2553"/>
                    <a:pt x="3698" y="2568"/>
                  </a:cubicBezTo>
                  <a:cubicBezTo>
                    <a:pt x="3690" y="2747"/>
                    <a:pt x="3818" y="2897"/>
                    <a:pt x="3990" y="2927"/>
                  </a:cubicBezTo>
                  <a:lnTo>
                    <a:pt x="3997" y="3339"/>
                  </a:lnTo>
                  <a:cubicBezTo>
                    <a:pt x="3825" y="3361"/>
                    <a:pt x="3698" y="3511"/>
                    <a:pt x="3698" y="3683"/>
                  </a:cubicBezTo>
                  <a:cubicBezTo>
                    <a:pt x="3698" y="3721"/>
                    <a:pt x="3705" y="3758"/>
                    <a:pt x="3713" y="3795"/>
                  </a:cubicBezTo>
                  <a:lnTo>
                    <a:pt x="3384" y="3998"/>
                  </a:lnTo>
                  <a:cubicBezTo>
                    <a:pt x="3354" y="3960"/>
                    <a:pt x="3324" y="3938"/>
                    <a:pt x="3286" y="3915"/>
                  </a:cubicBezTo>
                  <a:cubicBezTo>
                    <a:pt x="3241" y="3878"/>
                    <a:pt x="3181" y="3863"/>
                    <a:pt x="3122" y="3863"/>
                  </a:cubicBezTo>
                  <a:cubicBezTo>
                    <a:pt x="3017" y="3863"/>
                    <a:pt x="2912" y="3923"/>
                    <a:pt x="2852" y="4020"/>
                  </a:cubicBezTo>
                  <a:lnTo>
                    <a:pt x="2508" y="3803"/>
                  </a:lnTo>
                  <a:cubicBezTo>
                    <a:pt x="2523" y="3758"/>
                    <a:pt x="2538" y="3713"/>
                    <a:pt x="2538" y="3668"/>
                  </a:cubicBezTo>
                  <a:cubicBezTo>
                    <a:pt x="2538" y="3533"/>
                    <a:pt x="2470" y="3406"/>
                    <a:pt x="2351" y="3339"/>
                  </a:cubicBezTo>
                  <a:lnTo>
                    <a:pt x="2343" y="2867"/>
                  </a:lnTo>
                  <a:cubicBezTo>
                    <a:pt x="2463" y="2800"/>
                    <a:pt x="2530" y="2680"/>
                    <a:pt x="2530" y="2545"/>
                  </a:cubicBezTo>
                  <a:cubicBezTo>
                    <a:pt x="2530" y="2500"/>
                    <a:pt x="2523" y="2456"/>
                    <a:pt x="2508" y="2411"/>
                  </a:cubicBezTo>
                  <a:lnTo>
                    <a:pt x="2822" y="2216"/>
                  </a:lnTo>
                  <a:close/>
                  <a:moveTo>
                    <a:pt x="1303" y="4028"/>
                  </a:moveTo>
                  <a:cubicBezTo>
                    <a:pt x="1325" y="4028"/>
                    <a:pt x="1355" y="4035"/>
                    <a:pt x="1377" y="4050"/>
                  </a:cubicBezTo>
                  <a:cubicBezTo>
                    <a:pt x="1452" y="4102"/>
                    <a:pt x="1475" y="4200"/>
                    <a:pt x="1430" y="4275"/>
                  </a:cubicBezTo>
                  <a:cubicBezTo>
                    <a:pt x="1404" y="4325"/>
                    <a:pt x="1351" y="4356"/>
                    <a:pt x="1299" y="4356"/>
                  </a:cubicBezTo>
                  <a:cubicBezTo>
                    <a:pt x="1274" y="4356"/>
                    <a:pt x="1249" y="4349"/>
                    <a:pt x="1228" y="4334"/>
                  </a:cubicBezTo>
                  <a:cubicBezTo>
                    <a:pt x="1190" y="4312"/>
                    <a:pt x="1160" y="4275"/>
                    <a:pt x="1153" y="4237"/>
                  </a:cubicBezTo>
                  <a:cubicBezTo>
                    <a:pt x="1145" y="4192"/>
                    <a:pt x="1145" y="4147"/>
                    <a:pt x="1168" y="4110"/>
                  </a:cubicBezTo>
                  <a:cubicBezTo>
                    <a:pt x="1198" y="4065"/>
                    <a:pt x="1243" y="4028"/>
                    <a:pt x="1303" y="4028"/>
                  </a:cubicBezTo>
                  <a:close/>
                  <a:moveTo>
                    <a:pt x="3122" y="4057"/>
                  </a:moveTo>
                  <a:cubicBezTo>
                    <a:pt x="3152" y="4057"/>
                    <a:pt x="3174" y="4065"/>
                    <a:pt x="3196" y="4080"/>
                  </a:cubicBezTo>
                  <a:cubicBezTo>
                    <a:pt x="3271" y="4132"/>
                    <a:pt x="3301" y="4230"/>
                    <a:pt x="3256" y="4304"/>
                  </a:cubicBezTo>
                  <a:cubicBezTo>
                    <a:pt x="3231" y="4355"/>
                    <a:pt x="3178" y="4385"/>
                    <a:pt x="3123" y="4385"/>
                  </a:cubicBezTo>
                  <a:cubicBezTo>
                    <a:pt x="3097" y="4385"/>
                    <a:pt x="3071" y="4379"/>
                    <a:pt x="3047" y="4364"/>
                  </a:cubicBezTo>
                  <a:cubicBezTo>
                    <a:pt x="3017" y="4342"/>
                    <a:pt x="2987" y="4304"/>
                    <a:pt x="2979" y="4267"/>
                  </a:cubicBezTo>
                  <a:cubicBezTo>
                    <a:pt x="2964" y="4222"/>
                    <a:pt x="2972" y="4177"/>
                    <a:pt x="2994" y="4140"/>
                  </a:cubicBezTo>
                  <a:cubicBezTo>
                    <a:pt x="3017" y="4087"/>
                    <a:pt x="3069" y="4057"/>
                    <a:pt x="3122" y="4057"/>
                  </a:cubicBezTo>
                  <a:close/>
                  <a:moveTo>
                    <a:pt x="2163" y="0"/>
                  </a:moveTo>
                  <a:cubicBezTo>
                    <a:pt x="2044" y="0"/>
                    <a:pt x="1931" y="75"/>
                    <a:pt x="1879" y="180"/>
                  </a:cubicBezTo>
                  <a:cubicBezTo>
                    <a:pt x="1849" y="232"/>
                    <a:pt x="1842" y="292"/>
                    <a:pt x="1842" y="352"/>
                  </a:cubicBezTo>
                  <a:lnTo>
                    <a:pt x="1460" y="584"/>
                  </a:lnTo>
                  <a:cubicBezTo>
                    <a:pt x="1407" y="539"/>
                    <a:pt x="1340" y="517"/>
                    <a:pt x="1273" y="517"/>
                  </a:cubicBezTo>
                  <a:cubicBezTo>
                    <a:pt x="1175" y="517"/>
                    <a:pt x="1078" y="562"/>
                    <a:pt x="1018" y="644"/>
                  </a:cubicBezTo>
                  <a:cubicBezTo>
                    <a:pt x="943" y="726"/>
                    <a:pt x="913" y="839"/>
                    <a:pt x="936" y="943"/>
                  </a:cubicBezTo>
                  <a:cubicBezTo>
                    <a:pt x="951" y="1071"/>
                    <a:pt x="1041" y="1183"/>
                    <a:pt x="1168" y="1213"/>
                  </a:cubicBezTo>
                  <a:lnTo>
                    <a:pt x="1175" y="1655"/>
                  </a:lnTo>
                  <a:lnTo>
                    <a:pt x="1183" y="1655"/>
                  </a:lnTo>
                  <a:cubicBezTo>
                    <a:pt x="1100" y="1685"/>
                    <a:pt x="1033" y="1744"/>
                    <a:pt x="988" y="1819"/>
                  </a:cubicBezTo>
                  <a:cubicBezTo>
                    <a:pt x="958" y="1879"/>
                    <a:pt x="951" y="1932"/>
                    <a:pt x="951" y="1999"/>
                  </a:cubicBezTo>
                  <a:lnTo>
                    <a:pt x="561" y="2231"/>
                  </a:lnTo>
                  <a:cubicBezTo>
                    <a:pt x="509" y="2194"/>
                    <a:pt x="442" y="2171"/>
                    <a:pt x="374" y="2171"/>
                  </a:cubicBezTo>
                  <a:cubicBezTo>
                    <a:pt x="314" y="2171"/>
                    <a:pt x="255" y="2194"/>
                    <a:pt x="210" y="2223"/>
                  </a:cubicBezTo>
                  <a:cubicBezTo>
                    <a:pt x="52" y="2336"/>
                    <a:pt x="0" y="2545"/>
                    <a:pt x="97" y="2718"/>
                  </a:cubicBezTo>
                  <a:cubicBezTo>
                    <a:pt x="135" y="2785"/>
                    <a:pt x="195" y="2845"/>
                    <a:pt x="277" y="2875"/>
                  </a:cubicBezTo>
                  <a:lnTo>
                    <a:pt x="285" y="3324"/>
                  </a:lnTo>
                  <a:cubicBezTo>
                    <a:pt x="210" y="3354"/>
                    <a:pt x="150" y="3406"/>
                    <a:pt x="112" y="3474"/>
                  </a:cubicBezTo>
                  <a:cubicBezTo>
                    <a:pt x="67" y="3556"/>
                    <a:pt x="60" y="3653"/>
                    <a:pt x="82" y="3751"/>
                  </a:cubicBezTo>
                  <a:cubicBezTo>
                    <a:pt x="105" y="3840"/>
                    <a:pt x="157" y="3915"/>
                    <a:pt x="232" y="3968"/>
                  </a:cubicBezTo>
                  <a:cubicBezTo>
                    <a:pt x="285" y="3998"/>
                    <a:pt x="344" y="4013"/>
                    <a:pt x="397" y="4013"/>
                  </a:cubicBezTo>
                  <a:cubicBezTo>
                    <a:pt x="472" y="4013"/>
                    <a:pt x="539" y="3983"/>
                    <a:pt x="599" y="3938"/>
                  </a:cubicBezTo>
                  <a:lnTo>
                    <a:pt x="973" y="4177"/>
                  </a:lnTo>
                  <a:cubicBezTo>
                    <a:pt x="973" y="4215"/>
                    <a:pt x="973" y="4252"/>
                    <a:pt x="981" y="4290"/>
                  </a:cubicBezTo>
                  <a:cubicBezTo>
                    <a:pt x="1003" y="4379"/>
                    <a:pt x="1056" y="4454"/>
                    <a:pt x="1138" y="4507"/>
                  </a:cubicBezTo>
                  <a:cubicBezTo>
                    <a:pt x="1183" y="4537"/>
                    <a:pt x="1243" y="4552"/>
                    <a:pt x="1303" y="4552"/>
                  </a:cubicBezTo>
                  <a:cubicBezTo>
                    <a:pt x="1422" y="4552"/>
                    <a:pt x="1535" y="4484"/>
                    <a:pt x="1587" y="4372"/>
                  </a:cubicBezTo>
                  <a:cubicBezTo>
                    <a:pt x="1624" y="4304"/>
                    <a:pt x="1639" y="4222"/>
                    <a:pt x="1624" y="4147"/>
                  </a:cubicBezTo>
                  <a:lnTo>
                    <a:pt x="1984" y="3930"/>
                  </a:lnTo>
                  <a:cubicBezTo>
                    <a:pt x="2044" y="3983"/>
                    <a:pt x="2119" y="4020"/>
                    <a:pt x="2201" y="4020"/>
                  </a:cubicBezTo>
                  <a:lnTo>
                    <a:pt x="2208" y="4020"/>
                  </a:lnTo>
                  <a:cubicBezTo>
                    <a:pt x="2276" y="4020"/>
                    <a:pt x="2343" y="3998"/>
                    <a:pt x="2395" y="3953"/>
                  </a:cubicBezTo>
                  <a:lnTo>
                    <a:pt x="2800" y="4207"/>
                  </a:lnTo>
                  <a:cubicBezTo>
                    <a:pt x="2792" y="4245"/>
                    <a:pt x="2800" y="4282"/>
                    <a:pt x="2807" y="4319"/>
                  </a:cubicBezTo>
                  <a:cubicBezTo>
                    <a:pt x="2830" y="4409"/>
                    <a:pt x="2882" y="4484"/>
                    <a:pt x="2957" y="4537"/>
                  </a:cubicBezTo>
                  <a:cubicBezTo>
                    <a:pt x="3009" y="4566"/>
                    <a:pt x="3069" y="4581"/>
                    <a:pt x="3122" y="4581"/>
                  </a:cubicBezTo>
                  <a:cubicBezTo>
                    <a:pt x="3249" y="4581"/>
                    <a:pt x="3354" y="4514"/>
                    <a:pt x="3414" y="4402"/>
                  </a:cubicBezTo>
                  <a:cubicBezTo>
                    <a:pt x="3443" y="4334"/>
                    <a:pt x="3458" y="4252"/>
                    <a:pt x="3451" y="4177"/>
                  </a:cubicBezTo>
                  <a:lnTo>
                    <a:pt x="3810" y="3960"/>
                  </a:lnTo>
                  <a:cubicBezTo>
                    <a:pt x="3870" y="4013"/>
                    <a:pt x="3945" y="4050"/>
                    <a:pt x="4027" y="4050"/>
                  </a:cubicBezTo>
                  <a:cubicBezTo>
                    <a:pt x="4214" y="4042"/>
                    <a:pt x="4364" y="3885"/>
                    <a:pt x="4357" y="3698"/>
                  </a:cubicBezTo>
                  <a:cubicBezTo>
                    <a:pt x="4364" y="3563"/>
                    <a:pt x="4289" y="3436"/>
                    <a:pt x="4177" y="3369"/>
                  </a:cubicBezTo>
                  <a:lnTo>
                    <a:pt x="4170" y="2897"/>
                  </a:lnTo>
                  <a:cubicBezTo>
                    <a:pt x="4282" y="2830"/>
                    <a:pt x="4357" y="2710"/>
                    <a:pt x="4357" y="2575"/>
                  </a:cubicBezTo>
                  <a:cubicBezTo>
                    <a:pt x="4357" y="2485"/>
                    <a:pt x="4327" y="2396"/>
                    <a:pt x="4259" y="2321"/>
                  </a:cubicBezTo>
                  <a:cubicBezTo>
                    <a:pt x="4199" y="2249"/>
                    <a:pt x="4114" y="2214"/>
                    <a:pt x="4030" y="2214"/>
                  </a:cubicBezTo>
                  <a:cubicBezTo>
                    <a:pt x="3937" y="2214"/>
                    <a:pt x="3843" y="2257"/>
                    <a:pt x="3780" y="2343"/>
                  </a:cubicBezTo>
                  <a:lnTo>
                    <a:pt x="3421" y="2119"/>
                  </a:lnTo>
                  <a:cubicBezTo>
                    <a:pt x="3429" y="2059"/>
                    <a:pt x="3429" y="1991"/>
                    <a:pt x="3421" y="1939"/>
                  </a:cubicBezTo>
                  <a:cubicBezTo>
                    <a:pt x="3406" y="1872"/>
                    <a:pt x="3369" y="1812"/>
                    <a:pt x="3324" y="1767"/>
                  </a:cubicBezTo>
                  <a:lnTo>
                    <a:pt x="3331" y="1767"/>
                  </a:lnTo>
                  <a:cubicBezTo>
                    <a:pt x="3301" y="1744"/>
                    <a:pt x="3271" y="1722"/>
                    <a:pt x="3241" y="1699"/>
                  </a:cubicBezTo>
                  <a:lnTo>
                    <a:pt x="3234" y="1220"/>
                  </a:lnTo>
                  <a:cubicBezTo>
                    <a:pt x="3354" y="1161"/>
                    <a:pt x="3421" y="1041"/>
                    <a:pt x="3421" y="906"/>
                  </a:cubicBezTo>
                  <a:cubicBezTo>
                    <a:pt x="3429" y="816"/>
                    <a:pt x="3391" y="726"/>
                    <a:pt x="3331" y="651"/>
                  </a:cubicBezTo>
                  <a:cubicBezTo>
                    <a:pt x="3270" y="579"/>
                    <a:pt x="3183" y="544"/>
                    <a:pt x="3095" y="544"/>
                  </a:cubicBezTo>
                  <a:cubicBezTo>
                    <a:pt x="3001" y="544"/>
                    <a:pt x="2907" y="585"/>
                    <a:pt x="2845" y="666"/>
                  </a:cubicBezTo>
                  <a:lnTo>
                    <a:pt x="2485" y="442"/>
                  </a:lnTo>
                  <a:cubicBezTo>
                    <a:pt x="2500" y="389"/>
                    <a:pt x="2500" y="322"/>
                    <a:pt x="2485" y="262"/>
                  </a:cubicBezTo>
                  <a:cubicBezTo>
                    <a:pt x="2463" y="172"/>
                    <a:pt x="2410" y="98"/>
                    <a:pt x="2328" y="45"/>
                  </a:cubicBezTo>
                  <a:cubicBezTo>
                    <a:pt x="2283" y="15"/>
                    <a:pt x="2223" y="0"/>
                    <a:pt x="2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014967" y="4153592"/>
              <a:ext cx="420611" cy="400821"/>
            </a:xfrm>
            <a:custGeom>
              <a:avLst/>
              <a:gdLst/>
              <a:ahLst/>
              <a:cxnLst/>
              <a:rect l="l" t="t" r="r" b="b"/>
              <a:pathLst>
                <a:path w="4664" h="4505" extrusionOk="0">
                  <a:moveTo>
                    <a:pt x="1899" y="0"/>
                  </a:moveTo>
                  <a:cubicBezTo>
                    <a:pt x="1743" y="0"/>
                    <a:pt x="1587" y="66"/>
                    <a:pt x="1475" y="197"/>
                  </a:cubicBezTo>
                  <a:cubicBezTo>
                    <a:pt x="1235" y="459"/>
                    <a:pt x="1235" y="856"/>
                    <a:pt x="1475" y="1118"/>
                  </a:cubicBezTo>
                  <a:cubicBezTo>
                    <a:pt x="1565" y="1222"/>
                    <a:pt x="1692" y="1290"/>
                    <a:pt x="1834" y="1312"/>
                  </a:cubicBezTo>
                  <a:lnTo>
                    <a:pt x="1977" y="2023"/>
                  </a:lnTo>
                  <a:cubicBezTo>
                    <a:pt x="1887" y="2053"/>
                    <a:pt x="1812" y="2106"/>
                    <a:pt x="1752" y="2173"/>
                  </a:cubicBezTo>
                  <a:cubicBezTo>
                    <a:pt x="1722" y="2210"/>
                    <a:pt x="1692" y="2248"/>
                    <a:pt x="1670" y="2285"/>
                  </a:cubicBezTo>
                  <a:lnTo>
                    <a:pt x="1228" y="2038"/>
                  </a:lnTo>
                  <a:cubicBezTo>
                    <a:pt x="1235" y="1971"/>
                    <a:pt x="1213" y="1904"/>
                    <a:pt x="1161" y="1851"/>
                  </a:cubicBezTo>
                  <a:cubicBezTo>
                    <a:pt x="1119" y="1799"/>
                    <a:pt x="1060" y="1773"/>
                    <a:pt x="999" y="1773"/>
                  </a:cubicBezTo>
                  <a:cubicBezTo>
                    <a:pt x="938" y="1773"/>
                    <a:pt x="876" y="1799"/>
                    <a:pt x="831" y="1851"/>
                  </a:cubicBezTo>
                  <a:cubicBezTo>
                    <a:pt x="741" y="1948"/>
                    <a:pt x="741" y="2106"/>
                    <a:pt x="831" y="2203"/>
                  </a:cubicBezTo>
                  <a:cubicBezTo>
                    <a:pt x="874" y="2254"/>
                    <a:pt x="933" y="2278"/>
                    <a:pt x="993" y="2278"/>
                  </a:cubicBezTo>
                  <a:cubicBezTo>
                    <a:pt x="1048" y="2278"/>
                    <a:pt x="1103" y="2257"/>
                    <a:pt x="1146" y="2218"/>
                  </a:cubicBezTo>
                  <a:lnTo>
                    <a:pt x="1595" y="2465"/>
                  </a:lnTo>
                  <a:cubicBezTo>
                    <a:pt x="1565" y="2592"/>
                    <a:pt x="1572" y="2727"/>
                    <a:pt x="1610" y="2847"/>
                  </a:cubicBezTo>
                  <a:lnTo>
                    <a:pt x="1003" y="3311"/>
                  </a:lnTo>
                  <a:cubicBezTo>
                    <a:pt x="900" y="3234"/>
                    <a:pt x="781" y="3196"/>
                    <a:pt x="663" y="3196"/>
                  </a:cubicBezTo>
                  <a:cubicBezTo>
                    <a:pt x="506" y="3196"/>
                    <a:pt x="351" y="3262"/>
                    <a:pt x="240" y="3386"/>
                  </a:cubicBezTo>
                  <a:cubicBezTo>
                    <a:pt x="0" y="3648"/>
                    <a:pt x="0" y="4052"/>
                    <a:pt x="240" y="4314"/>
                  </a:cubicBezTo>
                  <a:cubicBezTo>
                    <a:pt x="352" y="4441"/>
                    <a:pt x="509" y="4505"/>
                    <a:pt x="667" y="4505"/>
                  </a:cubicBezTo>
                  <a:cubicBezTo>
                    <a:pt x="824" y="4505"/>
                    <a:pt x="981" y="4441"/>
                    <a:pt x="1093" y="4314"/>
                  </a:cubicBezTo>
                  <a:cubicBezTo>
                    <a:pt x="1250" y="4134"/>
                    <a:pt x="1310" y="3887"/>
                    <a:pt x="1243" y="3655"/>
                  </a:cubicBezTo>
                  <a:lnTo>
                    <a:pt x="1752" y="3101"/>
                  </a:lnTo>
                  <a:cubicBezTo>
                    <a:pt x="1842" y="3199"/>
                    <a:pt x="1954" y="3258"/>
                    <a:pt x="2081" y="3288"/>
                  </a:cubicBezTo>
                  <a:lnTo>
                    <a:pt x="2104" y="3603"/>
                  </a:lnTo>
                  <a:cubicBezTo>
                    <a:pt x="2051" y="3625"/>
                    <a:pt x="2006" y="3655"/>
                    <a:pt x="1969" y="3700"/>
                  </a:cubicBezTo>
                  <a:cubicBezTo>
                    <a:pt x="1819" y="3872"/>
                    <a:pt x="1819" y="4134"/>
                    <a:pt x="1969" y="4306"/>
                  </a:cubicBezTo>
                  <a:cubicBezTo>
                    <a:pt x="2044" y="4389"/>
                    <a:pt x="2147" y="4430"/>
                    <a:pt x="2250" y="4430"/>
                  </a:cubicBezTo>
                  <a:cubicBezTo>
                    <a:pt x="2353" y="4430"/>
                    <a:pt x="2456" y="4389"/>
                    <a:pt x="2530" y="4306"/>
                  </a:cubicBezTo>
                  <a:cubicBezTo>
                    <a:pt x="2688" y="4134"/>
                    <a:pt x="2688" y="3872"/>
                    <a:pt x="2530" y="3700"/>
                  </a:cubicBezTo>
                  <a:cubicBezTo>
                    <a:pt x="2471" y="3625"/>
                    <a:pt x="2381" y="3588"/>
                    <a:pt x="2283" y="3573"/>
                  </a:cubicBezTo>
                  <a:lnTo>
                    <a:pt x="2261" y="3288"/>
                  </a:lnTo>
                  <a:cubicBezTo>
                    <a:pt x="2396" y="3266"/>
                    <a:pt x="2516" y="3206"/>
                    <a:pt x="2605" y="3101"/>
                  </a:cubicBezTo>
                  <a:cubicBezTo>
                    <a:pt x="2620" y="3094"/>
                    <a:pt x="2628" y="3079"/>
                    <a:pt x="2635" y="3071"/>
                  </a:cubicBezTo>
                  <a:lnTo>
                    <a:pt x="3399" y="3610"/>
                  </a:lnTo>
                  <a:cubicBezTo>
                    <a:pt x="3376" y="3805"/>
                    <a:pt x="3436" y="3999"/>
                    <a:pt x="3571" y="4149"/>
                  </a:cubicBezTo>
                  <a:cubicBezTo>
                    <a:pt x="3683" y="4276"/>
                    <a:pt x="3840" y="4340"/>
                    <a:pt x="3998" y="4340"/>
                  </a:cubicBezTo>
                  <a:cubicBezTo>
                    <a:pt x="4155" y="4340"/>
                    <a:pt x="4312" y="4276"/>
                    <a:pt x="4424" y="4149"/>
                  </a:cubicBezTo>
                  <a:cubicBezTo>
                    <a:pt x="4664" y="3880"/>
                    <a:pt x="4664" y="3483"/>
                    <a:pt x="4424" y="3221"/>
                  </a:cubicBezTo>
                  <a:cubicBezTo>
                    <a:pt x="4312" y="3090"/>
                    <a:pt x="4155" y="3024"/>
                    <a:pt x="3998" y="3024"/>
                  </a:cubicBezTo>
                  <a:cubicBezTo>
                    <a:pt x="3840" y="3024"/>
                    <a:pt x="3683" y="3090"/>
                    <a:pt x="3571" y="3221"/>
                  </a:cubicBezTo>
                  <a:lnTo>
                    <a:pt x="2770" y="2787"/>
                  </a:lnTo>
                  <a:cubicBezTo>
                    <a:pt x="2807" y="2607"/>
                    <a:pt x="2778" y="2427"/>
                    <a:pt x="2680" y="2270"/>
                  </a:cubicBezTo>
                  <a:lnTo>
                    <a:pt x="2830" y="2143"/>
                  </a:lnTo>
                  <a:cubicBezTo>
                    <a:pt x="2898" y="2192"/>
                    <a:pt x="2977" y="2216"/>
                    <a:pt x="3057" y="2216"/>
                  </a:cubicBezTo>
                  <a:cubicBezTo>
                    <a:pt x="3170" y="2216"/>
                    <a:pt x="3282" y="2168"/>
                    <a:pt x="3361" y="2076"/>
                  </a:cubicBezTo>
                  <a:cubicBezTo>
                    <a:pt x="3534" y="1889"/>
                    <a:pt x="3534" y="1597"/>
                    <a:pt x="3361" y="1409"/>
                  </a:cubicBezTo>
                  <a:cubicBezTo>
                    <a:pt x="3283" y="1316"/>
                    <a:pt x="3171" y="1269"/>
                    <a:pt x="3057" y="1269"/>
                  </a:cubicBezTo>
                  <a:cubicBezTo>
                    <a:pt x="2944" y="1269"/>
                    <a:pt x="2830" y="1316"/>
                    <a:pt x="2748" y="1409"/>
                  </a:cubicBezTo>
                  <a:cubicBezTo>
                    <a:pt x="2598" y="1574"/>
                    <a:pt x="2575" y="1814"/>
                    <a:pt x="2695" y="2008"/>
                  </a:cubicBezTo>
                  <a:lnTo>
                    <a:pt x="2553" y="2128"/>
                  </a:lnTo>
                  <a:cubicBezTo>
                    <a:pt x="2463" y="2046"/>
                    <a:pt x="2351" y="2001"/>
                    <a:pt x="2231" y="1986"/>
                  </a:cubicBezTo>
                  <a:lnTo>
                    <a:pt x="2156" y="1252"/>
                  </a:lnTo>
                  <a:cubicBezTo>
                    <a:pt x="2216" y="1215"/>
                    <a:pt x="2276" y="1177"/>
                    <a:pt x="2328" y="1118"/>
                  </a:cubicBezTo>
                  <a:cubicBezTo>
                    <a:pt x="2560" y="856"/>
                    <a:pt x="2560" y="459"/>
                    <a:pt x="2328" y="197"/>
                  </a:cubicBezTo>
                  <a:cubicBezTo>
                    <a:pt x="2212" y="66"/>
                    <a:pt x="2055" y="0"/>
                    <a:pt x="1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 flipH="1">
              <a:off x="1956319" y="1313288"/>
              <a:ext cx="495648" cy="340208"/>
            </a:xfrm>
            <a:custGeom>
              <a:avLst/>
              <a:gdLst/>
              <a:ahLst/>
              <a:cxnLst/>
              <a:rect l="l" t="t" r="r" b="b"/>
              <a:pathLst>
                <a:path w="17213" h="11976" extrusionOk="0">
                  <a:moveTo>
                    <a:pt x="17213" y="5238"/>
                  </a:moveTo>
                  <a:cubicBezTo>
                    <a:pt x="16445" y="11976"/>
                    <a:pt x="10041" y="10475"/>
                    <a:pt x="8807" y="5571"/>
                  </a:cubicBezTo>
                  <a:cubicBezTo>
                    <a:pt x="8740" y="5571"/>
                    <a:pt x="8673" y="5538"/>
                    <a:pt x="8606" y="5538"/>
                  </a:cubicBezTo>
                  <a:cubicBezTo>
                    <a:pt x="8540" y="5538"/>
                    <a:pt x="8473" y="5571"/>
                    <a:pt x="8406" y="5571"/>
                  </a:cubicBezTo>
                  <a:cubicBezTo>
                    <a:pt x="7172" y="10441"/>
                    <a:pt x="767" y="11976"/>
                    <a:pt x="0" y="5238"/>
                  </a:cubicBezTo>
                  <a:cubicBezTo>
                    <a:pt x="334" y="4604"/>
                    <a:pt x="467" y="4270"/>
                    <a:pt x="834" y="4170"/>
                  </a:cubicBezTo>
                  <a:cubicBezTo>
                    <a:pt x="1935" y="2936"/>
                    <a:pt x="3836" y="1"/>
                    <a:pt x="5471" y="2002"/>
                  </a:cubicBezTo>
                  <a:cubicBezTo>
                    <a:pt x="6038" y="2703"/>
                    <a:pt x="5571" y="2869"/>
                    <a:pt x="5171" y="2502"/>
                  </a:cubicBezTo>
                  <a:cubicBezTo>
                    <a:pt x="4070" y="1302"/>
                    <a:pt x="3069" y="3170"/>
                    <a:pt x="2502" y="4170"/>
                  </a:cubicBezTo>
                  <a:lnTo>
                    <a:pt x="8006" y="4170"/>
                  </a:lnTo>
                  <a:lnTo>
                    <a:pt x="8606" y="4170"/>
                  </a:lnTo>
                  <a:lnTo>
                    <a:pt x="9240" y="4170"/>
                  </a:lnTo>
                  <a:lnTo>
                    <a:pt x="14711" y="4170"/>
                  </a:lnTo>
                  <a:cubicBezTo>
                    <a:pt x="14144" y="3170"/>
                    <a:pt x="13110" y="1302"/>
                    <a:pt x="12009" y="2502"/>
                  </a:cubicBezTo>
                  <a:cubicBezTo>
                    <a:pt x="11642" y="2869"/>
                    <a:pt x="11175" y="2703"/>
                    <a:pt x="11742" y="2002"/>
                  </a:cubicBezTo>
                  <a:cubicBezTo>
                    <a:pt x="13376" y="34"/>
                    <a:pt x="15278" y="2903"/>
                    <a:pt x="16379" y="4170"/>
                  </a:cubicBezTo>
                  <a:cubicBezTo>
                    <a:pt x="16746" y="4237"/>
                    <a:pt x="16879" y="4604"/>
                    <a:pt x="17213" y="5238"/>
                  </a:cubicBezTo>
                  <a:close/>
                  <a:moveTo>
                    <a:pt x="7572" y="4904"/>
                  </a:moveTo>
                  <a:lnTo>
                    <a:pt x="1435" y="4904"/>
                  </a:lnTo>
                  <a:lnTo>
                    <a:pt x="1435" y="4904"/>
                  </a:lnTo>
                  <a:cubicBezTo>
                    <a:pt x="1401" y="4904"/>
                    <a:pt x="1335" y="4904"/>
                    <a:pt x="1301" y="4937"/>
                  </a:cubicBezTo>
                  <a:cubicBezTo>
                    <a:pt x="1201" y="4971"/>
                    <a:pt x="1034" y="5304"/>
                    <a:pt x="934" y="5505"/>
                  </a:cubicBezTo>
                  <a:cubicBezTo>
                    <a:pt x="1134" y="6972"/>
                    <a:pt x="1768" y="8740"/>
                    <a:pt x="3403" y="9007"/>
                  </a:cubicBezTo>
                  <a:cubicBezTo>
                    <a:pt x="4337" y="9140"/>
                    <a:pt x="5271" y="8774"/>
                    <a:pt x="5971" y="8173"/>
                  </a:cubicBezTo>
                  <a:cubicBezTo>
                    <a:pt x="6905" y="7406"/>
                    <a:pt x="7406" y="6338"/>
                    <a:pt x="7606" y="5171"/>
                  </a:cubicBezTo>
                  <a:cubicBezTo>
                    <a:pt x="7639" y="5004"/>
                    <a:pt x="7706" y="4904"/>
                    <a:pt x="7572" y="4904"/>
                  </a:cubicBezTo>
                  <a:close/>
                  <a:moveTo>
                    <a:pt x="9674" y="4904"/>
                  </a:moveTo>
                  <a:cubicBezTo>
                    <a:pt x="9540" y="4904"/>
                    <a:pt x="9574" y="5004"/>
                    <a:pt x="9607" y="5171"/>
                  </a:cubicBezTo>
                  <a:cubicBezTo>
                    <a:pt x="9807" y="6338"/>
                    <a:pt x="10341" y="7406"/>
                    <a:pt x="11275" y="8173"/>
                  </a:cubicBezTo>
                  <a:cubicBezTo>
                    <a:pt x="11975" y="8774"/>
                    <a:pt x="12876" y="9140"/>
                    <a:pt x="13810" y="9007"/>
                  </a:cubicBezTo>
                  <a:cubicBezTo>
                    <a:pt x="15445" y="8740"/>
                    <a:pt x="16078" y="6972"/>
                    <a:pt x="16279" y="5505"/>
                  </a:cubicBezTo>
                  <a:cubicBezTo>
                    <a:pt x="16178" y="5304"/>
                    <a:pt x="16012" y="5004"/>
                    <a:pt x="15912" y="4937"/>
                  </a:cubicBezTo>
                  <a:cubicBezTo>
                    <a:pt x="15878" y="4904"/>
                    <a:pt x="15812" y="4904"/>
                    <a:pt x="15778" y="4904"/>
                  </a:cubicBezTo>
                  <a:lnTo>
                    <a:pt x="15778" y="4904"/>
                  </a:lnTo>
                  <a:lnTo>
                    <a:pt x="9674" y="49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cxnSp>
          <p:nvCxnSpPr>
            <p:cNvPr id="291" name="Google Shape;291;p19"/>
            <p:cNvCxnSpPr/>
            <p:nvPr/>
          </p:nvCxnSpPr>
          <p:spPr>
            <a:xfrm rot="10800000">
              <a:off x="2630269" y="148339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2" name="Google Shape;292;p19"/>
            <p:cNvCxnSpPr/>
            <p:nvPr/>
          </p:nvCxnSpPr>
          <p:spPr>
            <a:xfrm rot="10800000">
              <a:off x="2630269" y="24129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2630269" y="435400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2630269" y="34717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2027264" y="2270039"/>
              <a:ext cx="353757" cy="352565"/>
              <a:chOff x="-26980600" y="3175500"/>
              <a:chExt cx="296950" cy="295950"/>
            </a:xfrm>
            <a:grpFill/>
          </p:grpSpPr>
          <p:sp>
            <p:nvSpPr>
              <p:cNvPr id="300" name="Google Shape;300;p19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12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2" name="Google Shape;2542;p33"/>
          <p:cNvGrpSpPr/>
          <p:nvPr/>
        </p:nvGrpSpPr>
        <p:grpSpPr>
          <a:xfrm>
            <a:off x="2713903" y="1020859"/>
            <a:ext cx="3716397" cy="3715746"/>
            <a:chOff x="2713903" y="1020859"/>
            <a:chExt cx="3716397" cy="3715746"/>
          </a:xfrm>
        </p:grpSpPr>
        <p:sp>
          <p:nvSpPr>
            <p:cNvPr id="2543" name="Google Shape;2543;p33"/>
            <p:cNvSpPr/>
            <p:nvPr/>
          </p:nvSpPr>
          <p:spPr>
            <a:xfrm>
              <a:off x="4612754" y="1020859"/>
              <a:ext cx="1817330" cy="1817337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2713903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4612754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2713903" y="1020859"/>
              <a:ext cx="1817546" cy="1816903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2" name="Google Shape;558;p23">
            <a:extLst>
              <a:ext uri="{FF2B5EF4-FFF2-40B4-BE49-F238E27FC236}">
                <a16:creationId xmlns:a16="http://schemas.microsoft.com/office/drawing/2014/main" id="{859D49E9-3DE7-7F43-B7A9-18507871AA85}"/>
              </a:ext>
            </a:extLst>
          </p:cNvPr>
          <p:cNvGrpSpPr/>
          <p:nvPr/>
        </p:nvGrpSpPr>
        <p:grpSpPr>
          <a:xfrm>
            <a:off x="2626929" y="1570958"/>
            <a:ext cx="492799" cy="374072"/>
            <a:chOff x="5513422" y="2618806"/>
            <a:chExt cx="635644" cy="481356"/>
          </a:xfrm>
        </p:grpSpPr>
        <p:sp>
          <p:nvSpPr>
            <p:cNvPr id="73" name="Google Shape;559;p23">
              <a:extLst>
                <a:ext uri="{FF2B5EF4-FFF2-40B4-BE49-F238E27FC236}">
                  <a16:creationId xmlns:a16="http://schemas.microsoft.com/office/drawing/2014/main" id="{14365661-2D56-B149-8DB9-86D9F122CF15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0;p23">
              <a:extLst>
                <a:ext uri="{FF2B5EF4-FFF2-40B4-BE49-F238E27FC236}">
                  <a16:creationId xmlns:a16="http://schemas.microsoft.com/office/drawing/2014/main" id="{9A9DBAE5-BDF0-5943-9EDE-8E5D18A7A2C6}"/>
                </a:ext>
              </a:extLst>
            </p:cNvPr>
            <p:cNvSpPr/>
            <p:nvPr/>
          </p:nvSpPr>
          <p:spPr>
            <a:xfrm>
              <a:off x="5559907" y="2680123"/>
              <a:ext cx="553349" cy="67400"/>
            </a:xfrm>
            <a:custGeom>
              <a:avLst/>
              <a:gdLst/>
              <a:ahLst/>
              <a:cxnLst/>
              <a:rect l="l" t="t" r="r" b="b"/>
              <a:pathLst>
                <a:path w="8916" h="1086" extrusionOk="0">
                  <a:moveTo>
                    <a:pt x="285" y="0"/>
                  </a:moveTo>
                  <a:lnTo>
                    <a:pt x="285" y="262"/>
                  </a:lnTo>
                  <a:lnTo>
                    <a:pt x="0" y="270"/>
                  </a:lnTo>
                  <a:lnTo>
                    <a:pt x="8" y="1086"/>
                  </a:lnTo>
                  <a:lnTo>
                    <a:pt x="8916" y="1086"/>
                  </a:lnTo>
                  <a:lnTo>
                    <a:pt x="8901" y="158"/>
                  </a:lnTo>
                  <a:lnTo>
                    <a:pt x="8788" y="158"/>
                  </a:lnTo>
                  <a:lnTo>
                    <a:pt x="8788" y="38"/>
                  </a:lnTo>
                  <a:lnTo>
                    <a:pt x="3616" y="15"/>
                  </a:lnTo>
                  <a:lnTo>
                    <a:pt x="3182" y="15"/>
                  </a:lnTo>
                  <a:lnTo>
                    <a:pt x="2740" y="8"/>
                  </a:lnTo>
                  <a:lnTo>
                    <a:pt x="1093" y="8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1;p23">
              <a:extLst>
                <a:ext uri="{FF2B5EF4-FFF2-40B4-BE49-F238E27FC236}">
                  <a16:creationId xmlns:a16="http://schemas.microsoft.com/office/drawing/2014/main" id="{D329A45E-A56C-F947-9ACB-5AADE478C361}"/>
                </a:ext>
              </a:extLst>
            </p:cNvPr>
            <p:cNvSpPr/>
            <p:nvPr/>
          </p:nvSpPr>
          <p:spPr>
            <a:xfrm>
              <a:off x="5609122" y="2680123"/>
              <a:ext cx="148267" cy="12599"/>
            </a:xfrm>
            <a:custGeom>
              <a:avLst/>
              <a:gdLst/>
              <a:ahLst/>
              <a:cxnLst/>
              <a:rect l="l" t="t" r="r" b="b"/>
              <a:pathLst>
                <a:path w="2389" h="203" extrusionOk="0">
                  <a:moveTo>
                    <a:pt x="1" y="0"/>
                  </a:moveTo>
                  <a:lnTo>
                    <a:pt x="1" y="202"/>
                  </a:lnTo>
                  <a:lnTo>
                    <a:pt x="2389" y="202"/>
                  </a:lnTo>
                  <a:lnTo>
                    <a:pt x="2389" y="15"/>
                  </a:lnTo>
                  <a:lnTo>
                    <a:pt x="1947" y="8"/>
                  </a:lnTo>
                  <a:lnTo>
                    <a:pt x="300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2;p23">
              <a:extLst>
                <a:ext uri="{FF2B5EF4-FFF2-40B4-BE49-F238E27FC236}">
                  <a16:creationId xmlns:a16="http://schemas.microsoft.com/office/drawing/2014/main" id="{1FB443C2-812A-0F4C-80C0-7B912AF41367}"/>
                </a:ext>
              </a:extLst>
            </p:cNvPr>
            <p:cNvSpPr/>
            <p:nvPr/>
          </p:nvSpPr>
          <p:spPr>
            <a:xfrm>
              <a:off x="5729957" y="2680558"/>
              <a:ext cx="54367" cy="12350"/>
            </a:xfrm>
            <a:custGeom>
              <a:avLst/>
              <a:gdLst/>
              <a:ahLst/>
              <a:cxnLst/>
              <a:rect l="l" t="t" r="r" b="b"/>
              <a:pathLst>
                <a:path w="876" h="199" extrusionOk="0">
                  <a:moveTo>
                    <a:pt x="0" y="1"/>
                  </a:moveTo>
                  <a:cubicBezTo>
                    <a:pt x="117" y="133"/>
                    <a:pt x="277" y="198"/>
                    <a:pt x="439" y="198"/>
                  </a:cubicBezTo>
                  <a:cubicBezTo>
                    <a:pt x="597" y="198"/>
                    <a:pt x="757" y="135"/>
                    <a:pt x="876" y="8"/>
                  </a:cubicBezTo>
                  <a:lnTo>
                    <a:pt x="44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3;p23">
              <a:extLst>
                <a:ext uri="{FF2B5EF4-FFF2-40B4-BE49-F238E27FC236}">
                  <a16:creationId xmlns:a16="http://schemas.microsoft.com/office/drawing/2014/main" id="{90CCAB60-AB15-A84D-B9FA-B6101EF8F148}"/>
                </a:ext>
              </a:extLst>
            </p:cNvPr>
            <p:cNvSpPr/>
            <p:nvPr/>
          </p:nvSpPr>
          <p:spPr>
            <a:xfrm>
              <a:off x="5581256" y="2680123"/>
              <a:ext cx="55360" cy="12599"/>
            </a:xfrm>
            <a:custGeom>
              <a:avLst/>
              <a:gdLst/>
              <a:ahLst/>
              <a:cxnLst/>
              <a:rect l="l" t="t" r="r" b="b"/>
              <a:pathLst>
                <a:path w="892" h="203" extrusionOk="0">
                  <a:moveTo>
                    <a:pt x="1" y="0"/>
                  </a:moveTo>
                  <a:cubicBezTo>
                    <a:pt x="113" y="128"/>
                    <a:pt x="278" y="202"/>
                    <a:pt x="450" y="202"/>
                  </a:cubicBezTo>
                  <a:cubicBezTo>
                    <a:pt x="562" y="202"/>
                    <a:pt x="667" y="173"/>
                    <a:pt x="764" y="113"/>
                  </a:cubicBezTo>
                  <a:cubicBezTo>
                    <a:pt x="809" y="83"/>
                    <a:pt x="854" y="45"/>
                    <a:pt x="891" y="8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4;p23">
              <a:extLst>
                <a:ext uri="{FF2B5EF4-FFF2-40B4-BE49-F238E27FC236}">
                  <a16:creationId xmlns:a16="http://schemas.microsoft.com/office/drawing/2014/main" id="{352A4848-A065-7640-89DD-0F69F7F38358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5;p23">
              <a:extLst>
                <a:ext uri="{FF2B5EF4-FFF2-40B4-BE49-F238E27FC236}">
                  <a16:creationId xmlns:a16="http://schemas.microsoft.com/office/drawing/2014/main" id="{BEB24A25-BA0B-B942-A984-285B85760E09}"/>
                </a:ext>
              </a:extLst>
            </p:cNvPr>
            <p:cNvSpPr/>
            <p:nvPr/>
          </p:nvSpPr>
          <p:spPr>
            <a:xfrm>
              <a:off x="5559907" y="2689867"/>
              <a:ext cx="553349" cy="57656"/>
            </a:xfrm>
            <a:custGeom>
              <a:avLst/>
              <a:gdLst/>
              <a:ahLst/>
              <a:cxnLst/>
              <a:rect l="l" t="t" r="r" b="b"/>
              <a:pathLst>
                <a:path w="8916" h="929" extrusionOk="0">
                  <a:moveTo>
                    <a:pt x="8788" y="1"/>
                  </a:moveTo>
                  <a:lnTo>
                    <a:pt x="285" y="105"/>
                  </a:lnTo>
                  <a:lnTo>
                    <a:pt x="0" y="113"/>
                  </a:lnTo>
                  <a:lnTo>
                    <a:pt x="8" y="929"/>
                  </a:lnTo>
                  <a:lnTo>
                    <a:pt x="8916" y="929"/>
                  </a:lnTo>
                  <a:lnTo>
                    <a:pt x="8901" y="1"/>
                  </a:ln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;p23">
              <a:extLst>
                <a:ext uri="{FF2B5EF4-FFF2-40B4-BE49-F238E27FC236}">
                  <a16:creationId xmlns:a16="http://schemas.microsoft.com/office/drawing/2014/main" id="{36BC0CB0-8D7A-0041-8507-92116DF9EE13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7;p23">
              <a:extLst>
                <a:ext uri="{FF2B5EF4-FFF2-40B4-BE49-F238E27FC236}">
                  <a16:creationId xmlns:a16="http://schemas.microsoft.com/office/drawing/2014/main" id="{4844F8C8-4A35-114F-B45C-50F2983B6E70}"/>
                </a:ext>
              </a:extLst>
            </p:cNvPr>
            <p:cNvSpPr/>
            <p:nvPr/>
          </p:nvSpPr>
          <p:spPr>
            <a:xfrm>
              <a:off x="5577098" y="2680123"/>
              <a:ext cx="528276" cy="67400"/>
            </a:xfrm>
            <a:custGeom>
              <a:avLst/>
              <a:gdLst/>
              <a:ahLst/>
              <a:cxnLst/>
              <a:rect l="l" t="t" r="r" b="b"/>
              <a:pathLst>
                <a:path w="8512" h="1086" extrusionOk="0">
                  <a:moveTo>
                    <a:pt x="8" y="0"/>
                  </a:moveTo>
                  <a:lnTo>
                    <a:pt x="8" y="262"/>
                  </a:lnTo>
                  <a:lnTo>
                    <a:pt x="8" y="547"/>
                  </a:lnTo>
                  <a:lnTo>
                    <a:pt x="0" y="1086"/>
                  </a:lnTo>
                  <a:lnTo>
                    <a:pt x="8504" y="1086"/>
                  </a:lnTo>
                  <a:lnTo>
                    <a:pt x="8511" y="158"/>
                  </a:lnTo>
                  <a:lnTo>
                    <a:pt x="8511" y="38"/>
                  </a:lnTo>
                  <a:lnTo>
                    <a:pt x="3339" y="15"/>
                  </a:lnTo>
                  <a:lnTo>
                    <a:pt x="2905" y="15"/>
                  </a:lnTo>
                  <a:lnTo>
                    <a:pt x="2463" y="8"/>
                  </a:lnTo>
                  <a:lnTo>
                    <a:pt x="816" y="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8;p23">
              <a:extLst>
                <a:ext uri="{FF2B5EF4-FFF2-40B4-BE49-F238E27FC236}">
                  <a16:creationId xmlns:a16="http://schemas.microsoft.com/office/drawing/2014/main" id="{99059C0C-B3EF-4F41-AF46-32E704E906C9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9;p23">
              <a:extLst>
                <a:ext uri="{FF2B5EF4-FFF2-40B4-BE49-F238E27FC236}">
                  <a16:creationId xmlns:a16="http://schemas.microsoft.com/office/drawing/2014/main" id="{304036F8-1E5B-FC4A-8280-CA486E2207F9}"/>
                </a:ext>
              </a:extLst>
            </p:cNvPr>
            <p:cNvSpPr/>
            <p:nvPr/>
          </p:nvSpPr>
          <p:spPr>
            <a:xfrm>
              <a:off x="5566858" y="2713078"/>
              <a:ext cx="527842" cy="34445"/>
            </a:xfrm>
            <a:custGeom>
              <a:avLst/>
              <a:gdLst/>
              <a:ahLst/>
              <a:cxnLst/>
              <a:rect l="l" t="t" r="r" b="b"/>
              <a:pathLst>
                <a:path w="8505" h="555" extrusionOk="0">
                  <a:moveTo>
                    <a:pt x="8504" y="1"/>
                  </a:moveTo>
                  <a:lnTo>
                    <a:pt x="173" y="16"/>
                  </a:lnTo>
                  <a:lnTo>
                    <a:pt x="1" y="16"/>
                  </a:lnTo>
                  <a:lnTo>
                    <a:pt x="1" y="555"/>
                  </a:lnTo>
                  <a:lnTo>
                    <a:pt x="8504" y="555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0;p23">
              <a:extLst>
                <a:ext uri="{FF2B5EF4-FFF2-40B4-BE49-F238E27FC236}">
                  <a16:creationId xmlns:a16="http://schemas.microsoft.com/office/drawing/2014/main" id="{374A5B09-57B8-7D4E-A82A-BF7C20EE973A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71;p23">
              <a:extLst>
                <a:ext uri="{FF2B5EF4-FFF2-40B4-BE49-F238E27FC236}">
                  <a16:creationId xmlns:a16="http://schemas.microsoft.com/office/drawing/2014/main" id="{5D1B4015-19AC-4545-A5EC-4A6A38B75C43}"/>
                </a:ext>
              </a:extLst>
            </p:cNvPr>
            <p:cNvSpPr/>
            <p:nvPr/>
          </p:nvSpPr>
          <p:spPr>
            <a:xfrm>
              <a:off x="5513422" y="2747461"/>
              <a:ext cx="635644" cy="352701"/>
            </a:xfrm>
            <a:custGeom>
              <a:avLst/>
              <a:gdLst/>
              <a:ahLst/>
              <a:cxnLst/>
              <a:rect l="l" t="t" r="r" b="b"/>
              <a:pathLst>
                <a:path w="10242" h="5683" extrusionOk="0">
                  <a:moveTo>
                    <a:pt x="5107" y="617"/>
                  </a:moveTo>
                  <a:cubicBezTo>
                    <a:pt x="6245" y="617"/>
                    <a:pt x="7337" y="1502"/>
                    <a:pt x="7337" y="2838"/>
                  </a:cubicBezTo>
                  <a:cubicBezTo>
                    <a:pt x="7337" y="4065"/>
                    <a:pt x="6349" y="5054"/>
                    <a:pt x="5121" y="5054"/>
                  </a:cubicBezTo>
                  <a:cubicBezTo>
                    <a:pt x="3145" y="5054"/>
                    <a:pt x="2157" y="2666"/>
                    <a:pt x="3556" y="1273"/>
                  </a:cubicBezTo>
                  <a:cubicBezTo>
                    <a:pt x="4007" y="820"/>
                    <a:pt x="4563" y="617"/>
                    <a:pt x="5107" y="617"/>
                  </a:cubicBezTo>
                  <a:close/>
                  <a:moveTo>
                    <a:pt x="1" y="1"/>
                  </a:moveTo>
                  <a:lnTo>
                    <a:pt x="345" y="5682"/>
                  </a:lnTo>
                  <a:lnTo>
                    <a:pt x="9897" y="5682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72;p23">
              <a:extLst>
                <a:ext uri="{FF2B5EF4-FFF2-40B4-BE49-F238E27FC236}">
                  <a16:creationId xmlns:a16="http://schemas.microsoft.com/office/drawing/2014/main" id="{E9B2F95C-B867-6C49-902B-C69029262240}"/>
                </a:ext>
              </a:extLst>
            </p:cNvPr>
            <p:cNvSpPr/>
            <p:nvPr/>
          </p:nvSpPr>
          <p:spPr>
            <a:xfrm>
              <a:off x="5534834" y="2618806"/>
              <a:ext cx="592821" cy="128718"/>
            </a:xfrm>
            <a:custGeom>
              <a:avLst/>
              <a:gdLst/>
              <a:ahLst/>
              <a:cxnLst/>
              <a:rect l="l" t="t" r="r" b="b"/>
              <a:pathLst>
                <a:path w="9552" h="2074" extrusionOk="0">
                  <a:moveTo>
                    <a:pt x="1198" y="0"/>
                  </a:moveTo>
                  <a:cubicBezTo>
                    <a:pt x="868" y="0"/>
                    <a:pt x="599" y="270"/>
                    <a:pt x="599" y="599"/>
                  </a:cubicBezTo>
                  <a:lnTo>
                    <a:pt x="0" y="599"/>
                  </a:lnTo>
                  <a:lnTo>
                    <a:pt x="0" y="2074"/>
                  </a:lnTo>
                  <a:lnTo>
                    <a:pt x="412" y="2074"/>
                  </a:lnTo>
                  <a:lnTo>
                    <a:pt x="404" y="1258"/>
                  </a:lnTo>
                  <a:lnTo>
                    <a:pt x="689" y="1250"/>
                  </a:lnTo>
                  <a:lnTo>
                    <a:pt x="689" y="988"/>
                  </a:lnTo>
                  <a:lnTo>
                    <a:pt x="1198" y="988"/>
                  </a:lnTo>
                  <a:lnTo>
                    <a:pt x="1497" y="996"/>
                  </a:lnTo>
                  <a:lnTo>
                    <a:pt x="3144" y="996"/>
                  </a:lnTo>
                  <a:lnTo>
                    <a:pt x="3586" y="1003"/>
                  </a:lnTo>
                  <a:lnTo>
                    <a:pt x="4020" y="1003"/>
                  </a:lnTo>
                  <a:lnTo>
                    <a:pt x="9192" y="1018"/>
                  </a:lnTo>
                  <a:lnTo>
                    <a:pt x="9192" y="1146"/>
                  </a:lnTo>
                  <a:lnTo>
                    <a:pt x="9305" y="1146"/>
                  </a:lnTo>
                  <a:lnTo>
                    <a:pt x="9320" y="2074"/>
                  </a:lnTo>
                  <a:lnTo>
                    <a:pt x="9552" y="2074"/>
                  </a:lnTo>
                  <a:lnTo>
                    <a:pt x="9552" y="599"/>
                  </a:lnTo>
                  <a:lnTo>
                    <a:pt x="4177" y="599"/>
                  </a:lnTo>
                  <a:cubicBezTo>
                    <a:pt x="4177" y="270"/>
                    <a:pt x="3915" y="0"/>
                    <a:pt x="3586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3;p23">
              <a:extLst>
                <a:ext uri="{FF2B5EF4-FFF2-40B4-BE49-F238E27FC236}">
                  <a16:creationId xmlns:a16="http://schemas.microsoft.com/office/drawing/2014/main" id="{A799C0B9-770B-2742-9621-D4AF5EE6D351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74;p23">
              <a:extLst>
                <a:ext uri="{FF2B5EF4-FFF2-40B4-BE49-F238E27FC236}">
                  <a16:creationId xmlns:a16="http://schemas.microsoft.com/office/drawing/2014/main" id="{551AC76B-6F89-9B46-8631-374B4C98DF62}"/>
                </a:ext>
              </a:extLst>
            </p:cNvPr>
            <p:cNvSpPr/>
            <p:nvPr/>
          </p:nvSpPr>
          <p:spPr>
            <a:xfrm>
              <a:off x="5766636" y="2886356"/>
              <a:ext cx="129649" cy="74413"/>
            </a:xfrm>
            <a:custGeom>
              <a:avLst/>
              <a:gdLst/>
              <a:ahLst/>
              <a:cxnLst/>
              <a:rect l="l" t="t" r="r" b="b"/>
              <a:pathLst>
                <a:path w="2089" h="1199" extrusionOk="0">
                  <a:moveTo>
                    <a:pt x="891" y="1"/>
                  </a:moveTo>
                  <a:lnTo>
                    <a:pt x="891" y="450"/>
                  </a:lnTo>
                  <a:lnTo>
                    <a:pt x="0" y="450"/>
                  </a:lnTo>
                  <a:lnTo>
                    <a:pt x="0" y="1199"/>
                  </a:lnTo>
                  <a:lnTo>
                    <a:pt x="300" y="1199"/>
                  </a:lnTo>
                  <a:lnTo>
                    <a:pt x="300" y="750"/>
                  </a:lnTo>
                  <a:lnTo>
                    <a:pt x="891" y="750"/>
                  </a:lnTo>
                  <a:lnTo>
                    <a:pt x="891" y="1199"/>
                  </a:lnTo>
                  <a:lnTo>
                    <a:pt x="1191" y="1199"/>
                  </a:lnTo>
                  <a:lnTo>
                    <a:pt x="1191" y="750"/>
                  </a:lnTo>
                  <a:lnTo>
                    <a:pt x="1789" y="750"/>
                  </a:lnTo>
                  <a:lnTo>
                    <a:pt x="1789" y="1199"/>
                  </a:lnTo>
                  <a:lnTo>
                    <a:pt x="2089" y="1199"/>
                  </a:lnTo>
                  <a:lnTo>
                    <a:pt x="2089" y="450"/>
                  </a:lnTo>
                  <a:lnTo>
                    <a:pt x="1191" y="45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2B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75;p23">
              <a:extLst>
                <a:ext uri="{FF2B5EF4-FFF2-40B4-BE49-F238E27FC236}">
                  <a16:creationId xmlns:a16="http://schemas.microsoft.com/office/drawing/2014/main" id="{AB6718F8-86AF-C749-9B1E-3E42DBFEF3A3}"/>
                </a:ext>
              </a:extLst>
            </p:cNvPr>
            <p:cNvSpPr/>
            <p:nvPr/>
          </p:nvSpPr>
          <p:spPr>
            <a:xfrm>
              <a:off x="5806604" y="2849677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28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76;p23">
              <a:extLst>
                <a:ext uri="{FF2B5EF4-FFF2-40B4-BE49-F238E27FC236}">
                  <a16:creationId xmlns:a16="http://schemas.microsoft.com/office/drawing/2014/main" id="{72C204AE-9695-B04B-9800-932BFD02E884}"/>
                </a:ext>
              </a:extLst>
            </p:cNvPr>
            <p:cNvSpPr/>
            <p:nvPr/>
          </p:nvSpPr>
          <p:spPr>
            <a:xfrm>
              <a:off x="5757327" y="2960706"/>
              <a:ext cx="36803" cy="37238"/>
            </a:xfrm>
            <a:custGeom>
              <a:avLst/>
              <a:gdLst/>
              <a:ahLst/>
              <a:cxnLst/>
              <a:rect l="l" t="t" r="r" b="b"/>
              <a:pathLst>
                <a:path w="593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592" y="465"/>
                    <a:pt x="592" y="300"/>
                  </a:cubicBezTo>
                  <a:cubicBezTo>
                    <a:pt x="592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77;p23">
              <a:extLst>
                <a:ext uri="{FF2B5EF4-FFF2-40B4-BE49-F238E27FC236}">
                  <a16:creationId xmlns:a16="http://schemas.microsoft.com/office/drawing/2014/main" id="{B0329D1D-6DC9-F04D-B3FF-224251EFAF1D}"/>
                </a:ext>
              </a:extLst>
            </p:cNvPr>
            <p:cNvSpPr/>
            <p:nvPr/>
          </p:nvSpPr>
          <p:spPr>
            <a:xfrm>
              <a:off x="5806604" y="2960706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35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287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8;p23">
              <a:extLst>
                <a:ext uri="{FF2B5EF4-FFF2-40B4-BE49-F238E27FC236}">
                  <a16:creationId xmlns:a16="http://schemas.microsoft.com/office/drawing/2014/main" id="{E40AB741-0533-9A4C-B3E1-09D65F97E4F5}"/>
                </a:ext>
              </a:extLst>
            </p:cNvPr>
            <p:cNvSpPr/>
            <p:nvPr/>
          </p:nvSpPr>
          <p:spPr>
            <a:xfrm>
              <a:off x="5868356" y="2960706"/>
              <a:ext cx="37238" cy="37238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589;p23">
            <a:extLst>
              <a:ext uri="{FF2B5EF4-FFF2-40B4-BE49-F238E27FC236}">
                <a16:creationId xmlns:a16="http://schemas.microsoft.com/office/drawing/2014/main" id="{E1566749-947B-FF4F-852F-D87A42B9871B}"/>
              </a:ext>
            </a:extLst>
          </p:cNvPr>
          <p:cNvGrpSpPr/>
          <p:nvPr/>
        </p:nvGrpSpPr>
        <p:grpSpPr>
          <a:xfrm>
            <a:off x="6143913" y="1527436"/>
            <a:ext cx="286171" cy="474665"/>
            <a:chOff x="3105100" y="2495240"/>
            <a:chExt cx="405662" cy="707571"/>
          </a:xfrm>
        </p:grpSpPr>
        <p:sp>
          <p:nvSpPr>
            <p:cNvPr id="94" name="Google Shape;590;p23">
              <a:extLst>
                <a:ext uri="{FF2B5EF4-FFF2-40B4-BE49-F238E27FC236}">
                  <a16:creationId xmlns:a16="http://schemas.microsoft.com/office/drawing/2014/main" id="{065C7D30-58E9-BE48-9C12-395E08A39A17}"/>
                </a:ext>
              </a:extLst>
            </p:cNvPr>
            <p:cNvSpPr/>
            <p:nvPr/>
          </p:nvSpPr>
          <p:spPr>
            <a:xfrm>
              <a:off x="3268594" y="3125171"/>
              <a:ext cx="77702" cy="77640"/>
            </a:xfrm>
            <a:custGeom>
              <a:avLst/>
              <a:gdLst/>
              <a:ahLst/>
              <a:cxnLst/>
              <a:rect l="l" t="t" r="r" b="b"/>
              <a:pathLst>
                <a:path w="1252" h="1251" extrusionOk="0">
                  <a:moveTo>
                    <a:pt x="1" y="1"/>
                  </a:moveTo>
                  <a:lnTo>
                    <a:pt x="1" y="1251"/>
                  </a:lnTo>
                  <a:lnTo>
                    <a:pt x="1251" y="125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1;p23">
              <a:extLst>
                <a:ext uri="{FF2B5EF4-FFF2-40B4-BE49-F238E27FC236}">
                  <a16:creationId xmlns:a16="http://schemas.microsoft.com/office/drawing/2014/main" id="{7B527DE9-A0E3-494B-B5A0-770475838156}"/>
                </a:ext>
              </a:extLst>
            </p:cNvPr>
            <p:cNvSpPr/>
            <p:nvPr/>
          </p:nvSpPr>
          <p:spPr>
            <a:xfrm>
              <a:off x="3105100" y="2495240"/>
              <a:ext cx="203069" cy="488308"/>
            </a:xfrm>
            <a:custGeom>
              <a:avLst/>
              <a:gdLst/>
              <a:ahLst/>
              <a:cxnLst/>
              <a:rect l="l" t="t" r="r" b="b"/>
              <a:pathLst>
                <a:path w="3272" h="7868" extrusionOk="0">
                  <a:moveTo>
                    <a:pt x="3271" y="0"/>
                  </a:moveTo>
                  <a:cubicBezTo>
                    <a:pt x="1467" y="0"/>
                    <a:pt x="0" y="1347"/>
                    <a:pt x="0" y="3271"/>
                  </a:cubicBezTo>
                  <a:cubicBezTo>
                    <a:pt x="0" y="5203"/>
                    <a:pt x="1662" y="6460"/>
                    <a:pt x="1662" y="7867"/>
                  </a:cubicBezTo>
                  <a:lnTo>
                    <a:pt x="3271" y="7867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2;p23">
              <a:extLst>
                <a:ext uri="{FF2B5EF4-FFF2-40B4-BE49-F238E27FC236}">
                  <a16:creationId xmlns:a16="http://schemas.microsoft.com/office/drawing/2014/main" id="{0FB0A701-B1F3-2D41-9F3A-8003F686445C}"/>
                </a:ext>
              </a:extLst>
            </p:cNvPr>
            <p:cNvSpPr/>
            <p:nvPr/>
          </p:nvSpPr>
          <p:spPr>
            <a:xfrm>
              <a:off x="3307196" y="2495240"/>
              <a:ext cx="203565" cy="488308"/>
            </a:xfrm>
            <a:custGeom>
              <a:avLst/>
              <a:gdLst/>
              <a:ahLst/>
              <a:cxnLst/>
              <a:rect l="l" t="t" r="r" b="b"/>
              <a:pathLst>
                <a:path w="3280" h="7868" extrusionOk="0">
                  <a:moveTo>
                    <a:pt x="0" y="0"/>
                  </a:moveTo>
                  <a:lnTo>
                    <a:pt x="0" y="7867"/>
                  </a:lnTo>
                  <a:lnTo>
                    <a:pt x="1617" y="7867"/>
                  </a:lnTo>
                  <a:cubicBezTo>
                    <a:pt x="1617" y="6460"/>
                    <a:pt x="3279" y="5203"/>
                    <a:pt x="3279" y="3279"/>
                  </a:cubicBezTo>
                  <a:cubicBezTo>
                    <a:pt x="3279" y="1347"/>
                    <a:pt x="1812" y="0"/>
                    <a:pt x="0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3;p23">
              <a:extLst>
                <a:ext uri="{FF2B5EF4-FFF2-40B4-BE49-F238E27FC236}">
                  <a16:creationId xmlns:a16="http://schemas.microsoft.com/office/drawing/2014/main" id="{3F590134-33D8-6541-B5C5-76F842F2BFB5}"/>
                </a:ext>
              </a:extLst>
            </p:cNvPr>
            <p:cNvSpPr/>
            <p:nvPr/>
          </p:nvSpPr>
          <p:spPr>
            <a:xfrm>
              <a:off x="3307196" y="3014639"/>
              <a:ext cx="100417" cy="170548"/>
            </a:xfrm>
            <a:custGeom>
              <a:avLst/>
              <a:gdLst/>
              <a:ahLst/>
              <a:cxnLst/>
              <a:rect l="l" t="t" r="r" b="b"/>
              <a:pathLst>
                <a:path w="1618" h="2748" extrusionOk="0">
                  <a:moveTo>
                    <a:pt x="0" y="0"/>
                  </a:moveTo>
                  <a:lnTo>
                    <a:pt x="0" y="2747"/>
                  </a:lnTo>
                  <a:lnTo>
                    <a:pt x="1116" y="2747"/>
                  </a:lnTo>
                  <a:cubicBezTo>
                    <a:pt x="1393" y="2747"/>
                    <a:pt x="1617" y="2523"/>
                    <a:pt x="1617" y="2253"/>
                  </a:cubicBezTo>
                  <a:lnTo>
                    <a:pt x="1617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94;p23">
              <a:extLst>
                <a:ext uri="{FF2B5EF4-FFF2-40B4-BE49-F238E27FC236}">
                  <a16:creationId xmlns:a16="http://schemas.microsoft.com/office/drawing/2014/main" id="{1D23542D-71BD-0F4C-9E15-FC96121CA808}"/>
                </a:ext>
              </a:extLst>
            </p:cNvPr>
            <p:cNvSpPr/>
            <p:nvPr/>
          </p:nvSpPr>
          <p:spPr>
            <a:xfrm>
              <a:off x="3208185" y="3014639"/>
              <a:ext cx="99983" cy="170548"/>
            </a:xfrm>
            <a:custGeom>
              <a:avLst/>
              <a:gdLst/>
              <a:ahLst/>
              <a:cxnLst/>
              <a:rect l="l" t="t" r="r" b="b"/>
              <a:pathLst>
                <a:path w="1611" h="2748" extrusionOk="0">
                  <a:moveTo>
                    <a:pt x="1" y="0"/>
                  </a:moveTo>
                  <a:lnTo>
                    <a:pt x="1" y="2253"/>
                  </a:lnTo>
                  <a:cubicBezTo>
                    <a:pt x="1" y="2523"/>
                    <a:pt x="225" y="2747"/>
                    <a:pt x="502" y="2747"/>
                  </a:cubicBezTo>
                  <a:lnTo>
                    <a:pt x="1610" y="2747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5;p23">
              <a:extLst>
                <a:ext uri="{FF2B5EF4-FFF2-40B4-BE49-F238E27FC236}">
                  <a16:creationId xmlns:a16="http://schemas.microsoft.com/office/drawing/2014/main" id="{59BF04CC-28C9-5748-B6B2-A93F38AFA11E}"/>
                </a:ext>
              </a:extLst>
            </p:cNvPr>
            <p:cNvSpPr/>
            <p:nvPr/>
          </p:nvSpPr>
          <p:spPr>
            <a:xfrm>
              <a:off x="3208185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6;p23">
              <a:extLst>
                <a:ext uri="{FF2B5EF4-FFF2-40B4-BE49-F238E27FC236}">
                  <a16:creationId xmlns:a16="http://schemas.microsoft.com/office/drawing/2014/main" id="{E98C0ABE-7CD6-A840-A92B-5DD5A8AF132F}"/>
                </a:ext>
              </a:extLst>
            </p:cNvPr>
            <p:cNvSpPr/>
            <p:nvPr/>
          </p:nvSpPr>
          <p:spPr>
            <a:xfrm>
              <a:off x="3307631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/>
          <p:nvPr/>
        </p:nvSpPr>
        <p:spPr>
          <a:xfrm>
            <a:off x="5792116" y="3936697"/>
            <a:ext cx="610800" cy="58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5792116" y="3172935"/>
            <a:ext cx="610800" cy="5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5792116" y="2409185"/>
            <a:ext cx="610800" cy="5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5792116" y="1642247"/>
            <a:ext cx="610800" cy="5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5797966" y="394074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5797966" y="317698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5797966" y="241323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5797966" y="164629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1: Reviewing the International Clinical Guidelines to obtain a comprehensive view of the disease</a:t>
            </a:r>
            <a:endParaRPr dirty="0"/>
          </a:p>
        </p:txBody>
      </p:sp>
      <p:sp>
        <p:nvSpPr>
          <p:cNvPr id="407" name="Google Shape;407;p21"/>
          <p:cNvSpPr/>
          <p:nvPr/>
        </p:nvSpPr>
        <p:spPr>
          <a:xfrm rot="-900026">
            <a:off x="2042689" y="2643844"/>
            <a:ext cx="21" cy="2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6491956" y="4047981"/>
            <a:ext cx="2194842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How are the patients classified?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6491955" y="3274609"/>
            <a:ext cx="2194843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often does the patients are evaluated?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91956" y="2497645"/>
            <a:ext cx="2194844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How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is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progression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in CKD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defined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6491956" y="1733897"/>
            <a:ext cx="2418127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are the most important clinical variables and their normal values?</a:t>
            </a:r>
            <a:endParaRPr lang="es-MX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67" name="Picture 2" descr="GUIAS DE PRACTICA CLINICA PARA EL DIAGNOSTICO, EVALUACION, PREVENCION Y  TRATAMIENTO DE LOS TRASTORNOS MINERALES Y DEL HUESO EN L">
            <a:extLst>
              <a:ext uri="{FF2B5EF4-FFF2-40B4-BE49-F238E27FC236}">
                <a16:creationId xmlns:a16="http://schemas.microsoft.com/office/drawing/2014/main" id="{330E564C-0CA6-5F4C-A87E-A8248935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1" y="1431116"/>
            <a:ext cx="1204599" cy="1082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D1DF6DE8-FC85-9445-BEA5-D91A5EF7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041" y="1677296"/>
            <a:ext cx="3709540" cy="79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7A1BE953-6B21-B340-BD52-548D2A80E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826" y="3933272"/>
            <a:ext cx="2641646" cy="599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F016F3E9-07CC-9345-BAF8-0306ACE4C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225" y="3129594"/>
            <a:ext cx="2372848" cy="72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Determining Time Window using the clinical guidelines and the dataset</a:t>
            </a:r>
            <a:endParaRPr dirty="0"/>
          </a:p>
        </p:txBody>
      </p:sp>
      <p:sp>
        <p:nvSpPr>
          <p:cNvPr id="504" name="Google Shape;504;p22"/>
          <p:cNvSpPr/>
          <p:nvPr/>
        </p:nvSpPr>
        <p:spPr>
          <a:xfrm flipH="1">
            <a:off x="991456" y="1500450"/>
            <a:ext cx="3160480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2"/>
          <p:cNvSpPr/>
          <p:nvPr/>
        </p:nvSpPr>
        <p:spPr>
          <a:xfrm flipH="1">
            <a:off x="45947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2"/>
          <p:cNvSpPr txBox="1"/>
          <p:nvPr/>
        </p:nvSpPr>
        <p:spPr>
          <a:xfrm flipH="1">
            <a:off x="1120812" y="1138258"/>
            <a:ext cx="2189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Clinical Guidelines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9" name="Google Shape;509;p22"/>
          <p:cNvSpPr txBox="1"/>
          <p:nvPr/>
        </p:nvSpPr>
        <p:spPr>
          <a:xfrm flipH="1">
            <a:off x="1120812" y="1502838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3+ Evaluations per year in more clinically advanced patients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0" name="Google Shape;510;p22"/>
          <p:cNvSpPr txBox="1"/>
          <p:nvPr/>
        </p:nvSpPr>
        <p:spPr>
          <a:xfrm>
            <a:off x="5887437" y="1138258"/>
            <a:ext cx="2148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5488437" y="1521024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 differences in all laboratory measurements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" name="Google Shape;514;p22"/>
          <p:cNvSpPr txBox="1"/>
          <p:nvPr/>
        </p:nvSpPr>
        <p:spPr>
          <a:xfrm flipH="1">
            <a:off x="3676988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4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1</a:t>
            </a:r>
            <a:endParaRPr sz="3000" dirty="0">
              <a:solidFill>
                <a:schemeClr val="accent4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4994812" y="1500450"/>
            <a:ext cx="3152265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 txBox="1"/>
          <p:nvPr/>
        </p:nvSpPr>
        <p:spPr>
          <a:xfrm>
            <a:off x="5034883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2</a:t>
            </a:r>
            <a:endParaRPr sz="3000" dirty="0">
              <a:solidFill>
                <a:schemeClr val="accent1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234559" y="1360727"/>
            <a:ext cx="312177" cy="318498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22"/>
          <p:cNvGrpSpPr/>
          <p:nvPr/>
        </p:nvGrpSpPr>
        <p:grpSpPr>
          <a:xfrm flipH="1">
            <a:off x="591626" y="1354274"/>
            <a:ext cx="332525" cy="33140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526" name="Google Shape;526;p22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2"/>
          <p:cNvSpPr/>
          <p:nvPr/>
        </p:nvSpPr>
        <p:spPr>
          <a:xfrm flipH="1">
            <a:off x="4101186" y="1500450"/>
            <a:ext cx="45719" cy="68982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 flipH="1">
            <a:off x="4065496" y="2176176"/>
            <a:ext cx="138600" cy="13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5004787" y="1500450"/>
            <a:ext cx="42300" cy="761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4946879" y="2164401"/>
            <a:ext cx="152700" cy="15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 flipH="1">
            <a:off x="810092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6A3623-734E-A049-8AFB-4D50AE84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1" y="2018350"/>
            <a:ext cx="3278456" cy="23431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4D6A9D-E5C1-624B-A7F3-0BC69329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223" y="2463517"/>
            <a:ext cx="2000227" cy="1452796"/>
          </a:xfrm>
          <a:prstGeom prst="rect">
            <a:avLst/>
          </a:prstGeom>
        </p:spPr>
      </p:pic>
      <p:sp>
        <p:nvSpPr>
          <p:cNvPr id="83" name="Google Shape;511;p22">
            <a:extLst>
              <a:ext uri="{FF2B5EF4-FFF2-40B4-BE49-F238E27FC236}">
                <a16:creationId xmlns:a16="http://schemas.microsoft.com/office/drawing/2014/main" id="{C4E2C54D-C549-064A-9354-7FBC0A7BF083}"/>
              </a:ext>
            </a:extLst>
          </p:cNvPr>
          <p:cNvSpPr txBox="1"/>
          <p:nvPr/>
        </p:nvSpPr>
        <p:spPr>
          <a:xfrm>
            <a:off x="5553024" y="3957081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time: 121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" name="Google Shape;511;p22">
            <a:extLst>
              <a:ext uri="{FF2B5EF4-FFF2-40B4-BE49-F238E27FC236}">
                <a16:creationId xmlns:a16="http://schemas.microsoft.com/office/drawing/2014/main" id="{69EB2EED-D518-0942-953D-0FCD399BFA13}"/>
              </a:ext>
            </a:extLst>
          </p:cNvPr>
          <p:cNvSpPr txBox="1"/>
          <p:nvPr/>
        </p:nvSpPr>
        <p:spPr>
          <a:xfrm>
            <a:off x="2761377" y="4464556"/>
            <a:ext cx="3491584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Proposed Time Windows : 120 and 180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NA Infographics by Slidesgo">
  <a:themeElements>
    <a:clrScheme name="Simple Light">
      <a:dk1>
        <a:srgbClr val="000000"/>
      </a:dk1>
      <a:lt1>
        <a:srgbClr val="D6D4CC"/>
      </a:lt1>
      <a:dk2>
        <a:srgbClr val="2B3B5C"/>
      </a:dk2>
      <a:lt2>
        <a:srgbClr val="075681"/>
      </a:lt2>
      <a:accent1>
        <a:srgbClr val="287CBC"/>
      </a:accent1>
      <a:accent2>
        <a:srgbClr val="FE7702"/>
      </a:accent2>
      <a:accent3>
        <a:srgbClr val="E94B86"/>
      </a:accent3>
      <a:accent4>
        <a:srgbClr val="25AC9B"/>
      </a:accent4>
      <a:accent5>
        <a:srgbClr val="ECB004"/>
      </a:accent5>
      <a:accent6>
        <a:srgbClr val="B52A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1131</Words>
  <Application>Microsoft Macintosh PowerPoint</Application>
  <PresentationFormat>Presentación en pantalla (16:9)</PresentationFormat>
  <Paragraphs>190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Fira Sans</vt:lpstr>
      <vt:lpstr>Arial</vt:lpstr>
      <vt:lpstr>Roboto</vt:lpstr>
      <vt:lpstr>Fira Sans Black</vt:lpstr>
      <vt:lpstr>DNA Infographics by Slidesgo</vt:lpstr>
      <vt:lpstr>Chronic Kidney Disease Challenge</vt:lpstr>
      <vt:lpstr>Agenda</vt:lpstr>
      <vt:lpstr>Chronic Kidney Disease (CDK) its a major health and economic problem worldwide</vt:lpstr>
      <vt:lpstr>Definition and Consequences of CKD Progression </vt:lpstr>
      <vt:lpstr>Presentación de PowerPoint</vt:lpstr>
      <vt:lpstr>Problem Description</vt:lpstr>
      <vt:lpstr>Approaching the problem</vt:lpstr>
      <vt:lpstr>1: Reviewing the International Clinical Guidelines to obtain a comprehensive view of the disease</vt:lpstr>
      <vt:lpstr>2: Determining Time Window using the clinical guidelines and the dataset</vt:lpstr>
      <vt:lpstr>2: Building the time window algorithm to merge the laboratory measurements</vt:lpstr>
      <vt:lpstr>2: Feature Engineering: What information can be inferred?</vt:lpstr>
      <vt:lpstr>Approaching the problem</vt:lpstr>
      <vt:lpstr>3: We tested multiple algorithms and settled on the best one</vt:lpstr>
      <vt:lpstr>3: The best model could predict up to 90% of the patients that progress</vt:lpstr>
      <vt:lpstr>Approaching the problem</vt:lpstr>
      <vt:lpstr>4: Determining the most important variables for the model</vt:lpstr>
      <vt:lpstr>5: Improvements to be achieved to make the model more robust before deployment</vt:lpstr>
      <vt:lpstr>5: Next steps to fully deploy the product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Infographics</dc:title>
  <cp:lastModifiedBy>ANTONIO DANIEL MARTINEZ GUTIERREZ</cp:lastModifiedBy>
  <cp:revision>149</cp:revision>
  <dcterms:modified xsi:type="dcterms:W3CDTF">2021-07-24T04:33:09Z</dcterms:modified>
</cp:coreProperties>
</file>