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09"/>
  </p:notesMasterIdLst>
  <p:sldIdLst>
    <p:sldId id="422" r:id="rId3"/>
    <p:sldId id="3227" r:id="rId4"/>
    <p:sldId id="3239" r:id="rId5"/>
    <p:sldId id="3216" r:id="rId6"/>
    <p:sldId id="3217" r:id="rId7"/>
    <p:sldId id="3218" r:id="rId8"/>
    <p:sldId id="3219" r:id="rId9"/>
    <p:sldId id="3220" r:id="rId10"/>
    <p:sldId id="2415" r:id="rId11"/>
    <p:sldId id="3147" r:id="rId12"/>
    <p:sldId id="3148" r:id="rId13"/>
    <p:sldId id="3168" r:id="rId14"/>
    <p:sldId id="3149" r:id="rId15"/>
    <p:sldId id="3161" r:id="rId16"/>
    <p:sldId id="3169" r:id="rId17"/>
    <p:sldId id="3170" r:id="rId18"/>
    <p:sldId id="3240" r:id="rId19"/>
    <p:sldId id="3229" r:id="rId20"/>
    <p:sldId id="3241" r:id="rId21"/>
    <p:sldId id="3230" r:id="rId22"/>
    <p:sldId id="3242" r:id="rId23"/>
    <p:sldId id="3231" r:id="rId24"/>
    <p:sldId id="3243" r:id="rId25"/>
    <p:sldId id="3244" r:id="rId26"/>
    <p:sldId id="3232" r:id="rId27"/>
    <p:sldId id="3160" r:id="rId28"/>
    <p:sldId id="3245" r:id="rId29"/>
    <p:sldId id="3156" r:id="rId30"/>
    <p:sldId id="3246" r:id="rId31"/>
    <p:sldId id="3155" r:id="rId32"/>
    <p:sldId id="3247" r:id="rId33"/>
    <p:sldId id="3165" r:id="rId34"/>
    <p:sldId id="3257" r:id="rId35"/>
    <p:sldId id="3173" r:id="rId36"/>
    <p:sldId id="3258" r:id="rId37"/>
    <p:sldId id="3248" r:id="rId38"/>
    <p:sldId id="3275" r:id="rId39"/>
    <p:sldId id="3259" r:id="rId40"/>
    <p:sldId id="3260" r:id="rId41"/>
    <p:sldId id="3276" r:id="rId42"/>
    <p:sldId id="3184" r:id="rId43"/>
    <p:sldId id="3277" r:id="rId44"/>
    <p:sldId id="3221" r:id="rId45"/>
    <p:sldId id="3278" r:id="rId46"/>
    <p:sldId id="3162" r:id="rId47"/>
    <p:sldId id="3172" r:id="rId48"/>
    <p:sldId id="3261" r:id="rId49"/>
    <p:sldId id="3178" r:id="rId50"/>
    <p:sldId id="3262" r:id="rId51"/>
    <p:sldId id="3179" r:id="rId52"/>
    <p:sldId id="3263" r:id="rId53"/>
    <p:sldId id="3175" r:id="rId54"/>
    <p:sldId id="3264" r:id="rId55"/>
    <p:sldId id="3177" r:id="rId56"/>
    <p:sldId id="3176" r:id="rId57"/>
    <p:sldId id="3265" r:id="rId58"/>
    <p:sldId id="3181" r:id="rId59"/>
    <p:sldId id="3266" r:id="rId60"/>
    <p:sldId id="3182" r:id="rId61"/>
    <p:sldId id="3267" r:id="rId62"/>
    <p:sldId id="3183" r:id="rId63"/>
    <p:sldId id="3268" r:id="rId64"/>
    <p:sldId id="3222" r:id="rId65"/>
    <p:sldId id="3280" r:id="rId66"/>
    <p:sldId id="3133" r:id="rId67"/>
    <p:sldId id="3281" r:id="rId68"/>
    <p:sldId id="3251" r:id="rId69"/>
    <p:sldId id="3270" r:id="rId70"/>
    <p:sldId id="3279" r:id="rId71"/>
    <p:sldId id="3126" r:id="rId72"/>
    <p:sldId id="3191" r:id="rId73"/>
    <p:sldId id="3193" r:id="rId74"/>
    <p:sldId id="3197" r:id="rId75"/>
    <p:sldId id="3194" r:id="rId76"/>
    <p:sldId id="3195" r:id="rId77"/>
    <p:sldId id="3198" r:id="rId78"/>
    <p:sldId id="3196" r:id="rId79"/>
    <p:sldId id="3235" r:id="rId80"/>
    <p:sldId id="3200" r:id="rId81"/>
    <p:sldId id="3202" r:id="rId82"/>
    <p:sldId id="3199" r:id="rId83"/>
    <p:sldId id="3201" r:id="rId84"/>
    <p:sldId id="3203" r:id="rId85"/>
    <p:sldId id="3206" r:id="rId86"/>
    <p:sldId id="3204" r:id="rId87"/>
    <p:sldId id="3205" r:id="rId88"/>
    <p:sldId id="3271" r:id="rId89"/>
    <p:sldId id="3272" r:id="rId90"/>
    <p:sldId id="3282" r:id="rId91"/>
    <p:sldId id="3238" r:id="rId92"/>
    <p:sldId id="3225" r:id="rId93"/>
    <p:sldId id="3074" r:id="rId94"/>
    <p:sldId id="3215" r:id="rId95"/>
    <p:sldId id="3213" r:id="rId96"/>
    <p:sldId id="3212" r:id="rId97"/>
    <p:sldId id="3072" r:id="rId98"/>
    <p:sldId id="3208" r:id="rId99"/>
    <p:sldId id="3209" r:id="rId100"/>
    <p:sldId id="3210" r:id="rId101"/>
    <p:sldId id="3233" r:id="rId102"/>
    <p:sldId id="3236" r:id="rId103"/>
    <p:sldId id="3237" r:id="rId104"/>
    <p:sldId id="3283" r:id="rId105"/>
    <p:sldId id="2413" r:id="rId106"/>
    <p:sldId id="3273" r:id="rId107"/>
    <p:sldId id="3274" r:id="rId10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1D74790-2C4E-498C-9A3E-92C51841016F}">
          <p14:sldIdLst>
            <p14:sldId id="422"/>
            <p14:sldId id="3227"/>
            <p14:sldId id="3239"/>
            <p14:sldId id="3216"/>
            <p14:sldId id="3217"/>
            <p14:sldId id="3218"/>
            <p14:sldId id="3219"/>
            <p14:sldId id="3220"/>
            <p14:sldId id="2415"/>
            <p14:sldId id="3147"/>
            <p14:sldId id="3148"/>
            <p14:sldId id="3168"/>
            <p14:sldId id="3149"/>
            <p14:sldId id="3161"/>
            <p14:sldId id="3169"/>
            <p14:sldId id="3170"/>
            <p14:sldId id="3240"/>
            <p14:sldId id="3229"/>
            <p14:sldId id="3241"/>
            <p14:sldId id="3230"/>
            <p14:sldId id="3242"/>
            <p14:sldId id="3231"/>
            <p14:sldId id="3243"/>
            <p14:sldId id="3244"/>
            <p14:sldId id="3232"/>
            <p14:sldId id="3160"/>
            <p14:sldId id="3245"/>
            <p14:sldId id="3156"/>
            <p14:sldId id="3246"/>
            <p14:sldId id="3155"/>
            <p14:sldId id="3247"/>
            <p14:sldId id="3165"/>
            <p14:sldId id="3257"/>
            <p14:sldId id="3173"/>
            <p14:sldId id="3258"/>
            <p14:sldId id="3248"/>
            <p14:sldId id="3275"/>
            <p14:sldId id="3259"/>
            <p14:sldId id="3260"/>
            <p14:sldId id="3276"/>
            <p14:sldId id="3184"/>
            <p14:sldId id="3277"/>
            <p14:sldId id="3221"/>
            <p14:sldId id="3278"/>
            <p14:sldId id="3162"/>
            <p14:sldId id="3172"/>
            <p14:sldId id="3261"/>
            <p14:sldId id="3178"/>
            <p14:sldId id="3262"/>
            <p14:sldId id="3179"/>
            <p14:sldId id="3263"/>
            <p14:sldId id="3175"/>
            <p14:sldId id="3264"/>
            <p14:sldId id="3177"/>
            <p14:sldId id="3176"/>
            <p14:sldId id="3265"/>
            <p14:sldId id="3181"/>
            <p14:sldId id="3266"/>
            <p14:sldId id="3182"/>
            <p14:sldId id="3267"/>
            <p14:sldId id="3183"/>
            <p14:sldId id="3268"/>
            <p14:sldId id="3222"/>
            <p14:sldId id="3280"/>
            <p14:sldId id="3133"/>
            <p14:sldId id="3281"/>
            <p14:sldId id="3251"/>
            <p14:sldId id="3270"/>
            <p14:sldId id="3279"/>
            <p14:sldId id="3126"/>
            <p14:sldId id="3191"/>
            <p14:sldId id="3193"/>
            <p14:sldId id="3197"/>
            <p14:sldId id="3194"/>
            <p14:sldId id="3195"/>
            <p14:sldId id="3198"/>
            <p14:sldId id="3196"/>
            <p14:sldId id="3235"/>
            <p14:sldId id="3200"/>
            <p14:sldId id="3202"/>
            <p14:sldId id="3199"/>
            <p14:sldId id="3201"/>
            <p14:sldId id="3203"/>
            <p14:sldId id="3206"/>
            <p14:sldId id="3204"/>
            <p14:sldId id="3205"/>
            <p14:sldId id="3271"/>
            <p14:sldId id="3272"/>
            <p14:sldId id="3282"/>
            <p14:sldId id="3238"/>
            <p14:sldId id="3225"/>
            <p14:sldId id="3074"/>
            <p14:sldId id="3215"/>
            <p14:sldId id="3213"/>
            <p14:sldId id="3212"/>
            <p14:sldId id="3072"/>
            <p14:sldId id="3208"/>
            <p14:sldId id="3209"/>
            <p14:sldId id="3210"/>
            <p14:sldId id="3233"/>
            <p14:sldId id="3236"/>
            <p14:sldId id="3237"/>
            <p14:sldId id="3283"/>
            <p14:sldId id="2413"/>
            <p14:sldId id="3273"/>
            <p14:sldId id="3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2B61"/>
    <a:srgbClr val="EEEEEE"/>
    <a:srgbClr val="D9D9D9"/>
    <a:srgbClr val="33CCFF"/>
    <a:srgbClr val="0000FF"/>
    <a:srgbClr val="CC3300"/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1" autoAdjust="0"/>
    <p:restoredTop sz="86711" autoAdjust="0"/>
  </p:normalViewPr>
  <p:slideViewPr>
    <p:cSldViewPr snapToGrid="0">
      <p:cViewPr varScale="1">
        <p:scale>
          <a:sx n="116" d="100"/>
          <a:sy n="116" d="100"/>
        </p:scale>
        <p:origin x="19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heme" Target="theme/theme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10B98-78BE-4601-8AF5-C3AF3A5EE1D6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34C63-57F8-4C9E-B6C3-B81D05929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74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501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525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1458912"/>
          </a:xfrm>
        </p:spPr>
        <p:txBody>
          <a:bodyPr anchor="b">
            <a:normAutofit/>
          </a:bodyPr>
          <a:lstStyle>
            <a:lvl1pPr algn="ctr">
              <a:defRPr sz="4200">
                <a:latin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14774"/>
            <a:ext cx="6858000" cy="1924051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00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20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21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1458912"/>
          </a:xfrm>
        </p:spPr>
        <p:txBody>
          <a:bodyPr anchor="b">
            <a:normAutofit/>
          </a:bodyPr>
          <a:lstStyle>
            <a:lvl1pPr algn="ctr">
              <a:defRPr sz="4200">
                <a:latin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14774"/>
            <a:ext cx="6858000" cy="1924051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47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91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9417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611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0038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010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9845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28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4385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381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82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82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57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45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73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34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7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28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65101"/>
            <a:ext cx="7886700" cy="920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14450"/>
            <a:ext cx="7886700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9100" y="6356351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5F62F5D1-E5EC-4438-A9FD-8C7849B534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skkuì ëí ì´ë¯¸ì§ ê²ìê²°ê³¼">
            <a:extLst>
              <a:ext uri="{FF2B5EF4-FFF2-40B4-BE49-F238E27FC236}">
                <a16:creationId xmlns:a16="http://schemas.microsoft.com/office/drawing/2014/main" xmlns="" id="{9C7E63BD-D77F-4EA4-B3D5-23237EC63C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297" y="191301"/>
            <a:ext cx="740105" cy="86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25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72B6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Ø"/>
        <a:defRPr sz="2400" b="1" kern="1200">
          <a:solidFill>
            <a:srgbClr val="072B6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171700" indent="-3429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65101"/>
            <a:ext cx="7886700" cy="920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14450"/>
            <a:ext cx="7886700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9100" y="6356351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pic>
        <p:nvPicPr>
          <p:cNvPr id="2050" name="Picture 2" descr="skkuì ëí ì´ë¯¸ì§ ê²ìê²°ê³¼">
            <a:extLst>
              <a:ext uri="{FF2B5EF4-FFF2-40B4-BE49-F238E27FC236}">
                <a16:creationId xmlns:a16="http://schemas.microsoft.com/office/drawing/2014/main" xmlns="" id="{9C7E63BD-D77F-4EA4-B3D5-23237EC63C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297" y="191301"/>
            <a:ext cx="740105" cy="86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60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72B6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Ø"/>
        <a:defRPr sz="2400" b="1" kern="1200">
          <a:solidFill>
            <a:srgbClr val="072B6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171700" indent="-3429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jpeg"/><Relationship Id="rId7" Type="http://schemas.openxmlformats.org/officeDocument/2006/relationships/image" Target="../media/image104.png"/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jpeg"/><Relationship Id="rId5" Type="http://schemas.openxmlformats.org/officeDocument/2006/relationships/image" Target="../media/image102.jpeg"/><Relationship Id="rId4" Type="http://schemas.openxmlformats.org/officeDocument/2006/relationships/image" Target="../media/image101.jpe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rends.google.co.kr/trends/explore?geo=KR&amp;q=spark,hadoo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tabricks.com/solutions/industri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188652"/>
            <a:ext cx="6858000" cy="1924051"/>
          </a:xfrm>
        </p:spPr>
        <p:txBody>
          <a:bodyPr/>
          <a:lstStyle/>
          <a:p>
            <a:endParaRPr lang="en-US" altLang="ko-KR" dirty="0">
              <a:latin typeface="+mj-lt"/>
            </a:endParaRPr>
          </a:p>
          <a:p>
            <a:r>
              <a:rPr lang="en-US" altLang="ko-KR" dirty="0" err="1"/>
              <a:t>Sungkyunkwan</a:t>
            </a:r>
            <a:r>
              <a:rPr lang="en-US" altLang="ko-KR" dirty="0"/>
              <a:t> University (SKKU)</a:t>
            </a:r>
          </a:p>
          <a:p>
            <a:r>
              <a:rPr lang="en-US" altLang="ko-KR" dirty="0">
                <a:latin typeface="+mj-lt"/>
              </a:rPr>
              <a:t>Prof. Jongwuk Lee</a:t>
            </a:r>
            <a:endParaRPr lang="ko-KR" altLang="en-US" dirty="0">
              <a:latin typeface="+mj-l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52D82E6-AD61-4F09-AA5D-9C78732501A9}"/>
              </a:ext>
            </a:extLst>
          </p:cNvPr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072B6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xmlns="" id="{C0E8B247-070E-4250-B01F-41B8BAABD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918" y="1122364"/>
            <a:ext cx="6214165" cy="1458912"/>
          </a:xfrm>
        </p:spPr>
        <p:txBody>
          <a:bodyPr>
            <a:no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Lab: How to Use Spark</a:t>
            </a:r>
            <a:br>
              <a:rPr lang="en-US" altLang="ko-KR" sz="4400" dirty="0">
                <a:solidFill>
                  <a:schemeClr val="bg1"/>
                </a:solidFill>
              </a:rPr>
            </a:b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91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 변수의 데이터를 </a:t>
            </a:r>
            <a:r>
              <a:rPr lang="en-US" altLang="ko-KR" dirty="0"/>
              <a:t>RDD</a:t>
            </a:r>
            <a:r>
              <a:rPr lang="ko-KR" altLang="en-US" dirty="0"/>
              <a:t>로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314450"/>
            <a:ext cx="8263559" cy="4972050"/>
          </a:xfrm>
        </p:spPr>
        <p:txBody>
          <a:bodyPr/>
          <a:lstStyle/>
          <a:p>
            <a:r>
              <a:rPr lang="en-US" altLang="ko-KR" dirty="0" err="1"/>
              <a:t>sc</a:t>
            </a:r>
            <a:endParaRPr lang="en-US" altLang="ko-KR" dirty="0"/>
          </a:p>
          <a:p>
            <a:pPr lvl="1"/>
            <a:r>
              <a:rPr lang="en-US" altLang="ko-KR" dirty="0" err="1"/>
              <a:t>SparkContext</a:t>
            </a:r>
            <a:r>
              <a:rPr lang="ko-KR" altLang="en-US" dirty="0"/>
              <a:t>의 약자</a:t>
            </a:r>
            <a:endParaRPr lang="en-US" altLang="ko-KR" dirty="0"/>
          </a:p>
          <a:p>
            <a:pPr lvl="1"/>
            <a:r>
              <a:rPr lang="ko-KR" altLang="en-US" dirty="0"/>
              <a:t>데이터를 </a:t>
            </a:r>
            <a:r>
              <a:rPr lang="en-US" altLang="ko-KR" dirty="0"/>
              <a:t>Spark </a:t>
            </a:r>
            <a:r>
              <a:rPr lang="ko-KR" altLang="en-US" dirty="0"/>
              <a:t>클러스터에 연결하여 클러스터에 </a:t>
            </a:r>
            <a:r>
              <a:rPr lang="en-US" altLang="ko-KR" dirty="0"/>
              <a:t>RDD</a:t>
            </a:r>
            <a:r>
              <a:rPr lang="ko-KR" altLang="en-US" dirty="0"/>
              <a:t>변수를 만듦 </a:t>
            </a:r>
            <a:endParaRPr lang="en-US" altLang="ko-KR" dirty="0"/>
          </a:p>
          <a:p>
            <a:r>
              <a:rPr lang="en-US" altLang="ko-KR" dirty="0" err="1"/>
              <a:t>sc.parallelize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Python </a:t>
            </a:r>
            <a:r>
              <a:rPr lang="ko-KR" altLang="en-US" dirty="0"/>
              <a:t>변수를 </a:t>
            </a:r>
            <a:r>
              <a:rPr lang="en-US" altLang="ko-KR" dirty="0"/>
              <a:t>RDD</a:t>
            </a:r>
            <a:r>
              <a:rPr lang="ko-KR" altLang="en-US" dirty="0"/>
              <a:t>로 변환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3530100"/>
            <a:ext cx="5448300" cy="1080000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str_data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["RDD </a:t>
            </a:r>
            <a:r>
              <a:rPr kumimoji="1" lang="ko-KR" altLang="en-US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데이터 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1", "RDD </a:t>
            </a:r>
            <a:r>
              <a:rPr kumimoji="1" lang="ko-KR" altLang="en-US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데이터 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2"]</a:t>
            </a:r>
          </a:p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rdd_data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str_data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rdd_data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8" y="4838700"/>
            <a:ext cx="7096125" cy="1447800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16446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9922AF6-2B5B-4DEE-BCFD-1C7DDD7A6B18}"/>
              </a:ext>
            </a:extLst>
          </p:cNvPr>
          <p:cNvSpPr txBox="1"/>
          <p:nvPr/>
        </p:nvSpPr>
        <p:spPr>
          <a:xfrm>
            <a:off x="658091" y="2530319"/>
            <a:ext cx="78278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200" b="1" i="0" u="none" strike="noStrike" kern="1200" cap="none" spc="0" normalizeH="0" baseline="0" noProof="0" dirty="0">
                <a:ln>
                  <a:noFill/>
                </a:ln>
                <a:solidFill>
                  <a:srgbClr val="072B61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Take-home Exercise</a:t>
            </a:r>
            <a:endParaRPr kumimoji="0" lang="ko-KR" altLang="en-US" sz="4200" b="1" i="0" u="none" strike="noStrike" kern="1200" cap="none" spc="0" normalizeH="0" baseline="0" noProof="0" dirty="0">
              <a:ln>
                <a:noFill/>
              </a:ln>
              <a:solidFill>
                <a:srgbClr val="072B61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xmlns="" id="{6841B9FC-4286-4A30-88C8-0C998DB5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20470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Calibri"/>
              </a:rPr>
              <a:t>Exercise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두 </a:t>
            </a:r>
            <a:r>
              <a:rPr lang="ko-KR" altLang="en-US" dirty="0"/>
              <a:t>스마트폰 </a:t>
            </a:r>
            <a:r>
              <a:rPr lang="ko-KR" altLang="en-US" dirty="0" smtClean="0"/>
              <a:t>판매점의 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출고 기록을 통합하여 재고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정리하기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</a:t>
            </a:r>
            <a:r>
              <a:rPr lang="en-US" altLang="ko-KR" dirty="0"/>
              <a:t>: </a:t>
            </a:r>
            <a:r>
              <a:rPr lang="ko-KR" altLang="en-US" dirty="0" smtClean="0"/>
              <a:t>지점 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출고 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이루어진 데이터</a:t>
            </a:r>
            <a:endParaRPr lang="en-US" altLang="ko-KR" dirty="0"/>
          </a:p>
          <a:p>
            <a:pPr lvl="2"/>
            <a:r>
              <a:rPr lang="en-US" altLang="ko-KR" dirty="0" smtClean="0"/>
              <a:t>A</a:t>
            </a:r>
            <a:r>
              <a:rPr lang="ko-KR" altLang="en-US" dirty="0" smtClean="0"/>
              <a:t>지점</a:t>
            </a:r>
            <a:r>
              <a:rPr lang="en-US" altLang="ko-KR" dirty="0" smtClean="0"/>
              <a:t>: [(“Note20”, 30), (“Note20”, -4), (“s21”, -12), (“s21”, 20), </a:t>
            </a:r>
            <a:r>
              <a:rPr lang="en-US" altLang="ko-KR" dirty="0"/>
              <a:t>(“</a:t>
            </a:r>
            <a:r>
              <a:rPr lang="en-US" altLang="ko-KR" dirty="0" smtClean="0"/>
              <a:t>s21”, -2),</a:t>
            </a:r>
            <a:r>
              <a:rPr lang="en-US" altLang="ko-KR" dirty="0"/>
              <a:t> (“</a:t>
            </a:r>
            <a:r>
              <a:rPr lang="en-US" altLang="ko-KR" dirty="0" smtClean="0"/>
              <a:t>s21”, -3), </a:t>
            </a:r>
            <a:r>
              <a:rPr lang="en-US" altLang="ko-KR" dirty="0"/>
              <a:t>(“</a:t>
            </a:r>
            <a:r>
              <a:rPr lang="en-US" altLang="ko-KR" dirty="0" smtClean="0"/>
              <a:t>s21”, 32), (“a21s”, -19), </a:t>
            </a:r>
            <a:r>
              <a:rPr lang="en-US" altLang="ko-KR" dirty="0"/>
              <a:t>(“a21s”, 67</a:t>
            </a:r>
            <a:r>
              <a:rPr lang="en-US" altLang="ko-KR" dirty="0" smtClean="0"/>
              <a:t>)]</a:t>
            </a:r>
          </a:p>
          <a:p>
            <a:pPr lvl="2"/>
            <a:r>
              <a:rPr lang="en-US" altLang="ko-KR" dirty="0" smtClean="0"/>
              <a:t>B</a:t>
            </a:r>
            <a:r>
              <a:rPr lang="ko-KR" altLang="en-US" dirty="0" smtClean="0"/>
              <a:t>지점</a:t>
            </a:r>
            <a:r>
              <a:rPr lang="en-US" altLang="ko-KR" dirty="0"/>
              <a:t>: [(“Note20”, </a:t>
            </a:r>
            <a:r>
              <a:rPr lang="en-US" altLang="ko-KR" dirty="0" smtClean="0"/>
              <a:t>20</a:t>
            </a:r>
            <a:r>
              <a:rPr lang="en-US" altLang="ko-KR" dirty="0"/>
              <a:t>), (“Note20”, </a:t>
            </a:r>
            <a:r>
              <a:rPr lang="en-US" altLang="ko-KR" dirty="0" smtClean="0"/>
              <a:t>-3), </a:t>
            </a:r>
            <a:r>
              <a:rPr lang="en-US" altLang="ko-KR" dirty="0"/>
              <a:t>(“</a:t>
            </a:r>
            <a:r>
              <a:rPr lang="en-US" altLang="ko-KR" dirty="0" smtClean="0"/>
              <a:t>s21”, </a:t>
            </a:r>
            <a:r>
              <a:rPr lang="en-US" altLang="ko-KR" dirty="0"/>
              <a:t>-</a:t>
            </a:r>
            <a:r>
              <a:rPr lang="en-US" altLang="ko-KR" dirty="0" smtClean="0"/>
              <a:t>10), </a:t>
            </a:r>
            <a:r>
              <a:rPr lang="en-US" altLang="ko-KR" dirty="0"/>
              <a:t>(“</a:t>
            </a:r>
            <a:r>
              <a:rPr lang="en-US" altLang="ko-KR" dirty="0" smtClean="0"/>
              <a:t>s21”, </a:t>
            </a:r>
            <a:r>
              <a:rPr lang="en-US" altLang="ko-KR" dirty="0"/>
              <a:t>20), (“</a:t>
            </a:r>
            <a:r>
              <a:rPr lang="en-US" altLang="ko-KR" dirty="0" smtClean="0"/>
              <a:t>s21”, -1), </a:t>
            </a:r>
            <a:r>
              <a:rPr lang="en-US" altLang="ko-KR" dirty="0"/>
              <a:t>(“</a:t>
            </a:r>
            <a:r>
              <a:rPr lang="en-US" altLang="ko-KR" dirty="0" smtClean="0"/>
              <a:t>s21”, -6), </a:t>
            </a:r>
            <a:r>
              <a:rPr lang="en-US" altLang="ko-KR" dirty="0"/>
              <a:t>(“</a:t>
            </a:r>
            <a:r>
              <a:rPr lang="en-US" altLang="ko-KR" dirty="0" smtClean="0"/>
              <a:t>s21”, 10), </a:t>
            </a:r>
            <a:r>
              <a:rPr lang="en-US" altLang="ko-KR" dirty="0"/>
              <a:t>(“a21s”, </a:t>
            </a:r>
            <a:r>
              <a:rPr lang="en-US" altLang="ko-KR" dirty="0" smtClean="0"/>
              <a:t>-9</a:t>
            </a:r>
            <a:r>
              <a:rPr lang="en-US" altLang="ko-KR" dirty="0"/>
              <a:t>), (“a21s”, </a:t>
            </a:r>
            <a:r>
              <a:rPr lang="en-US" altLang="ko-KR" dirty="0" smtClean="0"/>
              <a:t>60)]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통합된 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출고 기록에서 각 스마트폰 모델 별 재고 수를 출력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101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50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smtClean="0">
                <a:latin typeface="Calibri"/>
              </a:rPr>
              <a:t>Exercise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102</a:t>
            </a:fld>
            <a:endParaRPr lang="ko-KR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836" y="1342487"/>
            <a:ext cx="7684328" cy="3783087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A_store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([("Note20", 30), ("Note20", -4), ("s21", -12), ("s21", 20), ("s21", -2), ("s21", -3), ("s21", 32), ("a21s", -19), ("a21s", 67)])</a:t>
            </a:r>
          </a:p>
          <a:p>
            <a:pPr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B_store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([("Note20", 20), ("Note20", -3), ("s21", -10), ("s21", 20), ("s21", -1), ("s21", -6), ("s21", 10), ("a21s", -9), ("a21s", 60)])</a:t>
            </a:r>
          </a:p>
          <a:p>
            <a:pPr>
              <a:spcBef>
                <a:spcPct val="0"/>
              </a:spcBef>
            </a:pPr>
            <a:endParaRPr kumimoji="1" lang="en-US" altLang="ko-KR" sz="1600" dirty="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endParaRPr kumimoji="1" lang="en-US" altLang="ko-KR" sz="1600" dirty="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endParaRPr kumimoji="1" lang="en-US" altLang="ko-KR" sz="1600" dirty="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endParaRPr kumimoji="1" lang="en-US" altLang="ko-KR" sz="1600" dirty="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BC2EE78-B3CC-486C-B74A-EF153C4402F0}"/>
              </a:ext>
            </a:extLst>
          </p:cNvPr>
          <p:cNvSpPr/>
          <p:nvPr/>
        </p:nvSpPr>
        <p:spPr>
          <a:xfrm>
            <a:off x="729836" y="3417455"/>
            <a:ext cx="7684328" cy="17081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36" y="5382210"/>
            <a:ext cx="3912286" cy="2794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219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300037"/>
            <a:ext cx="84772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539CCD-43AF-4889-9C5D-85C05E31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A619939-81AF-4A56-A7A3-FA1F1B99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104</a:t>
            </a:fld>
            <a:endParaRPr lang="ko-KR" altLang="en-US"/>
          </a:p>
        </p:txBody>
      </p:sp>
      <p:pic>
        <p:nvPicPr>
          <p:cNvPr id="5" name="Picture 2" descr="questionì ëí ì´ë¯¸ì§ ê²ìê²°ê³¼">
            <a:extLst>
              <a:ext uri="{FF2B5EF4-FFF2-40B4-BE49-F238E27FC236}">
                <a16:creationId xmlns:a16="http://schemas.microsoft.com/office/drawing/2014/main" xmlns="" id="{939EA1C1-2A71-45B8-8819-5FC2C0413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99" y="2181449"/>
            <a:ext cx="6724202" cy="336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75534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F8A75F-0E33-457F-8E80-2047561F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 시스템에서의 행렬 인수분해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34DC8813-7682-4F17-A802-57ACDDB86F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사용자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항목 행렬 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R</a:t>
                </a:r>
                <a:r>
                  <a:rPr lang="ko-KR" altLang="en-US" dirty="0"/>
                  <a:t>은 두 </a:t>
                </a:r>
                <a:r>
                  <a:rPr lang="en-US" altLang="ko-KR" dirty="0"/>
                  <a:t>latent </a:t>
                </a:r>
                <a:r>
                  <a:rPr lang="ko-KR" altLang="en-US" dirty="0"/>
                  <a:t>행렬 </a:t>
                </a:r>
                <a:r>
                  <a:rPr lang="en-US" altLang="ko-KR" dirty="0">
                    <a:solidFill>
                      <a:schemeClr val="accent2"/>
                    </a:solidFill>
                  </a:rPr>
                  <a:t>U</a:t>
                </a:r>
                <a:r>
                  <a:rPr lang="ko-KR" altLang="en-US" dirty="0"/>
                  <a:t>와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chemeClr val="accent5"/>
                    </a:solidFill>
                  </a:rPr>
                  <a:t>V</a:t>
                </a:r>
                <a:r>
                  <a:rPr lang="ko-KR" altLang="en-US" dirty="0"/>
                  <a:t>의 선형 결합으로 근사할 수 있음</a:t>
                </a:r>
                <a:endParaRPr lang="en-US" altLang="ko-KR" dirty="0"/>
              </a:p>
              <a:p>
                <a:pPr lvl="1"/>
                <a:r>
                  <a:rPr lang="en-US" altLang="ko-KR" dirty="0">
                    <a:solidFill>
                      <a:schemeClr val="accent6"/>
                    </a:solidFill>
                  </a:rPr>
                  <a:t>R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사용자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항목 행렬</a:t>
                </a:r>
                <a:r>
                  <a:rPr lang="en-US" altLang="ko-KR" dirty="0"/>
                  <a:t>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 matrix)</a:t>
                </a:r>
              </a:p>
              <a:p>
                <a:pPr lvl="1"/>
                <a:r>
                  <a:rPr lang="en-US" altLang="ko-KR" b="1" dirty="0">
                    <a:solidFill>
                      <a:schemeClr val="accent2"/>
                    </a:solidFill>
                  </a:rPr>
                  <a:t>U</a:t>
                </a:r>
                <a:r>
                  <a:rPr lang="en-US" altLang="ko-KR" dirty="0"/>
                  <a:t>: latent </a:t>
                </a:r>
                <a:r>
                  <a:rPr lang="ko-KR" altLang="en-US" dirty="0"/>
                  <a:t>사용자 행렬</a:t>
                </a:r>
                <a:r>
                  <a:rPr lang="en-US" altLang="ko-KR" dirty="0"/>
                  <a:t>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matrix)</a:t>
                </a:r>
              </a:p>
              <a:p>
                <a:pPr lvl="1"/>
                <a:r>
                  <a:rPr lang="en-US" altLang="ko-KR" b="1" dirty="0">
                    <a:solidFill>
                      <a:schemeClr val="accent5"/>
                    </a:solidFill>
                  </a:rPr>
                  <a:t>V</a:t>
                </a:r>
                <a:r>
                  <a:rPr lang="en-US" altLang="ko-KR" dirty="0"/>
                  <a:t>: latent </a:t>
                </a:r>
                <a:r>
                  <a:rPr lang="ko-KR" altLang="en-US" dirty="0"/>
                  <a:t>항목 행렬</a:t>
                </a:r>
                <a:r>
                  <a:rPr lang="en-US" altLang="ko-KR" dirty="0"/>
                  <a:t>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matrix)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: # </a:t>
                </a:r>
                <a:r>
                  <a:rPr lang="en-US" altLang="ko-KR" dirty="0" smtClean="0"/>
                  <a:t>rank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4DC8813-7682-4F17-A802-57ACDDB86F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E04E01A-9FB8-4D7D-A478-3F1A8F31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105</a:t>
            </a:fld>
            <a:endParaRPr lang="ko-KR" altLang="en-US"/>
          </a:p>
        </p:txBody>
      </p:sp>
      <p:graphicFrame>
        <p:nvGraphicFramePr>
          <p:cNvPr id="24" name="내용 개체 틀 4">
            <a:extLst>
              <a:ext uri="{FF2B5EF4-FFF2-40B4-BE49-F238E27FC236}">
                <a16:creationId xmlns:a16="http://schemas.microsoft.com/office/drawing/2014/main" xmlns="" id="{465ABA7F-3037-4367-A6CA-B3135C1BE97C}"/>
              </a:ext>
            </a:extLst>
          </p:cNvPr>
          <p:cNvGraphicFramePr>
            <a:graphicFrameLocks/>
          </p:cNvGraphicFramePr>
          <p:nvPr/>
        </p:nvGraphicFramePr>
        <p:xfrm>
          <a:off x="1086768" y="4248647"/>
          <a:ext cx="2179055" cy="1865090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435811">
                  <a:extLst>
                    <a:ext uri="{9D8B030D-6E8A-4147-A177-3AD203B41FA5}">
                      <a16:colId xmlns:a16="http://schemas.microsoft.com/office/drawing/2014/main" xmlns="" val="3187829134"/>
                    </a:ext>
                  </a:extLst>
                </a:gridCol>
                <a:gridCol w="435811">
                  <a:extLst>
                    <a:ext uri="{9D8B030D-6E8A-4147-A177-3AD203B41FA5}">
                      <a16:colId xmlns:a16="http://schemas.microsoft.com/office/drawing/2014/main" xmlns="" val="1990117763"/>
                    </a:ext>
                  </a:extLst>
                </a:gridCol>
                <a:gridCol w="435811">
                  <a:extLst>
                    <a:ext uri="{9D8B030D-6E8A-4147-A177-3AD203B41FA5}">
                      <a16:colId xmlns:a16="http://schemas.microsoft.com/office/drawing/2014/main" xmlns="" val="517453864"/>
                    </a:ext>
                  </a:extLst>
                </a:gridCol>
                <a:gridCol w="435811">
                  <a:extLst>
                    <a:ext uri="{9D8B030D-6E8A-4147-A177-3AD203B41FA5}">
                      <a16:colId xmlns:a16="http://schemas.microsoft.com/office/drawing/2014/main" xmlns="" val="3795046385"/>
                    </a:ext>
                  </a:extLst>
                </a:gridCol>
                <a:gridCol w="435811">
                  <a:extLst>
                    <a:ext uri="{9D8B030D-6E8A-4147-A177-3AD203B41FA5}">
                      <a16:colId xmlns:a16="http://schemas.microsoft.com/office/drawing/2014/main" xmlns="" val="1285284597"/>
                    </a:ext>
                  </a:extLst>
                </a:gridCol>
              </a:tblGrid>
              <a:tr h="373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37769301"/>
                  </a:ext>
                </a:extLst>
              </a:tr>
              <a:tr h="373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26117671"/>
                  </a:ext>
                </a:extLst>
              </a:tr>
              <a:tr h="373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73922999"/>
                  </a:ext>
                </a:extLst>
              </a:tr>
              <a:tr h="37301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21465986"/>
                  </a:ext>
                </a:extLst>
              </a:tr>
              <a:tr h="373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15981985"/>
                  </a:ext>
                </a:extLst>
              </a:tr>
            </a:tbl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799EB3FE-AA23-410B-A1B0-3D7A02E844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47" y="3759868"/>
            <a:ext cx="301058" cy="41014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4D008BAF-7D17-47EA-842E-3C38B119F4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773" y="3761065"/>
            <a:ext cx="277614" cy="40959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BA644058-A55F-4420-9D0C-FAA1F82CAF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323" y="3759868"/>
            <a:ext cx="277613" cy="408794"/>
          </a:xfrm>
          <a:prstGeom prst="rect">
            <a:avLst/>
          </a:prstGeom>
        </p:spPr>
      </p:pic>
      <p:pic>
        <p:nvPicPr>
          <p:cNvPr id="28" name="Picture 2" descr="관련 이미지">
            <a:extLst>
              <a:ext uri="{FF2B5EF4-FFF2-40B4-BE49-F238E27FC236}">
                <a16:creationId xmlns:a16="http://schemas.microsoft.com/office/drawing/2014/main" xmlns="" id="{6715A598-F8DF-4212-8BF7-52CAEB66D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75" y="3760775"/>
            <a:ext cx="287714" cy="41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53305F9-1162-458B-9956-FE66695EA940}"/>
              </a:ext>
            </a:extLst>
          </p:cNvPr>
          <p:cNvSpPr txBox="1"/>
          <p:nvPr/>
        </p:nvSpPr>
        <p:spPr>
          <a:xfrm>
            <a:off x="2398463" y="3830108"/>
            <a:ext cx="46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Calibri" panose="020F0502020204030204" pitchFamily="34" charset="0"/>
              </a:rPr>
              <a:t>…</a:t>
            </a:r>
            <a:endParaRPr lang="ko-KR" altLang="en-US" sz="1600" b="1" dirty="0">
              <a:latin typeface="Calibri" panose="020F0502020204030204" pitchFamily="34" charset="0"/>
            </a:endParaRPr>
          </a:p>
        </p:txBody>
      </p:sp>
      <p:pic>
        <p:nvPicPr>
          <p:cNvPr id="30" name="Picture 4" descr="user icon에 대한 이미지 검색결과">
            <a:extLst>
              <a:ext uri="{FF2B5EF4-FFF2-40B4-BE49-F238E27FC236}">
                <a16:creationId xmlns:a16="http://schemas.microsoft.com/office/drawing/2014/main" xmlns="" id="{4851CF48-59BC-46B6-BDEB-B71BCE31C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25" y="4259126"/>
            <a:ext cx="358402" cy="31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user icon에 대한 이미지 검색결과">
            <a:extLst>
              <a:ext uri="{FF2B5EF4-FFF2-40B4-BE49-F238E27FC236}">
                <a16:creationId xmlns:a16="http://schemas.microsoft.com/office/drawing/2014/main" xmlns="" id="{BFAC2EFE-FB3C-421A-876D-7E798996E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61" y="4662918"/>
            <a:ext cx="358402" cy="31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user icon에 대한 이미지 검색결과">
            <a:extLst>
              <a:ext uri="{FF2B5EF4-FFF2-40B4-BE49-F238E27FC236}">
                <a16:creationId xmlns:a16="http://schemas.microsoft.com/office/drawing/2014/main" xmlns="" id="{D79D4EF2-80EC-4F12-9C6A-FCB78A923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83" y="5071122"/>
            <a:ext cx="358402" cy="31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user icon에 대한 이미지 검색결과">
            <a:extLst>
              <a:ext uri="{FF2B5EF4-FFF2-40B4-BE49-F238E27FC236}">
                <a16:creationId xmlns:a16="http://schemas.microsoft.com/office/drawing/2014/main" xmlns="" id="{677574E7-CB05-4300-A423-B3D043566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17" y="5760229"/>
            <a:ext cx="358402" cy="31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B4DA47C-8C52-4219-A5FF-42CC9FAB3C20}"/>
              </a:ext>
            </a:extLst>
          </p:cNvPr>
          <p:cNvSpPr txBox="1"/>
          <p:nvPr/>
        </p:nvSpPr>
        <p:spPr>
          <a:xfrm rot="16200000">
            <a:off x="1010217" y="5391929"/>
            <a:ext cx="46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Calibri" panose="020F0502020204030204" pitchFamily="34" charset="0"/>
              </a:rPr>
              <a:t>…</a:t>
            </a:r>
            <a:endParaRPr lang="ko-KR" altLang="en-US" sz="1600" b="1" dirty="0">
              <a:latin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71E3303-2386-429E-9489-85A983A9BB39}"/>
              </a:ext>
            </a:extLst>
          </p:cNvPr>
          <p:cNvSpPr txBox="1"/>
          <p:nvPr/>
        </p:nvSpPr>
        <p:spPr>
          <a:xfrm rot="16200000">
            <a:off x="1454746" y="5391929"/>
            <a:ext cx="46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Calibri" panose="020F0502020204030204" pitchFamily="34" charset="0"/>
              </a:rPr>
              <a:t>…</a:t>
            </a:r>
            <a:endParaRPr lang="ko-KR" altLang="en-US" sz="1600" b="1" dirty="0">
              <a:latin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B8DD79C-BF6E-4A08-A1E7-AFAB14A0C568}"/>
              </a:ext>
            </a:extLst>
          </p:cNvPr>
          <p:cNvSpPr txBox="1"/>
          <p:nvPr/>
        </p:nvSpPr>
        <p:spPr>
          <a:xfrm rot="16200000">
            <a:off x="609226" y="5388298"/>
            <a:ext cx="46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Calibri" panose="020F0502020204030204" pitchFamily="34" charset="0"/>
              </a:rPr>
              <a:t>…</a:t>
            </a:r>
            <a:endParaRPr lang="ko-KR" altLang="en-US" sz="1600" b="1" dirty="0">
              <a:latin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8C4C205-4906-43DC-8C3C-68AC120FFBF2}"/>
              </a:ext>
            </a:extLst>
          </p:cNvPr>
          <p:cNvSpPr txBox="1"/>
          <p:nvPr/>
        </p:nvSpPr>
        <p:spPr>
          <a:xfrm>
            <a:off x="2398463" y="4273870"/>
            <a:ext cx="46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Calibri" panose="020F0502020204030204" pitchFamily="34" charset="0"/>
              </a:rPr>
              <a:t>…</a:t>
            </a:r>
            <a:endParaRPr lang="ko-KR" altLang="en-US" sz="1600" b="1" dirty="0">
              <a:latin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188D360-D5E0-4C6F-A345-411F5D4E555F}"/>
              </a:ext>
            </a:extLst>
          </p:cNvPr>
          <p:cNvSpPr txBox="1"/>
          <p:nvPr/>
        </p:nvSpPr>
        <p:spPr>
          <a:xfrm>
            <a:off x="2404305" y="5724688"/>
            <a:ext cx="46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Calibri" panose="020F0502020204030204" pitchFamily="34" charset="0"/>
              </a:rPr>
              <a:t>…</a:t>
            </a:r>
            <a:endParaRPr lang="ko-KR" altLang="en-US" sz="1600" b="1" dirty="0">
              <a:latin typeface="Calibri" panose="020F050202020403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D5336E79-3554-4FBF-983E-30EBFCAEF918}"/>
              </a:ext>
            </a:extLst>
          </p:cNvPr>
          <p:cNvGraphicFramePr>
            <a:graphicFrameLocks noGrp="1"/>
          </p:cNvGraphicFramePr>
          <p:nvPr/>
        </p:nvGraphicFramePr>
        <p:xfrm>
          <a:off x="4298620" y="4248647"/>
          <a:ext cx="1358901" cy="186509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452967">
                  <a:extLst>
                    <a:ext uri="{9D8B030D-6E8A-4147-A177-3AD203B41FA5}">
                      <a16:colId xmlns:a16="http://schemas.microsoft.com/office/drawing/2014/main" xmlns="" val="3448301554"/>
                    </a:ext>
                  </a:extLst>
                </a:gridCol>
                <a:gridCol w="452967">
                  <a:extLst>
                    <a:ext uri="{9D8B030D-6E8A-4147-A177-3AD203B41FA5}">
                      <a16:colId xmlns:a16="http://schemas.microsoft.com/office/drawing/2014/main" xmlns="" val="4122361310"/>
                    </a:ext>
                  </a:extLst>
                </a:gridCol>
                <a:gridCol w="452967">
                  <a:extLst>
                    <a:ext uri="{9D8B030D-6E8A-4147-A177-3AD203B41FA5}">
                      <a16:colId xmlns:a16="http://schemas.microsoft.com/office/drawing/2014/main" xmlns="" val="2041424310"/>
                    </a:ext>
                  </a:extLst>
                </a:gridCol>
              </a:tblGrid>
              <a:tr h="373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93580671"/>
                  </a:ext>
                </a:extLst>
              </a:tr>
              <a:tr h="373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...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9160574"/>
                  </a:ext>
                </a:extLst>
              </a:tr>
              <a:tr h="373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...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539442"/>
                  </a:ext>
                </a:extLst>
              </a:tr>
              <a:tr h="373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28964683"/>
                  </a:ext>
                </a:extLst>
              </a:tr>
              <a:tr h="373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2365731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A2DAB825-FC3C-4939-B0E5-4CBCE6C287F5}"/>
              </a:ext>
            </a:extLst>
          </p:cNvPr>
          <p:cNvGraphicFramePr>
            <a:graphicFrameLocks noGrp="1"/>
          </p:cNvGraphicFramePr>
          <p:nvPr/>
        </p:nvGraphicFramePr>
        <p:xfrm>
          <a:off x="6376051" y="4577192"/>
          <a:ext cx="2179055" cy="1119054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435811">
                  <a:extLst>
                    <a:ext uri="{9D8B030D-6E8A-4147-A177-3AD203B41FA5}">
                      <a16:colId xmlns:a16="http://schemas.microsoft.com/office/drawing/2014/main" xmlns="" val="555931987"/>
                    </a:ext>
                  </a:extLst>
                </a:gridCol>
                <a:gridCol w="435811">
                  <a:extLst>
                    <a:ext uri="{9D8B030D-6E8A-4147-A177-3AD203B41FA5}">
                      <a16:colId xmlns:a16="http://schemas.microsoft.com/office/drawing/2014/main" xmlns="" val="724913036"/>
                    </a:ext>
                  </a:extLst>
                </a:gridCol>
                <a:gridCol w="435811">
                  <a:extLst>
                    <a:ext uri="{9D8B030D-6E8A-4147-A177-3AD203B41FA5}">
                      <a16:colId xmlns:a16="http://schemas.microsoft.com/office/drawing/2014/main" xmlns="" val="380076356"/>
                    </a:ext>
                  </a:extLst>
                </a:gridCol>
                <a:gridCol w="435811">
                  <a:extLst>
                    <a:ext uri="{9D8B030D-6E8A-4147-A177-3AD203B41FA5}">
                      <a16:colId xmlns:a16="http://schemas.microsoft.com/office/drawing/2014/main" xmlns="" val="1175623985"/>
                    </a:ext>
                  </a:extLst>
                </a:gridCol>
                <a:gridCol w="435811">
                  <a:extLst>
                    <a:ext uri="{9D8B030D-6E8A-4147-A177-3AD203B41FA5}">
                      <a16:colId xmlns:a16="http://schemas.microsoft.com/office/drawing/2014/main" xmlns="" val="1822971893"/>
                    </a:ext>
                  </a:extLst>
                </a:gridCol>
              </a:tblGrid>
              <a:tr h="373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1.4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2.3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23582653"/>
                  </a:ext>
                </a:extLst>
              </a:tr>
              <a:tr h="373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30099464"/>
                  </a:ext>
                </a:extLst>
              </a:tr>
              <a:tr h="373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2.6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62135675"/>
                  </a:ext>
                </a:extLst>
              </a:tr>
            </a:tbl>
          </a:graphicData>
        </a:graphic>
      </p:graphicFrame>
      <p:pic>
        <p:nvPicPr>
          <p:cNvPr id="40" name="Picture 4" descr="user icon에 대한 이미지 검색결과">
            <a:extLst>
              <a:ext uri="{FF2B5EF4-FFF2-40B4-BE49-F238E27FC236}">
                <a16:creationId xmlns:a16="http://schemas.microsoft.com/office/drawing/2014/main" xmlns="" id="{52CDF40E-A650-45E1-A3A1-C87D5799B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390" y="4273633"/>
            <a:ext cx="358402" cy="31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user icon에 대한 이미지 검색결과">
            <a:extLst>
              <a:ext uri="{FF2B5EF4-FFF2-40B4-BE49-F238E27FC236}">
                <a16:creationId xmlns:a16="http://schemas.microsoft.com/office/drawing/2014/main" xmlns="" id="{9E5EAF74-DF9D-4C0B-A611-43F17AF8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926" y="4677425"/>
            <a:ext cx="358402" cy="31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user icon에 대한 이미지 검색결과">
            <a:extLst>
              <a:ext uri="{FF2B5EF4-FFF2-40B4-BE49-F238E27FC236}">
                <a16:creationId xmlns:a16="http://schemas.microsoft.com/office/drawing/2014/main" xmlns="" id="{884D32CB-5AA2-4217-AD33-18E8A44F9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348" y="5085629"/>
            <a:ext cx="358402" cy="31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user icon에 대한 이미지 검색결과">
            <a:extLst>
              <a:ext uri="{FF2B5EF4-FFF2-40B4-BE49-F238E27FC236}">
                <a16:creationId xmlns:a16="http://schemas.microsoft.com/office/drawing/2014/main" xmlns="" id="{BD7A330E-DF2A-4148-B013-9901211B9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882" y="5774736"/>
            <a:ext cx="358402" cy="31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2D763920-2B3B-49E1-83BC-DC7079FBC09B}"/>
              </a:ext>
            </a:extLst>
          </p:cNvPr>
          <p:cNvSpPr txBox="1"/>
          <p:nvPr/>
        </p:nvSpPr>
        <p:spPr>
          <a:xfrm rot="16200000">
            <a:off x="3843308" y="5426240"/>
            <a:ext cx="46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Calibri" panose="020F0502020204030204" pitchFamily="34" charset="0"/>
              </a:rPr>
              <a:t>…</a:t>
            </a:r>
            <a:endParaRPr lang="ko-KR" altLang="en-US" sz="1600" b="1" dirty="0">
              <a:latin typeface="Calibri" panose="020F0502020204030204" pitchFamily="34" charset="0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9D80C025-69E1-4F89-A614-4154F3EFD6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858" y="4142613"/>
            <a:ext cx="301058" cy="41014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53350745-A4BB-4DB7-B61E-16065DFD83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484" y="4143810"/>
            <a:ext cx="277614" cy="40959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848145BB-D5B6-4EE2-9CDA-4664709104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034" y="4142613"/>
            <a:ext cx="277613" cy="408794"/>
          </a:xfrm>
          <a:prstGeom prst="rect">
            <a:avLst/>
          </a:prstGeom>
        </p:spPr>
      </p:pic>
      <p:pic>
        <p:nvPicPr>
          <p:cNvPr id="48" name="Picture 2" descr="관련 이미지">
            <a:extLst>
              <a:ext uri="{FF2B5EF4-FFF2-40B4-BE49-F238E27FC236}">
                <a16:creationId xmlns:a16="http://schemas.microsoft.com/office/drawing/2014/main" xmlns="" id="{5FCF65E1-14F7-4286-A54F-88EBB2565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286" y="4143520"/>
            <a:ext cx="287714" cy="41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14DED7B-A4E0-46ED-8422-E96670CB60F1}"/>
              </a:ext>
            </a:extLst>
          </p:cNvPr>
          <p:cNvSpPr txBox="1"/>
          <p:nvPr/>
        </p:nvSpPr>
        <p:spPr>
          <a:xfrm>
            <a:off x="7687174" y="4212853"/>
            <a:ext cx="46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Calibri" panose="020F0502020204030204" pitchFamily="34" charset="0"/>
              </a:rPr>
              <a:t>…</a:t>
            </a:r>
            <a:endParaRPr lang="ko-KR" altLang="en-US" sz="1600" b="1" dirty="0">
              <a:latin typeface="Calibri" panose="020F0502020204030204" pitchFamily="34" charset="0"/>
            </a:endParaRPr>
          </a:p>
        </p:txBody>
      </p:sp>
      <p:sp>
        <p:nvSpPr>
          <p:cNvPr id="50" name="곱셈 기호 10">
            <a:extLst>
              <a:ext uri="{FF2B5EF4-FFF2-40B4-BE49-F238E27FC236}">
                <a16:creationId xmlns:a16="http://schemas.microsoft.com/office/drawing/2014/main" xmlns="" id="{251324BF-7918-4D48-95B5-35B3F7D8ACAB}"/>
              </a:ext>
            </a:extLst>
          </p:cNvPr>
          <p:cNvSpPr/>
          <p:nvPr/>
        </p:nvSpPr>
        <p:spPr>
          <a:xfrm>
            <a:off x="5726211" y="4914476"/>
            <a:ext cx="360040" cy="342305"/>
          </a:xfrm>
          <a:prstGeom prst="mathMultiply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Picture 2" descr="approximation icon에 대한 이미지 검색결과">
            <a:extLst>
              <a:ext uri="{FF2B5EF4-FFF2-40B4-BE49-F238E27FC236}">
                <a16:creationId xmlns:a16="http://schemas.microsoft.com/office/drawing/2014/main" xmlns="" id="{4B42B2B3-1C26-4A37-93B9-448DA98E8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20" y="4805100"/>
            <a:ext cx="399569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F574947-57EC-4E4F-A578-DE1130A61642}"/>
              </a:ext>
            </a:extLst>
          </p:cNvPr>
          <p:cNvSpPr txBox="1"/>
          <p:nvPr/>
        </p:nvSpPr>
        <p:spPr>
          <a:xfrm>
            <a:off x="4426991" y="3874299"/>
            <a:ext cx="1102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i="1" dirty="0">
                <a:latin typeface="Calibri" panose="020F0502020204030204" pitchFamily="34" charset="0"/>
              </a:rPr>
              <a:t>k</a:t>
            </a:r>
            <a:r>
              <a:rPr lang="en-US" altLang="ko-KR" sz="1600" b="1" dirty="0">
                <a:latin typeface="Calibri" panose="020F0502020204030204" pitchFamily="34" charset="0"/>
              </a:rPr>
              <a:t> rank</a:t>
            </a:r>
            <a:endParaRPr lang="ko-KR" altLang="en-US" sz="1600" b="1" dirty="0">
              <a:latin typeface="Calibri" panose="020F05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56FA5B4-44E2-478B-838E-36836B5FF8F4}"/>
              </a:ext>
            </a:extLst>
          </p:cNvPr>
          <p:cNvSpPr txBox="1"/>
          <p:nvPr/>
        </p:nvSpPr>
        <p:spPr>
          <a:xfrm rot="16200000">
            <a:off x="5633760" y="4967443"/>
            <a:ext cx="111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i="1" dirty="0">
                <a:latin typeface="Calibri" panose="020F0502020204030204" pitchFamily="34" charset="0"/>
              </a:rPr>
              <a:t>k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smtClean="0">
                <a:latin typeface="Calibri" panose="020F0502020204030204" pitchFamily="34" charset="0"/>
              </a:rPr>
              <a:t>rank</a:t>
            </a:r>
            <a:endParaRPr lang="ko-KR" altLang="en-US" sz="1600" b="1" dirty="0">
              <a:latin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2641757-5ECB-4022-B0B5-46E0BA9F6325}"/>
              </a:ext>
            </a:extLst>
          </p:cNvPr>
          <p:cNvSpPr txBox="1"/>
          <p:nvPr/>
        </p:nvSpPr>
        <p:spPr>
          <a:xfrm>
            <a:off x="1843799" y="6126386"/>
            <a:ext cx="55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R</a:t>
            </a:r>
            <a:endParaRPr lang="ko-KR" altLang="en-US" sz="2400" b="1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AD194D4-925B-40D3-9DAC-F470E2DE3B44}"/>
              </a:ext>
            </a:extLst>
          </p:cNvPr>
          <p:cNvSpPr txBox="1"/>
          <p:nvPr/>
        </p:nvSpPr>
        <p:spPr>
          <a:xfrm>
            <a:off x="4706883" y="6129068"/>
            <a:ext cx="55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Calibri" panose="020F0502020204030204" pitchFamily="34" charset="0"/>
              </a:rPr>
              <a:t>U</a:t>
            </a:r>
            <a:endParaRPr lang="ko-KR" altLang="en-US" sz="24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D1E4CB5-A59C-4309-B6A1-093E1613DA20}"/>
              </a:ext>
            </a:extLst>
          </p:cNvPr>
          <p:cNvSpPr txBox="1"/>
          <p:nvPr/>
        </p:nvSpPr>
        <p:spPr>
          <a:xfrm>
            <a:off x="7220508" y="5701021"/>
            <a:ext cx="55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latin typeface="Calibri" panose="020F0502020204030204" pitchFamily="34" charset="0"/>
              </a:rPr>
              <a:t>V</a:t>
            </a:r>
            <a:r>
              <a:rPr lang="en-US" altLang="ko-KR" sz="2400" b="1" baseline="30000" dirty="0">
                <a:solidFill>
                  <a:schemeClr val="accent5"/>
                </a:solidFill>
                <a:latin typeface="Calibri" panose="020F0502020204030204" pitchFamily="34" charset="0"/>
              </a:rPr>
              <a:t>T</a:t>
            </a:r>
            <a:endParaRPr lang="ko-KR" altLang="en-US" sz="2400" b="1" baseline="30000" dirty="0">
              <a:solidFill>
                <a:schemeClr val="accent5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073ACA3-4EB5-437F-8E9D-452D1E42A693}"/>
              </a:ext>
            </a:extLst>
          </p:cNvPr>
          <p:cNvSpPr txBox="1"/>
          <p:nvPr/>
        </p:nvSpPr>
        <p:spPr>
          <a:xfrm rot="16200000">
            <a:off x="1899275" y="5391929"/>
            <a:ext cx="46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Calibri" panose="020F0502020204030204" pitchFamily="34" charset="0"/>
              </a:rPr>
              <a:t>…</a:t>
            </a:r>
            <a:endParaRPr lang="ko-KR" altLang="en-US" sz="1600" b="1" dirty="0">
              <a:latin typeface="Calibri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D39234C-F3B7-45B6-BAA6-7329CFC79D85}"/>
              </a:ext>
            </a:extLst>
          </p:cNvPr>
          <p:cNvSpPr txBox="1"/>
          <p:nvPr/>
        </p:nvSpPr>
        <p:spPr>
          <a:xfrm rot="16200000">
            <a:off x="2343804" y="5391929"/>
            <a:ext cx="46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Calibri" panose="020F0502020204030204" pitchFamily="34" charset="0"/>
              </a:rPr>
              <a:t>…</a:t>
            </a:r>
            <a:endParaRPr lang="ko-KR" altLang="en-US" sz="1600" b="1" dirty="0">
              <a:latin typeface="Calibri" panose="020F05020202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6F31C0E-D0CA-411D-B172-F8A04F3160A9}"/>
              </a:ext>
            </a:extLst>
          </p:cNvPr>
          <p:cNvSpPr txBox="1"/>
          <p:nvPr/>
        </p:nvSpPr>
        <p:spPr>
          <a:xfrm>
            <a:off x="2393004" y="4603976"/>
            <a:ext cx="46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Calibri" panose="020F0502020204030204" pitchFamily="34" charset="0"/>
              </a:rPr>
              <a:t>…</a:t>
            </a:r>
            <a:endParaRPr lang="ko-KR" altLang="en-US" sz="1600" b="1" dirty="0">
              <a:latin typeface="Calibri" panose="020F05020202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D1E63370-3B5B-4BE8-B570-C01BB8C91C0A}"/>
              </a:ext>
            </a:extLst>
          </p:cNvPr>
          <p:cNvSpPr txBox="1"/>
          <p:nvPr/>
        </p:nvSpPr>
        <p:spPr>
          <a:xfrm>
            <a:off x="2386403" y="4977799"/>
            <a:ext cx="46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Calibri" panose="020F0502020204030204" pitchFamily="34" charset="0"/>
              </a:rPr>
              <a:t>…</a:t>
            </a:r>
            <a:endParaRPr lang="ko-KR" altLang="en-US" sz="1600" b="1" dirty="0">
              <a:latin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E256671A-8544-4A53-B33C-B67CF6D7A0FF}"/>
              </a:ext>
            </a:extLst>
          </p:cNvPr>
          <p:cNvSpPr txBox="1"/>
          <p:nvPr/>
        </p:nvSpPr>
        <p:spPr>
          <a:xfrm rot="16200000">
            <a:off x="2788332" y="5391930"/>
            <a:ext cx="46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Calibri" panose="020F0502020204030204" pitchFamily="34" charset="0"/>
              </a:rPr>
              <a:t>…</a:t>
            </a:r>
            <a:endParaRPr lang="ko-KR" altLang="en-US" sz="1600" b="1" dirty="0">
              <a:latin typeface="Calibri" panose="020F0502020204030204" pitchFamily="34" charset="0"/>
            </a:endParaRPr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xmlns="" id="{9AB392A6-7E12-446E-B741-BB9304EE2A5D}"/>
              </a:ext>
            </a:extLst>
          </p:cNvPr>
          <p:cNvSpPr/>
          <p:nvPr/>
        </p:nvSpPr>
        <p:spPr>
          <a:xfrm>
            <a:off x="5402579" y="2510618"/>
            <a:ext cx="127743" cy="49928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98D2B5-2641-49FC-AC24-85DF0104EC79}"/>
              </a:ext>
            </a:extLst>
          </p:cNvPr>
          <p:cNvSpPr txBox="1"/>
          <p:nvPr/>
        </p:nvSpPr>
        <p:spPr>
          <a:xfrm>
            <a:off x="5667500" y="2592513"/>
            <a:ext cx="302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ALS</a:t>
            </a:r>
            <a:r>
              <a:rPr lang="ko-KR" altLang="en-US" b="1" dirty="0" smtClean="0">
                <a:latin typeface="Calibri" panose="020F0502020204030204" pitchFamily="34" charset="0"/>
              </a:rPr>
              <a:t>로 학습 </a:t>
            </a:r>
            <a:r>
              <a:rPr lang="ko-KR" altLang="en-US" b="1" dirty="0">
                <a:latin typeface="Calibri" panose="020F0502020204030204" pitchFamily="34" charset="0"/>
              </a:rPr>
              <a:t>됨</a:t>
            </a:r>
          </a:p>
        </p:txBody>
      </p:sp>
    </p:spTree>
    <p:extLst>
      <p:ext uri="{BB962C8B-B14F-4D97-AF65-F5344CB8AC3E}">
        <p14:creationId xmlns:p14="http://schemas.microsoft.com/office/powerpoint/2010/main" val="289481286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인수분해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106</a:t>
            </a:fld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20" y="1314450"/>
            <a:ext cx="7653960" cy="4672113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from 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pyspark.ml.evaluation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import 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RegressionEvaluator</a:t>
            </a:r>
            <a:endParaRPr kumimoji="1" lang="en-US" altLang="ko-KR" sz="12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from 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pyspark.ml.recommendation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import ALS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from 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pyspark.sql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import Row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en-US" altLang="ko-KR" sz="12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lines = 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spark.read.text</a:t>
            </a:r>
            <a:r>
              <a:rPr kumimoji="1"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("/movielens.dat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").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</a:t>
            </a:r>
            <a:endParaRPr kumimoji="1" lang="en-US" altLang="ko-KR" sz="12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parts = 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lines.map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(lambda row: 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row.value.split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("\t"))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ratingsRDD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parts.map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(lambda p: Row(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userId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int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(p[0]), 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movieId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int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(p[1]),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                                    rating=float(p[2]), timestamp=long(p[3])))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ratings = 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spark.createDataFrame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ratingsRDD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(training, test) = 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ratings.randomSplit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([0.8, 0.2])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en-US" altLang="ko-KR" sz="12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# </a:t>
            </a:r>
            <a:r>
              <a:rPr kumimoji="1" lang="ko-KR" altLang="en-US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추천 모델 학습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als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ALS(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maxIter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=5, 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regParam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=0.01, 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userCol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="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userId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", 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itemCol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="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movieId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", 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ratingCol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="rating",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         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coldStartStrategy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="drop")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model = 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als.fit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(training)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en-US" altLang="ko-KR" sz="12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# test data</a:t>
            </a:r>
            <a:r>
              <a:rPr kumimoji="1" lang="ko-KR" altLang="en-US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에 대해 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RMSE</a:t>
            </a:r>
            <a:r>
              <a:rPr kumimoji="1" lang="ko-KR" altLang="en-US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로 평가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predictions = 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model.transform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(test)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evaluator = 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RegressionEvaluator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metricName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="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rmse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", 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labelCol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="rating",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                               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predictionCol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="prediction")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rmse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evaluator.evaluate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(predictions)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print("Root-mean-square error = " + 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str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rmse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en-US" altLang="ko-KR" sz="12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# </a:t>
            </a:r>
            <a:r>
              <a:rPr kumimoji="1" lang="ko-KR" altLang="en-US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각 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user </a:t>
            </a:r>
            <a:r>
              <a:rPr kumimoji="1" lang="ko-KR" altLang="en-US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별 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top 10 </a:t>
            </a:r>
            <a:r>
              <a:rPr kumimoji="1" lang="ko-KR" altLang="en-US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영화 추천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userRecs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model.recommendForAllUsers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(10)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en-US" altLang="ko-KR" sz="12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# 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userRecs.collect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# 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userRecs.show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en-US" altLang="ko-KR" sz="12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userRecs.filter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userRecs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["</a:t>
            </a:r>
            <a:r>
              <a:rPr kumimoji="1"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userId</a:t>
            </a:r>
            <a:r>
              <a:rPr kumimoji="1"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"] == "471").show(truncate=False)</a:t>
            </a:r>
          </a:p>
        </p:txBody>
      </p:sp>
    </p:spTree>
    <p:extLst>
      <p:ext uri="{BB962C8B-B14F-4D97-AF65-F5344CB8AC3E}">
        <p14:creationId xmlns:p14="http://schemas.microsoft.com/office/powerpoint/2010/main" val="4555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데이터를 </a:t>
            </a:r>
            <a:r>
              <a:rPr lang="en-US" altLang="ko-KR" dirty="0"/>
              <a:t>RDD</a:t>
            </a:r>
            <a:r>
              <a:rPr lang="ko-KR" altLang="en-US" dirty="0"/>
              <a:t>로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sc.textFile</a:t>
            </a:r>
            <a:r>
              <a:rPr lang="en-US" altLang="ko-KR" dirty="0"/>
              <a:t>(</a:t>
            </a:r>
            <a:r>
              <a:rPr lang="en-US" altLang="ko-KR" dirty="0" err="1"/>
              <a:t>data_path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data_path</a:t>
            </a:r>
            <a:r>
              <a:rPr lang="ko-KR" altLang="en-US" dirty="0"/>
              <a:t>에 존재하는 데이터를 </a:t>
            </a:r>
            <a:r>
              <a:rPr lang="en-US" altLang="ko-KR" dirty="0"/>
              <a:t>RDD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1"/>
            <a:r>
              <a:rPr lang="en-US" altLang="ko-KR" dirty="0"/>
              <a:t>HDFS</a:t>
            </a:r>
            <a:r>
              <a:rPr lang="ko-KR" altLang="en-US" dirty="0"/>
              <a:t>의 경로를 입력해야 함</a:t>
            </a:r>
            <a:endParaRPr lang="en-US" altLang="ko-KR" dirty="0"/>
          </a:p>
          <a:p>
            <a:pPr lvl="1"/>
            <a:r>
              <a:rPr lang="ko-KR" altLang="en-US" dirty="0"/>
              <a:t>데이터 존재 여부와 상관 없이 먼저 연결만 형성</a:t>
            </a:r>
            <a:r>
              <a:rPr lang="en-US" altLang="ko-KR" dirty="0"/>
              <a:t>, </a:t>
            </a:r>
            <a:r>
              <a:rPr lang="ko-KR" altLang="en-US" dirty="0"/>
              <a:t>계산 작업 시</a:t>
            </a:r>
            <a:r>
              <a:rPr lang="en-US" altLang="ko-KR" dirty="0"/>
              <a:t> </a:t>
            </a:r>
            <a:r>
              <a:rPr lang="ko-KR" altLang="en-US" dirty="0"/>
              <a:t>데이터 읽어서 변환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683301"/>
            <a:ext cx="8077200" cy="643766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data_in_hdfs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sc.textFile</a:t>
            </a:r>
            <a:r>
              <a:rPr kumimoji="1"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("/</a:t>
            </a:r>
            <a:r>
              <a:rPr kumimoji="1"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sorting_input</a:t>
            </a:r>
            <a:r>
              <a:rPr kumimoji="1"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/sorting.txt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")</a:t>
            </a: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data_in_hdfs.collect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37" y="4872920"/>
            <a:ext cx="8227725" cy="8677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4676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RDD</a:t>
            </a:r>
            <a:r>
              <a:rPr lang="ko-KR" altLang="en-US" dirty="0"/>
              <a:t>를 파일로 저장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RDD.saveAsTextFile</a:t>
            </a:r>
            <a:r>
              <a:rPr lang="en-US" altLang="ko-KR" dirty="0"/>
              <a:t>(</a:t>
            </a:r>
            <a:r>
              <a:rPr lang="en-US" altLang="ko-KR" dirty="0" err="1"/>
              <a:t>data_path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RDD</a:t>
            </a:r>
            <a:r>
              <a:rPr lang="ko-KR" altLang="en-US" dirty="0"/>
              <a:t>를 </a:t>
            </a:r>
            <a:r>
              <a:rPr lang="en-US" altLang="ko-KR" dirty="0" err="1"/>
              <a:t>data_path</a:t>
            </a:r>
            <a:r>
              <a:rPr lang="ko-KR" altLang="en-US" dirty="0"/>
              <a:t>로 저장</a:t>
            </a:r>
            <a:endParaRPr lang="en-US" altLang="ko-KR" dirty="0"/>
          </a:p>
          <a:p>
            <a:pPr lvl="1"/>
            <a:r>
              <a:rPr lang="en-US" altLang="ko-KR" dirty="0"/>
              <a:t>HDFS</a:t>
            </a:r>
            <a:r>
              <a:rPr lang="ko-KR" altLang="en-US" dirty="0"/>
              <a:t>의 경로를 입력해야 함</a:t>
            </a:r>
            <a:endParaRPr lang="en-US" altLang="ko-K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13" y="2514370"/>
            <a:ext cx="7982174" cy="2121093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data_in_hdfs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sc.textFile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("/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sorting_input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/sorting.txt")</a:t>
            </a:r>
          </a:p>
          <a:p>
            <a:pPr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# </a:t>
            </a:r>
            <a:r>
              <a:rPr kumimoji="1"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읽어온 데이터를 다른 경로에 저장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data_in_hdfs.saveAsTextFile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("/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tmp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/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jwlee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/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sorting_input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")</a:t>
            </a:r>
          </a:p>
          <a:p>
            <a:pPr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# </a:t>
            </a:r>
            <a:r>
              <a:rPr kumimoji="1"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저장된 데이터 살펴보기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data_in_hdfs_read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sc.textFile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("/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tmp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/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jwlee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/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sorting_input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/*")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data_in_hdfs_read.collect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37" y="4801559"/>
            <a:ext cx="8227725" cy="8677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5759530"/>
            <a:ext cx="82581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95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Lazy Execution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dirty="0"/>
              <a:t>데이터를 </a:t>
            </a:r>
            <a:r>
              <a:rPr lang="en-US" altLang="ko-KR" dirty="0"/>
              <a:t>RDD</a:t>
            </a:r>
            <a:r>
              <a:rPr lang="ko-KR" altLang="en-US" dirty="0"/>
              <a:t>로 먼저 불러오지 않고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연산</a:t>
            </a:r>
            <a:r>
              <a:rPr lang="en-US" altLang="ko-KR" dirty="0"/>
              <a:t>(action)</a:t>
            </a:r>
            <a:r>
              <a:rPr lang="ko-KR" altLang="en-US" dirty="0"/>
              <a:t>을 수행할 때</a:t>
            </a:r>
            <a:r>
              <a:rPr lang="en-US" altLang="ko-KR" dirty="0"/>
              <a:t> </a:t>
            </a:r>
            <a:r>
              <a:rPr lang="ko-KR" altLang="en-US" dirty="0"/>
              <a:t>데이터를 </a:t>
            </a:r>
            <a:r>
              <a:rPr lang="en-US" altLang="ko-KR" dirty="0"/>
              <a:t>RDD</a:t>
            </a:r>
            <a:r>
              <a:rPr lang="ko-KR" altLang="en-US" dirty="0"/>
              <a:t>로 불러 옴</a:t>
            </a:r>
            <a:endParaRPr lang="en-US" altLang="ko-KR" dirty="0"/>
          </a:p>
          <a:p>
            <a:pPr>
              <a:lnSpc>
                <a:spcPct val="80000"/>
              </a:lnSpc>
            </a:pPr>
            <a:r>
              <a:rPr lang="ko-KR" altLang="en-US" dirty="0"/>
              <a:t>필요한 데이터를 미리 파악하여 실행을 최적화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127" y="2544901"/>
            <a:ext cx="7379746" cy="720000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no_files_RDD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sc.textFile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("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no_files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") # RDD </a:t>
            </a:r>
            <a:r>
              <a:rPr kumimoji="1" lang="ko-KR" altLang="en-US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연결만 만듦</a:t>
            </a:r>
            <a:endParaRPr kumimoji="1" lang="en-US" altLang="ko-KR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no_files_RDD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 # error </a:t>
            </a:r>
            <a:r>
              <a:rPr kumimoji="1" lang="ko-KR" altLang="en-US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발생 안 함</a:t>
            </a:r>
            <a:endParaRPr kumimoji="1" lang="en-US" altLang="ko-KR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127" y="3384182"/>
            <a:ext cx="7379746" cy="468000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no_files_RDD.collect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 # </a:t>
            </a:r>
            <a:r>
              <a:rPr kumimoji="1" lang="ko-KR" altLang="en-US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연산 수행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, error </a:t>
            </a:r>
            <a:r>
              <a:rPr kumimoji="1" lang="ko-KR" altLang="en-US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발생</a:t>
            </a:r>
            <a:endParaRPr kumimoji="1" lang="en-US" altLang="ko-KR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831" y="4022398"/>
            <a:ext cx="5580339" cy="2492702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2509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9922AF6-2B5B-4DEE-BCFD-1C7DDD7A6B18}"/>
              </a:ext>
            </a:extLst>
          </p:cNvPr>
          <p:cNvSpPr txBox="1"/>
          <p:nvPr/>
        </p:nvSpPr>
        <p:spPr>
          <a:xfrm>
            <a:off x="683849" y="2530319"/>
            <a:ext cx="7827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072B61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  <a:cs typeface="+mn-cs"/>
              </a:rPr>
              <a:t>Spark </a:t>
            </a: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2B61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  <a:cs typeface="+mn-cs"/>
              </a:rPr>
              <a:t>RDD</a:t>
            </a:r>
            <a:r>
              <a:rPr kumimoji="0" lang="en-US" altLang="ko-KR" sz="4400" b="1" i="0" u="none" strike="noStrike" kern="1200" cap="none" spc="0" normalizeH="0" noProof="0" dirty="0" smtClean="0">
                <a:ln>
                  <a:noFill/>
                </a:ln>
                <a:solidFill>
                  <a:srgbClr val="072B61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  <a:cs typeface="+mn-cs"/>
              </a:rPr>
              <a:t> </a:t>
            </a:r>
            <a:r>
              <a:rPr kumimoji="0" lang="ko-KR" altLang="en-US" sz="4400" b="1" i="0" u="none" strike="noStrike" kern="1200" cap="none" spc="0" normalizeH="0" noProof="0" dirty="0">
                <a:ln>
                  <a:noFill/>
                </a:ln>
                <a:solidFill>
                  <a:srgbClr val="072B61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  <a:cs typeface="+mn-cs"/>
              </a:rPr>
              <a:t>함수</a:t>
            </a:r>
            <a:endParaRPr kumimoji="0" lang="en-US" altLang="ko-KR" sz="4400" b="1" i="0" u="none" strike="noStrike" kern="1200" cap="none" spc="0" normalizeH="0" noProof="0" dirty="0">
              <a:ln>
                <a:noFill/>
              </a:ln>
              <a:solidFill>
                <a:srgbClr val="072B61"/>
              </a:solidFill>
              <a:effectLst/>
              <a:uLnTx/>
              <a:uFillTx/>
              <a:latin typeface="Calibri" panose="020F0502020204030204" pitchFamily="34" charset="0"/>
              <a:ea typeface="맑은 고딕"/>
              <a:cs typeface="+mn-cs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xmlns="" id="{6841B9FC-4286-4A30-88C8-0C998DB5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6488668"/>
            <a:ext cx="7285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https://spark.apache.org/docs/2.3.1/api/python/pyspark.html#</a:t>
            </a:r>
          </a:p>
        </p:txBody>
      </p:sp>
    </p:spTree>
    <p:extLst>
      <p:ext uri="{BB962C8B-B14F-4D97-AF65-F5344CB8AC3E}">
        <p14:creationId xmlns:p14="http://schemas.microsoft.com/office/powerpoint/2010/main" val="4122658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collect(), first()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collect()</a:t>
            </a:r>
          </a:p>
          <a:p>
            <a:pPr lvl="1"/>
            <a:r>
              <a:rPr lang="en-US" altLang="ko-KR" dirty="0" smtClean="0"/>
              <a:t>RDD</a:t>
            </a:r>
            <a:r>
              <a:rPr lang="ko-KR" altLang="en-US" dirty="0"/>
              <a:t>의 전체 데이터를 반환</a:t>
            </a:r>
            <a:endParaRPr lang="en-US" altLang="ko-KR" dirty="0"/>
          </a:p>
          <a:p>
            <a:r>
              <a:rPr lang="en-US" altLang="ko-KR" dirty="0"/>
              <a:t>first()</a:t>
            </a:r>
          </a:p>
          <a:p>
            <a:pPr lvl="1"/>
            <a:r>
              <a:rPr lang="ko-KR" altLang="en-US" dirty="0"/>
              <a:t>앞에서부터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data</a:t>
            </a:r>
            <a:r>
              <a:rPr lang="ko-KR" altLang="en-US" dirty="0"/>
              <a:t>를 반환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05" y="3177954"/>
            <a:ext cx="7700790" cy="2028761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rdd_data</a:t>
            </a:r>
            <a:r>
              <a:rPr kumimoji="1"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([1, 2, 3, 4, 5, 6, 7, 8, 9, 10])</a:t>
            </a:r>
          </a:p>
          <a:p>
            <a:pPr>
              <a:spcBef>
                <a:spcPct val="0"/>
              </a:spcBef>
            </a:pPr>
            <a:endParaRPr kumimoji="1" lang="en-US" altLang="ko-KR" dirty="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data_from_collect</a:t>
            </a:r>
            <a:r>
              <a:rPr kumimoji="1"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rdd_data.collect</a:t>
            </a:r>
            <a:r>
              <a:rPr kumimoji="1"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spcBef>
                <a:spcPct val="0"/>
              </a:spcBef>
            </a:pPr>
            <a:r>
              <a:rPr kumimoji="1"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data_from_first</a:t>
            </a:r>
            <a:r>
              <a:rPr kumimoji="1"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rdd_data.first</a:t>
            </a:r>
            <a:r>
              <a:rPr kumimoji="1"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spcBef>
                <a:spcPct val="0"/>
              </a:spcBef>
            </a:pPr>
            <a:endParaRPr kumimoji="1" lang="en-US" altLang="ko-KR" dirty="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data_from_collect</a:t>
            </a:r>
            <a:r>
              <a:rPr kumimoji="1"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kumimoji="1"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data_from_first</a:t>
            </a:r>
            <a:r>
              <a:rPr kumimoji="1"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  <a:endParaRPr kumimoji="1" lang="en-US" altLang="ko-KR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49860"/>
          <a:stretch/>
        </p:blipFill>
        <p:spPr>
          <a:xfrm>
            <a:off x="721605" y="5547681"/>
            <a:ext cx="3405188" cy="628650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9725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take(n), </a:t>
            </a:r>
            <a:r>
              <a:rPr lang="en-US" altLang="ko-KR" dirty="0" err="1"/>
              <a:t>takeSample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take(n)</a:t>
            </a:r>
          </a:p>
          <a:p>
            <a:pPr lvl="1"/>
            <a:r>
              <a:rPr lang="ko-KR" altLang="en-US" dirty="0"/>
              <a:t>앞에서부터 </a:t>
            </a: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data</a:t>
            </a:r>
            <a:r>
              <a:rPr lang="ko-KR" altLang="en-US" dirty="0"/>
              <a:t>를 반환</a:t>
            </a:r>
            <a:endParaRPr lang="en-US" altLang="ko-KR" dirty="0"/>
          </a:p>
          <a:p>
            <a:r>
              <a:rPr lang="en-US" altLang="ko-KR" dirty="0" err="1"/>
              <a:t>takeSample</a:t>
            </a:r>
            <a:r>
              <a:rPr lang="en-US" altLang="ko-KR" dirty="0"/>
              <a:t>(</a:t>
            </a:r>
            <a:r>
              <a:rPr lang="en-US" altLang="ko-KR" dirty="0" err="1"/>
              <a:t>withReplacement,n</a:t>
            </a:r>
            <a:r>
              <a:rPr lang="en-US" altLang="ko-KR" dirty="0"/>
              <a:t>,[seed])</a:t>
            </a:r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개의 데이터를 </a:t>
            </a:r>
            <a:r>
              <a:rPr lang="en-US" altLang="ko-KR" dirty="0"/>
              <a:t>random sampling</a:t>
            </a:r>
            <a:r>
              <a:rPr lang="ko-KR" altLang="en-US" dirty="0"/>
              <a:t>하여 반환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00" y="3251250"/>
            <a:ext cx="7700400" cy="2028761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rdd_data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([1, 2, 3, 4, 5, 6, 7, 8, 9, 10])</a:t>
            </a:r>
          </a:p>
          <a:p>
            <a:pPr>
              <a:spcBef>
                <a:spcPct val="0"/>
              </a:spcBef>
            </a:pPr>
            <a:endParaRPr kumimoji="1" lang="en-US" altLang="ko-KR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data_from_take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rdd_data.take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(3)</a:t>
            </a:r>
          </a:p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data_from_takeSample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rdd_data.takeSample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(False, 2, </a:t>
            </a:r>
            <a:r>
              <a:rPr kumimoji="1"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2021)</a:t>
            </a:r>
            <a:endParaRPr kumimoji="1" lang="en-US" altLang="ko-KR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endParaRPr kumimoji="1" lang="en-US" altLang="ko-KR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data_from_take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data_from_takeSample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00" y="5568943"/>
            <a:ext cx="1007940" cy="6047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7881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take(n), </a:t>
            </a:r>
            <a:r>
              <a:rPr lang="en-US" altLang="ko-KR" dirty="0" err="1"/>
              <a:t>takeSample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00" y="1156164"/>
            <a:ext cx="7700400" cy="4244752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rdd_data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([1, 2, 3, 4, 5, 6, 7, 8, 9, 10])</a:t>
            </a:r>
          </a:p>
          <a:p>
            <a:pPr>
              <a:spcBef>
                <a:spcPct val="0"/>
              </a:spcBef>
            </a:pPr>
            <a:endParaRPr kumimoji="1" lang="en-US" altLang="ko-KR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data_from_takeSample1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rdd_data.takeSample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(False, 2, </a:t>
            </a:r>
            <a:r>
              <a:rPr kumimoji="1"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2021)</a:t>
            </a:r>
            <a:endParaRPr kumimoji="1" lang="en-US" altLang="ko-KR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data_from_takeSample2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rdd_data.takeSample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(False, 2, </a:t>
            </a:r>
            <a:r>
              <a:rPr kumimoji="1"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2021)</a:t>
            </a:r>
            <a:endParaRPr kumimoji="1" lang="en-US" altLang="ko-KR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data_from_takeSample3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rdd_data.takeSample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(False, 2, </a:t>
            </a:r>
            <a:r>
              <a:rPr kumimoji="1"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2021)</a:t>
            </a:r>
            <a:endParaRPr kumimoji="1" lang="en-US" altLang="ko-KR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data_from_takeSample4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rdd_data.takeSample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(False, 2, 0)</a:t>
            </a: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data_from_takeSample5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rdd_data.takeSample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(False, 2, 0)</a:t>
            </a: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data_from_takeSample6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rdd_data.takeSample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(False, 2, 1)</a:t>
            </a:r>
          </a:p>
          <a:p>
            <a:pPr>
              <a:spcBef>
                <a:spcPct val="0"/>
              </a:spcBef>
            </a:pPr>
            <a:endParaRPr kumimoji="1" lang="en-US" altLang="ko-KR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print(data_from_takeSample1)</a:t>
            </a: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print(data_from_takeSample2)</a:t>
            </a: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print(data_from_takeSample3)</a:t>
            </a: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print(data_from_takeSample4)</a:t>
            </a: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print(data_from_takeSample5)</a:t>
            </a: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print(data_from_takeSample6)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00" y="5550382"/>
            <a:ext cx="626940" cy="12202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5037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count(), </a:t>
            </a:r>
            <a:r>
              <a:rPr lang="en-US" altLang="ko-KR" dirty="0" err="1"/>
              <a:t>countByValue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count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RDD</a:t>
            </a:r>
            <a:r>
              <a:rPr lang="ko-KR" altLang="en-US" dirty="0" smtClean="0"/>
              <a:t>의 데이터 수를 반환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96310" b="17832"/>
          <a:stretch/>
        </p:blipFill>
        <p:spPr>
          <a:xfrm>
            <a:off x="721800" y="3397593"/>
            <a:ext cx="249555" cy="360020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00" y="2070707"/>
            <a:ext cx="7700400" cy="119776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rdd_data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([123, 123, 456, 456, 456, 789])</a:t>
            </a:r>
          </a:p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number_of_data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rdd_data.count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number_of_data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96310" b="17832"/>
          <a:stretch/>
        </p:blipFill>
        <p:spPr>
          <a:xfrm>
            <a:off x="721800" y="5415805"/>
            <a:ext cx="249555" cy="360020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00" y="4088919"/>
            <a:ext cx="7700400" cy="119776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rdd_data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(['ABC','ABC','ABC','ABC','ABC','ABC'])</a:t>
            </a:r>
          </a:p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number_of_data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rdd_data.count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number_of_data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1421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count(), </a:t>
            </a:r>
            <a:r>
              <a:rPr lang="en-US" altLang="ko-KR" dirty="0" err="1"/>
              <a:t>countByValue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countByValue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RDD</a:t>
            </a:r>
            <a:r>
              <a:rPr lang="ko-KR" altLang="en-US" dirty="0" smtClean="0"/>
              <a:t>에서 각 데이터를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하여 </a:t>
            </a:r>
            <a:r>
              <a:rPr lang="en-US" altLang="ko-KR" dirty="0"/>
              <a:t>{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데이터의 수</a:t>
            </a:r>
            <a:r>
              <a:rPr lang="en-US" altLang="ko-KR" dirty="0"/>
              <a:t>}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형식으로 반환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00" y="2325712"/>
            <a:ext cx="7700400" cy="1474763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rdd_data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([123, 123, 456, 456, 456, 789])</a:t>
            </a:r>
          </a:p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data_from_countByValue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rdd_data.countByValue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spcBef>
                <a:spcPct val="0"/>
              </a:spcBef>
            </a:pPr>
            <a:endParaRPr kumimoji="1" lang="en-US" altLang="ko-KR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data_from_countByValue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74143" r="21281" b="7459"/>
          <a:stretch/>
        </p:blipFill>
        <p:spPr>
          <a:xfrm>
            <a:off x="721800" y="3874857"/>
            <a:ext cx="5511041" cy="308436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01" y="6119526"/>
            <a:ext cx="4229022" cy="395347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00" y="4811737"/>
            <a:ext cx="7700400" cy="119776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rdd_data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(["A", "A", "A", "B", "B", "B"])</a:t>
            </a:r>
          </a:p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data_from_countByValue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rdd_data.countByValue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spcBef>
                <a:spcPct val="0"/>
              </a:spcBef>
            </a:pPr>
            <a:endParaRPr kumimoji="1" lang="en-US" altLang="ko-KR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data_from_countByValue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263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Spark vs. Hadoop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488668"/>
            <a:ext cx="669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https://trends.google.co.kr/trends/explore?geo=KR&amp;q=spark,hadoop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131" r="648" b="6920"/>
          <a:stretch/>
        </p:blipFill>
        <p:spPr>
          <a:xfrm>
            <a:off x="320040" y="1604782"/>
            <a:ext cx="8511036" cy="41997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7142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istinct()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중복을 제거하여 새로운 </a:t>
            </a:r>
            <a:r>
              <a:rPr lang="en-US" altLang="ko-KR" dirty="0" smtClean="0">
                <a:latin typeface="+mn-ea"/>
              </a:rPr>
              <a:t>RDD</a:t>
            </a:r>
            <a:r>
              <a:rPr lang="ko-KR" altLang="en-US" dirty="0" smtClean="0">
                <a:latin typeface="+mn-ea"/>
              </a:rPr>
              <a:t>를 반환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47" y="2055228"/>
            <a:ext cx="8250306" cy="2028761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rdd_data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([123, 123, 456, 456, 456, 789])</a:t>
            </a:r>
          </a:p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rdd_data_from_distinct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rdd_data.distinct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data_from_collect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rdd_data_from_distinct.collect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spcBef>
                <a:spcPct val="0"/>
              </a:spcBef>
            </a:pPr>
            <a:endParaRPr kumimoji="1" lang="en-US" altLang="ko-KR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rdd_data_from_distinct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print("-------------------------------------------------------")</a:t>
            </a: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data_from_collect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47" y="4312589"/>
            <a:ext cx="6405256" cy="857250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81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istinct()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중복을 제거하여 새로운 </a:t>
            </a:r>
            <a:r>
              <a:rPr lang="en-US" altLang="ko-KR" dirty="0" smtClean="0">
                <a:latin typeface="+mn-ea"/>
              </a:rPr>
              <a:t>RDD</a:t>
            </a:r>
            <a:r>
              <a:rPr lang="ko-KR" altLang="en-US" dirty="0" smtClean="0">
                <a:latin typeface="+mn-ea"/>
              </a:rPr>
              <a:t>를 반환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47" y="2055228"/>
            <a:ext cx="8250306" cy="2028761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rdd_data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([123, 123, "A", "A"])</a:t>
            </a:r>
          </a:p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rdd_data_from_distinct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rdd_data.distinct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data_from_collect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rdd_data_from_distinct.collect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spcBef>
                <a:spcPct val="0"/>
              </a:spcBef>
            </a:pPr>
            <a:endParaRPr kumimoji="1" lang="en-US" altLang="ko-KR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rdd_data_from_distinct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print("-------------------------------------------------------")</a:t>
            </a: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data_from_collect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47" y="4510442"/>
            <a:ext cx="5358721" cy="6863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739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union(), intersection(), subtract()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err="1"/>
              <a:t>s</a:t>
            </a:r>
            <a:r>
              <a:rPr lang="en-US" altLang="ko-KR" dirty="0" err="1" smtClean="0"/>
              <a:t>c.union</a:t>
            </a:r>
            <a:r>
              <a:rPr lang="en-US" altLang="ko-KR" dirty="0" smtClean="0"/>
              <a:t>([RDD1, RDD2, ……])</a:t>
            </a:r>
          </a:p>
          <a:p>
            <a:pPr lvl="1">
              <a:lnSpc>
                <a:spcPct val="80000"/>
              </a:lnSpc>
            </a:pPr>
            <a:r>
              <a:rPr lang="ko-KR" altLang="en-US" dirty="0" smtClean="0"/>
              <a:t>여러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합하여 새로운 </a:t>
            </a:r>
            <a:r>
              <a:rPr lang="en-US" altLang="ko-KR" dirty="0" smtClean="0"/>
              <a:t>RDD</a:t>
            </a:r>
            <a:r>
              <a:rPr lang="ko-KR" altLang="en-US" dirty="0"/>
              <a:t>로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pPr>
              <a:lnSpc>
                <a:spcPct val="80000"/>
              </a:lnSpc>
            </a:pPr>
            <a:r>
              <a:rPr lang="en-US" altLang="ko-KR" dirty="0" smtClean="0"/>
              <a:t>RDD1.intersection(RDD2)</a:t>
            </a:r>
          </a:p>
          <a:p>
            <a:pPr lvl="1">
              <a:lnSpc>
                <a:spcPct val="80000"/>
              </a:lnSpc>
            </a:pPr>
            <a:r>
              <a:rPr lang="ko-KR" altLang="en-US" dirty="0" smtClean="0"/>
              <a:t>두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의 교집합을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로 반환</a:t>
            </a:r>
            <a:endParaRPr lang="en-US" altLang="ko-KR" dirty="0" smtClean="0"/>
          </a:p>
          <a:p>
            <a:pPr>
              <a:lnSpc>
                <a:spcPct val="80000"/>
              </a:lnSpc>
            </a:pPr>
            <a:r>
              <a:rPr lang="en-US" altLang="ko-KR" dirty="0" smtClean="0"/>
              <a:t>RDD1.subtract(RDD2)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/>
              <a:t>RDD1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RDD2</a:t>
            </a:r>
            <a:r>
              <a:rPr lang="ko-KR" altLang="en-US" dirty="0" smtClean="0"/>
              <a:t>의 데이터를 제거하여 새로운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로 반환</a:t>
            </a:r>
            <a:endParaRPr lang="en-US" altLang="ko-KR" dirty="0" smtClean="0"/>
          </a:p>
          <a:p>
            <a:pPr lvl="1">
              <a:lnSpc>
                <a:spcPct val="80000"/>
              </a:lnSpc>
            </a:pP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28471" b="3735"/>
          <a:stretch/>
        </p:blipFill>
        <p:spPr>
          <a:xfrm>
            <a:off x="628650" y="6003644"/>
            <a:ext cx="4352925" cy="763395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3530822"/>
            <a:ext cx="7820025" cy="2330382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RDD1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([1, 1, 2, 2, 3, 3, 4, 4])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RDD2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([3, 4, 4, 5])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RDD3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([5, 6, 6])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data_from_union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sc.union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([RDD1, RDD2, RDD3]).collect()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data_from_intersection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RDD1.intersection(RDD2).collect()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data_from_subtract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RDD1.subtract(RDD2).collect()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data_from_union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data_from_intersection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data_from_subtract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3342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union(), intersection(), subtract()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1314450"/>
            <a:ext cx="7820025" cy="2330382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RDD1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(["ABC", "ABC", "ABC", "DEF", "DEF"])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RDD2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(["ABC", "ABC"])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RDD3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(["ABC", "ABC"])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data_from_union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sc.union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([RDD1, RDD2, RDD3]).collect()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data_from_intersection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RDD1.intersection(RDD2).collect()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data_from_subtract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RDD2.subtract(RDD3).collect()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data_from_union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data_from_intersection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data_from_subtract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8" y="4085544"/>
            <a:ext cx="6130112" cy="734650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3068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sum(), mean</a:t>
            </a:r>
            <a:r>
              <a:rPr lang="en-US" altLang="ko-KR" dirty="0" smtClean="0"/>
              <a:t>(), variance()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sum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RDD</a:t>
            </a:r>
            <a:r>
              <a:rPr lang="ko-KR" altLang="en-US" dirty="0" smtClean="0"/>
              <a:t>의 데이터 합의 값을 반환</a:t>
            </a:r>
            <a:endParaRPr lang="en-US" altLang="ko-KR" dirty="0" smtClean="0"/>
          </a:p>
          <a:p>
            <a:r>
              <a:rPr lang="en-US" altLang="ko-KR" dirty="0" smtClean="0"/>
              <a:t>mean()</a:t>
            </a:r>
            <a:endParaRPr lang="en-US" altLang="ko-KR" dirty="0"/>
          </a:p>
          <a:p>
            <a:pPr lvl="1"/>
            <a:r>
              <a:rPr lang="en-US" altLang="ko-KR" dirty="0"/>
              <a:t>RDD</a:t>
            </a:r>
            <a:r>
              <a:rPr lang="ko-KR" altLang="en-US" dirty="0"/>
              <a:t>의 </a:t>
            </a:r>
            <a:r>
              <a:rPr lang="ko-KR" altLang="en-US" dirty="0" smtClean="0"/>
              <a:t>데이터의 평균 값을 반환</a:t>
            </a:r>
            <a:endParaRPr lang="en-US" altLang="ko-KR" dirty="0"/>
          </a:p>
          <a:p>
            <a:r>
              <a:rPr lang="en-US" altLang="ko-KR" dirty="0"/>
              <a:t>variance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pPr lvl="1"/>
            <a:r>
              <a:rPr lang="en-US" altLang="ko-KR" dirty="0"/>
              <a:t>RDD</a:t>
            </a:r>
            <a:r>
              <a:rPr lang="ko-KR" altLang="en-US" dirty="0"/>
              <a:t>의 데이터의 </a:t>
            </a:r>
            <a:r>
              <a:rPr lang="ko-KR" altLang="en-US" dirty="0" smtClean="0"/>
              <a:t>분산 </a:t>
            </a:r>
            <a:r>
              <a:rPr lang="ko-KR" altLang="en-US" dirty="0"/>
              <a:t>값을 반환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102" y="3729703"/>
            <a:ext cx="6391796" cy="186608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([1, 2, 3, 4, 5])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data_sum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RDD.sum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data_mean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RDD.mean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data_variance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RDD.variance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data_sum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data_mean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data_variance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90644"/>
          <a:stretch/>
        </p:blipFill>
        <p:spPr>
          <a:xfrm>
            <a:off x="1376102" y="5740882"/>
            <a:ext cx="646113" cy="847725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321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sum(), mean</a:t>
            </a:r>
            <a:r>
              <a:rPr lang="en-US" altLang="ko-KR" dirty="0" smtClean="0"/>
              <a:t>(), variance()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102" y="1280419"/>
            <a:ext cx="6391796" cy="684226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pt-BR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sc.parallelize(["A", "B", "C", "D"])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pt-BR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data_sum = RDD.sum()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pt-BR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print(data_sum</a:t>
            </a:r>
            <a:r>
              <a:rPr kumimoji="1" lang="pt-BR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  <a:endParaRPr kumimoji="1" lang="pt-BR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102" y="2289742"/>
            <a:ext cx="6391796" cy="684226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(["A", "B", "C", "D"])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data_mean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RDD.mean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data_mean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  <a:endParaRPr kumimoji="1" lang="pt-BR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102" y="3249862"/>
            <a:ext cx="6391796" cy="684226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it-IT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sc.parallelize(["A", "B", "C", "D"])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it-IT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data_variance = RDD.variance()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it-IT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print(data_variance)</a:t>
            </a:r>
            <a:endParaRPr kumimoji="1" lang="pt-BR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92" y="4277540"/>
            <a:ext cx="4772880" cy="542653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5992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top(n), min(), max()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top(n)</a:t>
            </a:r>
          </a:p>
          <a:p>
            <a:pPr lvl="1"/>
            <a:r>
              <a:rPr lang="en-US" altLang="ko-KR" dirty="0"/>
              <a:t>RDD </a:t>
            </a:r>
            <a:r>
              <a:rPr lang="ko-KR" altLang="en-US" dirty="0"/>
              <a:t>데이터 중 </a:t>
            </a:r>
            <a:r>
              <a:rPr lang="en-US" altLang="ko-KR" dirty="0"/>
              <a:t>top N </a:t>
            </a:r>
            <a:r>
              <a:rPr lang="ko-KR" altLang="en-US" dirty="0"/>
              <a:t>데이터를 반환</a:t>
            </a:r>
            <a:endParaRPr lang="en-US" altLang="ko-KR" dirty="0"/>
          </a:p>
          <a:p>
            <a:r>
              <a:rPr lang="en-US" altLang="ko-KR" dirty="0"/>
              <a:t>min()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RDD </a:t>
            </a:r>
            <a:r>
              <a:rPr lang="ko-KR" altLang="en-US" dirty="0"/>
              <a:t>데이터 중 최소 데이터를 반환</a:t>
            </a:r>
            <a:endParaRPr lang="en-US" altLang="ko-KR" dirty="0"/>
          </a:p>
          <a:p>
            <a:r>
              <a:rPr lang="en-US" altLang="ko-KR" dirty="0"/>
              <a:t>max()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RDD </a:t>
            </a:r>
            <a:r>
              <a:rPr lang="ko-KR" altLang="en-US" dirty="0"/>
              <a:t>데이터 중 최대</a:t>
            </a:r>
            <a:r>
              <a:rPr lang="en-US" altLang="ko-KR" dirty="0"/>
              <a:t> </a:t>
            </a:r>
            <a:r>
              <a:rPr lang="ko-KR" altLang="en-US" dirty="0"/>
              <a:t>데이터를 반환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88613"/>
          <a:stretch/>
        </p:blipFill>
        <p:spPr>
          <a:xfrm>
            <a:off x="1376102" y="5829269"/>
            <a:ext cx="775528" cy="819150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102" y="3739664"/>
            <a:ext cx="6391796" cy="1911805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([5, 3, 2, 4, 1])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data_top2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RDD.top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(2)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data_min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RDD.min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data_max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RDD.max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print(data_top2)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data_min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data_max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843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top(n), min(), max()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102" y="1545754"/>
            <a:ext cx="6391796" cy="1911805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(["A", "C", "D", "A", "B"])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data_top2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RDD.top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(2)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data_min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RDD.min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data_max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RDD.max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print(data_top2)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data_min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data_max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02" y="3710804"/>
            <a:ext cx="1249532" cy="854272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9807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map(function)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RDD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data</a:t>
                </a:r>
                <a:r>
                  <a:rPr lang="ko-KR" altLang="en-US" dirty="0"/>
                  <a:t>에 </a:t>
                </a:r>
                <a:r>
                  <a:rPr lang="en-US" altLang="ko-KR" dirty="0"/>
                  <a:t>function</a:t>
                </a:r>
                <a:r>
                  <a:rPr lang="ko-KR" altLang="en-US" dirty="0"/>
                  <a:t>을 수행한 결과를 </a:t>
                </a:r>
                <a:r>
                  <a:rPr lang="en-US" altLang="ko-KR" dirty="0"/>
                  <a:t>RDD</a:t>
                </a:r>
                <a:r>
                  <a:rPr lang="ko-KR" altLang="en-US" dirty="0"/>
                  <a:t>로 반환</a:t>
                </a:r>
                <a:endParaRPr lang="en-US" altLang="ko-KR" dirty="0"/>
              </a:p>
              <a:p>
                <a:r>
                  <a:rPr lang="ko-KR" altLang="en-US" dirty="0"/>
                  <a:t>간단한 함수는 </a:t>
                </a:r>
                <a:r>
                  <a:rPr lang="en-US" altLang="ko-KR" dirty="0"/>
                  <a:t>lambda</a:t>
                </a:r>
                <a:r>
                  <a:rPr lang="ko-KR" altLang="en-US" dirty="0"/>
                  <a:t>를 사용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“lambda </a:t>
                </a:r>
                <a:r>
                  <a:rPr lang="ko-KR" altLang="en-US" dirty="0"/>
                  <a:t>인자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표현식</a:t>
                </a:r>
                <a:r>
                  <a:rPr lang="en-US" altLang="ko-KR" dirty="0"/>
                  <a:t>”</a:t>
                </a:r>
                <a:r>
                  <a:rPr lang="ko-KR" altLang="en-US" dirty="0"/>
                  <a:t>으로 구성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e.g., x</a:t>
                </a:r>
                <a:r>
                  <a:rPr lang="ko-KR" altLang="en-US" dirty="0"/>
                  <a:t>를 입력 받아서</a:t>
                </a:r>
                <a:r>
                  <a:rPr lang="en-US" altLang="ko-KR" dirty="0"/>
                  <a:t>, x+1</a:t>
                </a:r>
                <a:r>
                  <a:rPr lang="ko-KR" altLang="en-US" dirty="0"/>
                  <a:t>를 </a:t>
                </a:r>
                <a:r>
                  <a:rPr lang="ko-KR" altLang="en-US" dirty="0" smtClean="0"/>
                  <a:t>반환 코드</a:t>
                </a:r>
                <a:r>
                  <a:rPr lang="en-US" altLang="ko-KR" dirty="0"/>
                  <a:t>:</a:t>
                </a:r>
                <a:r>
                  <a:rPr lang="en-US" altLang="ko-KR" dirty="0" smtClean="0"/>
                  <a:t> </a:t>
                </a:r>
                <a:r>
                  <a:rPr lang="es-ES" altLang="ko-KR" b="1" dirty="0"/>
                  <a:t>lambda</a:t>
                </a:r>
                <a:r>
                  <a:rPr lang="es-ES" altLang="ko-KR" dirty="0"/>
                  <a:t> x : x + </a:t>
                </a:r>
                <a:r>
                  <a:rPr lang="es-ES" altLang="ko-KR" dirty="0" smtClean="0"/>
                  <a:t>1</a:t>
                </a:r>
                <a:br>
                  <a:rPr lang="es-ES" altLang="ko-KR" dirty="0" smtClean="0"/>
                </a:br>
                <a:r>
                  <a:rPr lang="es-ES" altLang="ko-KR" dirty="0" smtClean="0"/>
                  <a:t>        </a:t>
                </a:r>
                <a:r>
                  <a:rPr lang="en-US" altLang="ko-KR" dirty="0" smtClean="0"/>
                  <a:t>([</a:t>
                </a:r>
                <a:r>
                  <a:rPr lang="en-US" altLang="ko-KR" dirty="0"/>
                  <a:t>1, 2, 3]).map(lambda x:x+1)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([2, 3, 4])</a:t>
                </a:r>
                <a:br>
                  <a:rPr lang="en-US" altLang="ko-KR" dirty="0"/>
                </a:br>
                <a:r>
                  <a:rPr lang="en-US" altLang="ko-KR" dirty="0"/>
                  <a:t>      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71237" b="10024"/>
          <a:stretch/>
        </p:blipFill>
        <p:spPr>
          <a:xfrm>
            <a:off x="1376102" y="5509590"/>
            <a:ext cx="1978025" cy="617055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102" y="3350812"/>
            <a:ext cx="6391796" cy="1887183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([1, 2, 3, 4, 5])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RDD_squared1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RDD.map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(lambda x : x * x).collect()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def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f(x):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   return x*x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RDD_squared2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RDD.map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(f).collect()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print(RDD_squared1)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print(RDD_squared2)</a:t>
            </a:r>
          </a:p>
        </p:txBody>
      </p:sp>
    </p:spTree>
    <p:extLst>
      <p:ext uri="{BB962C8B-B14F-4D97-AF65-F5344CB8AC3E}">
        <p14:creationId xmlns:p14="http://schemas.microsoft.com/office/powerpoint/2010/main" val="358704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map(function)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102" y="1306475"/>
            <a:ext cx="6391796" cy="1887183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(["A", "B", "C", "D"])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RDD_squared1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RDD.map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(lambda x : x + x).collect()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def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f(x):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   return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x+x</a:t>
            </a: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RDD_squared2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RDD.map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(f).collect()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print(RDD_squared1)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print(RDD_squared2)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02" y="3505608"/>
            <a:ext cx="2346262" cy="556941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920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산업에서의 </a:t>
            </a:r>
            <a:r>
              <a:rPr lang="en-US" altLang="ko-KR" dirty="0" smtClean="0"/>
              <a:t>Spark </a:t>
            </a:r>
            <a:r>
              <a:rPr lang="ko-KR" altLang="en-US" dirty="0" smtClean="0"/>
              <a:t>적용 분야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352" y="6488667"/>
            <a:ext cx="4272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</a:t>
            </a:r>
            <a:r>
              <a:rPr lang="ko-KR" altLang="en-US" dirty="0" smtClean="0">
                <a:hlinkClick r:id="rId2"/>
              </a:rPr>
              <a:t>databricks.com/solutions/industries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63" y="1344096"/>
            <a:ext cx="7546874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57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flatmap</a:t>
            </a:r>
            <a:r>
              <a:rPr lang="en-US" altLang="ko-KR" dirty="0"/>
              <a:t>(function)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ap()</a:t>
            </a:r>
            <a:r>
              <a:rPr lang="ko-KR" altLang="en-US" dirty="0" smtClean="0"/>
              <a:t>의 결과를 </a:t>
            </a:r>
            <a:r>
              <a:rPr lang="en-US" altLang="ko-KR" dirty="0" smtClean="0"/>
              <a:t>1</a:t>
            </a:r>
            <a:r>
              <a:rPr lang="ko-KR" altLang="en-US" dirty="0"/>
              <a:t>차원 </a:t>
            </a:r>
            <a:r>
              <a:rPr lang="en-US" altLang="ko-KR" dirty="0"/>
              <a:t>list </a:t>
            </a:r>
            <a:r>
              <a:rPr lang="ko-KR" altLang="en-US" dirty="0"/>
              <a:t>형식으로 반환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33579"/>
          <a:stretch/>
        </p:blipFill>
        <p:spPr>
          <a:xfrm>
            <a:off x="1376102" y="5040102"/>
            <a:ext cx="4561523" cy="609600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102" y="2152530"/>
            <a:ext cx="6391796" cy="2551981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(["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spark,example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", "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flatmap,map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"])</a:t>
            </a:r>
          </a:p>
          <a:p>
            <a:pPr>
              <a:spcBef>
                <a:spcPct val="0"/>
              </a:spcBef>
            </a:pPr>
            <a:endParaRPr kumimoji="1" lang="en-US" altLang="ko-KR" sz="1600" dirty="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RDD_from_flatMap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RDD.flatMap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(lambda x : 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x.split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(",")).collect()</a:t>
            </a:r>
          </a:p>
          <a:p>
            <a:pPr>
              <a:spcBef>
                <a:spcPct val="0"/>
              </a:spcBef>
            </a:pPr>
            <a:endParaRPr kumimoji="1" lang="en-US" altLang="ko-KR" sz="1600" dirty="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RDD_from_map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RDD.map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(lambda x : 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x.split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(",")).collect()</a:t>
            </a:r>
          </a:p>
          <a:p>
            <a:pPr>
              <a:spcBef>
                <a:spcPct val="0"/>
              </a:spcBef>
            </a:pPr>
            <a:endParaRPr kumimoji="1" lang="en-US" altLang="ko-KR" sz="1600" dirty="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RDD_from_flatMap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 # 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flatMap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결과</a:t>
            </a:r>
            <a:endParaRPr kumimoji="1" lang="en-US" altLang="ko-KR" sz="1600" dirty="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RDD_from_map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 # map 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결과</a:t>
            </a: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476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flatmap</a:t>
            </a:r>
            <a:r>
              <a:rPr lang="en-US" altLang="ko-KR" dirty="0"/>
              <a:t>(function)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102" y="1399264"/>
            <a:ext cx="6391796" cy="828432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([1, 2, 3, 4])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RDD_from_flatMap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RDD.flatMap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(lambda x :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x+x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).collect()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RDD_from_flatMap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02" y="2552326"/>
            <a:ext cx="5210175" cy="885825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102" y="4254581"/>
            <a:ext cx="6391796" cy="1074653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 [["A"],["B"]], [["A"],["B"]] ])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RDD_from_flatMap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RDD.flatMap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(lambda x :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x+x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).collect()</a:t>
            </a:r>
          </a:p>
          <a:p>
            <a:pPr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RDD_from_flatMap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01" y="5642648"/>
            <a:ext cx="5042783" cy="281357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9989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filter(condition)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14450"/>
            <a:ext cx="8402706" cy="4972050"/>
          </a:xfrm>
        </p:spPr>
        <p:txBody>
          <a:bodyPr/>
          <a:lstStyle/>
          <a:p>
            <a:r>
              <a:rPr lang="ko-KR" altLang="en-US" dirty="0"/>
              <a:t>조건에 해당하는 </a:t>
            </a:r>
            <a:r>
              <a:rPr lang="en-US" altLang="ko-KR" dirty="0"/>
              <a:t>RDD</a:t>
            </a:r>
            <a:r>
              <a:rPr lang="ko-KR" altLang="en-US" dirty="0"/>
              <a:t>의 </a:t>
            </a:r>
            <a:r>
              <a:rPr lang="en-US" altLang="ko-KR" dirty="0"/>
              <a:t>data</a:t>
            </a:r>
            <a:r>
              <a:rPr lang="ko-KR" altLang="en-US" dirty="0"/>
              <a:t>를 추출하여 새로운 </a:t>
            </a:r>
            <a:r>
              <a:rPr lang="en-US" altLang="ko-KR" dirty="0"/>
              <a:t>RDD</a:t>
            </a:r>
            <a:r>
              <a:rPr lang="ko-KR" altLang="en-US" dirty="0"/>
              <a:t>로 반환 </a:t>
            </a:r>
            <a:endParaRPr lang="en-US" altLang="ko-KR" dirty="0"/>
          </a:p>
          <a:p>
            <a:r>
              <a:rPr lang="ko-KR" altLang="en-US" dirty="0"/>
              <a:t>조건을 함수로 넘겨 줌</a:t>
            </a:r>
            <a:endParaRPr lang="en-US" altLang="ko-KR" dirty="0"/>
          </a:p>
          <a:p>
            <a:pPr lvl="1"/>
            <a:r>
              <a:rPr lang="ko-KR" altLang="en-US" dirty="0"/>
              <a:t>함수의 반환 값이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가 되도록 함수를 만듦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00" y="2749753"/>
            <a:ext cx="7700400" cy="2613536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([1, 2, 3, 4, 5])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RDD_from_filter1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RDD.filter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(lambda x : x &lt; 3).collect()</a:t>
            </a:r>
          </a:p>
          <a:p>
            <a:pPr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def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f(x):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   return x &lt; 3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RDD_from_filter2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RDD.filter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(f).collect()</a:t>
            </a:r>
          </a:p>
          <a:p>
            <a:pPr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print(RDD_from_filter1)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print(RDD_from_filter2)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88227"/>
          <a:stretch/>
        </p:blipFill>
        <p:spPr>
          <a:xfrm>
            <a:off x="721800" y="5741078"/>
            <a:ext cx="809625" cy="647700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9669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filter(condition)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00" y="1401050"/>
            <a:ext cx="7700400" cy="1813317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([1, 2, 3, 4, 5])</a:t>
            </a:r>
          </a:p>
          <a:p>
            <a:pPr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def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f(x):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   return x==1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RDD_from_filter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RDD.filter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(f).collect()</a:t>
            </a:r>
          </a:p>
          <a:p>
            <a:pPr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RDD_from_filter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00" y="3320561"/>
            <a:ext cx="482045" cy="31744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99" y="5981983"/>
            <a:ext cx="911523" cy="262063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00" y="4046279"/>
            <a:ext cx="7700400" cy="1813317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([1, 2, 3, "a", "c", "b"])</a:t>
            </a:r>
          </a:p>
          <a:p>
            <a:pPr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def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f(x):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   return type(x) ==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int</a:t>
            </a: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RDD_from_filter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RDD.filter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(f).collect()</a:t>
            </a:r>
          </a:p>
          <a:p>
            <a:pPr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RDD_from_filter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1802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reduce(function)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RDD</a:t>
            </a:r>
            <a:r>
              <a:rPr lang="ko-KR" altLang="en-US" dirty="0"/>
              <a:t>의 </a:t>
            </a:r>
            <a:r>
              <a:rPr lang="en-US" altLang="ko-KR" dirty="0"/>
              <a:t>data</a:t>
            </a:r>
            <a:r>
              <a:rPr lang="ko-KR" altLang="en-US" dirty="0"/>
              <a:t>를 통합 함</a:t>
            </a:r>
            <a:endParaRPr lang="en-US" altLang="ko-KR" dirty="0"/>
          </a:p>
          <a:p>
            <a:r>
              <a:rPr lang="ko-KR" altLang="en-US" dirty="0"/>
              <a:t>주로 이항 연산이 사용 됨 </a:t>
            </a:r>
            <a:r>
              <a:rPr lang="en-US" altLang="ko-KR" dirty="0"/>
              <a:t>(e.g., </a:t>
            </a:r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102" y="2413125"/>
            <a:ext cx="6391796" cy="2890535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from operator import add # </a:t>
            </a:r>
            <a:r>
              <a:rPr kumimoji="1"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덧셈 함수</a:t>
            </a: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([1, 2, 3, 4, 5])</a:t>
            </a:r>
          </a:p>
          <a:p>
            <a:pPr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RDD_from_reduce1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RDD.reduce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(add) # RDD</a:t>
            </a:r>
            <a:r>
              <a:rPr kumimoji="1"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의 모든 값을 더함</a:t>
            </a: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def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f(x, y):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   return x + y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RDD_from_reduce2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RDD.reduce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(f)</a:t>
            </a:r>
          </a:p>
          <a:p>
            <a:pPr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print(RDD_from_reduce1)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print(RDD_from_reduce2)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93581"/>
          <a:stretch/>
        </p:blipFill>
        <p:spPr>
          <a:xfrm>
            <a:off x="1376102" y="5546725"/>
            <a:ext cx="440248" cy="600075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5199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reduce(function)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102" y="1261081"/>
            <a:ext cx="6391796" cy="205953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from operator import add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(['a', 'c', 'b', 'e', 's'])</a:t>
            </a:r>
          </a:p>
          <a:p>
            <a:pPr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def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f(x, y):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   return x + y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RDD_from_reduce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RDD.reduce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(f)</a:t>
            </a:r>
          </a:p>
          <a:p>
            <a:pPr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RDD_from_reduce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02" y="3589563"/>
            <a:ext cx="841466" cy="420733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4832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응용 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공통 방문 장소에 대한 각 사용자 별 </a:t>
            </a:r>
            <a:r>
              <a:rPr lang="ko-KR" altLang="en-US" dirty="0" err="1" smtClean="0"/>
              <a:t>방문빈도</a:t>
            </a:r>
            <a:r>
              <a:rPr lang="ko-KR" altLang="en-US" dirty="0" smtClean="0"/>
              <a:t> 출력하기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</a:t>
            </a:r>
            <a:r>
              <a:rPr lang="en-US" altLang="ko-KR" dirty="0" smtClean="0"/>
              <a:t>A</a:t>
            </a:r>
            <a:r>
              <a:rPr lang="ko-KR" altLang="en-US" dirty="0"/>
              <a:t> </a:t>
            </a:r>
            <a:r>
              <a:rPr lang="ko-KR" altLang="en-US" dirty="0" smtClean="0"/>
              <a:t>방문 장소</a:t>
            </a:r>
            <a:r>
              <a:rPr lang="en-US" altLang="ko-KR" dirty="0" smtClean="0"/>
              <a:t>: [‘</a:t>
            </a:r>
            <a:r>
              <a:rPr lang="en-US" altLang="ko-KR" dirty="0" err="1" smtClean="0"/>
              <a:t>M_store</a:t>
            </a:r>
            <a:r>
              <a:rPr lang="en-US" altLang="ko-KR" dirty="0" smtClean="0"/>
              <a:t>’, ‘</a:t>
            </a:r>
            <a:r>
              <a:rPr lang="en-US" altLang="ko-KR" dirty="0" err="1" smtClean="0"/>
              <a:t>S_cafe</a:t>
            </a:r>
            <a:r>
              <a:rPr lang="en-US" altLang="ko-KR" dirty="0" smtClean="0"/>
              <a:t>’, ‘</a:t>
            </a:r>
            <a:r>
              <a:rPr lang="en-US" altLang="ko-KR" dirty="0" err="1"/>
              <a:t>M</a:t>
            </a:r>
            <a:r>
              <a:rPr lang="en-US" altLang="ko-KR" dirty="0" err="1" smtClean="0"/>
              <a:t>_store</a:t>
            </a:r>
            <a:r>
              <a:rPr lang="en-US" altLang="ko-KR" dirty="0" smtClean="0"/>
              <a:t>’,</a:t>
            </a:r>
            <a:r>
              <a:rPr lang="en-US" altLang="ko-KR" dirty="0"/>
              <a:t> ‘</a:t>
            </a:r>
            <a:r>
              <a:rPr lang="en-US" altLang="ko-KR" dirty="0" err="1"/>
              <a:t>S_cafe</a:t>
            </a:r>
            <a:r>
              <a:rPr lang="en-US" altLang="ko-KR" dirty="0"/>
              <a:t>’,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H_shop</a:t>
            </a:r>
            <a:r>
              <a:rPr lang="en-US" altLang="ko-KR" dirty="0" smtClean="0"/>
              <a:t>’,</a:t>
            </a:r>
            <a:r>
              <a:rPr lang="en-US" altLang="ko-KR" dirty="0"/>
              <a:t>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D_store</a:t>
            </a:r>
            <a:r>
              <a:rPr lang="en-US" altLang="ko-KR" dirty="0" smtClean="0"/>
              <a:t>’]</a:t>
            </a:r>
          </a:p>
          <a:p>
            <a:pPr lvl="2"/>
            <a:r>
              <a:rPr lang="ko-KR" altLang="en-US" dirty="0"/>
              <a:t>사용자 </a:t>
            </a:r>
            <a:r>
              <a:rPr lang="en-US" altLang="ko-KR" dirty="0" smtClean="0"/>
              <a:t>B</a:t>
            </a:r>
            <a:r>
              <a:rPr lang="ko-KR" altLang="en-US" dirty="0" smtClean="0"/>
              <a:t> </a:t>
            </a:r>
            <a:r>
              <a:rPr lang="ko-KR" altLang="en-US" dirty="0"/>
              <a:t>방문 장소</a:t>
            </a:r>
            <a:r>
              <a:rPr lang="en-US" altLang="ko-KR" dirty="0"/>
              <a:t>: </a:t>
            </a:r>
            <a:r>
              <a:rPr lang="en-US" altLang="ko-KR" dirty="0" smtClean="0"/>
              <a:t>[‘</a:t>
            </a:r>
            <a:r>
              <a:rPr lang="en-US" altLang="ko-KR" dirty="0" err="1"/>
              <a:t>S_cafe</a:t>
            </a:r>
            <a:r>
              <a:rPr lang="en-US" altLang="ko-KR" dirty="0"/>
              <a:t>’, ‘</a:t>
            </a:r>
            <a:r>
              <a:rPr lang="en-US" altLang="ko-KR" dirty="0" err="1"/>
              <a:t>M_store</a:t>
            </a:r>
            <a:r>
              <a:rPr lang="en-US" altLang="ko-KR" dirty="0"/>
              <a:t>’, ‘</a:t>
            </a:r>
            <a:r>
              <a:rPr lang="en-US" altLang="ko-KR" dirty="0" err="1"/>
              <a:t>S_cafe</a:t>
            </a:r>
            <a:r>
              <a:rPr lang="en-US" altLang="ko-KR" dirty="0"/>
              <a:t>’, </a:t>
            </a:r>
            <a:r>
              <a:rPr lang="en-US" altLang="ko-KR" dirty="0" smtClean="0"/>
              <a:t>‘</a:t>
            </a:r>
            <a:r>
              <a:rPr lang="en-US" altLang="ko-KR" dirty="0" err="1"/>
              <a:t>A</a:t>
            </a:r>
            <a:r>
              <a:rPr lang="en-US" altLang="ko-KR" dirty="0" err="1" smtClean="0"/>
              <a:t>_market</a:t>
            </a:r>
            <a:r>
              <a:rPr lang="en-US" altLang="ko-KR" dirty="0" smtClean="0"/>
              <a:t>’, ‘</a:t>
            </a:r>
            <a:r>
              <a:rPr lang="en-US" altLang="ko-KR" dirty="0" err="1" smtClean="0"/>
              <a:t>A_market</a:t>
            </a:r>
            <a:r>
              <a:rPr lang="en-US" altLang="ko-KR" dirty="0" smtClean="0"/>
              <a:t>’]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317"/>
            <a:ext cx="9144000" cy="662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응용 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90" y="1592643"/>
            <a:ext cx="8443421" cy="828432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A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M_store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S_cafe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M_store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S_cafe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H_shop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D_store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'])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B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S_cafe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M_store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S_cafe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A_market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A_market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'])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BC2EE78-B3CC-486C-B74A-EF153C4402F0}"/>
              </a:ext>
            </a:extLst>
          </p:cNvPr>
          <p:cNvSpPr/>
          <p:nvPr/>
        </p:nvSpPr>
        <p:spPr>
          <a:xfrm>
            <a:off x="350290" y="2536846"/>
            <a:ext cx="8443422" cy="309781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90" y="5750434"/>
            <a:ext cx="5274316" cy="5741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681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응용 문제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제조 공정의 </a:t>
            </a:r>
            <a:r>
              <a:rPr lang="en-US" altLang="ko-KR" dirty="0" smtClean="0"/>
              <a:t>error </a:t>
            </a:r>
            <a:r>
              <a:rPr lang="ko-KR" altLang="en-US" dirty="0" smtClean="0"/>
              <a:t>이유만 추출하기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제조 공정의 성공 여부 </a:t>
            </a:r>
            <a:r>
              <a:rPr lang="en-US" altLang="ko-KR" dirty="0" smtClean="0"/>
              <a:t>history</a:t>
            </a:r>
            <a:r>
              <a:rPr lang="ko-KR" altLang="en-US" dirty="0" smtClean="0"/>
              <a:t>가 주어질 때</a:t>
            </a:r>
            <a:r>
              <a:rPr lang="en-US" altLang="ko-KR" dirty="0" smtClean="0"/>
              <a:t>, error</a:t>
            </a:r>
            <a:r>
              <a:rPr lang="ko-KR" altLang="en-US" dirty="0" smtClean="0"/>
              <a:t>의 이유만 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성공 여부 </a:t>
            </a:r>
            <a:r>
              <a:rPr lang="en-US" altLang="ko-KR" dirty="0" smtClean="0"/>
              <a:t>history, error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error</a:t>
            </a:r>
            <a:r>
              <a:rPr lang="ko-KR" altLang="en-US" dirty="0" smtClean="0"/>
              <a:t>이유가 함께 저장 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[‘</a:t>
            </a:r>
            <a:r>
              <a:rPr lang="en-US" altLang="ko-KR" dirty="0"/>
              <a:t>success’, ‘success</a:t>
            </a:r>
            <a:r>
              <a:rPr lang="en-US" altLang="ko-KR" dirty="0" smtClean="0"/>
              <a:t>’, </a:t>
            </a:r>
            <a:r>
              <a:rPr lang="en-US" altLang="ko-KR" dirty="0"/>
              <a:t>‘</a:t>
            </a:r>
            <a:r>
              <a:rPr lang="en-US" altLang="ko-KR" dirty="0" err="1" smtClean="0"/>
              <a:t>error:no_signal</a:t>
            </a:r>
            <a:r>
              <a:rPr lang="en-US" altLang="ko-KR" dirty="0" smtClean="0"/>
              <a:t>’, </a:t>
            </a:r>
            <a:r>
              <a:rPr lang="en-US" altLang="ko-KR" dirty="0"/>
              <a:t>‘success</a:t>
            </a:r>
            <a:r>
              <a:rPr lang="en-US" altLang="ko-KR" dirty="0" smtClean="0"/>
              <a:t>’, </a:t>
            </a:r>
            <a:r>
              <a:rPr lang="en-US" altLang="ko-KR" dirty="0"/>
              <a:t>‘</a:t>
            </a:r>
            <a:r>
              <a:rPr lang="en-US" altLang="ko-KR" dirty="0" err="1" smtClean="0"/>
              <a:t>error:no_material</a:t>
            </a:r>
            <a:r>
              <a:rPr lang="en-US" altLang="ko-KR" dirty="0" smtClean="0"/>
              <a:t>’]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90" y="3310278"/>
            <a:ext cx="8443421" cy="582211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all_data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(['success', 'success',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error:no_signal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', 'success',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error:no_material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'])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BC2EE78-B3CC-486C-B74A-EF153C4402F0}"/>
              </a:ext>
            </a:extLst>
          </p:cNvPr>
          <p:cNvSpPr/>
          <p:nvPr/>
        </p:nvSpPr>
        <p:spPr>
          <a:xfrm>
            <a:off x="349809" y="3888848"/>
            <a:ext cx="8443422" cy="173886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89" y="5927614"/>
            <a:ext cx="2851376" cy="378606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119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JupyterLab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탐색메뉴</a:t>
            </a:r>
            <a:r>
              <a:rPr lang="ko-KR" altLang="en-US" dirty="0"/>
              <a:t>       </a:t>
            </a:r>
            <a:r>
              <a:rPr lang="en-US" altLang="ko-KR" dirty="0"/>
              <a:t>– </a:t>
            </a:r>
            <a:r>
              <a:rPr lang="en-US" altLang="ko-KR" dirty="0" err="1"/>
              <a:t>Dataproc</a:t>
            </a:r>
            <a:r>
              <a:rPr lang="en-US" altLang="ko-KR" dirty="0"/>
              <a:t> – </a:t>
            </a:r>
            <a:r>
              <a:rPr lang="ko-KR" altLang="en-US" dirty="0"/>
              <a:t>클러스터 </a:t>
            </a:r>
            <a:r>
              <a:rPr lang="en-US" altLang="ko-KR" dirty="0"/>
              <a:t>– </a:t>
            </a:r>
            <a:r>
              <a:rPr lang="ko-KR" altLang="en-US" dirty="0"/>
              <a:t>클러스터 이름 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14360"/>
          <a:stretch/>
        </p:blipFill>
        <p:spPr>
          <a:xfrm>
            <a:off x="168334" y="2253339"/>
            <a:ext cx="3890963" cy="3733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680" y="2253339"/>
            <a:ext cx="4164676" cy="2078503"/>
          </a:xfrm>
          <a:prstGeom prst="rect">
            <a:avLst/>
          </a:prstGeom>
        </p:spPr>
      </p:pic>
      <p:pic>
        <p:nvPicPr>
          <p:cNvPr id="9" name="Picture 4" descr="Click Icon Click Icon Vector In Trendy Flat Style Isolated On White  Background Click Icon Image Click Icon Illustration Stock Illustration -  Download Image Now - iStock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478" y="2024739"/>
            <a:ext cx="1135063" cy="113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lick Icon Click Icon Vector In Trendy Flat Style Isolated On White  Background Click Icon Image Click Icon Illustration Stock Illustration -  Download Image Now - iStock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91" y="4860149"/>
            <a:ext cx="1135063" cy="113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lick Icon Click Icon Vector In Trendy Flat Style Isolated On White  Background Click Icon Image Click Icon Illustration Stock Illustration -  Download Image Now - iStock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412" y="5001756"/>
            <a:ext cx="1135063" cy="113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lick Icon Click Icon Vector In Trendy Flat Style Isolated On White  Background Click Icon Image Click Icon Illustration Stock Illustration -  Download Image Now - iStock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018" y="3159802"/>
            <a:ext cx="1135063" cy="113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오른쪽 화살표 12"/>
          <p:cNvSpPr/>
          <p:nvPr/>
        </p:nvSpPr>
        <p:spPr>
          <a:xfrm>
            <a:off x="4217989" y="3159802"/>
            <a:ext cx="598344" cy="736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r="88262" b="88829"/>
          <a:stretch/>
        </p:blipFill>
        <p:spPr>
          <a:xfrm>
            <a:off x="2200793" y="1359284"/>
            <a:ext cx="361931" cy="28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786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239"/>
            <a:ext cx="9144000" cy="652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응용 문제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분기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업체의 총 스마트폰 출하량 구하기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</a:t>
            </a:r>
            <a:r>
              <a:rPr lang="en-US" altLang="ko-KR" dirty="0"/>
              <a:t>: "Samsung:72", "Huawei:59", "</a:t>
            </a:r>
            <a:r>
              <a:rPr lang="en-US" altLang="ko-KR" dirty="0" smtClean="0"/>
              <a:t>Apple:42“ (</a:t>
            </a:r>
            <a:r>
              <a:rPr lang="ko-KR" altLang="en-US" dirty="0" smtClean="0"/>
              <a:t>단위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Mil.)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836" y="2829673"/>
            <a:ext cx="7684328" cy="335989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all_data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(["Samsung:72", "Huawei:59", "Apple:42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"])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BC2EE78-B3CC-486C-B74A-EF153C4402F0}"/>
              </a:ext>
            </a:extLst>
          </p:cNvPr>
          <p:cNvSpPr/>
          <p:nvPr/>
        </p:nvSpPr>
        <p:spPr>
          <a:xfrm>
            <a:off x="729836" y="3165662"/>
            <a:ext cx="7684328" cy="195497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36" y="5349240"/>
            <a:ext cx="1380534" cy="5410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488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743"/>
            <a:ext cx="9144000" cy="654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4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응용 문제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2019</a:t>
            </a:r>
            <a:r>
              <a:rPr lang="ko-KR" altLang="en-US" dirty="0" smtClean="0"/>
              <a:t>년 </a:t>
            </a:r>
            <a:r>
              <a:rPr lang="en-US" altLang="ko-KR" dirty="0"/>
              <a:t>G</a:t>
            </a:r>
            <a:r>
              <a:rPr lang="en-US" altLang="ko-KR" dirty="0" smtClean="0"/>
              <a:t>alaxy </a:t>
            </a:r>
            <a:r>
              <a:rPr lang="ko-KR" altLang="en-US" dirty="0" smtClean="0"/>
              <a:t>모델의 평균 출하량 구하기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</a:t>
            </a:r>
            <a:r>
              <a:rPr lang="en-US" altLang="ko-KR" dirty="0" smtClean="0"/>
              <a:t>: “</a:t>
            </a:r>
            <a:r>
              <a:rPr lang="ko-KR" altLang="en-US" dirty="0" smtClean="0"/>
              <a:t>브랜드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모델명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출하량</a:t>
            </a:r>
            <a:r>
              <a:rPr lang="en-US" altLang="ko-KR" dirty="0" smtClean="0"/>
              <a:t>“</a:t>
            </a:r>
          </a:p>
          <a:p>
            <a:pPr lvl="2"/>
            <a:r>
              <a:rPr kumimoji="1" lang="en-US" altLang="ko-KR" dirty="0" smtClean="0"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</a:t>
            </a:r>
            <a:r>
              <a:rPr kumimoji="1" lang="en-US" altLang="ko-KR" dirty="0"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Galaxy,A10,30.3", "Galaxy,A50,24.2", "Galaxy,A20,19.2", "iPhone,XR,46.3", "iPhone,11,37.3", "Redmi,Note7,16.4</a:t>
            </a:r>
            <a:r>
              <a:rPr kumimoji="1" lang="en-US" altLang="ko-KR" dirty="0" smtClean="0"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</a:t>
            </a:r>
            <a:r>
              <a:rPr lang="en-US" altLang="ko-KR" dirty="0" smtClean="0"/>
              <a:t> (</a:t>
            </a:r>
            <a:r>
              <a:rPr lang="ko-KR" altLang="en-US" dirty="0" smtClean="0"/>
              <a:t>단위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Mil.)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90" y="3061602"/>
            <a:ext cx="8443421" cy="582211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all_data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(["Galaxy,A10,30.3", "Galaxy,A50,24.2", "Galaxy,A20,19.2", "iPhone,XR,46.3", "iPhone,11,37.3", "Redmi,Note7,16.4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"])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BC2EE78-B3CC-486C-B74A-EF153C4402F0}"/>
              </a:ext>
            </a:extLst>
          </p:cNvPr>
          <p:cNvSpPr/>
          <p:nvPr/>
        </p:nvSpPr>
        <p:spPr>
          <a:xfrm>
            <a:off x="350289" y="3619965"/>
            <a:ext cx="8443422" cy="187474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89" y="5640755"/>
            <a:ext cx="3092408" cy="4123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54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94"/>
            <a:ext cx="9144000" cy="678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9922AF6-2B5B-4DEE-BCFD-1C7DDD7A6B18}"/>
              </a:ext>
            </a:extLst>
          </p:cNvPr>
          <p:cNvSpPr txBox="1"/>
          <p:nvPr/>
        </p:nvSpPr>
        <p:spPr>
          <a:xfrm>
            <a:off x="683849" y="2530319"/>
            <a:ext cx="7827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072B61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  <a:cs typeface="+mn-cs"/>
              </a:rPr>
              <a:t>Spark </a:t>
            </a: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2B61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  <a:cs typeface="+mn-cs"/>
              </a:rPr>
              <a:t>RDD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072B61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  <a:cs typeface="+mn-cs"/>
              </a:rPr>
              <a:t>: </a:t>
            </a:r>
            <a:r>
              <a:rPr lang="en-US" altLang="ko-KR" sz="4400" b="1" dirty="0">
                <a:solidFill>
                  <a:srgbClr val="072B61"/>
                </a:solidFill>
                <a:latin typeface="Calibri" panose="020F0502020204030204" pitchFamily="34" charset="0"/>
                <a:ea typeface="맑은 고딕"/>
              </a:rPr>
              <a:t>K</a:t>
            </a:r>
            <a:r>
              <a:rPr kumimoji="0" lang="en-US" altLang="ko-KR" sz="4400" b="1" i="0" u="none" strike="noStrike" kern="1200" cap="none" spc="0" normalizeH="0" noProof="0" dirty="0" err="1">
                <a:ln>
                  <a:noFill/>
                </a:ln>
                <a:solidFill>
                  <a:srgbClr val="072B61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  <a:cs typeface="+mn-cs"/>
              </a:rPr>
              <a:t>ey</a:t>
            </a:r>
            <a:r>
              <a:rPr kumimoji="0" lang="en-US" altLang="ko-KR" sz="4400" b="1" i="0" u="none" strike="noStrike" kern="1200" cap="none" spc="0" normalizeH="0" noProof="0" dirty="0">
                <a:ln>
                  <a:noFill/>
                </a:ln>
                <a:solidFill>
                  <a:srgbClr val="072B61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  <a:cs typeface="+mn-cs"/>
              </a:rPr>
              <a:t>-value </a:t>
            </a:r>
            <a:r>
              <a:rPr lang="ko-KR" altLang="en-US" sz="4400" b="1" dirty="0">
                <a:solidFill>
                  <a:srgbClr val="072B61"/>
                </a:solidFill>
                <a:latin typeface="Calibri" panose="020F0502020204030204" pitchFamily="34" charset="0"/>
                <a:ea typeface="맑은 고딕"/>
              </a:rPr>
              <a:t>함수</a:t>
            </a: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srgbClr val="072B61"/>
              </a:solidFill>
              <a:effectLst/>
              <a:uLnTx/>
              <a:uFillTx/>
              <a:latin typeface="Calibri" panose="020F0502020204030204" pitchFamily="34" charset="0"/>
              <a:ea typeface="맑은 고딕"/>
              <a:cs typeface="+mn-cs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xmlns="" id="{6841B9FC-4286-4A30-88C8-0C998DB5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55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reduceByKey</a:t>
            </a:r>
            <a:r>
              <a:rPr lang="en-US" altLang="ko-KR" dirty="0"/>
              <a:t>(function)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Key-value </a:t>
                </a:r>
                <a:r>
                  <a:rPr lang="ko-KR" altLang="en-US" dirty="0"/>
                  <a:t>데이터는 </a:t>
                </a:r>
                <a:r>
                  <a:rPr lang="en-US" altLang="ko-KR" dirty="0"/>
                  <a:t>(key, value) </a:t>
                </a:r>
                <a:r>
                  <a:rPr lang="ko-KR" altLang="en-US" dirty="0"/>
                  <a:t>형식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e.g., </a:t>
                </a:r>
                <a:r>
                  <a:rPr lang="ko-KR" altLang="en-US" dirty="0"/>
                  <a:t>단어가 </a:t>
                </a:r>
                <a:r>
                  <a:rPr lang="en-US" altLang="ko-KR" dirty="0"/>
                  <a:t>key, </a:t>
                </a:r>
                <a:r>
                  <a:rPr lang="ko-KR" altLang="en-US" dirty="0"/>
                  <a:t>단어의 수가 </a:t>
                </a:r>
                <a:r>
                  <a:rPr lang="en-US" altLang="ko-KR" dirty="0"/>
                  <a:t>value</a:t>
                </a:r>
                <a:r>
                  <a:rPr lang="ko-KR" altLang="en-US" dirty="0"/>
                  <a:t>인 경우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>        [(</a:t>
                </a:r>
                <a:r>
                  <a:rPr lang="ko-KR" altLang="en-US" dirty="0"/>
                  <a:t>단어</a:t>
                </a:r>
                <a:r>
                  <a:rPr lang="en-US" altLang="ko-KR" dirty="0"/>
                  <a:t>1, 2), (</a:t>
                </a:r>
                <a:r>
                  <a:rPr lang="ko-KR" altLang="en-US" dirty="0"/>
                  <a:t>단어</a:t>
                </a:r>
                <a:r>
                  <a:rPr lang="en-US" altLang="ko-KR" dirty="0"/>
                  <a:t>2, 1), (</a:t>
                </a:r>
                <a:r>
                  <a:rPr lang="ko-KR" altLang="en-US" dirty="0"/>
                  <a:t>단어</a:t>
                </a:r>
                <a:r>
                  <a:rPr lang="en-US" altLang="ko-KR" dirty="0"/>
                  <a:t>2, 2), (</a:t>
                </a:r>
                <a:r>
                  <a:rPr lang="ko-KR" altLang="en-US" dirty="0"/>
                  <a:t>단어</a:t>
                </a:r>
                <a:r>
                  <a:rPr lang="en-US" altLang="ko-KR" dirty="0"/>
                  <a:t>3, 1) …..]</a:t>
                </a:r>
              </a:p>
              <a:p>
                <a:r>
                  <a:rPr lang="en-US" altLang="ko-KR" dirty="0" err="1"/>
                  <a:t>reduceByKey</a:t>
                </a:r>
                <a:r>
                  <a:rPr lang="en-US" altLang="ko-KR" dirty="0"/>
                  <a:t>(function)</a:t>
                </a:r>
              </a:p>
              <a:p>
                <a:pPr lvl="1"/>
                <a:r>
                  <a:rPr lang="en-US" altLang="ko-KR" dirty="0"/>
                  <a:t>Key-value </a:t>
                </a:r>
                <a:r>
                  <a:rPr lang="ko-KR" altLang="en-US" dirty="0"/>
                  <a:t>데이터에서</a:t>
                </a:r>
                <a:r>
                  <a:rPr lang="en-US" altLang="ko-KR" dirty="0"/>
                  <a:t>, key </a:t>
                </a:r>
                <a:r>
                  <a:rPr lang="ko-KR" altLang="en-US" dirty="0"/>
                  <a:t>별로 </a:t>
                </a:r>
                <a:r>
                  <a:rPr lang="en-US" altLang="ko-KR" dirty="0"/>
                  <a:t>value</a:t>
                </a:r>
                <a:r>
                  <a:rPr lang="ko-KR" altLang="en-US" dirty="0"/>
                  <a:t>를 병합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(key, reduce </a:t>
                </a:r>
                <a:r>
                  <a:rPr lang="ko-KR" altLang="en-US" dirty="0"/>
                  <a:t>병합 결과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형식의 </a:t>
                </a:r>
                <a:r>
                  <a:rPr lang="en-US" altLang="ko-KR" dirty="0"/>
                  <a:t>RDD</a:t>
                </a:r>
                <a:r>
                  <a:rPr lang="ko-KR" altLang="en-US" dirty="0"/>
                  <a:t>를 반환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>e.g., (“key”, 1), (“key”, 1) reduce </a:t>
                </a:r>
                <a:r>
                  <a:rPr lang="ko-KR" altLang="en-US" dirty="0"/>
                  <a:t>결과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(“key”, 2)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964" y="3898904"/>
            <a:ext cx="7568072" cy="2028761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from operator import add</a:t>
            </a:r>
          </a:p>
          <a:p>
            <a:pPr>
              <a:spcBef>
                <a:spcPct val="0"/>
              </a:spcBef>
            </a:pPr>
            <a:endParaRPr kumimoji="1" lang="en-US" altLang="ko-KR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([("spark", 1), ("spark", 1), ("example", 1)])</a:t>
            </a:r>
          </a:p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data_from_reduceByKey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RDD.reduceByKey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(add).collect()</a:t>
            </a:r>
          </a:p>
          <a:p>
            <a:pPr>
              <a:spcBef>
                <a:spcPct val="0"/>
              </a:spcBef>
            </a:pPr>
            <a:endParaRPr kumimoji="1" lang="en-US" altLang="ko-KR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data_from_reduceByKey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r="52790"/>
          <a:stretch/>
        </p:blipFill>
        <p:spPr>
          <a:xfrm>
            <a:off x="787964" y="6076950"/>
            <a:ext cx="3224213" cy="419100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78841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reduceByKey</a:t>
            </a:r>
            <a:r>
              <a:rPr lang="en-US" altLang="ko-KR" dirty="0"/>
              <a:t>(function)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964" y="1314450"/>
            <a:ext cx="7568072" cy="2028761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from operator import add</a:t>
            </a:r>
          </a:p>
          <a:p>
            <a:pPr>
              <a:spcBef>
                <a:spcPct val="0"/>
              </a:spcBef>
            </a:pPr>
            <a:endParaRPr kumimoji="1" lang="en-US" altLang="ko-KR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([("spark", "a"), ("spark", "b"), ("example", "c")])</a:t>
            </a:r>
          </a:p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data_from_reduceByKey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RDD.reduceByKey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(add).collect()</a:t>
            </a:r>
          </a:p>
          <a:p>
            <a:pPr>
              <a:spcBef>
                <a:spcPct val="0"/>
              </a:spcBef>
            </a:pPr>
            <a:endParaRPr kumimoji="1" lang="en-US" altLang="ko-KR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data_from_reduceByKey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64" y="3408529"/>
            <a:ext cx="3986230" cy="418892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964" y="4155625"/>
            <a:ext cx="7568072" cy="2028761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from operator import add</a:t>
            </a:r>
          </a:p>
          <a:p>
            <a:pPr>
              <a:spcBef>
                <a:spcPct val="0"/>
              </a:spcBef>
            </a:pPr>
            <a:endParaRPr kumimoji="1" lang="en-US" altLang="ko-KR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([("spark", </a:t>
            </a:r>
            <a:r>
              <a:rPr kumimoji="1"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1), 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("spark", "b"), ("example", "c")])</a:t>
            </a:r>
          </a:p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data_from_reduceByKey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RDD.reduceByKey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(add).collect()</a:t>
            </a:r>
          </a:p>
          <a:p>
            <a:pPr>
              <a:spcBef>
                <a:spcPct val="0"/>
              </a:spcBef>
            </a:pPr>
            <a:endParaRPr kumimoji="1" lang="en-US" altLang="ko-KR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data_from_reduceByKey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21" y="6231801"/>
            <a:ext cx="3771900" cy="600075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7779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combineByKey</a:t>
            </a:r>
            <a:r>
              <a:rPr lang="en-US" altLang="ko-KR" dirty="0"/>
              <a:t>(</a:t>
            </a:r>
            <a:r>
              <a:rPr lang="en-US" altLang="ko-KR" dirty="0" err="1"/>
              <a:t>createCombiner</a:t>
            </a:r>
            <a:r>
              <a:rPr lang="en-US" altLang="ko-KR" dirty="0"/>
              <a:t>, </a:t>
            </a:r>
            <a:r>
              <a:rPr lang="en-US" altLang="ko-KR" dirty="0" err="1"/>
              <a:t>mergeValue</a:t>
            </a:r>
            <a:r>
              <a:rPr lang="en-US" altLang="ko-KR" dirty="0"/>
              <a:t>, </a:t>
            </a:r>
            <a:r>
              <a:rPr lang="en-US" altLang="ko-KR" dirty="0" err="1"/>
              <a:t>mergeCombiners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Key-value </a:t>
            </a:r>
            <a:r>
              <a:rPr lang="ko-KR" altLang="en-US" dirty="0"/>
              <a:t>데이터에서</a:t>
            </a:r>
            <a:r>
              <a:rPr lang="en-US" altLang="ko-KR" dirty="0"/>
              <a:t>, key </a:t>
            </a:r>
            <a:r>
              <a:rPr lang="ko-KR" altLang="en-US" dirty="0"/>
              <a:t>별로 </a:t>
            </a:r>
            <a:r>
              <a:rPr lang="en-US" altLang="ko-KR" dirty="0"/>
              <a:t>value</a:t>
            </a:r>
            <a:r>
              <a:rPr lang="ko-KR" altLang="en-US" dirty="0"/>
              <a:t>를 병합 함</a:t>
            </a:r>
            <a:endParaRPr lang="en-US" altLang="ko-KR" dirty="0"/>
          </a:p>
          <a:p>
            <a:r>
              <a:rPr lang="ko-KR" altLang="en-US" dirty="0"/>
              <a:t>인자로</a:t>
            </a:r>
            <a:r>
              <a:rPr lang="en-US" altLang="ko-KR" dirty="0"/>
              <a:t> 3</a:t>
            </a:r>
            <a:r>
              <a:rPr lang="ko-KR" altLang="en-US" dirty="0"/>
              <a:t>가지 함수를 받음</a:t>
            </a:r>
            <a:r>
              <a:rPr lang="en-US" altLang="ko-KR" dirty="0"/>
              <a:t> (</a:t>
            </a:r>
            <a:r>
              <a:rPr lang="en-US" altLang="ko-KR" dirty="0" err="1"/>
              <a:t>createCombiner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en-US" altLang="ko-KR" dirty="0" err="1"/>
              <a:t>mergeValue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en-US" altLang="ko-KR" dirty="0" err="1"/>
              <a:t>mergeCombiners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createCombiner</a:t>
            </a:r>
            <a:r>
              <a:rPr lang="en-US" altLang="ko-KR" dirty="0"/>
              <a:t>: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별 수행 함수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mergeValue</a:t>
            </a:r>
            <a:r>
              <a:rPr lang="en-US" altLang="ko-KR" dirty="0" smtClean="0"/>
              <a:t>: value</a:t>
            </a:r>
            <a:r>
              <a:rPr lang="ko-KR" altLang="en-US" dirty="0" smtClean="0"/>
              <a:t>를 어떻게 병합할 지에 대한 함수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mergeCombiners</a:t>
            </a:r>
            <a:r>
              <a:rPr lang="en-US" altLang="ko-KR" dirty="0"/>
              <a:t>: </a:t>
            </a:r>
            <a:r>
              <a:rPr lang="ko-KR" altLang="en-US" dirty="0"/>
              <a:t>병합된 두 </a:t>
            </a:r>
            <a:r>
              <a:rPr lang="en-US" altLang="ko-KR" dirty="0"/>
              <a:t>combiner</a:t>
            </a:r>
            <a:r>
              <a:rPr lang="ko-KR" altLang="en-US" dirty="0"/>
              <a:t>를 다시 병합할 때 어떻게 할 지 정하는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95" y="3800779"/>
            <a:ext cx="8041611" cy="2305759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([("a", 1), ("b", 1), ("a", 2), ("a", 2)]) </a:t>
            </a:r>
            <a:endParaRPr kumimoji="1" lang="en-US" altLang="ko-KR" sz="1600" dirty="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def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createCombiner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(a): return [a] #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key</a:t>
            </a:r>
            <a:r>
              <a:rPr kumimoji="1" lang="ko-KR" altLang="en-US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별 병합 형식</a:t>
            </a:r>
            <a:endParaRPr kumimoji="1" lang="ko-KR" altLang="en-US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def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mergeValue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(a, b):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  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a.append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(b) # </a:t>
            </a:r>
            <a:r>
              <a:rPr kumimoji="1"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기존 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list</a:t>
            </a:r>
            <a:r>
              <a:rPr kumimoji="1"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에 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b</a:t>
            </a:r>
            <a:r>
              <a:rPr kumimoji="1"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를 추가하는 형식으로 병합</a:t>
            </a:r>
          </a:p>
          <a:p>
            <a:pPr>
              <a:spcBef>
                <a:spcPct val="0"/>
              </a:spcBef>
            </a:pPr>
            <a:r>
              <a:rPr kumimoji="1"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   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return a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def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mergeCombiners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(a, b):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  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a.extend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(b) # </a:t>
            </a:r>
            <a:r>
              <a:rPr kumimoji="1"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병합 된 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list</a:t>
            </a:r>
            <a:r>
              <a:rPr kumimoji="1"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가 두 개면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, list</a:t>
            </a:r>
            <a:r>
              <a:rPr kumimoji="1"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를 이어 붙임</a:t>
            </a:r>
          </a:p>
          <a:p>
            <a:pPr>
              <a:spcBef>
                <a:spcPct val="0"/>
              </a:spcBef>
            </a:pPr>
            <a:r>
              <a:rPr kumimoji="1"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   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return a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RDD.combineByKey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createCombiner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,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mergeValue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,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mergeCombiners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).collect()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94" y="6229350"/>
            <a:ext cx="3185922" cy="430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25260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combineByKey</a:t>
            </a:r>
            <a:r>
              <a:rPr lang="en-US" altLang="ko-KR" dirty="0"/>
              <a:t>(</a:t>
            </a:r>
            <a:r>
              <a:rPr lang="en-US" altLang="ko-KR" dirty="0" err="1"/>
              <a:t>createCombiner</a:t>
            </a:r>
            <a:r>
              <a:rPr lang="en-US" altLang="ko-KR" dirty="0"/>
              <a:t>, </a:t>
            </a:r>
            <a:r>
              <a:rPr lang="en-US" altLang="ko-KR" dirty="0" err="1"/>
              <a:t>mergeValue</a:t>
            </a:r>
            <a:r>
              <a:rPr lang="en-US" altLang="ko-KR" dirty="0"/>
              <a:t>, </a:t>
            </a:r>
            <a:r>
              <a:rPr lang="en-US" altLang="ko-KR" dirty="0" err="1"/>
              <a:t>mergeCombiners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95" y="1427897"/>
            <a:ext cx="8041611" cy="1813317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([("a", 0), ("a", 2)]) 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def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createCombiner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(a): return a # </a:t>
            </a:r>
            <a:r>
              <a:rPr kumimoji="1"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병합 결과를 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list</a:t>
            </a:r>
            <a:r>
              <a:rPr kumimoji="1"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형식으로 함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def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mergeValue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(a, b):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   return a*b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def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mergeCombiners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(a, b):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   return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a+b</a:t>
            </a: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RDD.combineByKey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createCombiner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,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mergeValue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,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mergeCombiners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).collect()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94" y="3583260"/>
            <a:ext cx="1205997" cy="401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50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0" y="2535051"/>
            <a:ext cx="3927467" cy="29962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JupyterLab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인터페이스 </a:t>
            </a:r>
            <a:r>
              <a:rPr lang="en-US" altLang="ko-KR" dirty="0"/>
              <a:t>– </a:t>
            </a:r>
            <a:r>
              <a:rPr lang="en-US" altLang="ko-KR" dirty="0" err="1"/>
              <a:t>Jupyter</a:t>
            </a:r>
            <a:r>
              <a:rPr lang="en-US" altLang="ko-KR" dirty="0"/>
              <a:t> – </a:t>
            </a:r>
            <a:r>
              <a:rPr lang="ko-KR" altLang="en-US" dirty="0" err="1"/>
              <a:t>리디렉션</a:t>
            </a:r>
            <a:r>
              <a:rPr lang="ko-KR" altLang="en-US" dirty="0"/>
              <a:t> 링크 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9" name="Picture 4" descr="Click Icon Click Icon Vector In Trendy Flat Style Isolated On White  Background Click Icon Image Click Icon Illustration Stock Illustration -  Download Image Now - iStock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2" y="4849496"/>
            <a:ext cx="910432" cy="91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lick Icon Click Icon Vector In Trendy Flat Style Isolated On White  Background Click Icon Image Click Icon Illustration Stock Illustration -  Download Image Now - iStock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55" y="2344918"/>
            <a:ext cx="910432" cy="91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오른쪽 화살표 11"/>
          <p:cNvSpPr/>
          <p:nvPr/>
        </p:nvSpPr>
        <p:spPr>
          <a:xfrm>
            <a:off x="4148855" y="2890934"/>
            <a:ext cx="598344" cy="736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514" y="2435718"/>
            <a:ext cx="4332404" cy="1487243"/>
          </a:xfrm>
          <a:prstGeom prst="rect">
            <a:avLst/>
          </a:prstGeom>
        </p:spPr>
      </p:pic>
      <p:pic>
        <p:nvPicPr>
          <p:cNvPr id="11" name="Picture 4" descr="Click Icon Click Icon Vector In Trendy Flat Style Isolated On White  Background Click Icon Image Click Icon Illustration Stock Illustration -  Download Image Now - iStock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326" y="2984631"/>
            <a:ext cx="910432" cy="91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3777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groupByKey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Key-value </a:t>
            </a:r>
            <a:r>
              <a:rPr lang="ko-KR" altLang="en-US" dirty="0"/>
              <a:t>데이터에서</a:t>
            </a:r>
            <a:r>
              <a:rPr lang="en-US" altLang="ko-KR" dirty="0"/>
              <a:t>, key </a:t>
            </a:r>
            <a:r>
              <a:rPr lang="ko-KR" altLang="en-US" dirty="0"/>
              <a:t>별로 </a:t>
            </a:r>
            <a:r>
              <a:rPr lang="en-US" altLang="ko-KR" dirty="0"/>
              <a:t>value</a:t>
            </a:r>
            <a:r>
              <a:rPr lang="ko-KR" altLang="en-US" dirty="0"/>
              <a:t>를 병합 함</a:t>
            </a:r>
            <a:endParaRPr lang="en-US" altLang="ko-KR" dirty="0"/>
          </a:p>
          <a:p>
            <a:r>
              <a:rPr lang="en-US" altLang="ko-KR" dirty="0" err="1"/>
              <a:t>combineByKey</a:t>
            </a:r>
            <a:r>
              <a:rPr lang="en-US" altLang="ko-KR" dirty="0"/>
              <a:t>, </a:t>
            </a:r>
            <a:r>
              <a:rPr lang="en-US" altLang="ko-KR" dirty="0" err="1"/>
              <a:t>reduceByKey</a:t>
            </a:r>
            <a:r>
              <a:rPr lang="ko-KR" altLang="en-US" dirty="0"/>
              <a:t>와 기능적으로 유사 함</a:t>
            </a:r>
            <a:endParaRPr lang="en-US" altLang="ko-KR" dirty="0"/>
          </a:p>
          <a:p>
            <a:r>
              <a:rPr lang="en-US" altLang="ko-KR" dirty="0" err="1"/>
              <a:t>groupByKey</a:t>
            </a:r>
            <a:r>
              <a:rPr lang="ko-KR" altLang="en-US" dirty="0"/>
              <a:t>는 </a:t>
            </a:r>
            <a:r>
              <a:rPr lang="en-US" altLang="ko-KR" dirty="0" err="1"/>
              <a:t>combineByKey</a:t>
            </a:r>
            <a:r>
              <a:rPr lang="en-US" altLang="ko-KR" dirty="0"/>
              <a:t>, </a:t>
            </a:r>
            <a:r>
              <a:rPr lang="en-US" altLang="ko-KR" dirty="0" err="1"/>
              <a:t>reduceByKey</a:t>
            </a:r>
            <a:r>
              <a:rPr lang="ko-KR" altLang="en-US" dirty="0"/>
              <a:t>보다 비효율적으로 동작하기 때문에 선호되지 않음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19" y="3341798"/>
            <a:ext cx="8228362" cy="1567096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([("a", 1), ("b", 1), ("a", 2), ("a", 2)])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data_from_groupByKey_length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RDD.groupByKey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().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mapValues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len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).collect()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data_from_groupByKey_list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RDD.groupByKey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().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mapValues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(list).collect()</a:t>
            </a:r>
          </a:p>
          <a:p>
            <a:pPr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data_from_groupByKey_length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data_from_groupByKey_list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19" y="5137494"/>
            <a:ext cx="2719721" cy="5340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99664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groupByKey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19" y="1843140"/>
            <a:ext cx="8228362" cy="828432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([("a", 1), ("b", 1), ("a", 2), ("a", 2)])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data_from_groupByKey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RDD.groupByKey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().collect()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data_from_groupByKey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18" y="2935604"/>
            <a:ext cx="8228363" cy="4840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47602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mapValues</a:t>
            </a:r>
            <a:r>
              <a:rPr lang="en-US" altLang="ko-KR" dirty="0"/>
              <a:t>(function)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Key-[value list] </a:t>
            </a:r>
            <a:r>
              <a:rPr lang="ko-KR" altLang="en-US" dirty="0"/>
              <a:t>데이터에서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[value list]</a:t>
            </a:r>
            <a:r>
              <a:rPr lang="ko-KR" altLang="en-US" dirty="0"/>
              <a:t>에 대해 연산을 하여 새로운 </a:t>
            </a:r>
            <a:r>
              <a:rPr lang="en-US" altLang="ko-KR" dirty="0"/>
              <a:t>key-value RDD </a:t>
            </a:r>
            <a:r>
              <a:rPr lang="ko-KR" altLang="en-US" dirty="0"/>
              <a:t>데이터를 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181" y="2420750"/>
            <a:ext cx="7601638" cy="2305759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([("spark", [1, 2]), ("spark", [1, 4]), ("example", [1, 2])])</a:t>
            </a:r>
          </a:p>
          <a:p>
            <a:pPr>
              <a:spcBef>
                <a:spcPct val="0"/>
              </a:spcBef>
            </a:pPr>
            <a:endParaRPr kumimoji="1" lang="en-US" altLang="ko-KR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def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f(x):</a:t>
            </a: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   return sum(x)</a:t>
            </a:r>
          </a:p>
          <a:p>
            <a:pPr>
              <a:spcBef>
                <a:spcPct val="0"/>
              </a:spcBef>
            </a:pPr>
            <a:endParaRPr kumimoji="1" lang="en-US" altLang="ko-KR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data_from_mapValues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RDD.mapValues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(f).collect()</a:t>
            </a: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data_from_mapValues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1606"/>
          <a:stretch/>
        </p:blipFill>
        <p:spPr>
          <a:xfrm>
            <a:off x="771181" y="4955109"/>
            <a:ext cx="4833178" cy="38375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06330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mapValues</a:t>
            </a:r>
            <a:r>
              <a:rPr lang="en-US" altLang="ko-KR" dirty="0"/>
              <a:t>(function)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181" y="1525944"/>
            <a:ext cx="7601638" cy="2305759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([("spark", 1), ("spark", 4), ("example", 2)])</a:t>
            </a:r>
          </a:p>
          <a:p>
            <a:pPr>
              <a:spcBef>
                <a:spcPct val="0"/>
              </a:spcBef>
            </a:pPr>
            <a:endParaRPr kumimoji="1" lang="en-US" altLang="ko-KR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def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f(x):</a:t>
            </a: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   return sum(x)</a:t>
            </a:r>
          </a:p>
          <a:p>
            <a:pPr>
              <a:spcBef>
                <a:spcPct val="0"/>
              </a:spcBef>
            </a:pPr>
            <a:endParaRPr kumimoji="1" lang="en-US" altLang="ko-KR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data_from_mapValues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RDD.mapValues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(f).collect()</a:t>
            </a: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data_from_mapValues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4171133"/>
            <a:ext cx="4978192" cy="66212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138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keys(), values()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keys()</a:t>
            </a:r>
          </a:p>
          <a:p>
            <a:pPr lvl="1"/>
            <a:r>
              <a:rPr lang="en-US" altLang="ko-KR" dirty="0"/>
              <a:t>Key-value </a:t>
            </a:r>
            <a:r>
              <a:rPr lang="ko-KR" altLang="en-US" dirty="0"/>
              <a:t>데이터에서</a:t>
            </a:r>
            <a:r>
              <a:rPr lang="en-US" altLang="ko-KR" dirty="0"/>
              <a:t>, key</a:t>
            </a:r>
            <a:r>
              <a:rPr lang="ko-KR" altLang="en-US" dirty="0"/>
              <a:t>만 </a:t>
            </a:r>
            <a:r>
              <a:rPr lang="en-US" altLang="ko-KR" dirty="0"/>
              <a:t>RDD</a:t>
            </a:r>
            <a:r>
              <a:rPr lang="ko-KR" altLang="en-US" dirty="0"/>
              <a:t>로 반환</a:t>
            </a:r>
            <a:endParaRPr lang="en-US" altLang="ko-KR" dirty="0"/>
          </a:p>
          <a:p>
            <a:r>
              <a:rPr lang="en-US" altLang="ko-KR" dirty="0"/>
              <a:t>values()</a:t>
            </a:r>
          </a:p>
          <a:p>
            <a:pPr lvl="1"/>
            <a:r>
              <a:rPr lang="en-US" altLang="ko-KR" dirty="0"/>
              <a:t>Key-value </a:t>
            </a:r>
            <a:r>
              <a:rPr lang="ko-KR" altLang="en-US" dirty="0"/>
              <a:t>데이터에서</a:t>
            </a:r>
            <a:r>
              <a:rPr lang="en-US" altLang="ko-KR" dirty="0"/>
              <a:t>, value</a:t>
            </a:r>
            <a:r>
              <a:rPr lang="ko-KR" altLang="en-US" dirty="0"/>
              <a:t>만 </a:t>
            </a:r>
            <a:r>
              <a:rPr lang="en-US" altLang="ko-KR" dirty="0"/>
              <a:t>RDD</a:t>
            </a:r>
            <a:r>
              <a:rPr lang="ko-KR" altLang="en-US" dirty="0"/>
              <a:t>로 반환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67289"/>
          <a:stretch/>
        </p:blipFill>
        <p:spPr>
          <a:xfrm>
            <a:off x="1376102" y="5441987"/>
            <a:ext cx="2252663" cy="638175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102" y="2984403"/>
            <a:ext cx="6391796" cy="2305759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([("spark", [1, 2, 3]), ("example", [1, 2])])</a:t>
            </a:r>
          </a:p>
          <a:p>
            <a:pPr>
              <a:spcBef>
                <a:spcPct val="0"/>
              </a:spcBef>
            </a:pPr>
            <a:endParaRPr kumimoji="1" lang="en-US" altLang="ko-KR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data_from_keys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RDD.keys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().collect()</a:t>
            </a:r>
          </a:p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data_from_values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RDD.values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().collect()</a:t>
            </a:r>
          </a:p>
          <a:p>
            <a:pPr>
              <a:spcBef>
                <a:spcPct val="0"/>
              </a:spcBef>
            </a:pPr>
            <a:endParaRPr kumimoji="1" lang="en-US" altLang="ko-KR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data_from_keys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data_from_values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85017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두 </a:t>
            </a:r>
            <a:r>
              <a:rPr lang="en-US" altLang="ko-KR" dirty="0"/>
              <a:t>RDD</a:t>
            </a:r>
            <a:r>
              <a:rPr lang="ko-KR" altLang="en-US" dirty="0"/>
              <a:t>에 대해 </a:t>
            </a:r>
            <a:r>
              <a:rPr lang="en-US" altLang="ko-KR" dirty="0"/>
              <a:t>keys</a:t>
            </a:r>
            <a:r>
              <a:rPr lang="ko-KR" altLang="en-US" dirty="0"/>
              <a:t>로 </a:t>
            </a:r>
            <a:r>
              <a:rPr lang="en-US" altLang="ko-KR" dirty="0"/>
              <a:t>join</a:t>
            </a:r>
            <a:r>
              <a:rPr lang="ko-KR" altLang="en-US" dirty="0"/>
              <a:t>한 결과를 </a:t>
            </a:r>
            <a:r>
              <a:rPr lang="en-US" altLang="ko-KR" dirty="0"/>
              <a:t>RDD</a:t>
            </a:r>
            <a:r>
              <a:rPr lang="ko-KR" altLang="en-US" dirty="0"/>
              <a:t>로 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353" y="2158618"/>
            <a:ext cx="7055295" cy="119776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RDD1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([("a", 1), ("b", 2), ("c", 2)])</a:t>
            </a: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RDD2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([("a", 2), ("b", 3), ("b", 4)])</a:t>
            </a:r>
          </a:p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data_from_join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RDD1.join(RDD2).collect()</a:t>
            </a: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data_from_join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  <a:endParaRPr kumimoji="1" lang="ko-KR" altLang="en-US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53" y="3705224"/>
            <a:ext cx="3945799" cy="3409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28912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353" y="1394441"/>
            <a:ext cx="7055295" cy="119776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RDD1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([("a", 1), ("b", 2), ("b", 2)])</a:t>
            </a: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RDD2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([("c", 2), ("d", 3), ("d", 4)])</a:t>
            </a:r>
          </a:p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data_from_join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RDD1.join(RDD2).collect()</a:t>
            </a: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data_from_join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53" y="2798037"/>
            <a:ext cx="484001" cy="50013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03869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lookup(key)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Key-value </a:t>
            </a:r>
            <a:r>
              <a:rPr lang="ko-KR" altLang="en-US" dirty="0"/>
              <a:t>데이터에서</a:t>
            </a:r>
            <a:r>
              <a:rPr lang="en-US" altLang="ko-KR" dirty="0"/>
              <a:t>, key</a:t>
            </a:r>
            <a:r>
              <a:rPr lang="ko-KR" altLang="en-US" dirty="0"/>
              <a:t>에 대한 </a:t>
            </a:r>
            <a:r>
              <a:rPr lang="en-US" altLang="ko-KR" dirty="0"/>
              <a:t>value</a:t>
            </a:r>
            <a:r>
              <a:rPr lang="ko-KR" altLang="en-US" dirty="0"/>
              <a:t>를 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437" y="1958737"/>
            <a:ext cx="6945127" cy="119776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([("a", [1, 2]), ("b", [1, 2, 3]), ("c", [1])])</a:t>
            </a:r>
          </a:p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data_from_lookup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RDD.lookup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("b") </a:t>
            </a: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data_from_lookup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1" r="82744" b="-725"/>
          <a:stretch/>
        </p:blipFill>
        <p:spPr>
          <a:xfrm>
            <a:off x="1099437" y="3327125"/>
            <a:ext cx="1785606" cy="473663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437" y="4096796"/>
            <a:ext cx="6945127" cy="119776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([("a", [1, 2]), ("b", [1, 2, 3]), ("b", [1, 2, 3])])</a:t>
            </a:r>
          </a:p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data_from_lookup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RDD.lookup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("b") </a:t>
            </a: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data_from_lookup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37" y="5590568"/>
            <a:ext cx="2705043" cy="399105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29834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lookup(key)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437" y="1390503"/>
            <a:ext cx="6945127" cy="119776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([("a", [1, 2]), ("b", [1, 2, 3]), ("c", [1])])</a:t>
            </a:r>
          </a:p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data_from_lookup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RDD.lookup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("d</a:t>
            </a:r>
            <a:r>
              <a:rPr kumimoji="1"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") </a:t>
            </a:r>
            <a:endParaRPr kumimoji="1" lang="en-US" altLang="ko-KR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data_from_lookup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37" y="2816867"/>
            <a:ext cx="484001" cy="50013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37790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collectAsMap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RDD</a:t>
            </a:r>
            <a:r>
              <a:rPr lang="ko-KR" altLang="en-US" dirty="0"/>
              <a:t>의 </a:t>
            </a:r>
            <a:r>
              <a:rPr lang="en-US" altLang="ko-KR" dirty="0"/>
              <a:t>key-value </a:t>
            </a:r>
            <a:r>
              <a:rPr lang="ko-KR" altLang="en-US" dirty="0"/>
              <a:t>데이터를 </a:t>
            </a:r>
            <a:r>
              <a:rPr lang="en-US" altLang="ko-KR" dirty="0"/>
              <a:t>Python dictionary</a:t>
            </a:r>
            <a:r>
              <a:rPr lang="ko-KR" altLang="en-US" dirty="0"/>
              <a:t>형태로 반환</a:t>
            </a:r>
            <a:endParaRPr lang="en-US" altLang="ko-KR" dirty="0"/>
          </a:p>
          <a:p>
            <a:pPr lvl="1"/>
            <a:r>
              <a:rPr lang="en-US" altLang="ko-KR" dirty="0"/>
              <a:t>{key: value}</a:t>
            </a:r>
            <a:r>
              <a:rPr lang="ko-KR" altLang="en-US" dirty="0"/>
              <a:t> 형태로 반환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861" y="2369554"/>
            <a:ext cx="7044279" cy="119776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([("a", [1, 2]), ("b", [1, 2, 3]), ("c", [1])])</a:t>
            </a:r>
          </a:p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data_from_collectAsMap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RDD.collectAsMap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data_from_collectAsMap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861" y="4760921"/>
            <a:ext cx="7044279" cy="920765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([("a", 1), ("b", 3), ("c", [1])])</a:t>
            </a:r>
          </a:p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data_from_collectAsMap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RDD.collectAsMap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data_from_collectAsMap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61" y="3749782"/>
            <a:ext cx="3993194" cy="406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861" y="6019800"/>
            <a:ext cx="2539159" cy="3741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825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677542" y="2596896"/>
            <a:ext cx="5840755" cy="3563493"/>
            <a:chOff x="1677542" y="2596896"/>
            <a:chExt cx="5840755" cy="356349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7542" y="2596896"/>
              <a:ext cx="5840755" cy="3563493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6032501" y="4381500"/>
              <a:ext cx="850899" cy="199994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JupyterLab</a:t>
            </a:r>
            <a:r>
              <a:rPr lang="ko-KR" altLang="en-US" dirty="0"/>
              <a:t>에서 개인 폴더로 이동하기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16557"/>
            <a:ext cx="7886700" cy="4972050"/>
          </a:xfrm>
        </p:spPr>
        <p:txBody>
          <a:bodyPr/>
          <a:lstStyle/>
          <a:p>
            <a:r>
              <a:rPr lang="en-US" altLang="ko-KR" dirty="0"/>
              <a:t>Local Disk </a:t>
            </a:r>
            <a:r>
              <a:rPr lang="ko-KR" altLang="en-US" dirty="0"/>
              <a:t>클릭 </a:t>
            </a:r>
            <a:r>
              <a:rPr lang="en-US" altLang="ko-KR" dirty="0"/>
              <a:t>– home </a:t>
            </a:r>
            <a:r>
              <a:rPr lang="ko-KR" altLang="en-US" dirty="0"/>
              <a:t>클릭 </a:t>
            </a:r>
            <a:r>
              <a:rPr lang="en-US" altLang="ko-KR" dirty="0" smtClean="0"/>
              <a:t>– </a:t>
            </a:r>
            <a:r>
              <a:rPr lang="ko-KR" altLang="en-US" dirty="0"/>
              <a:t>개인 폴더 클릭하여 </a:t>
            </a:r>
            <a:r>
              <a:rPr lang="en-US" altLang="ko-KR" dirty="0"/>
              <a:t>‘…/home</a:t>
            </a:r>
            <a:r>
              <a:rPr lang="en-US" altLang="ko-KR" dirty="0" smtClean="0"/>
              <a:t>/</a:t>
            </a:r>
            <a:r>
              <a:rPr lang="ko-KR" altLang="en-US" dirty="0" smtClean="0"/>
              <a:t>개인 폴더</a:t>
            </a:r>
            <a:r>
              <a:rPr lang="en-US" altLang="ko-KR" dirty="0" smtClean="0"/>
              <a:t>/’ </a:t>
            </a:r>
            <a:r>
              <a:rPr lang="ko-KR" altLang="en-US" dirty="0"/>
              <a:t>경로로 이동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36613" y="4368800"/>
            <a:ext cx="2070488" cy="1999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8386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collectAsMap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861" y="1455154"/>
            <a:ext cx="7044279" cy="119776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([("a", 1), ("b", 3), ("b", 2), ("c", [])])</a:t>
            </a:r>
          </a:p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data_from_collectAsMap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RDD.collectAsMap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data_from_collectAsMap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60" y="2912684"/>
            <a:ext cx="2639477" cy="341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03285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sortByKey</a:t>
            </a:r>
            <a:r>
              <a:rPr lang="en-US" altLang="ko-KR" dirty="0"/>
              <a:t>(), </a:t>
            </a:r>
            <a:r>
              <a:rPr lang="en-US" altLang="ko-KR" dirty="0" err="1"/>
              <a:t>countByKey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sortByKey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Key</a:t>
            </a:r>
            <a:r>
              <a:rPr lang="ko-KR" altLang="en-US" dirty="0"/>
              <a:t>를 기준으로 정렬한 결과를 </a:t>
            </a:r>
            <a:r>
              <a:rPr lang="en-US" altLang="ko-KR" dirty="0"/>
              <a:t>RDD</a:t>
            </a:r>
            <a:r>
              <a:rPr lang="ko-KR" altLang="en-US" dirty="0"/>
              <a:t>로 반환</a:t>
            </a:r>
            <a:endParaRPr lang="en-US" altLang="ko-KR" dirty="0"/>
          </a:p>
          <a:p>
            <a:r>
              <a:rPr lang="en-US" altLang="ko-KR" dirty="0" err="1"/>
              <a:t>countByKey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key</a:t>
            </a:r>
            <a:r>
              <a:rPr lang="ko-KR" altLang="en-US" dirty="0"/>
              <a:t>에 해당하는 데이터의 수를 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61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38315"/>
          <a:stretch/>
        </p:blipFill>
        <p:spPr>
          <a:xfrm>
            <a:off x="1231639" y="5498180"/>
            <a:ext cx="4864928" cy="666750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639" y="3240819"/>
            <a:ext cx="6680722" cy="2028761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([("a", [1, 2, 3]), ("c", [1]), ("a", [1, 2])])</a:t>
            </a:r>
          </a:p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data_from_sortByKey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RDD.sortByKey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().collect()</a:t>
            </a:r>
          </a:p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data_from_countByKey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RDD.countByKey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spcBef>
                <a:spcPct val="0"/>
              </a:spcBef>
            </a:pPr>
            <a:endParaRPr kumimoji="1" lang="en-US" altLang="ko-KR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data_from_sortByKey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data_from_countByKey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8726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sortByKey</a:t>
            </a:r>
            <a:r>
              <a:rPr lang="en-US" altLang="ko-KR" dirty="0"/>
              <a:t>(), </a:t>
            </a:r>
            <a:r>
              <a:rPr lang="en-US" altLang="ko-KR" dirty="0" err="1"/>
              <a:t>countByKey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639" y="1192530"/>
            <a:ext cx="6680722" cy="119776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([(1, [1, 2, 3]), (1, 2), ("a", [1]), (3, [1, 2]), ("b", [1])])</a:t>
            </a:r>
          </a:p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data_from_countByKey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RDD.countByKey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data_from_countByKey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639" y="2570796"/>
            <a:ext cx="5175400" cy="3990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639" y="3493770"/>
            <a:ext cx="6680722" cy="119776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([(1, [1, 2, 3]), (1, 2), ("a", [1]), (3, [1, 2]), ("b", [1])])</a:t>
            </a:r>
          </a:p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data_from_sortByKey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RDD.sortByKey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().collect()</a:t>
            </a: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data_from_sortByKey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639" y="4898707"/>
            <a:ext cx="6248400" cy="10382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61142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응용 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출고 기록으로 스마트폰 재고 정리하기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</a:t>
            </a:r>
            <a:r>
              <a:rPr lang="en-US" altLang="ko-KR" dirty="0"/>
              <a:t>: (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출고 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</a:t>
            </a:r>
            <a:r>
              <a:rPr lang="ko-KR" altLang="en-US" dirty="0"/>
              <a:t>이루어진 </a:t>
            </a:r>
            <a:r>
              <a:rPr lang="en-US" altLang="ko-KR" dirty="0" smtClean="0"/>
              <a:t>key-value</a:t>
            </a:r>
            <a:r>
              <a:rPr lang="ko-KR" altLang="en-US" dirty="0" smtClean="0"/>
              <a:t>데이터</a:t>
            </a:r>
            <a:endParaRPr lang="en-US" altLang="ko-KR" dirty="0"/>
          </a:p>
          <a:p>
            <a:pPr lvl="2"/>
            <a:r>
              <a:rPr lang="en-US" altLang="ko-KR" dirty="0" smtClean="0"/>
              <a:t>[(“Note20”, 30), (“Note20”, -4), (“s20”, -12), (“s20”, 20), </a:t>
            </a:r>
            <a:r>
              <a:rPr lang="en-US" altLang="ko-KR" dirty="0"/>
              <a:t>(“s20”, </a:t>
            </a:r>
            <a:r>
              <a:rPr lang="en-US" altLang="ko-KR" dirty="0" smtClean="0"/>
              <a:t>-2),</a:t>
            </a:r>
            <a:r>
              <a:rPr lang="en-US" altLang="ko-KR" dirty="0"/>
              <a:t> (“s20”, </a:t>
            </a:r>
            <a:r>
              <a:rPr lang="en-US" altLang="ko-KR" dirty="0" smtClean="0"/>
              <a:t>-3), </a:t>
            </a:r>
            <a:r>
              <a:rPr lang="en-US" altLang="ko-KR" dirty="0"/>
              <a:t>(“s20”, </a:t>
            </a:r>
            <a:r>
              <a:rPr lang="en-US" altLang="ko-KR" dirty="0" smtClean="0"/>
              <a:t>32), (“a21s”, -19), </a:t>
            </a:r>
            <a:r>
              <a:rPr lang="en-US" altLang="ko-KR" dirty="0"/>
              <a:t>(“a21s”, 67)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lvl="1"/>
            <a:r>
              <a:rPr lang="ko-KR" altLang="en-US" dirty="0" smtClean="0"/>
              <a:t>각 스마트폰 모델 별 재고 수를 </a:t>
            </a:r>
            <a:r>
              <a:rPr lang="ko-KR" altLang="en-US" dirty="0"/>
              <a:t>출력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63</a:t>
            </a:fld>
            <a:endParaRPr lang="ko-KR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836" y="3216235"/>
            <a:ext cx="7684328" cy="828432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([("Note20", 30), ("Note20", -4), ("s20", -12), ("s20", 20), ("s20", -2), ("s20", -3), ("s20", 32), ("a21s", -19), ("a21s", 67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)])</a:t>
            </a: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BC2EE78-B3CC-486C-B74A-EF153C4402F0}"/>
              </a:ext>
            </a:extLst>
          </p:cNvPr>
          <p:cNvSpPr/>
          <p:nvPr/>
        </p:nvSpPr>
        <p:spPr>
          <a:xfrm>
            <a:off x="729836" y="4040584"/>
            <a:ext cx="7684328" cy="146765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36" y="5773544"/>
            <a:ext cx="4013387" cy="3376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44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93"/>
            <a:ext cx="9144000" cy="675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6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응용 문제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부서 별 </a:t>
            </a:r>
            <a:r>
              <a:rPr lang="ko-KR" altLang="en-US" dirty="0" smtClean="0"/>
              <a:t>지역 구하기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</a:t>
            </a:r>
            <a:r>
              <a:rPr lang="ko-KR" altLang="en-US" dirty="0"/>
              <a:t>지점 수 구하기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</a:t>
            </a:r>
            <a:r>
              <a:rPr lang="en-US" altLang="ko-KR" dirty="0"/>
              <a:t>: “</a:t>
            </a:r>
            <a:r>
              <a:rPr lang="ko-KR" altLang="en-US" dirty="0"/>
              <a:t>부서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”</a:t>
            </a:r>
            <a:r>
              <a:rPr lang="ko-KR" altLang="en-US" dirty="0"/>
              <a:t>으로 이루어진 데이터</a:t>
            </a:r>
            <a:endParaRPr lang="en-US" altLang="ko-KR" dirty="0"/>
          </a:p>
          <a:p>
            <a:pPr lvl="2"/>
            <a:r>
              <a:rPr lang="en-US" altLang="ko-KR" dirty="0"/>
              <a:t>["CS, Seoul", "CS, Suwon", "CS, Busan", "CS, Daejeon", "R&amp;D, </a:t>
            </a:r>
            <a:r>
              <a:rPr lang="en-US" altLang="ko-KR" dirty="0" err="1"/>
              <a:t>seoul</a:t>
            </a:r>
            <a:r>
              <a:rPr lang="en-US" altLang="ko-KR" dirty="0"/>
              <a:t>", "R&amp;D, Daejeon</a:t>
            </a:r>
            <a:r>
              <a:rPr lang="en-US" altLang="ko-KR" dirty="0" smtClean="0"/>
              <a:t>“]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65</a:t>
            </a:fld>
            <a:endParaRPr lang="ko-KR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276" y="2836364"/>
            <a:ext cx="7095449" cy="582211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(["CS, Seoul", "CS, Suwon", "CS, Busan", "CS, Daejeon", "R&amp;D,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seoul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", "R&amp;D, Daejeon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"])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96" y="5797692"/>
            <a:ext cx="7449009" cy="48880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BC2EE78-B3CC-486C-B74A-EF153C4402F0}"/>
              </a:ext>
            </a:extLst>
          </p:cNvPr>
          <p:cNvSpPr/>
          <p:nvPr/>
        </p:nvSpPr>
        <p:spPr>
          <a:xfrm>
            <a:off x="1024276" y="3418575"/>
            <a:ext cx="7095449" cy="222576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7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42" y="0"/>
            <a:ext cx="8824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0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응용 문제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공통으로 재생한 음악의 총 재생 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</a:t>
            </a:r>
            <a:r>
              <a:rPr lang="en-US" altLang="ko-KR" dirty="0" smtClean="0"/>
              <a:t>: (</a:t>
            </a:r>
            <a:r>
              <a:rPr lang="ko-KR" altLang="en-US" dirty="0" smtClean="0"/>
              <a:t>음악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재생 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이루어진 </a:t>
            </a:r>
            <a:r>
              <a:rPr lang="en-US" altLang="ko-KR" dirty="0" smtClean="0"/>
              <a:t>key-value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</a:t>
            </a:r>
            <a:r>
              <a:rPr lang="en-US" altLang="ko-KR" dirty="0"/>
              <a:t>A</a:t>
            </a:r>
            <a:r>
              <a:rPr lang="en-US" altLang="ko-KR" dirty="0" smtClean="0"/>
              <a:t>: [(</a:t>
            </a:r>
            <a:r>
              <a:rPr lang="en-US" altLang="ko-KR" dirty="0"/>
              <a:t>'Thriller', 30), ('Everybody', 34), ('Everybody', 30), ('</a:t>
            </a:r>
            <a:r>
              <a:rPr lang="en-US" altLang="ko-KR" dirty="0" err="1"/>
              <a:t>Billie_Jean</a:t>
            </a:r>
            <a:r>
              <a:rPr lang="en-US" altLang="ko-KR" dirty="0"/>
              <a:t>', 12), ('</a:t>
            </a:r>
            <a:r>
              <a:rPr lang="en-US" altLang="ko-KR" dirty="0" err="1"/>
              <a:t>Billie_Jean</a:t>
            </a:r>
            <a:r>
              <a:rPr lang="en-US" altLang="ko-KR" dirty="0"/>
              <a:t>', 2</a:t>
            </a:r>
            <a:r>
              <a:rPr lang="en-US" altLang="ko-KR" dirty="0" smtClean="0"/>
              <a:t>)]</a:t>
            </a:r>
          </a:p>
          <a:p>
            <a:pPr lvl="2"/>
            <a:r>
              <a:rPr lang="ko-KR" altLang="en-US" dirty="0" smtClean="0"/>
              <a:t>사용자 </a:t>
            </a:r>
            <a:r>
              <a:rPr lang="en-US" altLang="ko-KR" dirty="0" smtClean="0"/>
              <a:t>B</a:t>
            </a:r>
            <a:r>
              <a:rPr lang="en-US" altLang="ko-KR" dirty="0"/>
              <a:t>: [('Thriller', 20), ('Sorry', 23), ('Sorry', 3), ('</a:t>
            </a:r>
            <a:r>
              <a:rPr lang="en-US" altLang="ko-KR" dirty="0" err="1"/>
              <a:t>Billie_Jean</a:t>
            </a:r>
            <a:r>
              <a:rPr lang="en-US" altLang="ko-KR" dirty="0"/>
              <a:t>', 5)]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67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6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응용 문제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68</a:t>
            </a:fld>
            <a:endParaRPr lang="ko-KR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836" y="1399395"/>
            <a:ext cx="7684328" cy="1074653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A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([('Thriller', 30), ('Everybody', 34), ('Everybody', 30), ('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Billie_Jean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', 12), ('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Billie_Jean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', 2)])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B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([('Thriller', 20), ('Sorry', 23), ('Sorry', 3), ('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Billie_Jean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', 5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)])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BC2EE78-B3CC-486C-B74A-EF153C4402F0}"/>
              </a:ext>
            </a:extLst>
          </p:cNvPr>
          <p:cNvSpPr/>
          <p:nvPr/>
        </p:nvSpPr>
        <p:spPr>
          <a:xfrm>
            <a:off x="729836" y="2456246"/>
            <a:ext cx="7684328" cy="217394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35" y="4929568"/>
            <a:ext cx="4100787" cy="442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882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994"/>
            <a:ext cx="9144000" cy="657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3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Pyspark</a:t>
            </a:r>
            <a:r>
              <a:rPr lang="en-US" altLang="ko-KR" dirty="0"/>
              <a:t> </a:t>
            </a:r>
            <a:r>
              <a:rPr lang="ko-KR" altLang="en-US" dirty="0"/>
              <a:t>이용하기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84" b="6147"/>
          <a:stretch/>
        </p:blipFill>
        <p:spPr>
          <a:xfrm>
            <a:off x="970544" y="2232597"/>
            <a:ext cx="7180173" cy="245370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70" y="5089450"/>
            <a:ext cx="7098580" cy="1628626"/>
          </a:xfrm>
          <a:prstGeom prst="rect">
            <a:avLst/>
          </a:prstGeom>
        </p:spPr>
      </p:pic>
      <p:pic>
        <p:nvPicPr>
          <p:cNvPr id="7" name="Picture 4" descr="Click Icon Click Icon Vector In Trendy Flat Style Isolated On White  Background Click Icon Image Click Icon Illustration Stock Illustration -  Download Image Now - iStock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020" y="2767556"/>
            <a:ext cx="910432" cy="91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 rot="5400000">
            <a:off x="4192311" y="4278318"/>
            <a:ext cx="449263" cy="105386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9" name="Picture 4" descr="Click Icon Click Icon Vector In Trendy Flat Style Isolated On White  Background Click Icon Image Click Icon Illustration Stock Illustration -  Download Image Now - iStock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936" y="3128055"/>
            <a:ext cx="910432" cy="91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7264020" y="5397992"/>
            <a:ext cx="886697" cy="2172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28650" y="1277792"/>
            <a:ext cx="7886700" cy="107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Ø"/>
              <a:defRPr sz="2400" b="1" kern="1200">
                <a:solidFill>
                  <a:srgbClr val="072B6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72B61"/>
              </a:buClr>
              <a:buSzPct val="50000"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72B61"/>
              </a:buClr>
              <a:buSzPct val="5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72B61"/>
              </a:buClr>
              <a:buSzPct val="50000"/>
              <a:buFont typeface="Wingdings" panose="05000000000000000000" pitchFamily="2" charset="2"/>
              <a:buChar char="l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1717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72B61"/>
              </a:buClr>
              <a:buSzPct val="50000"/>
              <a:buFont typeface="Wingdings" panose="05000000000000000000" pitchFamily="2" charset="2"/>
              <a:buChar char="l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Pyspark</a:t>
            </a:r>
            <a:r>
              <a:rPr lang="en-US" altLang="ko-KR" dirty="0"/>
              <a:t>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Spark</a:t>
            </a:r>
            <a:r>
              <a:rPr lang="ko-KR" altLang="en-US" dirty="0"/>
              <a:t>을 실행하기 위한 </a:t>
            </a:r>
            <a:r>
              <a:rPr lang="en-US" altLang="ko-KR" dirty="0"/>
              <a:t>Python API</a:t>
            </a:r>
          </a:p>
        </p:txBody>
      </p:sp>
    </p:spTree>
    <p:extLst>
      <p:ext uri="{BB962C8B-B14F-4D97-AF65-F5344CB8AC3E}">
        <p14:creationId xmlns:p14="http://schemas.microsoft.com/office/powerpoint/2010/main" val="17330766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9922AF6-2B5B-4DEE-BCFD-1C7DDD7A6B18}"/>
              </a:ext>
            </a:extLst>
          </p:cNvPr>
          <p:cNvSpPr txBox="1"/>
          <p:nvPr/>
        </p:nvSpPr>
        <p:spPr>
          <a:xfrm>
            <a:off x="658091" y="2530319"/>
            <a:ext cx="7827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4400" b="1" dirty="0" err="1">
                <a:solidFill>
                  <a:srgbClr val="072B61"/>
                </a:solidFill>
                <a:latin typeface="Calibri" panose="020F0502020204030204" pitchFamily="34" charset="0"/>
              </a:rPr>
              <a:t>DataFrames</a:t>
            </a:r>
            <a:r>
              <a:rPr lang="en-US" altLang="ko-KR" sz="4400" b="1" dirty="0">
                <a:solidFill>
                  <a:srgbClr val="072B61"/>
                </a:solidFill>
                <a:latin typeface="Calibri" panose="020F0502020204030204" pitchFamily="34" charset="0"/>
              </a:rPr>
              <a:t>, Spark SQL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xmlns="" id="{6841B9FC-4286-4A30-88C8-0C998DB5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6211669"/>
            <a:ext cx="8194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</a:t>
            </a:r>
            <a:r>
              <a:rPr lang="ko-KR" altLang="en-US" dirty="0"/>
              <a:t>https://spark.apache.org/docs/2.3.1/api/python/pyspark.sql.html#pyspark.sql.DataFrame.select</a:t>
            </a:r>
          </a:p>
        </p:txBody>
      </p:sp>
    </p:spTree>
    <p:extLst>
      <p:ext uri="{BB962C8B-B14F-4D97-AF65-F5344CB8AC3E}">
        <p14:creationId xmlns:p14="http://schemas.microsoft.com/office/powerpoint/2010/main" val="11490954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pc="-100" dirty="0"/>
              <a:t>입력 받은 데이터를 </a:t>
            </a:r>
            <a:r>
              <a:rPr lang="en-US" altLang="ko-KR" spc="-100" dirty="0" err="1"/>
              <a:t>DataFrames</a:t>
            </a:r>
            <a:r>
              <a:rPr lang="ko-KR" altLang="en-US" spc="-100" dirty="0"/>
              <a:t>으로 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314450"/>
                <a:ext cx="8263559" cy="4972050"/>
              </a:xfrm>
            </p:spPr>
            <p:txBody>
              <a:bodyPr/>
              <a:lstStyle/>
              <a:p>
                <a:r>
                  <a:rPr lang="en-US" altLang="ko-KR" dirty="0"/>
                  <a:t>Row()</a:t>
                </a:r>
              </a:p>
              <a:p>
                <a:pPr lvl="1"/>
                <a:r>
                  <a:rPr lang="en-US" altLang="ko-KR" dirty="0"/>
                  <a:t> </a:t>
                </a:r>
                <a:r>
                  <a:rPr lang="en-US" altLang="ko-KR" dirty="0" smtClean="0"/>
                  <a:t>RDBMS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attributes</a:t>
                </a:r>
                <a:r>
                  <a:rPr lang="ko-KR" altLang="en-US" dirty="0"/>
                  <a:t>처럼 접근 가능하게 해줌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e.g., Row(age=11, name='Alice')</a:t>
                </a:r>
                <a:r>
                  <a:rPr lang="ko-KR" altLang="en-US" dirty="0"/>
                  <a:t>에서</a:t>
                </a:r>
                <a:r>
                  <a:rPr lang="en-US" altLang="ko-KR" dirty="0"/>
                  <a:t>, </a:t>
                </a:r>
                <a:br>
                  <a:rPr lang="en-US" altLang="ko-KR" dirty="0"/>
                </a:br>
                <a:r>
                  <a:rPr lang="en-US" altLang="ko-KR" dirty="0"/>
                  <a:t>         row.name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'Alice', </a:t>
                </a:r>
                <a:r>
                  <a:rPr lang="en-US" altLang="ko-KR" dirty="0" err="1"/>
                  <a:t>row.age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11</a:t>
                </a:r>
              </a:p>
              <a:p>
                <a:r>
                  <a:rPr lang="en-US" altLang="ko-KR" dirty="0" err="1"/>
                  <a:t>toDF</a:t>
                </a:r>
                <a:r>
                  <a:rPr lang="en-US" altLang="ko-KR" dirty="0"/>
                  <a:t>()</a:t>
                </a:r>
              </a:p>
              <a:p>
                <a:pPr lvl="1"/>
                <a:r>
                  <a:rPr lang="en-US" altLang="ko-KR" dirty="0" err="1"/>
                  <a:t>DataFrame</a:t>
                </a:r>
                <a:r>
                  <a:rPr lang="ko-KR" altLang="en-US" dirty="0"/>
                  <a:t>으로 변환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314450"/>
                <a:ext cx="8263559" cy="4972050"/>
              </a:xfrm>
              <a:blipFill>
                <a:blip r:embed="rId2"/>
                <a:stretch>
                  <a:fillRect l="-516" t="-17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71</a:t>
            </a:fld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1" y="3665896"/>
            <a:ext cx="8778238" cy="1567096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5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from </a:t>
            </a:r>
            <a:r>
              <a:rPr kumimoji="1" lang="en-US" altLang="ko-KR" sz="15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pyspark.sql</a:t>
            </a:r>
            <a:r>
              <a:rPr kumimoji="1" lang="en-US" altLang="ko-KR" sz="15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import Row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en-US" altLang="ko-KR" sz="15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5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sz="15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5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 Row(</a:t>
            </a:r>
            <a:r>
              <a:rPr kumimoji="1" lang="en-US" altLang="ko-KR" sz="15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5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='1', </a:t>
            </a:r>
            <a:r>
              <a:rPr kumimoji="1" lang="en-US" altLang="ko-KR" sz="15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dept_info</a:t>
            </a:r>
            <a:r>
              <a:rPr kumimoji="1" lang="en-US" altLang="ko-KR" sz="15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={'name': 'CS', '</a:t>
            </a:r>
            <a:r>
              <a:rPr kumimoji="1" lang="en-US" altLang="ko-KR" sz="15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5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': 'Seoul'}),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5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</a:t>
            </a:r>
            <a:r>
              <a:rPr kumimoji="1" lang="en-US" altLang="ko-KR" sz="15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5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='2', </a:t>
            </a:r>
            <a:r>
              <a:rPr kumimoji="1" lang="en-US" altLang="ko-KR" sz="15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dept_info</a:t>
            </a:r>
            <a:r>
              <a:rPr kumimoji="1" lang="en-US" altLang="ko-KR" sz="15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={'name': 'CS', '</a:t>
            </a:r>
            <a:r>
              <a:rPr kumimoji="1" lang="en-US" altLang="ko-KR" sz="15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5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': 'Suwon'}),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5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</a:t>
            </a:r>
            <a:r>
              <a:rPr kumimoji="1" lang="en-US" altLang="ko-KR" sz="15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5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='3', </a:t>
            </a:r>
            <a:r>
              <a:rPr kumimoji="1" lang="en-US" altLang="ko-KR" sz="15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dept_info</a:t>
            </a:r>
            <a:r>
              <a:rPr kumimoji="1" lang="en-US" altLang="ko-KR" sz="15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={'name': 'R&amp;D', '</a:t>
            </a:r>
            <a:r>
              <a:rPr kumimoji="1" lang="en-US" altLang="ko-KR" sz="15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5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': 'Seoul'})])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en-US" altLang="ko-KR" sz="15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5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 = </a:t>
            </a:r>
            <a:r>
              <a:rPr kumimoji="1" lang="en-US" altLang="ko-KR" sz="15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RDD.toDF</a:t>
            </a:r>
            <a:r>
              <a:rPr kumimoji="1" lang="en-US" altLang="ko-KR" sz="15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 # RDD</a:t>
            </a:r>
            <a:r>
              <a:rPr kumimoji="1" lang="ko-KR" altLang="en-US" sz="15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를 </a:t>
            </a:r>
            <a:r>
              <a:rPr kumimoji="1" lang="en-US" altLang="ko-KR" sz="15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dataframes</a:t>
            </a:r>
            <a:r>
              <a:rPr kumimoji="1" lang="ko-KR" altLang="en-US" sz="15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으로 변환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5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DF.show</a:t>
            </a:r>
            <a:r>
              <a:rPr kumimoji="1" lang="en-US" altLang="ko-KR" sz="15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(truncate=False)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2947" b="6472"/>
          <a:stretch/>
        </p:blipFill>
        <p:spPr>
          <a:xfrm>
            <a:off x="182881" y="5338082"/>
            <a:ext cx="3244130" cy="133703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5454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00" dirty="0" err="1"/>
              <a:t>DataFrame</a:t>
            </a:r>
            <a:r>
              <a:rPr lang="ko-KR" altLang="en-US" spc="-100" dirty="0"/>
              <a:t>을 </a:t>
            </a:r>
            <a:r>
              <a:rPr lang="en-US" altLang="ko-KR" spc="-100" dirty="0" err="1"/>
              <a:t>json</a:t>
            </a:r>
            <a:r>
              <a:rPr lang="ko-KR" altLang="en-US" spc="-100" dirty="0"/>
              <a:t>으로 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DF.write.json</a:t>
            </a:r>
            <a:r>
              <a:rPr lang="en-US" altLang="ko-KR" dirty="0"/>
              <a:t>(path)</a:t>
            </a:r>
          </a:p>
          <a:p>
            <a:pPr lvl="1"/>
            <a:r>
              <a:rPr lang="en-US" altLang="ko-KR" dirty="0"/>
              <a:t>Path</a:t>
            </a:r>
            <a:r>
              <a:rPr lang="ko-KR" altLang="en-US" dirty="0"/>
              <a:t>에 </a:t>
            </a:r>
            <a:r>
              <a:rPr lang="en-US" altLang="ko-KR" dirty="0" err="1"/>
              <a:t>json</a:t>
            </a:r>
            <a:r>
              <a:rPr lang="ko-KR" altLang="en-US" dirty="0"/>
              <a:t>형식으로 </a:t>
            </a:r>
            <a:r>
              <a:rPr lang="en-US" altLang="ko-KR" dirty="0" err="1"/>
              <a:t>DataFrame</a:t>
            </a:r>
            <a:r>
              <a:rPr lang="ko-KR" altLang="en-US" dirty="0"/>
              <a:t>을 저장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6" y="2376187"/>
            <a:ext cx="8991508" cy="1567096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from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pyspark.sql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import Row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([Row(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='1',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dept_info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={'name': 'CS',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': 'Seoul'}),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='2',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dept_info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={'name': 'CS',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': 'Busan'}),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='3',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dept_info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={'name': 'R&amp;D',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': 'Suwon'})]).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toDF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DF.write.json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("/jwlee/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DF_json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5" y="4250738"/>
            <a:ext cx="8349431" cy="98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941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pc="100" dirty="0"/>
              <a:t>Json </a:t>
            </a:r>
            <a:r>
              <a:rPr lang="ko-KR" altLang="en-US" spc="100" dirty="0"/>
              <a:t>데이터를 </a:t>
            </a:r>
            <a:r>
              <a:rPr lang="en-US" altLang="ko-KR" spc="100" dirty="0" err="1"/>
              <a:t>DataFrames</a:t>
            </a:r>
            <a:r>
              <a:rPr lang="ko-KR" altLang="en-US" spc="100" dirty="0"/>
              <a:t>으로 변환 </a:t>
            </a:r>
            <a:r>
              <a:rPr lang="en-US" altLang="ko-KR" spc="100" dirty="0"/>
              <a:t>1</a:t>
            </a:r>
            <a:endParaRPr lang="ko-KR" altLang="en-US" spc="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314450"/>
            <a:ext cx="8263559" cy="4972050"/>
          </a:xfrm>
        </p:spPr>
        <p:txBody>
          <a:bodyPr/>
          <a:lstStyle/>
          <a:p>
            <a:r>
              <a:rPr lang="en-US" altLang="ko-KR" dirty="0" err="1"/>
              <a:t>SQLContext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Rows</a:t>
            </a:r>
            <a:r>
              <a:rPr lang="ko-KR" altLang="en-US" dirty="0"/>
              <a:t>나 </a:t>
            </a:r>
            <a:r>
              <a:rPr lang="en-US" altLang="ko-KR" dirty="0"/>
              <a:t>columns</a:t>
            </a:r>
            <a:r>
              <a:rPr lang="ko-KR" altLang="en-US" dirty="0"/>
              <a:t>형식의 </a:t>
            </a:r>
            <a:r>
              <a:rPr lang="en-US" altLang="ko-KR" dirty="0"/>
              <a:t>structured data</a:t>
            </a:r>
            <a:r>
              <a:rPr lang="ko-KR" altLang="en-US" dirty="0"/>
              <a:t>를 </a:t>
            </a:r>
            <a:r>
              <a:rPr lang="en-US" altLang="ko-KR" dirty="0"/>
              <a:t>Spark </a:t>
            </a:r>
            <a:r>
              <a:rPr lang="ko-KR" altLang="en-US" dirty="0"/>
              <a:t>클러스터에 연결</a:t>
            </a:r>
            <a:endParaRPr lang="en-US" altLang="ko-KR" dirty="0"/>
          </a:p>
          <a:p>
            <a:r>
              <a:rPr lang="en-US" altLang="ko-KR" dirty="0" err="1"/>
              <a:t>createDataFrame</a:t>
            </a:r>
            <a:r>
              <a:rPr lang="en-US" altLang="ko-KR" dirty="0"/>
              <a:t>(RDD)</a:t>
            </a:r>
          </a:p>
          <a:p>
            <a:pPr lvl="1"/>
            <a:r>
              <a:rPr lang="en-US" altLang="ko-KR" dirty="0"/>
              <a:t>RDD</a:t>
            </a:r>
            <a:r>
              <a:rPr lang="ko-KR" altLang="en-US" dirty="0"/>
              <a:t>로부터의 </a:t>
            </a:r>
            <a:r>
              <a:rPr lang="en-US" altLang="ko-KR" dirty="0" err="1"/>
              <a:t>dataframes</a:t>
            </a:r>
            <a:r>
              <a:rPr lang="ko-KR" altLang="en-US" dirty="0"/>
              <a:t>을 만듦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73</a:t>
            </a:fld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20" y="2921737"/>
            <a:ext cx="7653960" cy="2305759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from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pyspark.sql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import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SQLContext</a:t>
            </a:r>
            <a:endParaRPr kumimoji="1" lang="en-US" altLang="ko-KR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import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json</a:t>
            </a:r>
            <a:endParaRPr kumimoji="1" lang="en-US" altLang="ko-KR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sqlCtx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SQLContext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sc.textFile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("/jwlee/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DF_json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/*").map(lambda x: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json.loads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(x)) #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json</a:t>
            </a:r>
            <a:r>
              <a:rPr kumimoji="1" lang="ko-KR" altLang="en-US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을 </a:t>
            </a:r>
            <a:r>
              <a:rPr kumimoji="1"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</a:t>
            </a:r>
            <a:r>
              <a:rPr kumimoji="1" lang="ko-KR" altLang="en-US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로 변환</a:t>
            </a:r>
          </a:p>
          <a:p>
            <a:pPr>
              <a:spcBef>
                <a:spcPct val="0"/>
              </a:spcBef>
            </a:pP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 =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sqlCtx.createDataFrame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(RDD) # RDD</a:t>
            </a:r>
            <a:r>
              <a:rPr kumimoji="1" lang="ko-KR" altLang="en-US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를 </a:t>
            </a: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dataframes</a:t>
            </a:r>
            <a:r>
              <a:rPr kumimoji="1" lang="ko-KR" altLang="en-US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으로 변환</a:t>
            </a:r>
          </a:p>
          <a:p>
            <a:pPr>
              <a:spcBef>
                <a:spcPct val="0"/>
              </a:spcBef>
            </a:pPr>
            <a:endParaRPr kumimoji="1" lang="ko-KR" altLang="en-US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DF.show</a:t>
            </a:r>
            <a:r>
              <a:rPr kumimoji="1"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(truncate=False)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4112" b="11019"/>
          <a:stretch/>
        </p:blipFill>
        <p:spPr>
          <a:xfrm>
            <a:off x="745020" y="5403546"/>
            <a:ext cx="3313621" cy="131507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944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pc="100" dirty="0"/>
              <a:t>Json </a:t>
            </a:r>
            <a:r>
              <a:rPr lang="ko-KR" altLang="en-US" spc="100" dirty="0"/>
              <a:t>데이터를 </a:t>
            </a:r>
            <a:r>
              <a:rPr lang="en-US" altLang="ko-KR" spc="100" dirty="0" err="1"/>
              <a:t>DataFrames</a:t>
            </a:r>
            <a:r>
              <a:rPr lang="ko-KR" altLang="en-US" spc="100" dirty="0"/>
              <a:t>으로 변환 </a:t>
            </a:r>
            <a:r>
              <a:rPr lang="en-US" altLang="ko-KR" spc="100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314450"/>
            <a:ext cx="8263559" cy="4972050"/>
          </a:xfrm>
        </p:spPr>
        <p:txBody>
          <a:bodyPr/>
          <a:lstStyle/>
          <a:p>
            <a:r>
              <a:rPr lang="en-US" altLang="ko-KR" dirty="0" err="1"/>
              <a:t>sqlCtx.read.json</a:t>
            </a:r>
            <a:r>
              <a:rPr lang="en-US" altLang="ko-KR" dirty="0"/>
              <a:t>(path)</a:t>
            </a:r>
          </a:p>
          <a:p>
            <a:pPr lvl="1"/>
            <a:r>
              <a:rPr lang="en-US" altLang="ko-KR" dirty="0" err="1"/>
              <a:t>Json</a:t>
            </a:r>
            <a:r>
              <a:rPr lang="ko-KR" altLang="en-US" dirty="0"/>
              <a:t>형식의 </a:t>
            </a:r>
            <a:r>
              <a:rPr lang="en-US" altLang="ko-KR" dirty="0"/>
              <a:t>structured data</a:t>
            </a:r>
            <a:r>
              <a:rPr lang="ko-KR" altLang="en-US" dirty="0"/>
              <a:t>를 </a:t>
            </a:r>
            <a:r>
              <a:rPr lang="en-US" altLang="ko-KR" dirty="0" err="1"/>
              <a:t>dataframes</a:t>
            </a:r>
            <a:r>
              <a:rPr lang="ko-KR" altLang="en-US" dirty="0"/>
              <a:t>으로 변환 </a:t>
            </a:r>
            <a:endParaRPr lang="en-US" altLang="ko-KR" dirty="0"/>
          </a:p>
          <a:p>
            <a:r>
              <a:rPr lang="en-US" altLang="ko-KR" dirty="0" err="1"/>
              <a:t>DF.registerTempTable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Session</a:t>
            </a:r>
            <a:r>
              <a:rPr lang="ko-KR" altLang="en-US" dirty="0"/>
              <a:t>이 존재하는 동안 에만 임시로 존재하는 </a:t>
            </a:r>
            <a:r>
              <a:rPr lang="en-US" altLang="ko-KR" dirty="0" err="1"/>
              <a:t>dataframes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74</a:t>
            </a:fld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5" y="3040070"/>
            <a:ext cx="8527370" cy="1872000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from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pyspark.sql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import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SQLContext</a:t>
            </a: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import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json</a:t>
            </a: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sqlCtx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SQLContext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sqlCtx.read.json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("/jwlee/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DF_json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/*") #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json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</a:t>
            </a:r>
            <a:r>
              <a:rPr kumimoji="1"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파일을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dataframes</a:t>
            </a:r>
            <a:r>
              <a:rPr kumimoji="1"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으로 변환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DF.registerTempTable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("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")</a:t>
            </a:r>
          </a:p>
          <a:p>
            <a:pPr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DF.show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(truncate=False) # truncate=False</a:t>
            </a:r>
            <a:r>
              <a:rPr kumimoji="1"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는 모든 데이터를 다 보여줌을 의미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15" y="5096807"/>
            <a:ext cx="1644291" cy="11896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07133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select(</a:t>
            </a:r>
            <a:r>
              <a:rPr lang="en-US" altLang="ko-KR" dirty="0" err="1"/>
              <a:t>column_name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column_name</a:t>
            </a:r>
            <a:r>
              <a:rPr lang="ko-KR" altLang="en-US" dirty="0"/>
              <a:t>에 해당하는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en-US" altLang="ko-KR" dirty="0" err="1"/>
              <a:t>DataFrame</a:t>
            </a:r>
            <a:r>
              <a:rPr lang="ko-KR" altLang="en-US" dirty="0"/>
              <a:t>으로 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00" y="2101605"/>
            <a:ext cx="8992800" cy="2016000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from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pyspark.sql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import Row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([Row(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='1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',dept_info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={'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name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':'CS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', '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':'Seoul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'}),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='2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',dept_info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={'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name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':'CS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':'Suwon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'})])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RDD.toDF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DF.select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("dept_info.name").show(truncate=False)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DF.select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("dept_id","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dept_info.loc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").show(truncate=False)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2589" r="64800" b="55832"/>
          <a:stretch/>
        </p:blipFill>
        <p:spPr>
          <a:xfrm>
            <a:off x="123210" y="4409530"/>
            <a:ext cx="946865" cy="1454727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032" y="4346204"/>
            <a:ext cx="1818816" cy="15973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9663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Column</a:t>
            </a:r>
            <a:r>
              <a:rPr lang="ko-KR" altLang="en-US" dirty="0"/>
              <a:t>에 접근하는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DF.select</a:t>
            </a:r>
            <a:r>
              <a:rPr lang="en-US" altLang="ko-KR" dirty="0"/>
              <a:t>(</a:t>
            </a:r>
            <a:r>
              <a:rPr lang="en-US" altLang="ko-KR" dirty="0" err="1"/>
              <a:t>DF.</a:t>
            </a:r>
            <a:r>
              <a:rPr lang="en-US" altLang="ko-KR" i="1" dirty="0" err="1"/>
              <a:t>column_name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DF.select</a:t>
            </a:r>
            <a:r>
              <a:rPr lang="en-US" altLang="ko-KR" dirty="0"/>
              <a:t>(col(“</a:t>
            </a:r>
            <a:r>
              <a:rPr lang="en-US" altLang="ko-KR" i="1" dirty="0" err="1"/>
              <a:t>column_name</a:t>
            </a:r>
            <a:r>
              <a:rPr lang="en-US" altLang="ko-KR" i="1" dirty="0"/>
              <a:t>”</a:t>
            </a:r>
            <a:r>
              <a:rPr lang="en-US" altLang="ko-KR" dirty="0"/>
              <a:t>))</a:t>
            </a:r>
          </a:p>
          <a:p>
            <a:r>
              <a:rPr lang="en-US" altLang="ko-KR" dirty="0" err="1"/>
              <a:t>DF.select</a:t>
            </a:r>
            <a:r>
              <a:rPr lang="en-US" altLang="ko-KR" dirty="0"/>
              <a:t>(“</a:t>
            </a:r>
            <a:r>
              <a:rPr lang="en-US" altLang="ko-KR" i="1" dirty="0" err="1"/>
              <a:t>column_name</a:t>
            </a:r>
            <a:r>
              <a:rPr lang="en-US" altLang="ko-KR" i="1" dirty="0"/>
              <a:t>”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62" y="2671496"/>
            <a:ext cx="8848476" cy="2798202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from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pyspark.sql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import Row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([Row(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='1',dept_info={'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name':'CS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':'Seoul'}),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='2',dept_info={'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name':'CS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':'Suwon'})])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 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RDD.toDF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DF.select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DF.dept_id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).show()</a:t>
            </a:r>
          </a:p>
          <a:p>
            <a:pPr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from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pyspark.sql.functions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import col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DF.select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(col("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")).show()</a:t>
            </a:r>
          </a:p>
          <a:p>
            <a:pPr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DF.select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("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").show()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62" y="5538454"/>
            <a:ext cx="988883" cy="1232716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86369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Column</a:t>
            </a:r>
            <a:r>
              <a:rPr lang="ko-KR" altLang="en-US" dirty="0"/>
              <a:t>의 </a:t>
            </a:r>
            <a:r>
              <a:rPr lang="en-US" altLang="ko-KR" dirty="0"/>
              <a:t>type</a:t>
            </a:r>
            <a:r>
              <a:rPr lang="ko-KR" altLang="en-US" dirty="0"/>
              <a:t>을 바꿈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IntegerType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Intenger</a:t>
            </a:r>
            <a:r>
              <a:rPr lang="en-US" altLang="ko-KR" dirty="0"/>
              <a:t> data type, signed 32-bit </a:t>
            </a:r>
            <a:r>
              <a:rPr lang="en-US" altLang="ko-KR" dirty="0" smtClean="0"/>
              <a:t>integer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cast(</a:t>
            </a:r>
            <a:r>
              <a:rPr lang="en-US" altLang="ko-KR" dirty="0" err="1"/>
              <a:t>data_type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DataFrame</a:t>
            </a:r>
            <a:r>
              <a:rPr lang="ko-KR" altLang="en-US" dirty="0"/>
              <a:t>의 타입을 </a:t>
            </a:r>
            <a:r>
              <a:rPr lang="ko-KR" altLang="en-US" dirty="0" smtClean="0"/>
              <a:t>바꿈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/>
              <a:t>DF.withColumn</a:t>
            </a:r>
            <a:r>
              <a:rPr lang="en-US" altLang="ko-KR" dirty="0"/>
              <a:t>(</a:t>
            </a:r>
            <a:r>
              <a:rPr lang="en-US" altLang="ko-KR" dirty="0" err="1"/>
              <a:t>column_name</a:t>
            </a:r>
            <a:r>
              <a:rPr lang="en-US" altLang="ko-KR" dirty="0"/>
              <a:t>, data)</a:t>
            </a:r>
          </a:p>
          <a:p>
            <a:pPr lvl="1"/>
            <a:r>
              <a:rPr lang="en-US" altLang="ko-KR" dirty="0" err="1"/>
              <a:t>Column_name</a:t>
            </a:r>
            <a:r>
              <a:rPr lang="ko-KR" altLang="en-US" dirty="0"/>
              <a:t>의 값을 </a:t>
            </a:r>
            <a:r>
              <a:rPr lang="en-US" altLang="ko-KR" dirty="0"/>
              <a:t>data</a:t>
            </a:r>
            <a:r>
              <a:rPr lang="ko-KR" altLang="en-US" dirty="0"/>
              <a:t>로 바꿈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0649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Column</a:t>
            </a:r>
            <a:r>
              <a:rPr lang="ko-KR" altLang="en-US" dirty="0"/>
              <a:t>의 </a:t>
            </a:r>
            <a:r>
              <a:rPr lang="en-US" altLang="ko-KR" dirty="0"/>
              <a:t>type</a:t>
            </a:r>
            <a:r>
              <a:rPr lang="ko-KR" altLang="en-US" dirty="0"/>
              <a:t>을 바꿈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8942"/>
          <a:stretch/>
        </p:blipFill>
        <p:spPr>
          <a:xfrm>
            <a:off x="147600" y="4674607"/>
            <a:ext cx="5198026" cy="1260679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00" y="1905227"/>
            <a:ext cx="8848800" cy="2305759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from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pyspark.sql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import Row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([Row(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='1',dept_info={'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name':'CS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':'Seoul'}),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='2',dept_info={'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name':'CS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':'Suwon'})])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RDD.toDF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from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pyspark.sql.types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import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IntegerType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DF.withColumn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("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", DF["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"].cast(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IntegerType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()))</a:t>
            </a:r>
          </a:p>
          <a:p>
            <a:pPr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DF_id.printSchema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241097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r="22933" b="54237"/>
          <a:stretch/>
        </p:blipFill>
        <p:spPr>
          <a:xfrm>
            <a:off x="147600" y="5882757"/>
            <a:ext cx="2795769" cy="82792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column</a:t>
            </a:r>
            <a:r>
              <a:rPr lang="ko-KR" altLang="en-US" dirty="0"/>
              <a:t> </a:t>
            </a:r>
            <a:r>
              <a:rPr lang="ko-KR" altLang="en-US" dirty="0" smtClean="0"/>
              <a:t>추가 및 변형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임의로 만든 새로운 </a:t>
            </a:r>
            <a:r>
              <a:rPr lang="en-US" altLang="ko-KR" dirty="0"/>
              <a:t>column </a:t>
            </a:r>
            <a:r>
              <a:rPr lang="ko-KR" altLang="en-US" dirty="0"/>
              <a:t>추가 불가</a:t>
            </a:r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column</a:t>
            </a:r>
            <a:r>
              <a:rPr lang="ko-KR" altLang="en-US" dirty="0"/>
              <a:t>을 변형 및 상수 값만 추가 가능</a:t>
            </a:r>
            <a:endParaRPr lang="en-US" altLang="ko-KR" dirty="0"/>
          </a:p>
          <a:p>
            <a:r>
              <a:rPr lang="en-US" altLang="ko-KR" dirty="0" err="1"/>
              <a:t>DF.withColumn</a:t>
            </a:r>
            <a:r>
              <a:rPr lang="en-US" altLang="ko-KR" dirty="0"/>
              <a:t>(</a:t>
            </a:r>
            <a:r>
              <a:rPr lang="en-US" altLang="ko-KR" dirty="0" err="1"/>
              <a:t>column_name</a:t>
            </a:r>
            <a:r>
              <a:rPr lang="en-US" altLang="ko-KR" dirty="0"/>
              <a:t>, data)</a:t>
            </a:r>
          </a:p>
          <a:p>
            <a:pPr lvl="1"/>
            <a:r>
              <a:rPr lang="en-US" altLang="ko-KR" dirty="0" err="1"/>
              <a:t>Column_name</a:t>
            </a:r>
            <a:r>
              <a:rPr lang="ko-KR" altLang="en-US" dirty="0"/>
              <a:t>을 갖는 </a:t>
            </a:r>
            <a:r>
              <a:rPr lang="en-US" altLang="ko-KR" dirty="0"/>
              <a:t>data</a:t>
            </a:r>
            <a:r>
              <a:rPr lang="ko-KR" altLang="en-US" dirty="0"/>
              <a:t>를 추가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00" y="2987543"/>
            <a:ext cx="8848800" cy="274895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from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pyspark.sql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import Row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([Row(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='1',dept_info={'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name':'CS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':'Seoul'}),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='2',dept_info={'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name':'CS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':'Suwon'})])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RDD.toDF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from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pyspark.sql.functions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import lit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DF_with_new1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DF.withColumn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("new1", lit(0))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DF_with_new1.show(truncate=False)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from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pyspark.sql.functions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import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exp</a:t>
            </a: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DF_with_new2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DF.withColumn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("new2",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exp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("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"))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DF_with_new2.show(truncate=False)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53401" b="1401"/>
          <a:stretch/>
        </p:blipFill>
        <p:spPr>
          <a:xfrm>
            <a:off x="3049176" y="5860472"/>
            <a:ext cx="3771921" cy="850209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041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UI </a:t>
            </a:r>
            <a:r>
              <a:rPr lang="ko-KR" altLang="en-US" dirty="0"/>
              <a:t>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9" y="1687132"/>
            <a:ext cx="8831431" cy="41440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102045" y="3077626"/>
            <a:ext cx="261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코드 실행 </a:t>
            </a:r>
            <a:r>
              <a:rPr lang="en-US" altLang="ko-KR" b="1" dirty="0">
                <a:solidFill>
                  <a:srgbClr val="C00000"/>
                </a:solidFill>
              </a:rPr>
              <a:t>(shift + enter)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24392" y="2795435"/>
            <a:ext cx="226887" cy="2826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1484" y="3053588"/>
            <a:ext cx="17274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셀 잘라내기 </a:t>
            </a:r>
            <a:r>
              <a:rPr lang="en-US" altLang="ko-KR" b="1" dirty="0">
                <a:solidFill>
                  <a:srgbClr val="C00000"/>
                </a:solidFill>
              </a:rPr>
              <a:t>or</a:t>
            </a:r>
          </a:p>
          <a:p>
            <a:r>
              <a:rPr lang="ko-KR" altLang="en-US" b="1" dirty="0">
                <a:solidFill>
                  <a:srgbClr val="C00000"/>
                </a:solidFill>
              </a:rPr>
              <a:t>셀 삭제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94863" y="3479786"/>
            <a:ext cx="5580190" cy="118236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70527" y="4709972"/>
            <a:ext cx="2660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셀</a:t>
            </a:r>
            <a:r>
              <a:rPr lang="en-US" altLang="ko-KR" b="1" dirty="0">
                <a:solidFill>
                  <a:srgbClr val="C00000"/>
                </a:solidFill>
              </a:rPr>
              <a:t>: </a:t>
            </a:r>
            <a:r>
              <a:rPr lang="ko-KR" altLang="en-US" b="1" dirty="0">
                <a:solidFill>
                  <a:srgbClr val="C00000"/>
                </a:solidFill>
              </a:rPr>
              <a:t>코드 작성하는 부분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207742" y="4720420"/>
            <a:ext cx="2161820" cy="3851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85419" y="5087415"/>
            <a:ext cx="2474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실행 완료되면 </a:t>
            </a:r>
            <a:r>
              <a:rPr lang="en-US" altLang="ko-KR" b="1" dirty="0">
                <a:solidFill>
                  <a:srgbClr val="C00000"/>
                </a:solidFill>
              </a:rPr>
              <a:t/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ko-KR" altLang="en-US" b="1" dirty="0">
                <a:solidFill>
                  <a:srgbClr val="C00000"/>
                </a:solidFill>
              </a:rPr>
              <a:t>셀 별로 결과 출력 됨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409857" y="2421002"/>
            <a:ext cx="289963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코드 실행 멈추기</a:t>
            </a:r>
            <a:r>
              <a:rPr lang="en-US" altLang="ko-KR" b="1" dirty="0">
                <a:solidFill>
                  <a:srgbClr val="C00000"/>
                </a:solidFill>
              </a:rPr>
              <a:t>, </a:t>
            </a:r>
            <a:r>
              <a:rPr lang="ko-KR" altLang="en-US" b="1" dirty="0" err="1">
                <a:solidFill>
                  <a:srgbClr val="C00000"/>
                </a:solidFill>
              </a:rPr>
              <a:t>재시작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39869" y="2778499"/>
            <a:ext cx="566147" cy="2663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65912" y="2786812"/>
            <a:ext cx="399011" cy="2663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93076" y="1952701"/>
            <a:ext cx="471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Title, </a:t>
            </a:r>
            <a:r>
              <a:rPr lang="ko-KR" altLang="en-US" b="1" dirty="0">
                <a:solidFill>
                  <a:srgbClr val="C00000"/>
                </a:solidFill>
              </a:rPr>
              <a:t>클릭하여 바꿀 수 있음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048213" y="2080230"/>
            <a:ext cx="744863" cy="2663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1" name="꺾인 연결선 20"/>
          <p:cNvCxnSpPr>
            <a:stCxn id="16" idx="1"/>
            <a:endCxn id="7" idx="1"/>
          </p:cNvCxnSpPr>
          <p:nvPr/>
        </p:nvCxnSpPr>
        <p:spPr>
          <a:xfrm rot="10800000" flipH="1" flipV="1">
            <a:off x="3039869" y="2911648"/>
            <a:ext cx="62176" cy="350643"/>
          </a:xfrm>
          <a:prstGeom prst="bentConnector3">
            <a:avLst>
              <a:gd name="adj1" fmla="val -36766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7" idx="0"/>
            <a:endCxn id="15" idx="1"/>
          </p:cNvCxnSpPr>
          <p:nvPr/>
        </p:nvCxnSpPr>
        <p:spPr>
          <a:xfrm rot="5400000" flipH="1" flipV="1">
            <a:off x="4047065" y="2424021"/>
            <a:ext cx="181144" cy="544439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0281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row </a:t>
            </a:r>
            <a:r>
              <a:rPr lang="ko-KR" altLang="en-US" dirty="0"/>
              <a:t>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DF1.unionByName(DF2)</a:t>
            </a:r>
          </a:p>
          <a:p>
            <a:pPr lvl="1"/>
            <a:r>
              <a:rPr lang="en-US" altLang="ko-KR" dirty="0"/>
              <a:t>DF1</a:t>
            </a:r>
            <a:r>
              <a:rPr lang="ko-KR" altLang="en-US" dirty="0"/>
              <a:t>과 </a:t>
            </a:r>
            <a:r>
              <a:rPr lang="en-US" altLang="ko-KR" dirty="0"/>
              <a:t>DF2</a:t>
            </a:r>
            <a:r>
              <a:rPr lang="ko-KR" altLang="en-US" dirty="0"/>
              <a:t>를 통합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47" y="5079339"/>
            <a:ext cx="3623412" cy="1372101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47" y="2165441"/>
            <a:ext cx="8555106" cy="274895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from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pyspark.sql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import Row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# 2</a:t>
            </a:r>
            <a:r>
              <a:rPr kumimoji="1"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개의 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</a:t>
            </a:r>
            <a:r>
              <a:rPr kumimoji="1"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를 갖는 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DF1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DF1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([Row(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='1',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dept_info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={'name': 'CS',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': 'Seoul'}),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='2',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dept_info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={'name': 'CS',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': 'Busan'})]).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toDF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# 1</a:t>
            </a:r>
            <a:r>
              <a:rPr kumimoji="1"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개의 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</a:t>
            </a:r>
            <a:r>
              <a:rPr kumimoji="1"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를 갖는 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DF2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DF2 = 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([Row(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='3', 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dept_info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={'name': 'R&amp;D', '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': 'Suwon'})]).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toDF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kumimoji="1" lang="en-US" altLang="ko-KR" sz="1600" dirty="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DF1.unionByName(DF2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).show(truncate=False)</a:t>
            </a:r>
          </a:p>
        </p:txBody>
      </p:sp>
    </p:spTree>
    <p:extLst>
      <p:ext uri="{BB962C8B-B14F-4D97-AF65-F5344CB8AC3E}">
        <p14:creationId xmlns:p14="http://schemas.microsoft.com/office/powerpoint/2010/main" val="4053633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Column</a:t>
            </a:r>
            <a:r>
              <a:rPr lang="ko-KR" altLang="en-US" dirty="0"/>
              <a:t>을 제거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DF.drop</a:t>
            </a:r>
            <a:r>
              <a:rPr lang="en-US" altLang="ko-KR" dirty="0"/>
              <a:t>(</a:t>
            </a:r>
            <a:r>
              <a:rPr lang="en-US" altLang="ko-KR" dirty="0" err="1"/>
              <a:t>column_name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column_name</a:t>
            </a:r>
            <a:r>
              <a:rPr lang="ko-KR" altLang="en-US" dirty="0"/>
              <a:t>에 해당하는 </a:t>
            </a:r>
            <a:r>
              <a:rPr lang="en-US" altLang="ko-KR" dirty="0"/>
              <a:t>column</a:t>
            </a:r>
            <a:r>
              <a:rPr lang="ko-KR" altLang="en-US" dirty="0"/>
              <a:t>을 제거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66" y="2471125"/>
            <a:ext cx="8981869" cy="1512000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from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pyspark.sql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import Row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([Row(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='1',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dept_info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={'name': 'CS',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': 'Seoul'}),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='2',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dept_info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={'name': 'CS',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': 'Busan'}),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='3',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dept_info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={'name': 'R&amp;D',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': 'Suwon'})]).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toDF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DF.drop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("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").show(truncate=False)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5" y="4211725"/>
            <a:ext cx="2946714" cy="1445293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27373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조건에 맞는 </a:t>
            </a:r>
            <a:r>
              <a:rPr lang="en-US" altLang="ko-KR" dirty="0"/>
              <a:t>row </a:t>
            </a:r>
            <a:r>
              <a:rPr lang="ko-KR" altLang="en-US" dirty="0"/>
              <a:t>추출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DF.filter</a:t>
            </a:r>
            <a:r>
              <a:rPr lang="en-US" altLang="ko-KR" dirty="0"/>
              <a:t>(condition)</a:t>
            </a:r>
          </a:p>
          <a:p>
            <a:pPr lvl="1"/>
            <a:r>
              <a:rPr lang="en-US" altLang="ko-KR" dirty="0"/>
              <a:t>Condition</a:t>
            </a:r>
            <a:r>
              <a:rPr lang="ko-KR" altLang="en-US" dirty="0"/>
              <a:t>에 맞는 </a:t>
            </a:r>
            <a:r>
              <a:rPr lang="en-US" altLang="ko-KR" dirty="0"/>
              <a:t>row</a:t>
            </a:r>
            <a:r>
              <a:rPr lang="ko-KR" altLang="en-US" dirty="0"/>
              <a:t>를 추출</a:t>
            </a:r>
            <a:endParaRPr lang="en-US" altLang="ko-KR" dirty="0"/>
          </a:p>
          <a:p>
            <a:pPr lvl="1"/>
            <a:r>
              <a:rPr lang="en-US" altLang="ko-KR" dirty="0"/>
              <a:t>Condition</a:t>
            </a:r>
            <a:r>
              <a:rPr lang="ko-KR" altLang="en-US" dirty="0"/>
              <a:t>은 </a:t>
            </a:r>
            <a:r>
              <a:rPr lang="en-US" altLang="ko-KR" dirty="0"/>
              <a:t>column</a:t>
            </a:r>
            <a:r>
              <a:rPr lang="ko-KR" altLang="en-US" dirty="0"/>
              <a:t>에만 적용해야 하므로</a:t>
            </a:r>
            <a:r>
              <a:rPr lang="en-US" altLang="ko-KR" dirty="0"/>
              <a:t>, sub table</a:t>
            </a:r>
            <a:r>
              <a:rPr lang="ko-KR" altLang="en-US" dirty="0"/>
              <a:t>이 없도록 먼저 변환이 필요 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76" y="2757388"/>
            <a:ext cx="8366048" cy="2527359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from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pyspark.sql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import Row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([Row(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='1',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dept_info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={'name': 'CS',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': 'Seoul'}),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='2',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dept_info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={'name': 'CS',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': 'Busan'}),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='3',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dept_info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={'name': 'R&amp;D',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': 'Suwon'})]).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toDF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# sub table</a:t>
            </a:r>
            <a:r>
              <a:rPr kumimoji="1"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을 없앰</a:t>
            </a: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DF_flatten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DF.select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("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", "dept_info.name", "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dept_info.loc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# </a:t>
            </a:r>
            <a:r>
              <a:rPr kumimoji="1"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조건에 맞는 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 </a:t>
            </a:r>
            <a:r>
              <a:rPr kumimoji="1"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추출</a:t>
            </a: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DF_flatten.filter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DF_flatten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["name"] == "CS").show()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76" y="5462895"/>
            <a:ext cx="2042862" cy="123131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00671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groupBy</a:t>
            </a:r>
            <a:r>
              <a:rPr lang="en-US" altLang="ko-KR" dirty="0"/>
              <a:t>(), count()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groupBy</a:t>
            </a:r>
            <a:r>
              <a:rPr lang="en-US" altLang="ko-KR" dirty="0"/>
              <a:t>(</a:t>
            </a:r>
            <a:r>
              <a:rPr lang="en-US" altLang="ko-KR" dirty="0" err="1"/>
              <a:t>column_name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column_name</a:t>
            </a:r>
            <a:r>
              <a:rPr lang="ko-KR" altLang="en-US" dirty="0"/>
              <a:t>에 해당하는 </a:t>
            </a:r>
            <a:r>
              <a:rPr lang="en-US" altLang="ko-KR" dirty="0"/>
              <a:t>column</a:t>
            </a:r>
            <a:r>
              <a:rPr lang="ko-KR" altLang="en-US" dirty="0"/>
              <a:t>의 값으로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en-US" altLang="ko-KR" dirty="0"/>
              <a:t>group</a:t>
            </a:r>
            <a:r>
              <a:rPr lang="ko-KR" altLang="en-US" dirty="0"/>
              <a:t>지음</a:t>
            </a:r>
            <a:endParaRPr lang="en-US" altLang="ko-KR" dirty="0"/>
          </a:p>
          <a:p>
            <a:pPr lvl="1"/>
            <a:r>
              <a:rPr lang="en-US" altLang="ko-KR" dirty="0" err="1"/>
              <a:t>groupBy</a:t>
            </a:r>
            <a:r>
              <a:rPr lang="ko-KR" altLang="en-US" dirty="0"/>
              <a:t>는 </a:t>
            </a:r>
            <a:r>
              <a:rPr lang="en-US" altLang="ko-KR" dirty="0"/>
              <a:t>column</a:t>
            </a:r>
            <a:r>
              <a:rPr lang="ko-KR" altLang="en-US" dirty="0"/>
              <a:t>에만 적용되므로</a:t>
            </a:r>
            <a:r>
              <a:rPr lang="en-US" altLang="ko-KR" dirty="0"/>
              <a:t>, sub table</a:t>
            </a:r>
            <a:r>
              <a:rPr lang="ko-KR" altLang="en-US" dirty="0"/>
              <a:t>이 없도록 먼저 변환이 필요 함</a:t>
            </a:r>
          </a:p>
          <a:p>
            <a:r>
              <a:rPr lang="en-US" altLang="ko-KR" dirty="0"/>
              <a:t>count()</a:t>
            </a:r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의 수를 구함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52" y="3464544"/>
            <a:ext cx="8354097" cy="2084160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from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pyspark.sql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import Row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([Row(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='1',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dept_info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={'name': 'CS',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': 'Seoul'}),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='2',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dept_info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={'name': 'CS',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': 'Busan'}),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='3',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dept_info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={'name': 'R&amp;D',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': 'Suwon'})]).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toDF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# sub table</a:t>
            </a:r>
            <a:r>
              <a:rPr kumimoji="1"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을 없앰</a:t>
            </a: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DF_flatten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DF.select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("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", "dept_info.name", "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dept_info.loc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DF_flatten.groupBy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("name").count().show() # group </a:t>
            </a:r>
            <a:r>
              <a:rPr kumimoji="1"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별 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</a:t>
            </a:r>
            <a:r>
              <a:rPr kumimoji="1"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의 수를 구함</a:t>
            </a: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51" y="5635204"/>
            <a:ext cx="1267593" cy="1148756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99099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개의 </a:t>
            </a:r>
            <a:r>
              <a:rPr lang="en-US" altLang="ko-KR" dirty="0" err="1"/>
              <a:t>DataFrame</a:t>
            </a:r>
            <a:r>
              <a:rPr lang="ko-KR" altLang="en-US" dirty="0"/>
              <a:t>에 대해 </a:t>
            </a:r>
            <a:r>
              <a:rPr lang="en-US" altLang="ko-KR" dirty="0"/>
              <a:t>join </a:t>
            </a:r>
            <a:r>
              <a:rPr lang="ko-KR" altLang="en-US" dirty="0"/>
              <a:t>연산을 수행</a:t>
            </a:r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11</a:t>
            </a:r>
            <a:r>
              <a:rPr lang="ko-KR" altLang="en-US" dirty="0"/>
              <a:t>개의 </a:t>
            </a:r>
            <a:r>
              <a:rPr lang="en-US" altLang="ko-KR" dirty="0"/>
              <a:t>join option</a:t>
            </a:r>
            <a:r>
              <a:rPr lang="ko-KR" altLang="en-US" dirty="0"/>
              <a:t>이 있음 </a:t>
            </a:r>
            <a:r>
              <a:rPr lang="en-US" altLang="ko-KR" dirty="0"/>
              <a:t>(</a:t>
            </a:r>
            <a:r>
              <a:rPr lang="ko-KR" altLang="en-US" dirty="0"/>
              <a:t>기본은 </a:t>
            </a:r>
            <a:r>
              <a:rPr lang="en-US" altLang="ko-KR" dirty="0"/>
              <a:t>inner).</a:t>
            </a:r>
          </a:p>
          <a:p>
            <a:pPr lvl="1"/>
            <a:r>
              <a:rPr lang="en-US" altLang="ko-KR" dirty="0"/>
              <a:t>inner, cross, outer, full, </a:t>
            </a:r>
            <a:r>
              <a:rPr lang="en-US" altLang="ko-KR" dirty="0" err="1"/>
              <a:t>full_outer</a:t>
            </a:r>
            <a:r>
              <a:rPr lang="en-US" altLang="ko-KR" dirty="0"/>
              <a:t>, left, </a:t>
            </a:r>
            <a:r>
              <a:rPr lang="en-US" altLang="ko-KR" dirty="0" err="1"/>
              <a:t>left_outer</a:t>
            </a:r>
            <a:r>
              <a:rPr lang="en-US" altLang="ko-KR" dirty="0"/>
              <a:t>, right, </a:t>
            </a:r>
            <a:r>
              <a:rPr lang="en-US" altLang="ko-KR" dirty="0" err="1"/>
              <a:t>right_outer</a:t>
            </a:r>
            <a:r>
              <a:rPr lang="en-US" altLang="ko-KR" dirty="0"/>
              <a:t>, </a:t>
            </a:r>
            <a:r>
              <a:rPr lang="en-US" altLang="ko-KR" dirty="0" err="1"/>
              <a:t>left_semi</a:t>
            </a:r>
            <a:r>
              <a:rPr lang="en-US" altLang="ko-KR" dirty="0"/>
              <a:t>, and </a:t>
            </a:r>
            <a:r>
              <a:rPr lang="en-US" altLang="ko-KR" dirty="0" err="1"/>
              <a:t>left_anti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20" y="2980158"/>
            <a:ext cx="7653960" cy="2084160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from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pyspark.sql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import Row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DF1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([Row(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='1', name='CS',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 'Suwon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'),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='2', name='CS', 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 'Busan')]).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toDF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DF2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([Row(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='3', name='R&amp;D',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 'Seoul'),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='4', name='R&amp;D',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='Busan')]).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toDF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DF_join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DF1.join(DF2, DF1["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"] == DF2["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"]) # join </a:t>
            </a:r>
            <a:r>
              <a:rPr kumimoji="1"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수행</a:t>
            </a: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DF_join.show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20" y="5292918"/>
            <a:ext cx="3890540" cy="1113127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17672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ko-KR" altLang="en-US" dirty="0"/>
              <a:t>을 </a:t>
            </a:r>
            <a:r>
              <a:rPr lang="en-US" altLang="ko-KR" dirty="0"/>
              <a:t>RDD</a:t>
            </a:r>
            <a:r>
              <a:rPr lang="ko-KR" altLang="en-US" dirty="0"/>
              <a:t>로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DF.rdd</a:t>
            </a:r>
            <a:endParaRPr lang="en-US" altLang="ko-KR" dirty="0"/>
          </a:p>
          <a:p>
            <a:pPr lvl="1"/>
            <a:r>
              <a:rPr lang="en-US" altLang="ko-KR" dirty="0" err="1"/>
              <a:t>DataFrame</a:t>
            </a:r>
            <a:r>
              <a:rPr lang="ko-KR" altLang="en-US" dirty="0"/>
              <a:t>의 </a:t>
            </a:r>
            <a:r>
              <a:rPr lang="en-US" altLang="ko-KR" dirty="0"/>
              <a:t>Row </a:t>
            </a:r>
            <a:r>
              <a:rPr lang="ko-KR" altLang="en-US" dirty="0"/>
              <a:t>데이터를 </a:t>
            </a:r>
            <a:r>
              <a:rPr lang="en-US" altLang="ko-KR" dirty="0"/>
              <a:t>RDD</a:t>
            </a:r>
            <a:r>
              <a:rPr lang="ko-KR" altLang="en-US" dirty="0"/>
              <a:t>로 변환</a:t>
            </a:r>
            <a:endParaRPr lang="en-US" altLang="ko-KR" dirty="0"/>
          </a:p>
          <a:p>
            <a:r>
              <a:rPr lang="en-US" altLang="ko-KR" dirty="0" err="1"/>
              <a:t>DF.rdd.map</a:t>
            </a:r>
            <a:r>
              <a:rPr lang="en-US" altLang="ko-KR" dirty="0"/>
              <a:t>(lambda x: </a:t>
            </a:r>
            <a:r>
              <a:rPr lang="en-US" altLang="ko-KR" dirty="0" err="1"/>
              <a:t>x.column_name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Map</a:t>
            </a:r>
            <a:r>
              <a:rPr lang="ko-KR" altLang="en-US" dirty="0"/>
              <a:t>을 이용하여 </a:t>
            </a:r>
            <a:r>
              <a:rPr lang="en-US" altLang="ko-KR" dirty="0" err="1"/>
              <a:t>column_name</a:t>
            </a:r>
            <a:r>
              <a:rPr lang="ko-KR" altLang="en-US" dirty="0"/>
              <a:t>에 따른 </a:t>
            </a:r>
            <a:r>
              <a:rPr lang="en-US" altLang="ko-KR" dirty="0"/>
              <a:t>data</a:t>
            </a:r>
            <a:r>
              <a:rPr lang="ko-KR" altLang="en-US" dirty="0"/>
              <a:t>만 추출</a:t>
            </a:r>
            <a:endParaRPr lang="en-US" altLang="ko-KR" dirty="0"/>
          </a:p>
          <a:p>
            <a:pPr lvl="1"/>
            <a:r>
              <a:rPr lang="en-US" altLang="ko-KR" dirty="0"/>
              <a:t>RDD</a:t>
            </a:r>
            <a:r>
              <a:rPr lang="ko-KR" altLang="en-US" dirty="0"/>
              <a:t>로 바뀐 </a:t>
            </a:r>
            <a:r>
              <a:rPr lang="en-US" altLang="ko-KR" dirty="0"/>
              <a:t>Row </a:t>
            </a:r>
            <a:r>
              <a:rPr lang="ko-KR" altLang="en-US" dirty="0"/>
              <a:t>데이터가 </a:t>
            </a:r>
            <a:r>
              <a:rPr lang="en-US" altLang="ko-KR" dirty="0"/>
              <a:t>map</a:t>
            </a:r>
            <a:r>
              <a:rPr lang="ko-KR" altLang="en-US" dirty="0"/>
              <a:t>함수에 입력되고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Row</a:t>
            </a:r>
            <a:r>
              <a:rPr lang="ko-KR" altLang="en-US" dirty="0"/>
              <a:t>에서 </a:t>
            </a:r>
            <a:r>
              <a:rPr lang="en-US" altLang="ko-KR" dirty="0" err="1"/>
              <a:t>column_name</a:t>
            </a:r>
            <a:r>
              <a:rPr lang="ko-KR" altLang="en-US" dirty="0"/>
              <a:t>에 해당하는 </a:t>
            </a:r>
            <a:r>
              <a:rPr lang="en-US" altLang="ko-KR" dirty="0"/>
              <a:t>data</a:t>
            </a:r>
            <a:r>
              <a:rPr lang="ko-KR" altLang="en-US" dirty="0"/>
              <a:t>만 추출 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19" y="3537542"/>
            <a:ext cx="7653960" cy="274895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from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pyspark.sql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import Row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([Row(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='1',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dept_info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={'name': 'CS',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': 'Seoul'}),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='2',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dept_info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={'name': 'CS',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': 'Busan'}),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='3',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dept_info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={'name': 'R&amp;D',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': 'Suwon'})]).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toDF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# sub table</a:t>
            </a:r>
            <a:r>
              <a:rPr kumimoji="1"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을 없앰</a:t>
            </a: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DF_flatten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DF.select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("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", "dept_info.name", "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dept_info.loc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#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DataFrame</a:t>
            </a:r>
            <a:r>
              <a:rPr kumimoji="1"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을 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</a:t>
            </a:r>
            <a:r>
              <a:rPr kumimoji="1"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로 변환</a:t>
            </a: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RDD_from_DF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DF_flatten.rdd.map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(lambda x: x.name)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print(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RDD_from_DF.collect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19" y="6406045"/>
            <a:ext cx="1712310" cy="365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40869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457200"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/>
              <a:t>Spark</a:t>
            </a:r>
            <a:r>
              <a:rPr lang="ko-KR" altLang="en-US" dirty="0"/>
              <a:t>에서 </a:t>
            </a:r>
            <a:r>
              <a:rPr lang="en-US" altLang="ko-KR" dirty="0"/>
              <a:t>SQL Query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DF.createGlobalTempView</a:t>
            </a:r>
            <a:r>
              <a:rPr lang="en-US" altLang="ko-KR" dirty="0"/>
              <a:t>(“</a:t>
            </a:r>
            <a:r>
              <a:rPr lang="en-US" altLang="ko-KR" dirty="0" err="1"/>
              <a:t>View_name</a:t>
            </a:r>
            <a:r>
              <a:rPr lang="en-US" altLang="ko-KR" dirty="0"/>
              <a:t>”)</a:t>
            </a:r>
          </a:p>
          <a:p>
            <a:pPr lvl="1"/>
            <a:r>
              <a:rPr lang="ko-KR" altLang="en-US" dirty="0"/>
              <a:t>여러 세션이 공유 하는 가상 테이블</a:t>
            </a:r>
            <a:r>
              <a:rPr lang="en-US" altLang="ko-KR" dirty="0"/>
              <a:t>, SQL query </a:t>
            </a:r>
            <a:r>
              <a:rPr lang="ko-KR" altLang="en-US" dirty="0"/>
              <a:t>문 사용 가능</a:t>
            </a:r>
            <a:endParaRPr lang="en-US" altLang="ko-KR" dirty="0"/>
          </a:p>
          <a:p>
            <a:r>
              <a:rPr lang="en-US" altLang="ko-KR" dirty="0" err="1"/>
              <a:t>DF.createOrReplaceTempView</a:t>
            </a:r>
            <a:r>
              <a:rPr lang="en-US" altLang="ko-KR" dirty="0"/>
              <a:t>(“</a:t>
            </a:r>
            <a:r>
              <a:rPr lang="en-US" altLang="ko-KR" dirty="0" err="1"/>
              <a:t>View_name</a:t>
            </a:r>
            <a:r>
              <a:rPr lang="en-US" altLang="ko-KR" dirty="0"/>
              <a:t>”)</a:t>
            </a:r>
          </a:p>
          <a:p>
            <a:pPr lvl="1"/>
            <a:r>
              <a:rPr lang="ko-KR" altLang="en-US" dirty="0"/>
              <a:t>여러 세션이 공유하지 않는 가상 테이블</a:t>
            </a:r>
            <a:r>
              <a:rPr lang="en-US" altLang="ko-KR" dirty="0"/>
              <a:t>, SQL query </a:t>
            </a:r>
            <a:r>
              <a:rPr lang="ko-KR" altLang="en-US" dirty="0"/>
              <a:t>문 사용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20" y="2842773"/>
            <a:ext cx="7653960" cy="2970557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from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pyspark.sql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import Row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([Row(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='1',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dept_info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={'name': 'CS',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': 'Seoul'}),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='2',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dept_info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={'name': 'CS',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': 'Busan'}),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</a:t>
            </a:r>
            <a:r>
              <a:rPr kumimoji="1"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='3',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dept_info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={'name': 'R&amp;D', '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': 'Seoul'})]).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toDF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DF.createOrReplaceTempView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("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temp_table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#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DF.createGlobalTempView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("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temp_table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")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sqlDF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spark.sql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("SELECT dept_info.name \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                  FROM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temp_table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\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                  WHERE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dept_info.loc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==\"Seoul\"")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sqlDF.show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19" y="5908473"/>
            <a:ext cx="482738" cy="899649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08695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응용 </a:t>
            </a:r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제조 공정에 </a:t>
            </a:r>
            <a:r>
              <a:rPr lang="en-US" altLang="ko-KR" dirty="0"/>
              <a:t>2</a:t>
            </a:r>
            <a:r>
              <a:rPr lang="ko-KR" altLang="en-US" dirty="0"/>
              <a:t>대의 새로운 노트북을 추가 후 모델 별 제품 수 보기</a:t>
            </a:r>
            <a:endParaRPr lang="en-US" altLang="ko-KR" dirty="0"/>
          </a:p>
          <a:p>
            <a:pPr lvl="1"/>
            <a:r>
              <a:rPr lang="ko-KR" altLang="en-US" dirty="0" smtClean="0"/>
              <a:t>데이터 형식</a:t>
            </a:r>
            <a:r>
              <a:rPr lang="en-US" altLang="ko-KR" dirty="0" smtClean="0"/>
              <a:t>: “</a:t>
            </a:r>
            <a:r>
              <a:rPr lang="ko-KR" altLang="en-US" dirty="0" smtClean="0"/>
              <a:t>제조 단계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, serial”</a:t>
            </a:r>
            <a:r>
              <a:rPr lang="ko-KR" altLang="en-US" dirty="0" smtClean="0"/>
              <a:t>로 </a:t>
            </a:r>
            <a:r>
              <a:rPr lang="ko-KR" altLang="en-US" dirty="0"/>
              <a:t>이루어진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제조 중인 노트북 데이터</a:t>
            </a:r>
            <a:endParaRPr lang="en-US" altLang="ko-KR" dirty="0"/>
          </a:p>
          <a:p>
            <a:pPr marL="914400" lvl="2" indent="0">
              <a:spcBef>
                <a:spcPct val="0"/>
              </a:spcBef>
              <a:buNone/>
            </a:pPr>
            <a:r>
              <a:rPr kumimoji="1" lang="en-US" altLang="ko-KR" sz="10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[Row(phase</a:t>
            </a:r>
            <a:r>
              <a:rPr kumimoji="1" lang="en-US" altLang="ko-KR" sz="10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='packing', model='flex', serial='flex1'),</a:t>
            </a:r>
          </a:p>
          <a:p>
            <a:pPr marL="914400" lvl="2" indent="0">
              <a:spcBef>
                <a:spcPct val="0"/>
              </a:spcBef>
              <a:buNone/>
            </a:pPr>
            <a:r>
              <a:rPr kumimoji="1" lang="en-US" altLang="ko-KR" sz="10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Row(phase='packing',  model='flex', serial='flex2'),</a:t>
            </a:r>
          </a:p>
          <a:p>
            <a:pPr marL="914400" lvl="2" indent="0">
              <a:spcBef>
                <a:spcPct val="0"/>
              </a:spcBef>
              <a:buNone/>
            </a:pPr>
            <a:r>
              <a:rPr kumimoji="1" lang="en-US" altLang="ko-KR" sz="10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Row(phase='packing',  model='ion', serial='ion1'),</a:t>
            </a:r>
          </a:p>
          <a:p>
            <a:pPr marL="914400" lvl="2" indent="0">
              <a:spcBef>
                <a:spcPct val="0"/>
              </a:spcBef>
              <a:buNone/>
            </a:pPr>
            <a:r>
              <a:rPr kumimoji="1" lang="en-US" altLang="ko-KR" sz="10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Row(phase='packing',  model='flex', serial='flex3'),</a:t>
            </a:r>
          </a:p>
          <a:p>
            <a:pPr marL="914400" lvl="2" indent="0">
              <a:spcBef>
                <a:spcPct val="0"/>
              </a:spcBef>
              <a:buNone/>
            </a:pPr>
            <a:r>
              <a:rPr kumimoji="1" lang="en-US" altLang="ko-KR" sz="10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Row(phase='packing',  model='ion', serial='ion2'),</a:t>
            </a:r>
          </a:p>
          <a:p>
            <a:pPr marL="914400" lvl="2" indent="0">
              <a:spcBef>
                <a:spcPct val="0"/>
              </a:spcBef>
              <a:buNone/>
            </a:pPr>
            <a:r>
              <a:rPr kumimoji="1" lang="en-US" altLang="ko-KR" sz="10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Row(phase='inspection',  model='flex', serial='flex4'),</a:t>
            </a:r>
          </a:p>
          <a:p>
            <a:pPr marL="914400" lvl="2" indent="0">
              <a:spcBef>
                <a:spcPct val="0"/>
              </a:spcBef>
              <a:buNone/>
            </a:pPr>
            <a:r>
              <a:rPr kumimoji="1" lang="en-US" altLang="ko-KR" sz="10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Row(phase='inspection',  model='ion', serial='ion3'),</a:t>
            </a:r>
          </a:p>
          <a:p>
            <a:pPr marL="914400" lvl="2" indent="0">
              <a:spcBef>
                <a:spcPct val="0"/>
              </a:spcBef>
              <a:buNone/>
            </a:pPr>
            <a:r>
              <a:rPr kumimoji="1" lang="en-US" altLang="ko-KR" sz="10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Row(phase='inspection',  model='flex', serial='flex5'),</a:t>
            </a:r>
          </a:p>
          <a:p>
            <a:pPr marL="914400" lvl="2" indent="0">
              <a:spcBef>
                <a:spcPct val="0"/>
              </a:spcBef>
              <a:buNone/>
            </a:pPr>
            <a:r>
              <a:rPr kumimoji="1" lang="en-US" altLang="ko-KR" sz="10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Row(phase='inspection',  model='flex', serial='flex6'),</a:t>
            </a:r>
          </a:p>
          <a:p>
            <a:pPr marL="914400" lvl="2" indent="0">
              <a:spcBef>
                <a:spcPct val="0"/>
              </a:spcBef>
              <a:buNone/>
            </a:pPr>
            <a:r>
              <a:rPr kumimoji="1" lang="en-US" altLang="ko-KR" sz="10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])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추가할 노트북 데이터</a:t>
            </a:r>
            <a:endParaRPr lang="en-US" altLang="ko-KR" dirty="0" smtClean="0"/>
          </a:p>
          <a:p>
            <a:pPr marL="914400" lvl="2" indent="0">
              <a:spcBef>
                <a:spcPct val="0"/>
              </a:spcBef>
              <a:buNone/>
            </a:pPr>
            <a:r>
              <a:rPr kumimoji="1" lang="en-US" altLang="ko-KR" sz="1000" dirty="0"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[Row(phase='assembly', model='flex', serial</a:t>
            </a:r>
            <a:r>
              <a:rPr kumimoji="1" lang="en-US" altLang="ko-KR" sz="1000" dirty="0" smtClean="0"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</a:t>
            </a:r>
            <a:r>
              <a:rPr kumimoji="1" lang="en-US" altLang="ko-KR" sz="1000" dirty="0"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</a:t>
            </a:r>
            <a:r>
              <a:rPr kumimoji="1" lang="en-US" altLang="ko-KR" sz="1000" dirty="0" smtClean="0"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flex7'),</a:t>
            </a:r>
            <a:endParaRPr kumimoji="1" lang="en-US" altLang="ko-KR" sz="1000" dirty="0"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 marL="914400" lvl="2" indent="0">
              <a:spcBef>
                <a:spcPct val="0"/>
              </a:spcBef>
              <a:buNone/>
            </a:pPr>
            <a:r>
              <a:rPr kumimoji="1" lang="en-US" altLang="ko-KR" sz="1000" dirty="0"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Row(phase='assembly',  model='ion', serial</a:t>
            </a:r>
            <a:r>
              <a:rPr kumimoji="1" lang="en-US" altLang="ko-KR" sz="1000" dirty="0" smtClean="0"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</a:t>
            </a:r>
            <a:r>
              <a:rPr kumimoji="1" lang="en-US" altLang="ko-KR" sz="1000" dirty="0"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'</a:t>
            </a:r>
            <a:r>
              <a:rPr kumimoji="1" lang="en-US" altLang="ko-KR" sz="1000" dirty="0" smtClean="0"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ion4')])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87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5966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응용 </a:t>
            </a:r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20" y="991356"/>
            <a:ext cx="7653960" cy="274895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from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pyspark.sql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import Row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DF1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[Row(phase='packing', model='flex', serial='flex1'),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Row(phase='packing',  model='flex', serial='flex2'),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Row(phase='packing',  model='ion', serial='ion1'),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Row(phase='packing',  model='flex', serial='flex3'),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Row(phase='packing',  model='ion', serial='ion2'),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Row(phase='inspection',  model='flex', serial='flex4'),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Row(phase='inspection',  model='ion', serial='ion3'),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Row(phase='inspection',  model='flex', serial='flex5'),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Row(phase='inspection',  model='flex', serial='flex6'),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]).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toDF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BC2EE78-B3CC-486C-B74A-EF153C4402F0}"/>
              </a:ext>
            </a:extLst>
          </p:cNvPr>
          <p:cNvSpPr/>
          <p:nvPr/>
        </p:nvSpPr>
        <p:spPr>
          <a:xfrm>
            <a:off x="745020" y="3723688"/>
            <a:ext cx="7684328" cy="152164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20" y="5346568"/>
            <a:ext cx="1383038" cy="138303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766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881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9922AF6-2B5B-4DEE-BCFD-1C7DDD7A6B18}"/>
              </a:ext>
            </a:extLst>
          </p:cNvPr>
          <p:cNvSpPr txBox="1"/>
          <p:nvPr/>
        </p:nvSpPr>
        <p:spPr>
          <a:xfrm>
            <a:off x="683849" y="2530319"/>
            <a:ext cx="78278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4400" b="1" dirty="0">
                <a:solidFill>
                  <a:srgbClr val="072B61"/>
                </a:solidFill>
                <a:latin typeface="Calibri" panose="020F0502020204030204" pitchFamily="34" charset="0"/>
              </a:rPr>
              <a:t>Spark </a:t>
            </a:r>
            <a:r>
              <a:rPr lang="en-US" altLang="ko-KR" sz="4400" b="1" dirty="0" smtClean="0">
                <a:solidFill>
                  <a:srgbClr val="072B61"/>
                </a:solidFill>
                <a:latin typeface="Calibri" panose="020F0502020204030204" pitchFamily="34" charset="0"/>
              </a:rPr>
              <a:t>RDD</a:t>
            </a:r>
            <a:r>
              <a:rPr lang="en-US" altLang="ko-KR" sz="4400" b="1" dirty="0">
                <a:solidFill>
                  <a:srgbClr val="072B61"/>
                </a:solidFill>
                <a:latin typeface="Calibri" panose="020F0502020204030204" pitchFamily="34" charset="0"/>
              </a:rPr>
              <a:t>: </a:t>
            </a:r>
            <a:br>
              <a:rPr lang="en-US" altLang="ko-KR" sz="4400" b="1" dirty="0">
                <a:solidFill>
                  <a:srgbClr val="072B61"/>
                </a:solidFill>
                <a:latin typeface="Calibri" panose="020F0502020204030204" pitchFamily="34" charset="0"/>
              </a:rPr>
            </a:br>
            <a:r>
              <a:rPr lang="ko-KR" altLang="en-US" sz="4400" b="1" dirty="0">
                <a:solidFill>
                  <a:srgbClr val="072B61"/>
                </a:solidFill>
                <a:latin typeface="Calibri" panose="020F0502020204030204" pitchFamily="34" charset="0"/>
              </a:rPr>
              <a:t>데이터 가져오기</a:t>
            </a:r>
            <a:r>
              <a:rPr lang="en-US" altLang="ko-KR" sz="4400" b="1" dirty="0">
                <a:solidFill>
                  <a:srgbClr val="072B61"/>
                </a:solidFill>
                <a:latin typeface="Calibri" panose="020F0502020204030204" pitchFamily="34" charset="0"/>
              </a:rPr>
              <a:t>, </a:t>
            </a:r>
            <a:r>
              <a:rPr lang="ko-KR" altLang="en-US" sz="4400" b="1" dirty="0">
                <a:solidFill>
                  <a:srgbClr val="072B61"/>
                </a:solidFill>
                <a:latin typeface="Calibri" panose="020F0502020204030204" pitchFamily="34" charset="0"/>
              </a:rPr>
              <a:t>저장하기</a:t>
            </a:r>
            <a:endParaRPr lang="en-US" altLang="ko-KR" sz="4400" b="1" dirty="0">
              <a:solidFill>
                <a:srgbClr val="072B6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xmlns="" id="{6841B9FC-4286-4A30-88C8-0C998DB5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6285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응용 </a:t>
            </a:r>
            <a:r>
              <a:rPr lang="ko-KR" altLang="en-US" dirty="0" smtClean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노트북 제조 공정 점검하기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</a:t>
            </a:r>
            <a:r>
              <a:rPr lang="en-US" altLang="ko-KR" dirty="0"/>
              <a:t>: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제조 단계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, serial”</a:t>
            </a:r>
            <a:r>
              <a:rPr lang="ko-KR" altLang="en-US" dirty="0" smtClean="0"/>
              <a:t>로 </a:t>
            </a:r>
            <a:r>
              <a:rPr lang="ko-KR" altLang="en-US" dirty="0"/>
              <a:t>이루어진 데이터</a:t>
            </a:r>
            <a:endParaRPr lang="en-US" altLang="ko-KR" dirty="0"/>
          </a:p>
          <a:p>
            <a:pPr marL="914400" lvl="2" indent="0">
              <a:spcBef>
                <a:spcPct val="0"/>
              </a:spcBef>
              <a:buNone/>
            </a:pPr>
            <a:r>
              <a:rPr kumimoji="1" lang="en-US" altLang="ko-KR" sz="1600" dirty="0"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[Row(phase='packing', model='flex', serial='flex1'),</a:t>
            </a:r>
          </a:p>
          <a:p>
            <a:pPr marL="914400" lvl="2" indent="0">
              <a:spcBef>
                <a:spcPct val="0"/>
              </a:spcBef>
              <a:buNone/>
            </a:pPr>
            <a:r>
              <a:rPr kumimoji="1" lang="en-US" altLang="ko-KR" sz="1600" dirty="0"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Row(phase='packing',  model='flex', serial='flex2'),</a:t>
            </a:r>
          </a:p>
          <a:p>
            <a:pPr marL="914400" lvl="2" indent="0">
              <a:spcBef>
                <a:spcPct val="0"/>
              </a:spcBef>
              <a:buNone/>
            </a:pPr>
            <a:r>
              <a:rPr kumimoji="1" lang="en-US" altLang="ko-KR" sz="1600" dirty="0"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Row(phase='packing',  model='ion', serial='ion1'),</a:t>
            </a:r>
          </a:p>
          <a:p>
            <a:pPr marL="914400" lvl="2" indent="0">
              <a:spcBef>
                <a:spcPct val="0"/>
              </a:spcBef>
              <a:buNone/>
            </a:pPr>
            <a:r>
              <a:rPr kumimoji="1" lang="en-US" altLang="ko-KR" sz="1600" dirty="0"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Row(phase='packing',  model='flex', serial='flex3'),</a:t>
            </a:r>
          </a:p>
          <a:p>
            <a:pPr marL="914400" lvl="2" indent="0">
              <a:spcBef>
                <a:spcPct val="0"/>
              </a:spcBef>
              <a:buNone/>
            </a:pPr>
            <a:r>
              <a:rPr kumimoji="1" lang="en-US" altLang="ko-KR" sz="1600" dirty="0"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Row(phase='packing',  model='ion', serial='ion2'),</a:t>
            </a:r>
          </a:p>
          <a:p>
            <a:pPr marL="914400" lvl="2" indent="0">
              <a:spcBef>
                <a:spcPct val="0"/>
              </a:spcBef>
              <a:buNone/>
            </a:pPr>
            <a:r>
              <a:rPr kumimoji="1" lang="en-US" altLang="ko-KR" sz="1600" dirty="0"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Row(phase='inspection',  model='flex', serial='flex4'),</a:t>
            </a:r>
          </a:p>
          <a:p>
            <a:pPr marL="914400" lvl="2" indent="0">
              <a:spcBef>
                <a:spcPct val="0"/>
              </a:spcBef>
              <a:buNone/>
            </a:pPr>
            <a:r>
              <a:rPr kumimoji="1" lang="en-US" altLang="ko-KR" sz="1600" dirty="0"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Row(phase='inspection',  model='ion', serial='ion3'),</a:t>
            </a:r>
          </a:p>
          <a:p>
            <a:pPr marL="914400" lvl="2" indent="0">
              <a:spcBef>
                <a:spcPct val="0"/>
              </a:spcBef>
              <a:buNone/>
            </a:pPr>
            <a:r>
              <a:rPr kumimoji="1" lang="en-US" altLang="ko-KR" sz="1600" dirty="0"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Row(phase='inspection',  model='flex', serial='flex5'),</a:t>
            </a:r>
          </a:p>
          <a:p>
            <a:pPr marL="914400" lvl="2" indent="0">
              <a:spcBef>
                <a:spcPct val="0"/>
              </a:spcBef>
              <a:buNone/>
            </a:pPr>
            <a:r>
              <a:rPr kumimoji="1" lang="en-US" altLang="ko-KR" sz="1600" dirty="0"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Row(phase='inspection',  model='flex', serial='flex6'),</a:t>
            </a:r>
          </a:p>
          <a:p>
            <a:pPr marL="914400" lvl="2" indent="0">
              <a:spcBef>
                <a:spcPct val="0"/>
              </a:spcBef>
              <a:buNone/>
            </a:pPr>
            <a:r>
              <a:rPr kumimoji="1" lang="en-US" altLang="ko-KR" sz="1600" dirty="0"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])</a:t>
            </a:r>
            <a:endParaRPr lang="en-US" altLang="ko-KR" sz="1600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제조 공정 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포장 단계 </a:t>
            </a:r>
            <a:r>
              <a:rPr lang="en-US" altLang="ko-KR" dirty="0" smtClean="0"/>
              <a:t>(packing)</a:t>
            </a:r>
            <a:r>
              <a:rPr lang="ko-KR" altLang="en-US" dirty="0" smtClean="0"/>
              <a:t>의 모델 별 제품 수 보기 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90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5381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응용 </a:t>
            </a:r>
            <a:r>
              <a:rPr lang="ko-KR" altLang="en-US" dirty="0" smtClean="0"/>
              <a:t>문제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20" y="1149299"/>
            <a:ext cx="7653960" cy="274895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from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pyspark.sql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import Row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DF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[Row(phase='packing', model='flex', serial='flex1'),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Row(phase='packing',  model='flex', serial='flex2'),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Row(phase='packing',  model='ion', serial='ion1'),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Row(phase='packing',  model='flex', serial='flex3'),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Row(phase='packing',  model='ion', serial='ion2'),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Row(phase='inspection',  model='flex', serial='flex4'),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Row(phase='inspection',  model='ion', serial='ion3'),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Row(phase='inspection',  model='flex', serial='flex5'),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Row(phase='inspection',  model='flex', serial='flex6'),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]).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toDF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</a:t>
            </a: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20" y="5289036"/>
            <a:ext cx="1439380" cy="148213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BC2EE78-B3CC-486C-B74A-EF153C4402F0}"/>
              </a:ext>
            </a:extLst>
          </p:cNvPr>
          <p:cNvSpPr/>
          <p:nvPr/>
        </p:nvSpPr>
        <p:spPr>
          <a:xfrm>
            <a:off x="745020" y="3865004"/>
            <a:ext cx="7684328" cy="14240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6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9922AF6-2B5B-4DEE-BCFD-1C7DDD7A6B18}"/>
              </a:ext>
            </a:extLst>
          </p:cNvPr>
          <p:cNvSpPr txBox="1"/>
          <p:nvPr/>
        </p:nvSpPr>
        <p:spPr>
          <a:xfrm>
            <a:off x="658091" y="2530319"/>
            <a:ext cx="7827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4400" b="1" dirty="0">
                <a:solidFill>
                  <a:srgbClr val="072B61"/>
                </a:solidFill>
                <a:latin typeface="Calibri" panose="020F0502020204030204" pitchFamily="34" charset="0"/>
              </a:rPr>
              <a:t>Spark </a:t>
            </a:r>
            <a:r>
              <a:rPr lang="en-US" altLang="ko-KR" sz="4400" b="1" dirty="0" err="1">
                <a:solidFill>
                  <a:srgbClr val="072B61"/>
                </a:solidFill>
                <a:latin typeface="Calibri" panose="020F0502020204030204" pitchFamily="34" charset="0"/>
              </a:rPr>
              <a:t>MLlib</a:t>
            </a:r>
            <a:endParaRPr lang="ko-KR" altLang="en-US" sz="4400" b="1" dirty="0">
              <a:solidFill>
                <a:srgbClr val="072B6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xmlns="" id="{6841B9FC-4286-4A30-88C8-0C998DB5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88668"/>
            <a:ext cx="7853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참조</a:t>
            </a:r>
            <a:r>
              <a:rPr lang="en-US" altLang="ko-KR" dirty="0"/>
              <a:t>: https://spark.apache.org/docs/2.3.1/api/python/pyspark.mllib.html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469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</a:t>
            </a:r>
            <a:r>
              <a:rPr lang="ko-KR" altLang="en-US" dirty="0"/>
              <a:t> 알고리즘이 </a:t>
            </a:r>
            <a:r>
              <a:rPr lang="en-US" altLang="ko-KR" dirty="0"/>
              <a:t>library</a:t>
            </a:r>
            <a:r>
              <a:rPr lang="ko-KR" altLang="en-US" dirty="0"/>
              <a:t>로 지원 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Classification</a:t>
            </a:r>
          </a:p>
          <a:p>
            <a:pPr lvl="1"/>
            <a:r>
              <a:rPr lang="en-US" altLang="ko-KR" dirty="0"/>
              <a:t>Logistic regression, SVM, naïve </a:t>
            </a:r>
            <a:r>
              <a:rPr lang="en-US" altLang="ko-KR" dirty="0" err="1"/>
              <a:t>bayes</a:t>
            </a:r>
            <a:r>
              <a:rPr lang="en-US" altLang="ko-KR" dirty="0"/>
              <a:t> ……</a:t>
            </a:r>
          </a:p>
          <a:p>
            <a:r>
              <a:rPr lang="en-US" altLang="ko-KR" dirty="0"/>
              <a:t>Clustering</a:t>
            </a:r>
          </a:p>
          <a:p>
            <a:pPr lvl="1"/>
            <a:r>
              <a:rPr lang="en-US" altLang="ko-KR" dirty="0" err="1"/>
              <a:t>Kmeans</a:t>
            </a:r>
            <a:r>
              <a:rPr lang="en-US" altLang="ko-KR" dirty="0"/>
              <a:t>, </a:t>
            </a:r>
            <a:r>
              <a:rPr lang="en-US" altLang="ko-KR" dirty="0" err="1"/>
              <a:t>gaussian</a:t>
            </a:r>
            <a:r>
              <a:rPr lang="en-US" altLang="ko-KR" dirty="0"/>
              <a:t> mixture, LDA ……</a:t>
            </a:r>
          </a:p>
          <a:p>
            <a:r>
              <a:rPr lang="en-US" altLang="ko-KR" dirty="0"/>
              <a:t>Feature model</a:t>
            </a:r>
          </a:p>
          <a:p>
            <a:pPr lvl="1"/>
            <a:r>
              <a:rPr lang="en-US" altLang="ko-KR" dirty="0"/>
              <a:t>IDF, word2Vec, ……</a:t>
            </a:r>
          </a:p>
          <a:p>
            <a:r>
              <a:rPr lang="en-US" altLang="ko-KR" dirty="0"/>
              <a:t>Recommendation module</a:t>
            </a:r>
          </a:p>
          <a:p>
            <a:pPr lvl="1"/>
            <a:r>
              <a:rPr lang="en-US" altLang="ko-KR" dirty="0"/>
              <a:t>ALS, MF, ……</a:t>
            </a:r>
          </a:p>
          <a:p>
            <a:r>
              <a:rPr lang="en-US" altLang="ko-KR" dirty="0"/>
              <a:t>Regression</a:t>
            </a:r>
          </a:p>
          <a:p>
            <a:pPr lvl="1"/>
            <a:r>
              <a:rPr lang="en-US" altLang="ko-KR" dirty="0"/>
              <a:t>Linear regression, ridge regression, lasso ……</a:t>
            </a:r>
          </a:p>
          <a:p>
            <a:r>
              <a:rPr lang="en-US" altLang="ko-KR" dirty="0"/>
              <a:t>Tree</a:t>
            </a:r>
          </a:p>
          <a:p>
            <a:pPr lvl="1"/>
            <a:r>
              <a:rPr lang="en-US" altLang="ko-KR" dirty="0"/>
              <a:t>Decision tree, random forest, ……</a:t>
            </a:r>
          </a:p>
          <a:p>
            <a:r>
              <a:rPr lang="ko-KR" altLang="en-US" dirty="0"/>
              <a:t>기타 </a:t>
            </a:r>
            <a:r>
              <a:rPr lang="en-US" altLang="ko-KR" dirty="0"/>
              <a:t>(evaluation, vector, matrix ……)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0671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645775"/>
          </a:xfrm>
        </p:spPr>
        <p:txBody>
          <a:bodyPr>
            <a:normAutofit/>
          </a:bodyPr>
          <a:lstStyle/>
          <a:p>
            <a:r>
              <a:rPr lang="en-US" altLang="ko-KR" dirty="0"/>
              <a:t>K-means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초기 중심점 지정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데이터를 가까운 중심점에 할당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데이터의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중심으로 중심점 이동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중심점이 변하지 않을 때 까지 </a:t>
            </a:r>
            <a:r>
              <a:rPr lang="en-US" altLang="ko-KR" dirty="0" smtClean="0"/>
              <a:t>2~3 </a:t>
            </a:r>
            <a:r>
              <a:rPr lang="ko-KR" altLang="en-US" dirty="0" smtClean="0"/>
              <a:t>반복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K-means Clustering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94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8080" y="3516806"/>
            <a:ext cx="2371487" cy="21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59097" y="5319708"/>
            <a:ext cx="127061" cy="127061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328709" y="3699477"/>
            <a:ext cx="127061" cy="127061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893025" y="3872523"/>
            <a:ext cx="127061" cy="127061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103770" y="4050090"/>
            <a:ext cx="127061" cy="127061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60709" y="5180282"/>
            <a:ext cx="127061" cy="127061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70402" y="5145252"/>
            <a:ext cx="127061" cy="127061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61828" y="4957567"/>
            <a:ext cx="127061" cy="127061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103769" y="3766743"/>
            <a:ext cx="127061" cy="127061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0" name="오른쪽 화살표 39"/>
          <p:cNvSpPr/>
          <p:nvPr/>
        </p:nvSpPr>
        <p:spPr>
          <a:xfrm>
            <a:off x="2741101" y="4242415"/>
            <a:ext cx="484702" cy="71515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0320" y="5819493"/>
            <a:ext cx="1707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초기 중심 </a:t>
            </a:r>
            <a:r>
              <a:rPr lang="en-US" altLang="ko-KR" dirty="0"/>
              <a:t>point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042540" y="5819493"/>
            <a:ext cx="113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ata </a:t>
            </a:r>
            <a:r>
              <a:rPr lang="ko-KR" altLang="en-US" dirty="0"/>
              <a:t>할당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751600" y="5819493"/>
            <a:ext cx="2043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중심 </a:t>
            </a:r>
            <a:r>
              <a:rPr lang="en-US" altLang="ko-KR" dirty="0"/>
              <a:t>point </a:t>
            </a:r>
            <a:r>
              <a:rPr lang="ko-KR" altLang="en-US" dirty="0"/>
              <a:t>재 계산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587675" y="3516806"/>
            <a:ext cx="2371487" cy="21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718692" y="5319708"/>
            <a:ext cx="127061" cy="1270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8688304" y="3699477"/>
            <a:ext cx="127061" cy="12706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8252620" y="3872523"/>
            <a:ext cx="127061" cy="12706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463365" y="4050090"/>
            <a:ext cx="127061" cy="12706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820304" y="5180282"/>
            <a:ext cx="127061" cy="1270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929997" y="5145252"/>
            <a:ext cx="127061" cy="1270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6821423" y="4957567"/>
            <a:ext cx="127061" cy="1270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8463364" y="3766743"/>
            <a:ext cx="127061" cy="12706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2" name="오른쪽 화살표 61"/>
          <p:cNvSpPr/>
          <p:nvPr/>
        </p:nvSpPr>
        <p:spPr>
          <a:xfrm>
            <a:off x="5961439" y="4242415"/>
            <a:ext cx="484702" cy="71515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409360" y="3516806"/>
            <a:ext cx="2371487" cy="21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3540377" y="5319708"/>
            <a:ext cx="127061" cy="1270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509989" y="3699477"/>
            <a:ext cx="127061" cy="12706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074305" y="3872523"/>
            <a:ext cx="127061" cy="12706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5285050" y="4050090"/>
            <a:ext cx="127061" cy="12706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641989" y="5180282"/>
            <a:ext cx="127061" cy="1270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3751682" y="5145252"/>
            <a:ext cx="127061" cy="1270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3643108" y="4957567"/>
            <a:ext cx="127061" cy="1270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285049" y="3766743"/>
            <a:ext cx="127061" cy="12706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384187" y="3893804"/>
            <a:ext cx="182137" cy="182839"/>
            <a:chOff x="657225" y="3634499"/>
            <a:chExt cx="182137" cy="182839"/>
          </a:xfrm>
        </p:grpSpPr>
        <p:cxnSp>
          <p:nvCxnSpPr>
            <p:cNvPr id="82" name="직선 연결선 81"/>
            <p:cNvCxnSpPr/>
            <p:nvPr/>
          </p:nvCxnSpPr>
          <p:spPr>
            <a:xfrm flipH="1">
              <a:off x="659362" y="3634499"/>
              <a:ext cx="180000" cy="18000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657225" y="3637338"/>
              <a:ext cx="180000" cy="18000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/>
          <p:cNvGrpSpPr/>
          <p:nvPr/>
        </p:nvGrpSpPr>
        <p:grpSpPr>
          <a:xfrm>
            <a:off x="4383118" y="5132813"/>
            <a:ext cx="182137" cy="182839"/>
            <a:chOff x="657225" y="3634499"/>
            <a:chExt cx="182137" cy="182839"/>
          </a:xfrm>
        </p:grpSpPr>
        <p:cxnSp>
          <p:nvCxnSpPr>
            <p:cNvPr id="85" name="직선 연결선 84"/>
            <p:cNvCxnSpPr/>
            <p:nvPr/>
          </p:nvCxnSpPr>
          <p:spPr>
            <a:xfrm flipH="1">
              <a:off x="659362" y="3634499"/>
              <a:ext cx="180000" cy="1800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657225" y="3637338"/>
              <a:ext cx="180000" cy="1800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/>
          <p:cNvGrpSpPr/>
          <p:nvPr/>
        </p:nvGrpSpPr>
        <p:grpSpPr>
          <a:xfrm>
            <a:off x="8480869" y="3853652"/>
            <a:ext cx="182137" cy="182839"/>
            <a:chOff x="657225" y="3634499"/>
            <a:chExt cx="182137" cy="182839"/>
          </a:xfrm>
        </p:grpSpPr>
        <p:cxnSp>
          <p:nvCxnSpPr>
            <p:cNvPr id="88" name="직선 연결선 87"/>
            <p:cNvCxnSpPr/>
            <p:nvPr/>
          </p:nvCxnSpPr>
          <p:spPr>
            <a:xfrm flipH="1">
              <a:off x="659362" y="3634499"/>
              <a:ext cx="180000" cy="18000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657225" y="3637338"/>
              <a:ext cx="180000" cy="18000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/>
          <p:cNvGrpSpPr/>
          <p:nvPr/>
        </p:nvGrpSpPr>
        <p:grpSpPr>
          <a:xfrm>
            <a:off x="6774965" y="5104428"/>
            <a:ext cx="182137" cy="182839"/>
            <a:chOff x="657225" y="3634499"/>
            <a:chExt cx="182137" cy="182839"/>
          </a:xfrm>
        </p:grpSpPr>
        <p:cxnSp>
          <p:nvCxnSpPr>
            <p:cNvPr id="91" name="직선 연결선 90"/>
            <p:cNvCxnSpPr/>
            <p:nvPr/>
          </p:nvCxnSpPr>
          <p:spPr>
            <a:xfrm flipH="1">
              <a:off x="659362" y="3634499"/>
              <a:ext cx="180000" cy="1800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657225" y="3637338"/>
              <a:ext cx="180000" cy="1800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/>
          <p:cNvGrpSpPr/>
          <p:nvPr/>
        </p:nvGrpSpPr>
        <p:grpSpPr>
          <a:xfrm>
            <a:off x="1097216" y="3893804"/>
            <a:ext cx="182137" cy="182839"/>
            <a:chOff x="657225" y="3634499"/>
            <a:chExt cx="182137" cy="182839"/>
          </a:xfrm>
        </p:grpSpPr>
        <p:cxnSp>
          <p:nvCxnSpPr>
            <p:cNvPr id="94" name="직선 연결선 93"/>
            <p:cNvCxnSpPr/>
            <p:nvPr/>
          </p:nvCxnSpPr>
          <p:spPr>
            <a:xfrm flipH="1">
              <a:off x="659362" y="3634499"/>
              <a:ext cx="180000" cy="18000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657225" y="3637338"/>
              <a:ext cx="180000" cy="18000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/>
          <p:cNvGrpSpPr/>
          <p:nvPr/>
        </p:nvGrpSpPr>
        <p:grpSpPr>
          <a:xfrm>
            <a:off x="1096147" y="5132813"/>
            <a:ext cx="182137" cy="182839"/>
            <a:chOff x="657225" y="3634499"/>
            <a:chExt cx="182137" cy="182839"/>
          </a:xfrm>
        </p:grpSpPr>
        <p:cxnSp>
          <p:nvCxnSpPr>
            <p:cNvPr id="97" name="직선 연결선 96"/>
            <p:cNvCxnSpPr/>
            <p:nvPr/>
          </p:nvCxnSpPr>
          <p:spPr>
            <a:xfrm flipH="1">
              <a:off x="659362" y="3634499"/>
              <a:ext cx="180000" cy="1800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657225" y="3637338"/>
              <a:ext cx="180000" cy="1800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81657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 </a:t>
            </a:r>
            <a:r>
              <a:rPr lang="en-US" altLang="ko-KR" dirty="0" smtClean="0"/>
              <a:t>Clustering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err="1"/>
              <a:t>KMeans.train</a:t>
            </a:r>
            <a:r>
              <a:rPr lang="en-US" altLang="ko-KR" dirty="0"/>
              <a:t>(RDD, k, </a:t>
            </a:r>
            <a:r>
              <a:rPr lang="en-US" altLang="ko-KR" dirty="0" err="1"/>
              <a:t>maxIterations</a:t>
            </a:r>
            <a:r>
              <a:rPr lang="en-US" altLang="ko-KR" dirty="0"/>
              <a:t>, </a:t>
            </a:r>
            <a:r>
              <a:rPr lang="en-US" altLang="ko-KR" dirty="0" err="1"/>
              <a:t>initializationMode</a:t>
            </a:r>
            <a:r>
              <a:rPr lang="en-US" altLang="ko-KR" dirty="0"/>
              <a:t>, seed, epsilon)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k: cluster</a:t>
            </a:r>
            <a:r>
              <a:rPr lang="ko-KR" altLang="en-US" dirty="0"/>
              <a:t>의 수</a:t>
            </a:r>
            <a:endParaRPr lang="en-US" altLang="ko-KR" dirty="0"/>
          </a:p>
          <a:p>
            <a:pPr lvl="1">
              <a:lnSpc>
                <a:spcPct val="80000"/>
              </a:lnSpc>
            </a:pPr>
            <a:r>
              <a:rPr lang="en-US" altLang="ko-KR" dirty="0" err="1"/>
              <a:t>maxIterations</a:t>
            </a:r>
            <a:r>
              <a:rPr lang="en-US" altLang="ko-KR" dirty="0"/>
              <a:t>: K means </a:t>
            </a:r>
            <a:r>
              <a:rPr lang="ko-KR" altLang="en-US" dirty="0"/>
              <a:t>시</a:t>
            </a:r>
            <a:r>
              <a:rPr lang="en-US" altLang="ko-KR" dirty="0"/>
              <a:t>, iteration </a:t>
            </a:r>
            <a:r>
              <a:rPr lang="ko-KR" altLang="en-US" dirty="0"/>
              <a:t>수</a:t>
            </a:r>
            <a:endParaRPr lang="en-US" altLang="ko-KR" dirty="0"/>
          </a:p>
          <a:p>
            <a:pPr lvl="1">
              <a:lnSpc>
                <a:spcPct val="80000"/>
              </a:lnSpc>
            </a:pPr>
            <a:r>
              <a:rPr lang="en-US" altLang="ko-KR" dirty="0" err="1"/>
              <a:t>initializationMode</a:t>
            </a:r>
            <a:r>
              <a:rPr lang="en-US" altLang="ko-KR" dirty="0"/>
              <a:t>: </a:t>
            </a:r>
            <a:r>
              <a:rPr lang="ko-KR" altLang="en-US" dirty="0"/>
              <a:t>초기화</a:t>
            </a:r>
            <a:r>
              <a:rPr lang="en-US" altLang="ko-KR" dirty="0"/>
              <a:t> </a:t>
            </a:r>
            <a:r>
              <a:rPr lang="ko-KR" altLang="en-US" dirty="0"/>
              <a:t>방법 </a:t>
            </a:r>
            <a:r>
              <a:rPr lang="en-US" altLang="ko-KR" dirty="0"/>
              <a:t>(</a:t>
            </a:r>
            <a:r>
              <a:rPr lang="en-US" altLang="ko-KR" dirty="0" err="1"/>
              <a:t>KMeans</a:t>
            </a:r>
            <a:r>
              <a:rPr lang="ko-KR" altLang="en-US" dirty="0"/>
              <a:t>모델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random</a:t>
            </a:r>
            <a:r>
              <a:rPr lang="ko-KR" altLang="en-US" dirty="0"/>
              <a:t>초기화</a:t>
            </a:r>
            <a:r>
              <a:rPr lang="en-US" altLang="ko-KR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epsilon: cluster</a:t>
            </a:r>
            <a:r>
              <a:rPr lang="ko-KR" altLang="en-US" dirty="0"/>
              <a:t>의 </a:t>
            </a:r>
            <a:r>
              <a:rPr lang="en-US" altLang="ko-KR" dirty="0"/>
              <a:t>center </a:t>
            </a:r>
            <a:r>
              <a:rPr lang="ko-KR" altLang="en-US" dirty="0"/>
              <a:t>변화 정도 </a:t>
            </a:r>
            <a:r>
              <a:rPr lang="en-US" altLang="ko-KR" dirty="0"/>
              <a:t>(</a:t>
            </a:r>
            <a:r>
              <a:rPr lang="ko-KR" altLang="en-US" dirty="0"/>
              <a:t>모델 수렴 판단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95</a:t>
            </a:fld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20" y="3266447"/>
            <a:ext cx="7653960" cy="186608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from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pyspark.mllib.clustering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import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KMeans</a:t>
            </a: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data = [[0.0,0.0],[1.0,1.0],[0.5,0.6],[0.5,2.0],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[9.0,8.0],[8.0,9.0],[9.0,9.5],[10.0,10.0]]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model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KMeans.train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sc.parallelize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(data), 2,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maxIterations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=10,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initializationMode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="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random",seed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=50, epsilon=1e-4)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for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one_point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in data: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  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predict_result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model.predict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one_point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   print("point:",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one_point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, "   cluster:",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predict_result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20" y="5276171"/>
            <a:ext cx="2857500" cy="1400175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61316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9922AF6-2B5B-4DEE-BCFD-1C7DDD7A6B18}"/>
              </a:ext>
            </a:extLst>
          </p:cNvPr>
          <p:cNvSpPr txBox="1"/>
          <p:nvPr/>
        </p:nvSpPr>
        <p:spPr>
          <a:xfrm>
            <a:off x="658091" y="2530319"/>
            <a:ext cx="7827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4400" b="1" dirty="0">
                <a:solidFill>
                  <a:srgbClr val="072B61"/>
                </a:solidFill>
                <a:latin typeface="Calibri" panose="020F0502020204030204" pitchFamily="34" charset="0"/>
              </a:rPr>
              <a:t>Spark Streaming</a:t>
            </a:r>
            <a:endParaRPr lang="ko-KR" altLang="en-US" sz="4400" b="1" dirty="0">
              <a:solidFill>
                <a:srgbClr val="072B6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xmlns="" id="{6841B9FC-4286-4A30-88C8-0C998DB5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88668"/>
            <a:ext cx="7853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참조</a:t>
            </a:r>
            <a:r>
              <a:rPr lang="en-US" altLang="ko-KR" dirty="0"/>
              <a:t>: </a:t>
            </a:r>
            <a:r>
              <a:rPr lang="ko-KR" altLang="en-US" dirty="0"/>
              <a:t>https://spark.apache.org/docs/2.3.1/api/python/pyspark.streaming.html</a:t>
            </a:r>
          </a:p>
        </p:txBody>
      </p:sp>
    </p:spTree>
    <p:extLst>
      <p:ext uri="{BB962C8B-B14F-4D97-AF65-F5344CB8AC3E}">
        <p14:creationId xmlns:p14="http://schemas.microsoft.com/office/powerpoint/2010/main" val="249961595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Spark </a:t>
            </a:r>
            <a:r>
              <a:rPr lang="en-US" altLang="ko-KR" dirty="0" err="1"/>
              <a:t>Streaminig</a:t>
            </a:r>
            <a:r>
              <a:rPr lang="en-US" altLang="ko-KR" dirty="0"/>
              <a:t> </a:t>
            </a:r>
            <a:r>
              <a:rPr lang="ko-KR" altLang="en-US" dirty="0"/>
              <a:t>관련 클래스 및 함수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StreamingContext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 err="1"/>
              <a:t>Streaminig</a:t>
            </a:r>
            <a:r>
              <a:rPr lang="ko-KR" altLang="en-US" dirty="0"/>
              <a:t>이 되도록</a:t>
            </a:r>
            <a:r>
              <a:rPr lang="en-US" altLang="ko-KR" dirty="0"/>
              <a:t>, </a:t>
            </a:r>
            <a:r>
              <a:rPr lang="ko-KR" altLang="en-US" dirty="0"/>
              <a:t>입출력 데이터 스트림과 </a:t>
            </a:r>
            <a:r>
              <a:rPr lang="en-US" altLang="ko-KR" dirty="0"/>
              <a:t>spark cluster</a:t>
            </a:r>
            <a:r>
              <a:rPr lang="ko-KR" altLang="en-US" dirty="0"/>
              <a:t>의 연결을 수립</a:t>
            </a:r>
            <a:endParaRPr lang="en-US" altLang="ko-KR" dirty="0"/>
          </a:p>
          <a:p>
            <a:r>
              <a:rPr lang="en-US" altLang="ko-KR" dirty="0" err="1"/>
              <a:t>socketTextStream</a:t>
            </a:r>
            <a:r>
              <a:rPr lang="en-US" altLang="ko-KR" dirty="0"/>
              <a:t>(IP, port)</a:t>
            </a:r>
          </a:p>
          <a:p>
            <a:pPr lvl="1"/>
            <a:r>
              <a:rPr lang="en-US" altLang="ko-KR" dirty="0"/>
              <a:t>TCP</a:t>
            </a:r>
            <a:r>
              <a:rPr lang="ko-KR" altLang="en-US" dirty="0"/>
              <a:t>를 이용하여 </a:t>
            </a:r>
            <a:r>
              <a:rPr lang="en-US" altLang="ko-KR" dirty="0"/>
              <a:t>text</a:t>
            </a:r>
            <a:r>
              <a:rPr lang="ko-KR" altLang="en-US" dirty="0"/>
              <a:t>를 입력 받음</a:t>
            </a:r>
            <a:endParaRPr lang="en-US" altLang="ko-KR" dirty="0"/>
          </a:p>
          <a:p>
            <a:pPr lvl="1"/>
            <a:r>
              <a:rPr lang="en-US" altLang="ko-KR" dirty="0"/>
              <a:t>TCP</a:t>
            </a:r>
            <a:r>
              <a:rPr lang="ko-KR" altLang="en-US" dirty="0"/>
              <a:t>를 통해 들어온 데이터는 </a:t>
            </a:r>
            <a:r>
              <a:rPr lang="en-US" altLang="ko-KR" dirty="0"/>
              <a:t>UTF-8</a:t>
            </a:r>
            <a:r>
              <a:rPr lang="ko-KR" altLang="en-US" dirty="0"/>
              <a:t>의 </a:t>
            </a:r>
            <a:r>
              <a:rPr lang="en-US" altLang="ko-KR" dirty="0"/>
              <a:t>text</a:t>
            </a:r>
            <a:r>
              <a:rPr lang="ko-KR" altLang="en-US" dirty="0"/>
              <a:t>로 변환되어 입력 됨</a:t>
            </a:r>
            <a:endParaRPr lang="en-US" altLang="ko-KR" dirty="0"/>
          </a:p>
          <a:p>
            <a:pPr lvl="1"/>
            <a:r>
              <a:rPr lang="en-US" altLang="ko-KR" dirty="0"/>
              <a:t>“\n”</a:t>
            </a:r>
            <a:r>
              <a:rPr lang="ko-KR" altLang="en-US" dirty="0"/>
              <a:t>를 중심으로 </a:t>
            </a:r>
            <a:r>
              <a:rPr lang="en-US" altLang="ko-KR" dirty="0"/>
              <a:t>lines</a:t>
            </a:r>
            <a:r>
              <a:rPr lang="ko-KR" altLang="en-US" dirty="0"/>
              <a:t>을 구분</a:t>
            </a:r>
            <a:endParaRPr lang="en-US" altLang="ko-KR" dirty="0"/>
          </a:p>
          <a:p>
            <a:r>
              <a:rPr lang="en-US" altLang="ko-KR" dirty="0"/>
              <a:t>start()</a:t>
            </a:r>
          </a:p>
          <a:p>
            <a:pPr lvl="1"/>
            <a:r>
              <a:rPr lang="en-US" altLang="ko-KR" dirty="0"/>
              <a:t>Stream</a:t>
            </a:r>
            <a:r>
              <a:rPr lang="ko-KR" altLang="en-US" dirty="0"/>
              <a:t>을 시작</a:t>
            </a:r>
            <a:endParaRPr lang="en-US" altLang="ko-KR" dirty="0"/>
          </a:p>
          <a:p>
            <a:r>
              <a:rPr lang="en-US" altLang="ko-KR" dirty="0" err="1"/>
              <a:t>ssc.awaitTermination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프로그램을 종료 전까지 계속 </a:t>
            </a:r>
            <a:r>
              <a:rPr lang="en-US" altLang="ko-KR" dirty="0"/>
              <a:t>streaming</a:t>
            </a:r>
            <a:r>
              <a:rPr lang="ko-KR" altLang="en-US" dirty="0"/>
              <a:t> 수행</a:t>
            </a:r>
            <a:endParaRPr lang="en-US" altLang="ko-KR" dirty="0"/>
          </a:p>
          <a:p>
            <a:r>
              <a:rPr lang="en-US" altLang="ko-KR" dirty="0" err="1"/>
              <a:t>awaitTerminationOrTimeout</a:t>
            </a:r>
            <a:r>
              <a:rPr lang="en-US" altLang="ko-KR" dirty="0"/>
              <a:t>(timeout)</a:t>
            </a:r>
          </a:p>
          <a:p>
            <a:pPr lvl="1"/>
            <a:r>
              <a:rPr lang="en-US" altLang="ko-KR" dirty="0"/>
              <a:t>Timeout </a:t>
            </a:r>
            <a:r>
              <a:rPr lang="ko-KR" altLang="en-US" dirty="0"/>
              <a:t>시간 뒤에 프로그램 종료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840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457200"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dirty="0"/>
              <a:t>실시간 </a:t>
            </a:r>
            <a:r>
              <a:rPr lang="en-US" altLang="ko-KR" dirty="0"/>
              <a:t>Word </a:t>
            </a:r>
            <a:r>
              <a:rPr lang="en-US" altLang="ko-KR" dirty="0" smtClean="0"/>
              <a:t>Count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</a:t>
            </a:r>
            <a:r>
              <a:rPr lang="en-US" altLang="ko-KR" dirty="0"/>
              <a:t>source</a:t>
            </a:r>
            <a:r>
              <a:rPr lang="ko-KR" altLang="en-US" dirty="0"/>
              <a:t>의 </a:t>
            </a:r>
            <a:r>
              <a:rPr lang="en-US" altLang="ko-KR" dirty="0"/>
              <a:t>IP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/>
            <a:r>
              <a:rPr lang="ko-KR" altLang="en-US" dirty="0"/>
              <a:t>데이터를 보낼 컴퓨터의 </a:t>
            </a:r>
            <a:r>
              <a:rPr lang="en-US" altLang="ko-KR" dirty="0"/>
              <a:t>IP </a:t>
            </a:r>
            <a:r>
              <a:rPr lang="ko-KR" altLang="en-US" dirty="0"/>
              <a:t>확인 </a:t>
            </a:r>
            <a:r>
              <a:rPr lang="en-US" altLang="ko-KR" dirty="0"/>
              <a:t>(hostname -I)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서버에서 </a:t>
            </a:r>
            <a:r>
              <a:rPr lang="en-US" altLang="ko-KR" dirty="0"/>
              <a:t>Spark streaming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05348196-DE5A-4256-A3D9-138D65DA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20" y="3868954"/>
            <a:ext cx="7653960" cy="1862561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488" tIns="44450" rIns="90488" bIns="44450" anchor="ctr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from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pyspark.streaming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import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StreamingContext</a:t>
            </a: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en-US" altLang="ko-KR" sz="1600" dirty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ssc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StreamingContext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sc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, 1)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lines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ssc.socketTextStream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("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10.128.0.3", 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9001)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counts =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lines.flatMap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(lambda line: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line.split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(" ")).map(lambda word: (word, 1)).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reduceByKey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(lambda a, b: </a:t>
            </a: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a+b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counts.pprint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 # </a:t>
            </a:r>
            <a:r>
              <a:rPr kumimoji="1"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수행 결과 출력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ssc.start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 # spark streaming </a:t>
            </a:r>
            <a:r>
              <a:rPr kumimoji="1"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시작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ssc.awaitTermination</a:t>
            </a:r>
            <a:r>
              <a:rPr kumimoji="1"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() # </a:t>
            </a:r>
            <a:r>
              <a:rPr kumimoji="1"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alibri" panose="020F0502020204030204" pitchFamily="34" charset="0"/>
              </a:rPr>
              <a:t>종료 전까지 계속 수행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b="48834"/>
          <a:stretch/>
        </p:blipFill>
        <p:spPr>
          <a:xfrm>
            <a:off x="1714134" y="2171379"/>
            <a:ext cx="5715730" cy="60673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57231" y="2476500"/>
            <a:ext cx="1519369" cy="2413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19549" y="4433066"/>
            <a:ext cx="1516727" cy="2486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66173" y="4433973"/>
            <a:ext cx="723900" cy="2486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37302" y="4367229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포트 임의 </a:t>
            </a:r>
            <a:r>
              <a:rPr lang="ko-KR" altLang="en-US" b="1" dirty="0">
                <a:solidFill>
                  <a:srgbClr val="C00000"/>
                </a:solidFill>
              </a:rPr>
              <a:t>지정</a:t>
            </a:r>
          </a:p>
        </p:txBody>
      </p:sp>
    </p:spTree>
    <p:extLst>
      <p:ext uri="{BB962C8B-B14F-4D97-AF65-F5344CB8AC3E}">
        <p14:creationId xmlns:p14="http://schemas.microsoft.com/office/powerpoint/2010/main" val="23170559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457200"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dirty="0"/>
              <a:t>실시간 </a:t>
            </a:r>
            <a:r>
              <a:rPr lang="en-US" altLang="ko-KR" dirty="0"/>
              <a:t>Word Count </a:t>
            </a:r>
            <a:r>
              <a:rPr lang="ko-KR" altLang="en-US" dirty="0"/>
              <a:t>수행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</a:t>
            </a:r>
            <a:r>
              <a:rPr lang="en-US" altLang="ko-KR" dirty="0"/>
              <a:t>source</a:t>
            </a:r>
            <a:r>
              <a:rPr lang="ko-KR" altLang="en-US" dirty="0"/>
              <a:t>에서 </a:t>
            </a:r>
            <a:r>
              <a:rPr lang="en-US" altLang="ko-KR" dirty="0"/>
              <a:t>TCP </a:t>
            </a:r>
            <a:r>
              <a:rPr lang="ko-KR" altLang="en-US" dirty="0"/>
              <a:t>연결 및 데이터 전송</a:t>
            </a:r>
            <a:endParaRPr lang="en-US" altLang="ko-KR" dirty="0"/>
          </a:p>
          <a:p>
            <a:pPr lvl="1"/>
            <a:r>
              <a:rPr lang="en-US" altLang="ko-KR" dirty="0" err="1"/>
              <a:t>nc</a:t>
            </a:r>
            <a:r>
              <a:rPr lang="en-US" altLang="ko-KR" dirty="0"/>
              <a:t> -</a:t>
            </a:r>
            <a:r>
              <a:rPr lang="en-US" altLang="ko-KR" dirty="0" err="1"/>
              <a:t>lk</a:t>
            </a:r>
            <a:r>
              <a:rPr lang="en-US" altLang="ko-KR" dirty="0"/>
              <a:t> port</a:t>
            </a:r>
          </a:p>
          <a:p>
            <a:pPr lvl="2"/>
            <a:r>
              <a:rPr lang="en-US" altLang="ko-KR" dirty="0" err="1"/>
              <a:t>nc</a:t>
            </a:r>
            <a:r>
              <a:rPr lang="en-US" altLang="ko-KR" dirty="0"/>
              <a:t>: TCP/UDP </a:t>
            </a:r>
            <a:r>
              <a:rPr lang="ko-KR" altLang="en-US" dirty="0"/>
              <a:t>프로토콜로 연결 프로그램</a:t>
            </a:r>
            <a:r>
              <a:rPr lang="en-US" altLang="ko-KR" dirty="0"/>
              <a:t>, </a:t>
            </a:r>
            <a:r>
              <a:rPr lang="en-US" altLang="ko-KR" dirty="0" err="1"/>
              <a:t>Netcat</a:t>
            </a:r>
            <a:endParaRPr lang="en-US" altLang="ko-KR" dirty="0"/>
          </a:p>
          <a:p>
            <a:pPr lvl="2"/>
            <a:r>
              <a:rPr lang="en-US" altLang="ko-KR" dirty="0"/>
              <a:t>-</a:t>
            </a:r>
            <a:r>
              <a:rPr lang="en-US" altLang="ko-KR" dirty="0" err="1"/>
              <a:t>lk</a:t>
            </a:r>
            <a:r>
              <a:rPr lang="en-US" altLang="ko-KR" dirty="0"/>
              <a:t>: </a:t>
            </a:r>
            <a:r>
              <a:rPr lang="ko-KR" altLang="en-US" dirty="0"/>
              <a:t>서버와의 연결 및 연결을 유지하도록 하는 옵션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결과</a:t>
            </a:r>
            <a:endParaRPr lang="en-US" altLang="ko-KR" dirty="0"/>
          </a:p>
          <a:p>
            <a:pPr lvl="1"/>
            <a:r>
              <a:rPr lang="en-US" altLang="ko-KR" dirty="0"/>
              <a:t>Word count</a:t>
            </a:r>
            <a:r>
              <a:rPr lang="ko-KR" altLang="en-US" dirty="0"/>
              <a:t>의 결과가 출력 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358" y="2960771"/>
            <a:ext cx="6458226" cy="68761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25916" y="2921000"/>
            <a:ext cx="921084" cy="3629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52272" y="3173879"/>
            <a:ext cx="13917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임의 지정한</a:t>
            </a:r>
            <a:endParaRPr lang="en-US" altLang="ko-KR" b="1" dirty="0">
              <a:solidFill>
                <a:srgbClr val="C00000"/>
              </a:solidFill>
            </a:endParaRPr>
          </a:p>
          <a:p>
            <a:r>
              <a:rPr lang="ko-KR" altLang="en-US" b="1" dirty="0">
                <a:solidFill>
                  <a:srgbClr val="C00000"/>
                </a:solidFill>
              </a:rPr>
              <a:t>포트 번호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305" y="5061585"/>
            <a:ext cx="3656092" cy="12646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934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b="1" dirty="0" smtClean="0">
            <a:solidFill>
              <a:schemeClr val="tx1"/>
            </a:solidFill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b="1" dirty="0" smtClean="0">
            <a:solidFill>
              <a:schemeClr val="tx1"/>
            </a:solidFill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6547</TotalTime>
  <Words>6086</Words>
  <Application>Microsoft Office PowerPoint</Application>
  <PresentationFormat>화면 슬라이드 쇼(4:3)</PresentationFormat>
  <Paragraphs>1075</Paragraphs>
  <Slides>106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106</vt:i4>
      </vt:variant>
    </vt:vector>
  </HeadingPairs>
  <TitlesOfParts>
    <vt:vector size="115" baseType="lpstr">
      <vt:lpstr>굴림</vt:lpstr>
      <vt:lpstr>맑은 고딕</vt:lpstr>
      <vt:lpstr>Arial</vt:lpstr>
      <vt:lpstr>Calibri</vt:lpstr>
      <vt:lpstr>Cambria Math</vt:lpstr>
      <vt:lpstr>Consolas</vt:lpstr>
      <vt:lpstr>Wingdings</vt:lpstr>
      <vt:lpstr>Office 테마</vt:lpstr>
      <vt:lpstr>1_Office 테마</vt:lpstr>
      <vt:lpstr>Lab: How to Use Spark </vt:lpstr>
      <vt:lpstr>Spark vs. Hadoop</vt:lpstr>
      <vt:lpstr>산업에서의 Spark 적용 분야</vt:lpstr>
      <vt:lpstr>JupyterLab 열기</vt:lpstr>
      <vt:lpstr>JupyterLab 열기</vt:lpstr>
      <vt:lpstr>JupyterLab에서 개인 폴더로 이동하기</vt:lpstr>
      <vt:lpstr>Pyspark 이용하기</vt:lpstr>
      <vt:lpstr>Jupyter UI 설명</vt:lpstr>
      <vt:lpstr>PowerPoint 프레젠테이션</vt:lpstr>
      <vt:lpstr>Python 변수의 데이터를 RDD로 변환</vt:lpstr>
      <vt:lpstr>외부 데이터를 RDD로 변환</vt:lpstr>
      <vt:lpstr>RDD를 파일로 저장</vt:lpstr>
      <vt:lpstr> Lazy Execution</vt:lpstr>
      <vt:lpstr>PowerPoint 프레젠테이션</vt:lpstr>
      <vt:lpstr>collect(), first()</vt:lpstr>
      <vt:lpstr>take(n), takeSample()</vt:lpstr>
      <vt:lpstr>take(n), takeSample()</vt:lpstr>
      <vt:lpstr>count(), countByValue()</vt:lpstr>
      <vt:lpstr>count(), countByValue()</vt:lpstr>
      <vt:lpstr>distinct()</vt:lpstr>
      <vt:lpstr>distinct()</vt:lpstr>
      <vt:lpstr>union(), intersection(), subtract()</vt:lpstr>
      <vt:lpstr>union(), intersection(), subtract()</vt:lpstr>
      <vt:lpstr>sum(), mean(), variance()</vt:lpstr>
      <vt:lpstr>sum(), mean(), variance()</vt:lpstr>
      <vt:lpstr>top(n), min(), max()</vt:lpstr>
      <vt:lpstr>top(n), min(), max()</vt:lpstr>
      <vt:lpstr>map(function)</vt:lpstr>
      <vt:lpstr>map(function)</vt:lpstr>
      <vt:lpstr>flatmap(function)</vt:lpstr>
      <vt:lpstr>flatmap(function)</vt:lpstr>
      <vt:lpstr>filter(condition)</vt:lpstr>
      <vt:lpstr>filter(condition)</vt:lpstr>
      <vt:lpstr>reduce(function)</vt:lpstr>
      <vt:lpstr>reduce(function)</vt:lpstr>
      <vt:lpstr>응용 문제 1</vt:lpstr>
      <vt:lpstr>PowerPoint 프레젠테이션</vt:lpstr>
      <vt:lpstr>응용 문제 1</vt:lpstr>
      <vt:lpstr>응용 문제 2</vt:lpstr>
      <vt:lpstr>PowerPoint 프레젠테이션</vt:lpstr>
      <vt:lpstr>응용 문제 3</vt:lpstr>
      <vt:lpstr>PowerPoint 프레젠테이션</vt:lpstr>
      <vt:lpstr>응용 문제 4</vt:lpstr>
      <vt:lpstr>PowerPoint 프레젠테이션</vt:lpstr>
      <vt:lpstr>PowerPoint 프레젠테이션</vt:lpstr>
      <vt:lpstr>reduceByKey(function)</vt:lpstr>
      <vt:lpstr>reduceByKey(function)</vt:lpstr>
      <vt:lpstr>combineByKey(createCombiner, mergeValue, mergeCombiners)</vt:lpstr>
      <vt:lpstr>combineByKey(createCombiner, mergeValue, mergeCombiners)</vt:lpstr>
      <vt:lpstr>groupByKey()</vt:lpstr>
      <vt:lpstr>groupByKey()</vt:lpstr>
      <vt:lpstr>mapValues(function)</vt:lpstr>
      <vt:lpstr>mapValues(function)</vt:lpstr>
      <vt:lpstr>keys(), values()</vt:lpstr>
      <vt:lpstr>join()</vt:lpstr>
      <vt:lpstr>join()</vt:lpstr>
      <vt:lpstr>lookup(key)</vt:lpstr>
      <vt:lpstr>lookup(key)</vt:lpstr>
      <vt:lpstr>collectAsMap()</vt:lpstr>
      <vt:lpstr>collectAsMap()</vt:lpstr>
      <vt:lpstr>sortByKey(), countByKey()</vt:lpstr>
      <vt:lpstr>sortByKey(), countByKey()</vt:lpstr>
      <vt:lpstr>응용 문제 1</vt:lpstr>
      <vt:lpstr>PowerPoint 프레젠테이션</vt:lpstr>
      <vt:lpstr>응용 문제 2</vt:lpstr>
      <vt:lpstr>PowerPoint 프레젠테이션</vt:lpstr>
      <vt:lpstr>응용 문제 3</vt:lpstr>
      <vt:lpstr>응용 문제 3</vt:lpstr>
      <vt:lpstr>PowerPoint 프레젠테이션</vt:lpstr>
      <vt:lpstr>PowerPoint 프레젠테이션</vt:lpstr>
      <vt:lpstr>입력 받은 데이터를 DataFrames으로 변환</vt:lpstr>
      <vt:lpstr>DataFrame을 json으로 저장</vt:lpstr>
      <vt:lpstr>Json 데이터를 DataFrames으로 변환 1</vt:lpstr>
      <vt:lpstr>Json 데이터를 DataFrames으로 변환 2</vt:lpstr>
      <vt:lpstr>select(column_name)</vt:lpstr>
      <vt:lpstr>DataFrame Column에 접근하는 방법</vt:lpstr>
      <vt:lpstr>Column의 type을 바꿈</vt:lpstr>
      <vt:lpstr>Column의 type을 바꿈</vt:lpstr>
      <vt:lpstr>새로운 column 추가 및 변형 </vt:lpstr>
      <vt:lpstr>새로운 row 추가</vt:lpstr>
      <vt:lpstr>기존 Column을 제거</vt:lpstr>
      <vt:lpstr>조건에 맞는 row 추출</vt:lpstr>
      <vt:lpstr>groupBy(), count()</vt:lpstr>
      <vt:lpstr>join()</vt:lpstr>
      <vt:lpstr>DataFrame을 RDD로 변환</vt:lpstr>
      <vt:lpstr>Spark에서 SQL Query 사용</vt:lpstr>
      <vt:lpstr>응용 문제 1</vt:lpstr>
      <vt:lpstr>응용 문제 1</vt:lpstr>
      <vt:lpstr>PowerPoint 프레젠테이션</vt:lpstr>
      <vt:lpstr>응용 문제 2</vt:lpstr>
      <vt:lpstr>응용 문제 2</vt:lpstr>
      <vt:lpstr>PowerPoint 프레젠테이션</vt:lpstr>
      <vt:lpstr>ML 알고리즘이 library로 지원 됨</vt:lpstr>
      <vt:lpstr>K-means Clustering</vt:lpstr>
      <vt:lpstr>K-means Clustering 구현</vt:lpstr>
      <vt:lpstr>PowerPoint 프레젠테이션</vt:lpstr>
      <vt:lpstr>Spark Streaminig 관련 클래스 및 함수</vt:lpstr>
      <vt:lpstr>실시간 Word Count</vt:lpstr>
      <vt:lpstr>실시간 Word Count 수행</vt:lpstr>
      <vt:lpstr>PowerPoint 프레젠테이션</vt:lpstr>
      <vt:lpstr>Exercise</vt:lpstr>
      <vt:lpstr>Exercise</vt:lpstr>
      <vt:lpstr>PowerPoint 프레젠테이션</vt:lpstr>
      <vt:lpstr>Q&amp;A</vt:lpstr>
      <vt:lpstr>추천 시스템에서의 행렬 인수분해</vt:lpstr>
      <vt:lpstr>행렬 인수분해 구현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user</dc:creator>
  <cp:lastModifiedBy>SDS</cp:lastModifiedBy>
  <cp:revision>1410</cp:revision>
  <dcterms:created xsi:type="dcterms:W3CDTF">2020-02-27T06:08:26Z</dcterms:created>
  <dcterms:modified xsi:type="dcterms:W3CDTF">2021-02-17T08:52:15Z</dcterms:modified>
</cp:coreProperties>
</file>