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6204977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06204977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062049777_2_2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a062049777_2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062049777_2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a062049777_2_2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AutoNum type="arabicPeriod"/>
            </a:pP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high accuracy</a:t>
            </a: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means the model is generally reliable in its predictions.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AutoNum type="arabicPeriod"/>
            </a:pP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being lower than recall indicates the model has more false than false negatives.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AutoNum type="arabicPeriod"/>
            </a:pP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high recall</a:t>
            </a: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means the model is quite good at identifying students who will graduate.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AutoNum type="arabicPeriod"/>
            </a:pP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>
                <a:latin typeface="Arial"/>
                <a:ea typeface="Arial"/>
                <a:cs typeface="Arial"/>
                <a:sym typeface="Arial"/>
              </a:rPr>
              <a:t>F1 Score</a:t>
            </a:r>
            <a:r>
              <a:rPr b="0" i="0" lang="en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being close to 1 indicates a good balance between precision and recall, making it a robust metric for the model's performance, especially in cases where the cost of false negatives and false positives is different.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g2a062049777_2_2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062049777_2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a062049777_2_2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5" name="Google Shape;245;g2a062049777_2_2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62049777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062049777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62049777_2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062049777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062049777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a062049777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062049777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062049777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062049777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062049777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062049777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a062049777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062049777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062049777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062049777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a062049777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a062049777_2_1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nsp7/csci_622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thedevastator/higher-education-predictors-of-student-retention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-1" y="325404"/>
            <a:ext cx="9144001" cy="299063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100"/>
              <a:buFont typeface="Helvetica Neue"/>
              <a:buNone/>
            </a:pPr>
            <a:r>
              <a:t/>
            </a:r>
            <a:endParaRPr b="1" sz="4100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100"/>
              <a:buFont typeface="Helvetica Neue"/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Student Academic Success Analysis Using</a:t>
            </a:r>
            <a:endParaRPr b="1" sz="4100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100"/>
              <a:buFont typeface="Helvetica Neue"/>
              <a:buNone/>
            </a:pPr>
            <a:r>
              <a:rPr b="1" lang="en" sz="4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b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1500" u="none" cap="none" strike="noStrik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5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Joanne Hsieh, Aniket Konkar, Naveena Kondraganti, Deepansh Sharma, </a:t>
            </a:r>
            <a:r>
              <a:rPr lang="en" sz="1500" u="none" cap="none" strike="noStrik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Tejasvi Chigurupati</a:t>
            </a:r>
            <a:endParaRPr sz="4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4179265"/>
            <a:ext cx="6858000" cy="4988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Full code available on </a:t>
            </a: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GitHub: </a:t>
            </a:r>
            <a:r>
              <a:rPr lang="en" sz="1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https://github.com/insp7/csci_6221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0" y="-103875"/>
            <a:ext cx="49" cy="2077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SVM Model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628650" y="955222"/>
            <a:ext cx="7886700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1" lang="en" sz="2400">
                <a:solidFill>
                  <a:srgbClr val="1F3864"/>
                </a:solidFill>
              </a:rPr>
              <a:t>Why the SVM Model performs better</a:t>
            </a:r>
            <a:endParaRPr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/>
              <a:t>Effectiveness in High-Dimensional Spaces: </a:t>
            </a:r>
            <a:r>
              <a:rPr lang="en" sz="1800"/>
              <a:t>While t</a:t>
            </a:r>
            <a:r>
              <a:rPr i="0" lang="en" sz="1800"/>
              <a:t>he dataset has 34 features, SVM can handle high-dimensional data efficiently.</a:t>
            </a:r>
            <a:endParaRPr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/>
              <a:t>Margin Maximization for Clearer Class Separation: </a:t>
            </a:r>
            <a:r>
              <a:rPr b="0" i="0" lang="en" sz="1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SVM can find the widest possible margin between classes, which benefits achieving a clear separation between 'Dropouts' and 'Graduates.’</a:t>
            </a:r>
            <a:endParaRPr b="1" i="0" sz="18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/>
              <a:t>Versatility Through Kernel Trick: </a:t>
            </a:r>
            <a:r>
              <a:rPr b="0" i="0" lang="en" sz="1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kernel trick allows SVM to handle both linearly and non-linearly separable data effectively. </a:t>
            </a:r>
            <a:endParaRPr b="1" i="0" sz="18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>
                <a:latin typeface="Arial"/>
                <a:ea typeface="Arial"/>
                <a:cs typeface="Arial"/>
                <a:sym typeface="Arial"/>
              </a:rPr>
              <a:t>Customization with Hyperparameter Tuning: </a:t>
            </a:r>
            <a:r>
              <a:rPr lang="en" sz="1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he cost parameter and kernel coefficients can be customized to improve model performance.</a:t>
            </a:r>
            <a:endParaRPr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>
                <a:latin typeface="Arial"/>
                <a:ea typeface="Arial"/>
                <a:cs typeface="Arial"/>
                <a:sym typeface="Arial"/>
              </a:rPr>
              <a:t>Against Overfitting in High-Dimensional Space: </a:t>
            </a:r>
            <a:r>
              <a:rPr b="0" i="0" lang="en" sz="1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SVM can be robust against overfitting while the number of features is smaller than the number of samples.</a:t>
            </a:r>
            <a:endParaRPr b="1" i="0" sz="1800">
              <a:latin typeface="Arial"/>
              <a:ea typeface="Arial"/>
              <a:cs typeface="Arial"/>
              <a:sym typeface="Arial"/>
            </a:endParaRPr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2700"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628649" y="955222"/>
            <a:ext cx="3943344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016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075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ct val="100000"/>
              <a:buFont typeface="Arial"/>
              <a:buChar char="•"/>
            </a:pPr>
            <a:r>
              <a:rPr b="1"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True Positives</a:t>
            </a:r>
            <a:r>
              <a:rPr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: Correctly predicted positive observations.</a:t>
            </a:r>
            <a:endParaRPr/>
          </a:p>
          <a:p>
            <a:pPr indent="-219075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ct val="100000"/>
              <a:buFont typeface="Arial"/>
              <a:buChar char="•"/>
            </a:pPr>
            <a:r>
              <a:rPr b="1"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True Negatives: </a:t>
            </a:r>
            <a:r>
              <a:rPr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Correctly predicted negative observations.</a:t>
            </a:r>
            <a:endParaRPr/>
          </a:p>
          <a:p>
            <a:pPr indent="-219075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ct val="100000"/>
              <a:buFont typeface="Arial"/>
              <a:buChar char="•"/>
            </a:pPr>
            <a:r>
              <a:rPr b="1"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False Positives: </a:t>
            </a:r>
            <a:r>
              <a:rPr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Incorrectly predicted positive observations (Type I error).</a:t>
            </a:r>
            <a:endParaRPr/>
          </a:p>
          <a:p>
            <a:pPr indent="-219075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ct val="100000"/>
              <a:buFont typeface="Arial"/>
              <a:buChar char="•"/>
            </a:pPr>
            <a:r>
              <a:rPr b="1"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False Negatives: </a:t>
            </a:r>
            <a:r>
              <a:rPr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Incorrectly predicted negative observations (Type II error).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文字, 字型, 白色 的圖片&#10;&#10;自動產生的描述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348" y="955222"/>
            <a:ext cx="2572370" cy="97296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4571998" y="955222"/>
            <a:ext cx="3943351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571994" y="955223"/>
            <a:ext cx="4462676" cy="32754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492" r="0" t="-1158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Deployment with SVM Model </a:t>
            </a:r>
            <a:endParaRPr sz="2700"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628649" y="955222"/>
            <a:ext cx="7886699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000"/>
              <a:buChar char="•"/>
            </a:pPr>
            <a:r>
              <a:rPr b="1"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Predict if enrolled students will drop out or graduate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000"/>
              <a:buChar char="•"/>
            </a:pPr>
            <a:r>
              <a:rPr b="1"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Among 794 enrolled students, 316 may drop out, while the others may graduate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000"/>
              <a:buChar char="•"/>
            </a:pPr>
            <a:r>
              <a:rPr b="1" lang="en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Educational institutes can help students who may drop out based on the prediction</a:t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637" r="0" t="0"/>
          <a:stretch/>
        </p:blipFill>
        <p:spPr>
          <a:xfrm>
            <a:off x="975581" y="1339013"/>
            <a:ext cx="4139681" cy="297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字型, 文字, 白色, 印刷術 的圖片&#10;&#10;自動產生的描述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110" y="2345483"/>
            <a:ext cx="1581513" cy="44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Data Exploration and Preprocessing </a:t>
            </a:r>
            <a:endParaRPr sz="270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364375"/>
            <a:ext cx="7886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Load the Data: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https://www.kaggle.com/datasets/thedevastator/higher-education-predictors-of-student-retention/data</a:t>
            </a:r>
            <a:endParaRPr sz="18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Clean the Data: </a:t>
            </a:r>
            <a:endParaRPr b="1" sz="1800"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The data is almost clean i.e. without missing values, outliers, and inconsistencies.</a:t>
            </a:r>
            <a:endParaRPr b="1" sz="18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Data Splitting:</a:t>
            </a:r>
            <a:endParaRPr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Split the data into 80% training set and 20% testing set.</a:t>
            </a:r>
            <a:endParaRPr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Use the Target, "Dropout," and "Graduate" to build the model. Then, predict whether "Enrolled" students will succeed or fail.</a:t>
            </a:r>
            <a:endParaRPr sz="1200"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700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28650" y="1831974"/>
            <a:ext cx="7886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100"/>
              <a:buNone/>
            </a:pPr>
            <a:r>
              <a:rPr b="1" lang="en">
                <a:solidFill>
                  <a:srgbClr val="1F3864"/>
                </a:solidFill>
              </a:rPr>
              <a:t>Our</a:t>
            </a:r>
            <a:r>
              <a:rPr b="1" i="0" lang="en">
                <a:solidFill>
                  <a:srgbClr val="1F3864"/>
                </a:solidFill>
              </a:rPr>
              <a:t> goal: Improve the accuracy </a:t>
            </a:r>
            <a:r>
              <a:rPr b="1" i="0" lang="en" sz="1500">
                <a:solidFill>
                  <a:srgbClr val="1F3864"/>
                </a:solidFill>
              </a:rPr>
              <a:t>(correct_predictions / total_observations)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/>
              <a:t>Logistic Regression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/>
              <a:t>Random Forest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Support Vector Machines (SVM)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Training </a:t>
            </a:r>
            <a:endParaRPr sz="270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28650" y="955222"/>
            <a:ext cx="7886700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100"/>
              <a:buNone/>
            </a:pPr>
            <a:r>
              <a:rPr b="1" i="0" lang="en">
                <a:solidFill>
                  <a:srgbClr val="1F3864"/>
                </a:solidFill>
              </a:rPr>
              <a:t>Logistic Regression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>
              <a:solidFill>
                <a:srgbClr val="1F386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Find the best threshold for the Logistic Regression Model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pSp>
        <p:nvGrpSpPr>
          <p:cNvPr id="150" name="Google Shape;150;p28"/>
          <p:cNvGrpSpPr/>
          <p:nvPr/>
        </p:nvGrpSpPr>
        <p:grpSpPr>
          <a:xfrm>
            <a:off x="2444085" y="3879380"/>
            <a:ext cx="1949951" cy="793200"/>
            <a:chOff x="4796032" y="5119363"/>
            <a:chExt cx="2599934" cy="1057600"/>
          </a:xfrm>
        </p:grpSpPr>
        <p:pic>
          <p:nvPicPr>
            <p:cNvPr descr="一張含有 文字, 字型, 白色, 行 的圖片&#10;&#10;自動產生的描述" id="151" name="Google Shape;15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96033" y="5119363"/>
              <a:ext cx="2599933" cy="105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8"/>
            <p:cNvSpPr/>
            <p:nvPr/>
          </p:nvSpPr>
          <p:spPr>
            <a:xfrm>
              <a:off x="4796032" y="5648163"/>
              <a:ext cx="2599933" cy="528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一張含有 文字, 字型, 螢幕擷取畫面, 行 的圖片&#10;&#10;自動產生的描述" id="153" name="Google Shape;1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2770" y="2409960"/>
            <a:ext cx="5312301" cy="1349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1851152" y="4194741"/>
            <a:ext cx="395288" cy="1624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161" y="1446100"/>
            <a:ext cx="5762212" cy="45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Training </a:t>
            </a:r>
            <a:endParaRPr sz="2700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628650" y="955222"/>
            <a:ext cx="7886700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100"/>
              <a:buNone/>
            </a:pPr>
            <a:r>
              <a:rPr b="1" i="0" lang="en">
                <a:solidFill>
                  <a:srgbClr val="1F3864"/>
                </a:solidFill>
              </a:rPr>
              <a:t>Random Forest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Find the best ntree for the Logistic Regression Model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9"/>
          <p:cNvSpPr/>
          <p:nvPr/>
        </p:nvSpPr>
        <p:spPr>
          <a:xfrm rot="1946141">
            <a:off x="6332364" y="1597115"/>
            <a:ext cx="395288" cy="1624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66" y="1259073"/>
            <a:ext cx="5557482" cy="420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字型, 代數 的圖片&#10;&#10;自動產生的描述"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38" y="2033123"/>
            <a:ext cx="5377070" cy="1563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行, 繪圖, 圖表 的圖片&#10;&#10;自動產生的描述" id="165" name="Google Shape;1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0843" y="3080421"/>
            <a:ext cx="4379178" cy="207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0008" y="2007575"/>
            <a:ext cx="2297678" cy="2127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6530008" y="2018698"/>
            <a:ext cx="2297678" cy="21274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Training </a:t>
            </a:r>
            <a:endParaRPr sz="27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628650" y="955222"/>
            <a:ext cx="7886700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100"/>
              <a:buNone/>
            </a:pPr>
            <a:r>
              <a:rPr b="1" lang="en">
                <a:solidFill>
                  <a:srgbClr val="1F3864"/>
                </a:solidFill>
              </a:rPr>
              <a:t>Support Vector Machines (SVM)</a:t>
            </a:r>
            <a:endParaRPr b="1" i="0">
              <a:solidFill>
                <a:srgbClr val="1F3864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" sz="1800"/>
              <a:t>Choose an appropriate kernel</a:t>
            </a:r>
            <a:endParaRPr sz="18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                                                                    </a:t>
            </a:r>
            <a:endParaRPr sz="1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				 </a:t>
            </a:r>
            <a:endParaRPr sz="1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                                                         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                                                        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709" y="1636601"/>
            <a:ext cx="7270583" cy="3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709" y="2389946"/>
            <a:ext cx="7270583" cy="41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5598215" y="2010317"/>
            <a:ext cx="260659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0.9268966</a:t>
            </a:r>
            <a:endParaRPr sz="1100"/>
          </a:p>
        </p:txBody>
      </p:sp>
      <p:grpSp>
        <p:nvGrpSpPr>
          <p:cNvPr id="177" name="Google Shape;177;p30"/>
          <p:cNvGrpSpPr/>
          <p:nvPr/>
        </p:nvGrpSpPr>
        <p:grpSpPr>
          <a:xfrm>
            <a:off x="5660335" y="2875244"/>
            <a:ext cx="2382961" cy="363164"/>
            <a:chOff x="7464287" y="3895969"/>
            <a:chExt cx="3177281" cy="484219"/>
          </a:xfrm>
        </p:grpSpPr>
        <p:sp>
          <p:nvSpPr>
            <p:cNvPr id="178" name="Google Shape;178;p30"/>
            <p:cNvSpPr/>
            <p:nvPr/>
          </p:nvSpPr>
          <p:spPr>
            <a:xfrm>
              <a:off x="7928977" y="3913671"/>
              <a:ext cx="2712591" cy="466517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0"/>
            <p:cNvSpPr txBox="1"/>
            <p:nvPr/>
          </p:nvSpPr>
          <p:spPr>
            <a:xfrm>
              <a:off x="7464287" y="3895969"/>
              <a:ext cx="31772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accuracy = 0.942069</a:t>
              </a:r>
              <a:endParaRPr sz="1100"/>
            </a:p>
          </p:txBody>
        </p:sp>
      </p:grpSp>
      <p:cxnSp>
        <p:nvCxnSpPr>
          <p:cNvPr id="180" name="Google Shape;180;p30"/>
          <p:cNvCxnSpPr/>
          <p:nvPr/>
        </p:nvCxnSpPr>
        <p:spPr>
          <a:xfrm>
            <a:off x="4552122" y="1928191"/>
            <a:ext cx="1331843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4581939" y="2688535"/>
            <a:ext cx="1331843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30"/>
          <p:cNvSpPr/>
          <p:nvPr/>
        </p:nvSpPr>
        <p:spPr>
          <a:xfrm>
            <a:off x="5398086" y="2116557"/>
            <a:ext cx="395288" cy="1624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5398085" y="2982226"/>
            <a:ext cx="395288" cy="1624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Training </a:t>
            </a:r>
            <a:endParaRPr sz="2700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628650" y="955222"/>
            <a:ext cx="5464037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</a:pPr>
            <a:r>
              <a:rPr b="1" lang="en" sz="1800">
                <a:solidFill>
                  <a:srgbClr val="1F3864"/>
                </a:solidFill>
              </a:rPr>
              <a:t>Support Vector Machines (SVM)</a:t>
            </a:r>
            <a:endParaRPr b="1"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Hyperparameter Tuning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F0F0F"/>
              </a:buClr>
              <a:buSzPts val="1800"/>
              <a:buChar char="•"/>
            </a:pPr>
            <a:r>
              <a:rPr lang="en">
                <a:solidFill>
                  <a:srgbClr val="0F0F0F"/>
                </a:solidFill>
              </a:rPr>
              <a:t>Use cross-validation to find the optimal value of the cost parameter ‘</a:t>
            </a:r>
            <a:r>
              <a:rPr lang="en"/>
              <a:t>C.’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2" y="2151155"/>
            <a:ext cx="5603945" cy="543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1"/>
          <p:cNvGrpSpPr/>
          <p:nvPr/>
        </p:nvGrpSpPr>
        <p:grpSpPr>
          <a:xfrm>
            <a:off x="6551750" y="554432"/>
            <a:ext cx="2514987" cy="4145089"/>
            <a:chOff x="8644725" y="1004285"/>
            <a:chExt cx="3444257" cy="5760951"/>
          </a:xfrm>
        </p:grpSpPr>
        <p:pic>
          <p:nvPicPr>
            <p:cNvPr descr="一張含有 文字, 字型, 黑與白, 螢幕擷取畫面 的圖片&#10;&#10;自動產生的描述" id="192" name="Google Shape;192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56604" y="1004285"/>
              <a:ext cx="3432378" cy="5760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31"/>
            <p:cNvSpPr/>
            <p:nvPr/>
          </p:nvSpPr>
          <p:spPr>
            <a:xfrm>
              <a:off x="8644725" y="2015039"/>
              <a:ext cx="3321988" cy="304092"/>
            </a:xfrm>
            <a:prstGeom prst="rect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1"/>
          <p:cNvGrpSpPr/>
          <p:nvPr/>
        </p:nvGrpSpPr>
        <p:grpSpPr>
          <a:xfrm>
            <a:off x="3452833" y="2764155"/>
            <a:ext cx="3105728" cy="1362032"/>
            <a:chOff x="3621784" y="4081669"/>
            <a:chExt cx="4140971" cy="1816042"/>
          </a:xfrm>
        </p:grpSpPr>
        <p:pic>
          <p:nvPicPr>
            <p:cNvPr descr="一張含有 文字, 螢幕擷取畫面, 字型, 代數 的圖片&#10;&#10;自動產生的描述" id="195" name="Google Shape;195;p31"/>
            <p:cNvPicPr preferRelativeResize="0"/>
            <p:nvPr/>
          </p:nvPicPr>
          <p:blipFill rotWithShape="1">
            <a:blip r:embed="rId5">
              <a:alphaModFix/>
            </a:blip>
            <a:srcRect b="0" l="0" r="278" t="21214"/>
            <a:stretch/>
          </p:blipFill>
          <p:spPr>
            <a:xfrm>
              <a:off x="3621784" y="4081669"/>
              <a:ext cx="4140971" cy="1816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1"/>
            <p:cNvSpPr/>
            <p:nvPr/>
          </p:nvSpPr>
          <p:spPr>
            <a:xfrm>
              <a:off x="3632941" y="4624437"/>
              <a:ext cx="2915774" cy="1273274"/>
            </a:xfrm>
            <a:prstGeom prst="rect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31"/>
          <p:cNvGrpSpPr/>
          <p:nvPr/>
        </p:nvGrpSpPr>
        <p:grpSpPr>
          <a:xfrm>
            <a:off x="218121" y="4231877"/>
            <a:ext cx="5274266" cy="400844"/>
            <a:chOff x="290828" y="5642503"/>
            <a:chExt cx="7032355" cy="534459"/>
          </a:xfrm>
        </p:grpSpPr>
        <p:pic>
          <p:nvPicPr>
            <p:cNvPr id="198" name="Google Shape;198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0828" y="5642503"/>
              <a:ext cx="7032355" cy="5344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31"/>
            <p:cNvCxnSpPr/>
            <p:nvPr/>
          </p:nvCxnSpPr>
          <p:spPr>
            <a:xfrm>
              <a:off x="5155095" y="6150457"/>
              <a:ext cx="1086679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" name="Google Shape;200;p31"/>
          <p:cNvSpPr/>
          <p:nvPr/>
        </p:nvSpPr>
        <p:spPr>
          <a:xfrm>
            <a:off x="3516907" y="4673540"/>
            <a:ext cx="1975481" cy="29428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3150349" y="4647560"/>
            <a:ext cx="249768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0.946207</a:t>
            </a:r>
            <a:endParaRPr sz="1100"/>
          </a:p>
        </p:txBody>
      </p:sp>
      <p:sp>
        <p:nvSpPr>
          <p:cNvPr id="202" name="Google Shape;202;p31"/>
          <p:cNvSpPr/>
          <p:nvPr/>
        </p:nvSpPr>
        <p:spPr>
          <a:xfrm>
            <a:off x="2934766" y="4739445"/>
            <a:ext cx="395288" cy="1624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Training </a:t>
            </a:r>
            <a:endParaRPr sz="2700"/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393096" y="2295939"/>
            <a:ext cx="4750904" cy="2795475"/>
            <a:chOff x="5322535" y="2710435"/>
            <a:chExt cx="6869465" cy="4011857"/>
          </a:xfrm>
        </p:grpSpPr>
        <p:pic>
          <p:nvPicPr>
            <p:cNvPr descr="一張含有 文字, 行, 圖表, 繪圖 的圖片&#10;&#10;自動產生的描述" id="209" name="Google Shape;20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22535" y="2710435"/>
              <a:ext cx="6869465" cy="4011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32"/>
            <p:cNvSpPr txBox="1"/>
            <p:nvPr/>
          </p:nvSpPr>
          <p:spPr>
            <a:xfrm>
              <a:off x="6164993" y="6316755"/>
              <a:ext cx="565926" cy="265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0.17</a:t>
              </a:r>
              <a:endParaRPr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628650" y="955222"/>
            <a:ext cx="4142133" cy="3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</a:pPr>
            <a:r>
              <a:rPr b="1" lang="en" sz="1800">
                <a:solidFill>
                  <a:srgbClr val="1F3864"/>
                </a:solidFill>
              </a:rPr>
              <a:t>Support Vector Machines (SVM)</a:t>
            </a:r>
            <a:endParaRPr b="1"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Hyperparameter Tuning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F0F0F"/>
              </a:buClr>
              <a:buSzPts val="1800"/>
              <a:buChar char="•"/>
            </a:pPr>
            <a:r>
              <a:rPr lang="en">
                <a:solidFill>
                  <a:srgbClr val="0F0F0F"/>
                </a:solidFill>
              </a:rPr>
              <a:t>Although the tune() gives 0.3 as the best cost, the accuracy performs best when the cost = 0.17.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126" y="2435294"/>
            <a:ext cx="4754519" cy="34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2"/>
          <p:cNvCxnSpPr/>
          <p:nvPr/>
        </p:nvCxnSpPr>
        <p:spPr>
          <a:xfrm>
            <a:off x="3468756" y="2763078"/>
            <a:ext cx="815009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2"/>
          <p:cNvSpPr txBox="1"/>
          <p:nvPr/>
        </p:nvSpPr>
        <p:spPr>
          <a:xfrm>
            <a:off x="1314361" y="2913457"/>
            <a:ext cx="249768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0.947586</a:t>
            </a:r>
            <a:endParaRPr sz="1100"/>
          </a:p>
        </p:txBody>
      </p:sp>
      <p:sp>
        <p:nvSpPr>
          <p:cNvPr id="215" name="Google Shape;215;p32"/>
          <p:cNvSpPr/>
          <p:nvPr/>
        </p:nvSpPr>
        <p:spPr>
          <a:xfrm>
            <a:off x="1154240" y="3035161"/>
            <a:ext cx="395288" cy="1624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669774" y="2955649"/>
            <a:ext cx="2007704" cy="27424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, 螢幕擷取畫面, 圖表, 行 的圖片&#10;&#10;自動產生的描述"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046" y="447261"/>
            <a:ext cx="5220264" cy="460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>
            <p:ph type="title"/>
          </p:nvPr>
        </p:nvSpPr>
        <p:spPr>
          <a:xfrm>
            <a:off x="628650" y="273845"/>
            <a:ext cx="7886700" cy="681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Model Training </a:t>
            </a:r>
            <a:endParaRPr sz="2700"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628650" y="955223"/>
            <a:ext cx="4181889" cy="20364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Correlation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Identify pairs of features where the absolute value of the correlation is greater than 0.9 but less than 1.</a:t>
            </a:r>
            <a:endParaRPr>
              <a:solidFill>
                <a:srgbClr val="0F0F0F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4">
            <a:alphaModFix/>
          </a:blip>
          <a:srcRect b="3547" l="0" r="889" t="0"/>
          <a:stretch/>
        </p:blipFill>
        <p:spPr>
          <a:xfrm>
            <a:off x="106336" y="1361661"/>
            <a:ext cx="5163624" cy="32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