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B361652-F3FC-4B6F-A6DD-B09513DDD6AD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f0f0f"/>
              </a:buClr>
              <a:buFont typeface="Arial"/>
              <a:buAutoNum type="arabicPeriod"/>
            </a:pP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The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high accuracy</a:t>
            </a: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 means the model is generally reliable in its predictions.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f0f0f"/>
              </a:buClr>
              <a:buFont typeface="Arial"/>
              <a:buAutoNum type="arabicPeriod"/>
            </a:pP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The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precision</a:t>
            </a: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 being lower than recall indicates the model has more false than false negatives.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f0f0f"/>
              </a:buClr>
              <a:buFont typeface="Arial"/>
              <a:buAutoNum type="arabicPeriod"/>
            </a:pP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The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high recall</a:t>
            </a: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 means the model is quite good at identifying students who will graduate.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f0f0f"/>
              </a:buClr>
              <a:buFont typeface="Arial"/>
              <a:buAutoNum type="arabicPeriod"/>
            </a:pP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The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F1 Score</a:t>
            </a:r>
            <a:r>
              <a:rPr b="0" lang="en" sz="1100" spc="-1" strike="noStrike">
                <a:solidFill>
                  <a:srgbClr val="0f0f0f"/>
                </a:solidFill>
                <a:latin typeface="Arial"/>
                <a:ea typeface="Arial"/>
              </a:rPr>
              <a:t> being close to 1 indicates a good balance between precision and recall, making it a robust metric for the model's performance, especially in cases where the cost of false negatives and false positives is different.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A8822C-6FA2-4A97-8151-B63D5B238C6F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ACF3FD-2DA2-4683-ABFC-79A148FEBE68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B7D689-1A3A-4FCD-BCF0-BF0C6BF8A2E9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225066-6300-49B0-A068-53C5F6504C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B285A-0EA1-4E9E-99FD-79859EF60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299B9-84EA-413D-BD48-EAB357FCC5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234F79-020F-4FDA-A749-55AF1CCDE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E7EB4E-51BA-4F42-BF39-E9A72C21F7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2D9DF2-6D5E-41FA-9523-5DCCCCFDFE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350F00-D61A-4156-9122-5E6536C59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27EB41-FF34-4E24-85E3-51FCCDBA8A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DD6D67-4BEF-41B6-90B0-704F02E139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74D187-8DFF-462D-B6C1-4AEA1D67B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2907A-5D9C-435F-97EB-27E8C1D60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D7F39A-D5DB-4D6E-8A39-BFFCE24222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F03697-0FB6-4F5B-AB53-A2E08E660B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017766-5F60-418A-9E40-2A01F5F40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65DA84-99AB-4D49-9318-5099A8E93E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3154AF-3F4E-4E2A-A655-3357A1CD45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C05606-AFBC-4072-929C-B291F01333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88C09-0E6C-419B-8BA5-AEF0D5615F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0AA59-02D7-41F1-A342-134A0B6CF7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DC0359-242A-42ED-BF54-2FF499066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E979C8-D5EE-479E-A06A-7BD57CCDFB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F556F6-2DA1-4F4A-8B9C-5A6FAA4D8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CDEE4-E432-42A1-81C3-2414BD2B6B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BE8B8-7F37-4189-875A-50393D8FF3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>
              <a:buNone/>
            </a:pPr>
            <a:r>
              <a:rPr b="0" lang="en-IN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2B480-9E11-461E-8FB2-21C0F4B2357E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9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75F43D-B909-4A96-88A7-69099ADBB716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insp7/csci_6221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thedevastator/higher-education-predictors-of-student-retention/data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325440"/>
            <a:ext cx="9143640" cy="2990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2700"/>
            </a:br>
            <a:r>
              <a:rPr b="0" lang="en" sz="27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Student Academic Success Analysis Using</a:t>
            </a:r>
            <a:br>
              <a:rPr sz="2700"/>
            </a:br>
            <a:r>
              <a:rPr b="1" lang="en" sz="4100" spc="-1" strike="noStrike">
                <a:solidFill>
                  <a:srgbClr val="2f5496"/>
                </a:solidFill>
                <a:latin typeface="Helvetica Neue"/>
                <a:ea typeface="Helvetica Neue"/>
              </a:rPr>
              <a:t>R </a:t>
            </a:r>
            <a:br>
              <a:rPr sz="1500"/>
            </a:br>
            <a:br>
              <a:rPr sz="1500"/>
            </a:br>
            <a:r>
              <a:rPr b="0" lang="en" sz="1500" spc="-1" strike="noStrike">
                <a:solidFill>
                  <a:srgbClr val="444444"/>
                </a:solidFill>
                <a:latin typeface="Helvetica Neue"/>
                <a:ea typeface="Helvetica Neue"/>
              </a:rPr>
              <a:t>Aniket Konkar, </a:t>
            </a:r>
            <a:r>
              <a:rPr b="0" lang="en" sz="1500" spc="-1" strike="noStrike">
                <a:solidFill>
                  <a:srgbClr val="444444"/>
                </a:solidFill>
                <a:latin typeface="Helvetica Neue"/>
                <a:ea typeface="Helvetica Neue"/>
              </a:rPr>
              <a:t>Joanne Hsieh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43000" y="4179240"/>
            <a:ext cx="6857640" cy="498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Full code available on GitHub: </a:t>
            </a:r>
            <a:r>
              <a:rPr b="0" lang="en" sz="1100" spc="-1" strike="noStrike" u="sng">
                <a:solidFill>
                  <a:schemeClr val="hlink"/>
                </a:solidFill>
                <a:uFillTx/>
                <a:latin typeface="Helvetica Neue"/>
                <a:ea typeface="Helvetica Neue"/>
                <a:hlinkClick r:id="rId1"/>
              </a:rPr>
              <a:t>https://github.com/insp7/csci_6221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25"/>
          <p:cNvSpPr/>
          <p:nvPr/>
        </p:nvSpPr>
        <p:spPr>
          <a:xfrm>
            <a:off x="0" y="-104040"/>
            <a:ext cx="360" cy="207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SVM Model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788652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 fontScale="97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1f3864"/>
                </a:solidFill>
                <a:latin typeface="Calibri"/>
                <a:ea typeface="Calibri"/>
              </a:rPr>
              <a:t>Why the SVM Model performs better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72440" indent="-1846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Effectiveness in High-Dimensional Spaces: </a:t>
            </a: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While the dataset has 34 features, SVM can handle high-dimensional data efficiently.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2440" indent="-1846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Margin Maximization for Clearer Class Separation: </a:t>
            </a:r>
            <a:r>
              <a:rPr b="0" lang="en" sz="1800" spc="-1" strike="noStrike">
                <a:solidFill>
                  <a:srgbClr val="0f0f0f"/>
                </a:solidFill>
                <a:latin typeface="Arial"/>
                <a:ea typeface="Arial"/>
              </a:rPr>
              <a:t>SVM can find the widest possible margin between classes, which benefits achieving a clear separation between 'Dropouts' and 'Graduates.’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2440" indent="-1846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Versatility Through Kernel Trick: </a:t>
            </a:r>
            <a:r>
              <a:rPr b="0" lang="en" sz="1800" spc="-1" strike="noStrike">
                <a:solidFill>
                  <a:srgbClr val="0f0f0f"/>
                </a:solidFill>
                <a:latin typeface="Arial"/>
                <a:ea typeface="Arial"/>
              </a:rPr>
              <a:t>The kernel trick allows SVM to handle both linearly and non-linearly separable data effectively.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2440" indent="-1846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Customization with Hyperparameter Tuning: </a:t>
            </a:r>
            <a:r>
              <a:rPr b="0" lang="en" sz="1800" spc="-1" strike="noStrike">
                <a:solidFill>
                  <a:srgbClr val="0f0f0f"/>
                </a:solidFill>
                <a:latin typeface="Arial"/>
                <a:ea typeface="Arial"/>
              </a:rPr>
              <a:t>The cost parameter and kernel coefficients can be customized to improve model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2440" indent="-1846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Arial"/>
                <a:ea typeface="Arial"/>
              </a:rPr>
              <a:t>Against Overfitting in High-Dimensional Space: </a:t>
            </a:r>
            <a:r>
              <a:rPr b="0" lang="en" sz="1800" spc="-1" strike="noStrike">
                <a:solidFill>
                  <a:srgbClr val="0f0f0f"/>
                </a:solidFill>
                <a:latin typeface="Arial"/>
                <a:ea typeface="Arial"/>
              </a:rPr>
              <a:t>SVM can be robust against overfitting while the number of features is smaller than the number of samples.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24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Evaluation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394308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 fontScale="94000"/>
          </a:bodyPr>
          <a:p>
            <a:pPr marL="2192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92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9240" indent="-22248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True Positives</a:t>
            </a:r>
            <a:r>
              <a:rPr b="0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: Correctly predicted positive observations.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9240" indent="-22248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True Negatives: </a:t>
            </a:r>
            <a:r>
              <a:rPr b="0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Correctly predicted negative observations.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9240" indent="-22248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False Positives: </a:t>
            </a:r>
            <a:r>
              <a:rPr b="0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Incorrectly predicted positive observations (Type I error).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9240" indent="-22248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False Negatives: </a:t>
            </a:r>
            <a:r>
              <a:rPr b="0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Incorrectly predicted negative observations (Type II error).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8036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84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39;p35" descr="一張含有 文字, 字型, 白色 的圖片&#10;&#10;自動產生的描述"/>
          <p:cNvPicPr/>
          <p:nvPr/>
        </p:nvPicPr>
        <p:blipFill>
          <a:blip r:embed="rId1"/>
          <a:stretch/>
        </p:blipFill>
        <p:spPr>
          <a:xfrm>
            <a:off x="1205280" y="955080"/>
            <a:ext cx="2571840" cy="972720"/>
          </a:xfrm>
          <a:prstGeom prst="rect">
            <a:avLst/>
          </a:prstGeom>
          <a:ln w="0">
            <a:noFill/>
          </a:ln>
        </p:spPr>
      </p:pic>
      <p:sp>
        <p:nvSpPr>
          <p:cNvPr id="157" name="Google Shape;240;p35"/>
          <p:cNvSpPr/>
          <p:nvPr/>
        </p:nvSpPr>
        <p:spPr>
          <a:xfrm>
            <a:off x="4572000" y="955080"/>
            <a:ext cx="3943080" cy="92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241;p35"/>
          <p:cNvSpPr/>
          <p:nvPr/>
        </p:nvSpPr>
        <p:spPr>
          <a:xfrm>
            <a:off x="4572000" y="955080"/>
            <a:ext cx="4462200" cy="3275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Deployment with SVM Model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788616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77840">
              <a:lnSpc>
                <a:spcPct val="90000"/>
              </a:lnSpc>
              <a:buClr>
                <a:srgbClr val="0f0f0f"/>
              </a:buClr>
              <a:buFont typeface="Arial"/>
              <a:buChar char="•"/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Predict if enrolled students will drop out or graduate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Among 794 enrolled students, 316 may drop out, while the others may graduate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2000" spc="-1" strike="noStrike">
                <a:solidFill>
                  <a:srgbClr val="0f0f0f"/>
                </a:solidFill>
                <a:latin typeface="Calibri"/>
                <a:ea typeface="Calibri"/>
              </a:rPr>
              <a:t>Educational institutes can help students who may drop out based on the prediction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49;p36" descr=""/>
          <p:cNvPicPr/>
          <p:nvPr/>
        </p:nvPicPr>
        <p:blipFill>
          <a:blip r:embed="rId1"/>
          <a:srcRect l="637" t="0" r="0" b="0"/>
          <a:stretch/>
        </p:blipFill>
        <p:spPr>
          <a:xfrm>
            <a:off x="975600" y="1338840"/>
            <a:ext cx="4139280" cy="2973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50;p36" descr="一張含有 字型, 文字, 白色, 印刷術 的圖片&#10;&#10;自動產生的描述"/>
          <p:cNvPicPr/>
          <p:nvPr/>
        </p:nvPicPr>
        <p:blipFill>
          <a:blip r:embed="rId2"/>
          <a:stretch/>
        </p:blipFill>
        <p:spPr>
          <a:xfrm>
            <a:off x="770040" y="2345400"/>
            <a:ext cx="1581120" cy="4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Data Exploration and Preprocessing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64400"/>
            <a:ext cx="7886520" cy="29217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90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Load the Data: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Calibri"/>
                <a:ea typeface="Calibri"/>
                <a:hlinkClick r:id="rId1"/>
              </a:rPr>
              <a:t>https://www.kaggle.com/datasets/thedevastator/higher-education-predictors-of-student-retention/data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904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Clean the Data: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The data is almost clean i.e. without missing values, outliers, and inconsistencies.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904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Data Splitting: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2056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Split the data into 80% training set and 20% testing set.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20560" indent="-1904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Use the Target, "Dropout," and "Graduate" to build the model. Then, predict whether "Enrolled" students will succeed or fail.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Selection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32040"/>
            <a:ext cx="7886520" cy="1698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rgbClr val="1f3864"/>
                </a:solidFill>
                <a:latin typeface="Calibri"/>
                <a:ea typeface="Calibri"/>
              </a:rPr>
              <a:t>Our goal: Improve the accuracy </a:t>
            </a:r>
            <a:r>
              <a:rPr b="1" lang="en" sz="1500" spc="-1" strike="noStrike">
                <a:solidFill>
                  <a:srgbClr val="1f3864"/>
                </a:solidFill>
                <a:latin typeface="Calibri"/>
                <a:ea typeface="Calibri"/>
              </a:rPr>
              <a:t>(correct_predictions / total_observations)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Logistic Regression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Random Forest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Support Vector Machines (SVM)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788652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rgbClr val="1f3864"/>
                </a:solidFill>
                <a:latin typeface="Calibri"/>
                <a:ea typeface="Calibri"/>
              </a:rPr>
              <a:t>Logistic Regression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Find the best threshold for the Logistic Regression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" name="Google Shape;150;p28"/>
          <p:cNvGrpSpPr/>
          <p:nvPr/>
        </p:nvGrpSpPr>
        <p:grpSpPr>
          <a:xfrm>
            <a:off x="2444040" y="3879360"/>
            <a:ext cx="1949760" cy="793080"/>
            <a:chOff x="2444040" y="3879360"/>
            <a:chExt cx="1949760" cy="793080"/>
          </a:xfrm>
        </p:grpSpPr>
        <p:pic>
          <p:nvPicPr>
            <p:cNvPr id="98" name="Google Shape;151;p28" descr="一張含有 文字, 字型, 白色, 行 的圖片&#10;&#10;自動產生的描述"/>
            <p:cNvPicPr/>
            <p:nvPr/>
          </p:nvPicPr>
          <p:blipFill>
            <a:blip r:embed="rId1"/>
            <a:stretch/>
          </p:blipFill>
          <p:spPr>
            <a:xfrm>
              <a:off x="2444040" y="3879360"/>
              <a:ext cx="1949760" cy="79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Google Shape;152;p28"/>
            <p:cNvSpPr/>
            <p:nvPr/>
          </p:nvSpPr>
          <p:spPr>
            <a:xfrm>
              <a:off x="2444040" y="4276080"/>
              <a:ext cx="1949760" cy="3963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00" name="Google Shape;153;p28" descr="一張含有 文字, 字型, 螢幕擷取畫面, 行 的圖片&#10;&#10;自動產生的描述"/>
          <p:cNvPicPr/>
          <p:nvPr/>
        </p:nvPicPr>
        <p:blipFill>
          <a:blip r:embed="rId2"/>
          <a:stretch/>
        </p:blipFill>
        <p:spPr>
          <a:xfrm>
            <a:off x="932760" y="2409840"/>
            <a:ext cx="5311800" cy="134964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154;p28"/>
          <p:cNvSpPr/>
          <p:nvPr/>
        </p:nvSpPr>
        <p:spPr>
          <a:xfrm>
            <a:off x="1851120" y="419472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Google Shape;155;p28" descr=""/>
          <p:cNvPicPr/>
          <p:nvPr/>
        </p:nvPicPr>
        <p:blipFill>
          <a:blip r:embed="rId3"/>
          <a:stretch/>
        </p:blipFill>
        <p:spPr>
          <a:xfrm>
            <a:off x="708120" y="1446120"/>
            <a:ext cx="5761800" cy="4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788652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rgbClr val="1f3864"/>
                </a:solidFill>
                <a:latin typeface="Calibri"/>
                <a:ea typeface="Calibri"/>
              </a:rPr>
              <a:t>Random Forest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Find the best ntree for the Logistic Regression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29"/>
          <p:cNvSpPr/>
          <p:nvPr/>
        </p:nvSpPr>
        <p:spPr>
          <a:xfrm rot="1946400">
            <a:off x="6332400" y="159696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6" name="Google Shape;163;p29" descr=""/>
          <p:cNvPicPr/>
          <p:nvPr/>
        </p:nvPicPr>
        <p:blipFill>
          <a:blip r:embed="rId1"/>
          <a:stretch/>
        </p:blipFill>
        <p:spPr>
          <a:xfrm>
            <a:off x="753840" y="1258920"/>
            <a:ext cx="5556960" cy="42012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164;p29" descr="一張含有 文字, 螢幕擷取畫面, 字型, 代數 的圖片&#10;&#10;自動產生的描述"/>
          <p:cNvPicPr/>
          <p:nvPr/>
        </p:nvPicPr>
        <p:blipFill>
          <a:blip r:embed="rId2"/>
          <a:stretch/>
        </p:blipFill>
        <p:spPr>
          <a:xfrm>
            <a:off x="59760" y="2033280"/>
            <a:ext cx="5376600" cy="156348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165;p29" descr="一張含有 文字, 行, 繪圖, 圖表 的圖片&#10;&#10;自動產生的描述"/>
          <p:cNvPicPr/>
          <p:nvPr/>
        </p:nvPicPr>
        <p:blipFill>
          <a:blip r:embed="rId3"/>
          <a:stretch/>
        </p:blipFill>
        <p:spPr>
          <a:xfrm>
            <a:off x="4761000" y="3080520"/>
            <a:ext cx="4378680" cy="207396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66;p29" descr=""/>
          <p:cNvPicPr/>
          <p:nvPr/>
        </p:nvPicPr>
        <p:blipFill>
          <a:blip r:embed="rId4"/>
          <a:stretch/>
        </p:blipFill>
        <p:spPr>
          <a:xfrm>
            <a:off x="6530040" y="2007720"/>
            <a:ext cx="2297160" cy="21240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167;p29"/>
          <p:cNvSpPr/>
          <p:nvPr/>
        </p:nvSpPr>
        <p:spPr>
          <a:xfrm>
            <a:off x="6530040" y="2018520"/>
            <a:ext cx="2297160" cy="212400"/>
          </a:xfrm>
          <a:prstGeom prst="rect">
            <a:avLst/>
          </a:prstGeom>
          <a:noFill/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788652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rgbClr val="1f3864"/>
                </a:solidFill>
                <a:latin typeface="Calibri"/>
                <a:ea typeface="Calibri"/>
              </a:rPr>
              <a:t>Support Vector Machines (SVM)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Choose an appropriate kernel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                                      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                           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                          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4;p30" descr=""/>
          <p:cNvPicPr/>
          <p:nvPr/>
        </p:nvPicPr>
        <p:blipFill>
          <a:blip r:embed="rId1"/>
          <a:stretch/>
        </p:blipFill>
        <p:spPr>
          <a:xfrm>
            <a:off x="936720" y="1636560"/>
            <a:ext cx="7270200" cy="39708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5;p30" descr=""/>
          <p:cNvPicPr/>
          <p:nvPr/>
        </p:nvPicPr>
        <p:blipFill>
          <a:blip r:embed="rId2"/>
          <a:stretch/>
        </p:blipFill>
        <p:spPr>
          <a:xfrm>
            <a:off x="936720" y="2390040"/>
            <a:ext cx="7270200" cy="41904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76;p30"/>
          <p:cNvSpPr/>
          <p:nvPr/>
        </p:nvSpPr>
        <p:spPr>
          <a:xfrm>
            <a:off x="5598360" y="2010240"/>
            <a:ext cx="26064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34308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accuracy = 0.9268966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oogle Shape;177;p30"/>
          <p:cNvGrpSpPr/>
          <p:nvPr/>
        </p:nvGrpSpPr>
        <p:grpSpPr>
          <a:xfrm>
            <a:off x="5660280" y="2875320"/>
            <a:ext cx="2382480" cy="362880"/>
            <a:chOff x="5660280" y="2875320"/>
            <a:chExt cx="2382480" cy="362880"/>
          </a:xfrm>
        </p:grpSpPr>
        <p:sp>
          <p:nvSpPr>
            <p:cNvPr id="117" name="Google Shape;178;p30"/>
            <p:cNvSpPr/>
            <p:nvPr/>
          </p:nvSpPr>
          <p:spPr>
            <a:xfrm>
              <a:off x="6008760" y="2888640"/>
              <a:ext cx="2034000" cy="349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Google Shape;179;p30"/>
            <p:cNvSpPr/>
            <p:nvPr/>
          </p:nvSpPr>
          <p:spPr>
            <a:xfrm>
              <a:off x="5660280" y="2875320"/>
              <a:ext cx="2382480" cy="34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spAutoFit/>
            </a:bodyPr>
            <a:p>
              <a:pPr marL="343080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8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accuracy = 0.942069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19" name="Google Shape;180;p30"/>
          <p:cNvCxnSpPr/>
          <p:nvPr/>
        </p:nvCxnSpPr>
        <p:spPr>
          <a:xfrm>
            <a:off x="4551840" y="1928160"/>
            <a:ext cx="1332360" cy="360"/>
          </a:xfrm>
          <a:prstGeom prst="straightConnector1">
            <a:avLst/>
          </a:prstGeom>
          <a:ln w="28575">
            <a:solidFill>
              <a:srgbClr val="5b9bd5"/>
            </a:solidFill>
            <a:miter/>
          </a:ln>
        </p:spPr>
      </p:cxnSp>
      <p:cxnSp>
        <p:nvCxnSpPr>
          <p:cNvPr id="120" name="Google Shape;181;p30"/>
          <p:cNvCxnSpPr/>
          <p:nvPr/>
        </p:nvCxnSpPr>
        <p:spPr>
          <a:xfrm>
            <a:off x="4581720" y="2688480"/>
            <a:ext cx="1332360" cy="360"/>
          </a:xfrm>
          <a:prstGeom prst="straightConnector1">
            <a:avLst/>
          </a:prstGeom>
          <a:ln w="28575">
            <a:solidFill>
              <a:srgbClr val="5b9bd5"/>
            </a:solidFill>
            <a:miter/>
          </a:ln>
        </p:spPr>
      </p:cxnSp>
      <p:sp>
        <p:nvSpPr>
          <p:cNvPr id="121" name="Google Shape;182;p30"/>
          <p:cNvSpPr/>
          <p:nvPr/>
        </p:nvSpPr>
        <p:spPr>
          <a:xfrm>
            <a:off x="5398200" y="211644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Google Shape;183;p30"/>
          <p:cNvSpPr/>
          <p:nvPr/>
        </p:nvSpPr>
        <p:spPr>
          <a:xfrm>
            <a:off x="5398200" y="298224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546372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1f3864"/>
                </a:solidFill>
                <a:latin typeface="Calibri"/>
                <a:ea typeface="Calibri"/>
              </a:rPr>
              <a:t>Support Vector Machines (SVM)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Hyperparameter Tuning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20560" indent="-177840">
              <a:lnSpc>
                <a:spcPct val="90000"/>
              </a:lnSpc>
              <a:spcBef>
                <a:spcPts val="400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0f0f0f"/>
                </a:solidFill>
                <a:latin typeface="Calibri"/>
                <a:ea typeface="Calibri"/>
              </a:rPr>
              <a:t>Use cross-validation to find the optimal value of the cost parameter ‘</a:t>
            </a: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C.’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2056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90;p31" descr=""/>
          <p:cNvPicPr/>
          <p:nvPr/>
        </p:nvPicPr>
        <p:blipFill>
          <a:blip r:embed="rId1"/>
          <a:stretch/>
        </p:blipFill>
        <p:spPr>
          <a:xfrm>
            <a:off x="218160" y="2151000"/>
            <a:ext cx="5603760" cy="54288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191;p31"/>
          <p:cNvGrpSpPr/>
          <p:nvPr/>
        </p:nvGrpSpPr>
        <p:grpSpPr>
          <a:xfrm>
            <a:off x="6551640" y="554400"/>
            <a:ext cx="2514600" cy="4144680"/>
            <a:chOff x="6551640" y="554400"/>
            <a:chExt cx="2514600" cy="4144680"/>
          </a:xfrm>
        </p:grpSpPr>
        <p:pic>
          <p:nvPicPr>
            <p:cNvPr id="127" name="Google Shape;192;p31" descr="一張含有 文字, 字型, 黑與白, 螢幕擷取畫面 的圖片&#10;&#10;自動產生的描述"/>
            <p:cNvPicPr/>
            <p:nvPr/>
          </p:nvPicPr>
          <p:blipFill>
            <a:blip r:embed="rId2"/>
            <a:stretch/>
          </p:blipFill>
          <p:spPr>
            <a:xfrm>
              <a:off x="6560280" y="554400"/>
              <a:ext cx="2505960" cy="414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8" name="Google Shape;193;p31"/>
            <p:cNvSpPr/>
            <p:nvPr/>
          </p:nvSpPr>
          <p:spPr>
            <a:xfrm>
              <a:off x="6551640" y="1281600"/>
              <a:ext cx="2425320" cy="2185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9" name="Google Shape;194;p31"/>
          <p:cNvGrpSpPr/>
          <p:nvPr/>
        </p:nvGrpSpPr>
        <p:grpSpPr>
          <a:xfrm>
            <a:off x="3452760" y="2764080"/>
            <a:ext cx="3105360" cy="1361880"/>
            <a:chOff x="3452760" y="2764080"/>
            <a:chExt cx="3105360" cy="1361880"/>
          </a:xfrm>
        </p:grpSpPr>
        <p:pic>
          <p:nvPicPr>
            <p:cNvPr id="130" name="Google Shape;195;p31" descr="一張含有 文字, 螢幕擷取畫面, 字型, 代數 的圖片&#10;&#10;自動產生的描述"/>
            <p:cNvPicPr/>
            <p:nvPr/>
          </p:nvPicPr>
          <p:blipFill>
            <a:blip r:embed="rId3"/>
            <a:srcRect l="0" t="21215" r="275" b="0"/>
            <a:stretch/>
          </p:blipFill>
          <p:spPr>
            <a:xfrm>
              <a:off x="3452760" y="2764080"/>
              <a:ext cx="3105360" cy="1361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" name="Google Shape;196;p31"/>
            <p:cNvSpPr/>
            <p:nvPr/>
          </p:nvSpPr>
          <p:spPr>
            <a:xfrm>
              <a:off x="3461040" y="3171240"/>
              <a:ext cx="2186640" cy="9547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2" name="Google Shape;197;p31"/>
          <p:cNvGrpSpPr/>
          <p:nvPr/>
        </p:nvGrpSpPr>
        <p:grpSpPr>
          <a:xfrm>
            <a:off x="218160" y="4231800"/>
            <a:ext cx="5274000" cy="400320"/>
            <a:chOff x="218160" y="4231800"/>
            <a:chExt cx="5274000" cy="400320"/>
          </a:xfrm>
        </p:grpSpPr>
        <p:pic>
          <p:nvPicPr>
            <p:cNvPr id="133" name="Google Shape;198;p31" descr=""/>
            <p:cNvPicPr/>
            <p:nvPr/>
          </p:nvPicPr>
          <p:blipFill>
            <a:blip r:embed="rId4"/>
            <a:stretch/>
          </p:blipFill>
          <p:spPr>
            <a:xfrm>
              <a:off x="218160" y="4231800"/>
              <a:ext cx="5274000" cy="40032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34" name="Google Shape;199;p31"/>
            <p:cNvCxnSpPr/>
            <p:nvPr/>
          </p:nvCxnSpPr>
          <p:spPr>
            <a:xfrm>
              <a:off x="3866040" y="4612680"/>
              <a:ext cx="815400" cy="360"/>
            </a:xfrm>
            <a:prstGeom prst="straightConnector1">
              <a:avLst/>
            </a:prstGeom>
            <a:ln w="28575">
              <a:solidFill>
                <a:srgbClr val="00b0f0"/>
              </a:solidFill>
              <a:miter/>
            </a:ln>
          </p:spPr>
        </p:cxnSp>
      </p:grpSp>
      <p:sp>
        <p:nvSpPr>
          <p:cNvPr id="135" name="Google Shape;200;p31"/>
          <p:cNvSpPr/>
          <p:nvPr/>
        </p:nvSpPr>
        <p:spPr>
          <a:xfrm>
            <a:off x="3516840" y="4673520"/>
            <a:ext cx="1974960" cy="293760"/>
          </a:xfrm>
          <a:prstGeom prst="rect">
            <a:avLst/>
          </a:prstGeom>
          <a:noFill/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1;p31"/>
          <p:cNvSpPr/>
          <p:nvPr/>
        </p:nvSpPr>
        <p:spPr>
          <a:xfrm>
            <a:off x="3150360" y="4647600"/>
            <a:ext cx="24973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34308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accuracy = 0.946207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202;p31"/>
          <p:cNvSpPr/>
          <p:nvPr/>
        </p:nvSpPr>
        <p:spPr>
          <a:xfrm>
            <a:off x="2934720" y="473940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oogle Shape;208;p32"/>
          <p:cNvGrpSpPr/>
          <p:nvPr/>
        </p:nvGrpSpPr>
        <p:grpSpPr>
          <a:xfrm>
            <a:off x="4393080" y="2296080"/>
            <a:ext cx="4750560" cy="2795040"/>
            <a:chOff x="4393080" y="2296080"/>
            <a:chExt cx="4750560" cy="2795040"/>
          </a:xfrm>
        </p:grpSpPr>
        <p:pic>
          <p:nvPicPr>
            <p:cNvPr id="140" name="Google Shape;209;p32" descr="一張含有 文字, 行, 圖表, 繪圖 的圖片&#10;&#10;自動產生的描述"/>
            <p:cNvPicPr/>
            <p:nvPr/>
          </p:nvPicPr>
          <p:blipFill>
            <a:blip r:embed="rId1"/>
            <a:stretch/>
          </p:blipFill>
          <p:spPr>
            <a:xfrm>
              <a:off x="4393080" y="2296080"/>
              <a:ext cx="4750560" cy="279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" name="Google Shape;210;p32"/>
            <p:cNvSpPr/>
            <p:nvPr/>
          </p:nvSpPr>
          <p:spPr>
            <a:xfrm>
              <a:off x="4975560" y="4808880"/>
              <a:ext cx="390960" cy="18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800" spc="-1" strike="noStrike">
                  <a:solidFill>
                    <a:schemeClr val="dk1"/>
                  </a:solidFill>
                  <a:latin typeface="Helvetica Neue Light"/>
                  <a:ea typeface="Helvetica Neue Light"/>
                </a:rPr>
                <a:t>0.17</a:t>
              </a:r>
              <a:endParaRPr b="0" lang="en-IN" sz="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4141800" cy="3677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1f3864"/>
                </a:solidFill>
                <a:latin typeface="Calibri"/>
                <a:ea typeface="Calibri"/>
              </a:rPr>
              <a:t>Support Vector Machines (SVM)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77840" indent="-1778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Hyperparameter Tuning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20560" indent="-177840">
              <a:lnSpc>
                <a:spcPct val="90000"/>
              </a:lnSpc>
              <a:spcBef>
                <a:spcPts val="400"/>
              </a:spcBef>
              <a:buClr>
                <a:srgbClr val="0f0f0f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0f0f0f"/>
                </a:solidFill>
                <a:latin typeface="Calibri"/>
                <a:ea typeface="Calibri"/>
              </a:rPr>
              <a:t>Although the tune() gives 0.3 as the best cost, the accuracy performs best when the cost = 0.17.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12;p32" descr=""/>
          <p:cNvPicPr/>
          <p:nvPr/>
        </p:nvPicPr>
        <p:blipFill>
          <a:blip r:embed="rId2"/>
          <a:stretch/>
        </p:blipFill>
        <p:spPr>
          <a:xfrm>
            <a:off x="156240" y="2435400"/>
            <a:ext cx="4754160" cy="347400"/>
          </a:xfrm>
          <a:prstGeom prst="rect">
            <a:avLst/>
          </a:prstGeom>
          <a:ln w="0">
            <a:noFill/>
          </a:ln>
        </p:spPr>
      </p:pic>
      <p:cxnSp>
        <p:nvCxnSpPr>
          <p:cNvPr id="144" name="Google Shape;213;p32"/>
          <p:cNvCxnSpPr/>
          <p:nvPr/>
        </p:nvCxnSpPr>
        <p:spPr>
          <a:xfrm>
            <a:off x="3468600" y="2763000"/>
            <a:ext cx="815400" cy="360"/>
          </a:xfrm>
          <a:prstGeom prst="straightConnector1">
            <a:avLst/>
          </a:prstGeom>
          <a:ln w="28575">
            <a:solidFill>
              <a:srgbClr val="00b0f0"/>
            </a:solidFill>
            <a:miter/>
          </a:ln>
        </p:spPr>
      </p:cxnSp>
      <p:sp>
        <p:nvSpPr>
          <p:cNvPr id="145" name="Google Shape;214;p32"/>
          <p:cNvSpPr/>
          <p:nvPr/>
        </p:nvSpPr>
        <p:spPr>
          <a:xfrm>
            <a:off x="1314360" y="2913480"/>
            <a:ext cx="24973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343080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accuracy = 0.947586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215;p32"/>
          <p:cNvSpPr/>
          <p:nvPr/>
        </p:nvSpPr>
        <p:spPr>
          <a:xfrm>
            <a:off x="1154160" y="3035160"/>
            <a:ext cx="39492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>
            <a:solidFill>
              <a:srgbClr val="1c30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Google Shape;216;p32"/>
          <p:cNvSpPr/>
          <p:nvPr/>
        </p:nvSpPr>
        <p:spPr>
          <a:xfrm>
            <a:off x="1669680" y="2955600"/>
            <a:ext cx="2007360" cy="273960"/>
          </a:xfrm>
          <a:prstGeom prst="rect">
            <a:avLst/>
          </a:prstGeom>
          <a:noFill/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222;p33" descr="一張含有 文字, 螢幕擷取畫面, 圖表, 行 的圖片&#10;&#10;自動產生的描述"/>
          <p:cNvPicPr/>
          <p:nvPr/>
        </p:nvPicPr>
        <p:blipFill>
          <a:blip r:embed="rId1"/>
          <a:stretch/>
        </p:blipFill>
        <p:spPr>
          <a:xfrm>
            <a:off x="3749040" y="447120"/>
            <a:ext cx="5220000" cy="460008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68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Calibri"/>
                <a:ea typeface="Calibri"/>
              </a:rPr>
              <a:t>Model Training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28560" y="955080"/>
            <a:ext cx="4181400" cy="20361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177840" indent="-177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Correlation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2056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20560" indent="-177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Identify pairs of features where the absolute value of the correlation is greater than 0.9 but less than 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25;p33" descr=""/>
          <p:cNvPicPr/>
          <p:nvPr/>
        </p:nvPicPr>
        <p:blipFill>
          <a:blip r:embed="rId2"/>
          <a:srcRect l="0" t="0" r="890" b="3524"/>
          <a:stretch/>
        </p:blipFill>
        <p:spPr>
          <a:xfrm>
            <a:off x="106200" y="1361520"/>
            <a:ext cx="5163120" cy="3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LibreOffice/7.5.7.1$Windows_X86_64 LibreOffice_project/47eb0cf7efbacdee9b19ae25d6752381ede23126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2024-06-16T12:03:31Z</dcterms:modified>
  <cp:revision>1</cp:revision>
  <dc:subject/>
  <dc:title/>
</cp:coreProperties>
</file>