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67" r:id="rId5"/>
    <p:sldId id="268" r:id="rId6"/>
    <p:sldId id="269" r:id="rId7"/>
    <p:sldId id="260" r:id="rId8"/>
    <p:sldId id="273" r:id="rId9"/>
    <p:sldId id="272" r:id="rId10"/>
    <p:sldId id="271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02/06/2018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69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8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45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54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21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02/06/2018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3812" y="1412776"/>
            <a:ext cx="10657184" cy="2952328"/>
          </a:xfrm>
        </p:spPr>
        <p:txBody>
          <a:bodyPr rtlCol="0"/>
          <a:lstStyle/>
          <a:p>
            <a:pPr algn="ctr" rtl="0"/>
            <a:r>
              <a:rPr lang="es-ES" dirty="0"/>
              <a:t>Cadenas de </a:t>
            </a:r>
            <a:r>
              <a:rPr lang="es-ES" dirty="0" err="1"/>
              <a:t>Markov</a:t>
            </a:r>
            <a:br>
              <a:rPr lang="es-ES" dirty="0"/>
            </a:br>
            <a:br>
              <a:rPr lang="es-ES" dirty="0"/>
            </a:br>
            <a:r>
              <a:rPr lang="es-ES" dirty="0"/>
              <a:t>Un Enfoque al Fútbol Americano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4889376"/>
            <a:ext cx="9468543" cy="177998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 b="1" dirty="0"/>
              <a:t>Integrantes:</a:t>
            </a:r>
          </a:p>
          <a:p>
            <a:pPr rtl="0"/>
            <a:endParaRPr lang="es-E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Bravo Carillo </a:t>
            </a:r>
            <a:r>
              <a:rPr lang="es-ES" dirty="0" err="1"/>
              <a:t>Ismene</a:t>
            </a:r>
            <a:r>
              <a:rPr lang="es-ES" dirty="0"/>
              <a:t> Larisa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Espinosa Ramírez Carlos Axel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Esquivel Jiménez Luis Arturo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González Becerra Sandra Rebeca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Gutiérrez Rivera Víctor Hugo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Olvera Pérez Fernando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Conclusiones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i="1" dirty="0"/>
              <a:t>Áreas de oportunidad del modelo</a:t>
            </a:r>
          </a:p>
          <a:p>
            <a:pPr marL="0" indent="0" rtl="0">
              <a:buNone/>
            </a:pPr>
            <a:r>
              <a:rPr lang="es-ES" dirty="0"/>
              <a:t>Tomar en cuenta las asociaciones que existen entre jugadas  para pronosticar más acertadamente la siguiente jugada.</a:t>
            </a:r>
          </a:p>
          <a:p>
            <a:pPr marL="0" indent="0" rtl="0">
              <a:buNone/>
            </a:pPr>
            <a:r>
              <a:rPr lang="es-ES" dirty="0"/>
              <a:t>El modelo sería más preciso si se incrementara el número de datos porque en este caso se están tomando las estadísticas consolidadas.</a:t>
            </a:r>
          </a:p>
          <a:p>
            <a:pPr marL="0" indent="0" rtl="0">
              <a:buNone/>
            </a:pPr>
            <a:r>
              <a:rPr lang="es-ES" dirty="0"/>
              <a:t>Con los datos de jugada por jugada del equipo que se está analizando por partido de la temporada regular.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30F2EE-7B7D-47FD-9406-10DFEC8A6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12" y="4797152"/>
            <a:ext cx="1934344" cy="19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Introducción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b="1" dirty="0"/>
              <a:t>Importancia del caso</a:t>
            </a:r>
          </a:p>
          <a:p>
            <a:pPr marL="0" indent="0" rtl="0">
              <a:buNone/>
            </a:pPr>
            <a:r>
              <a:rPr lang="es-ES" dirty="0"/>
              <a:t>Mostrar la utilidad de las cadenas de </a:t>
            </a:r>
            <a:r>
              <a:rPr lang="es-ES" dirty="0" err="1"/>
              <a:t>Markov</a:t>
            </a:r>
            <a:r>
              <a:rPr lang="es-ES" dirty="0"/>
              <a:t> para la óptima administración de un equipo de futbol americano , definiendo su estilo de juego y replicándolo en cada una de sus jugadas.</a:t>
            </a:r>
          </a:p>
          <a:p>
            <a:pPr rtl="0"/>
            <a:r>
              <a:rPr lang="es-ES" b="1" dirty="0"/>
              <a:t>Problema abordado</a:t>
            </a:r>
          </a:p>
          <a:p>
            <a:pPr marL="0" indent="0" rtl="0">
              <a:buNone/>
            </a:pPr>
            <a:r>
              <a:rPr lang="es-ES" dirty="0"/>
              <a:t>Se crea un nuevo equipo de fútbol americano y buscamos  que basados en un estilo de juego de un equipo que se ha comprobado ganador se posicione en los primeros puestos de la liga.</a:t>
            </a:r>
          </a:p>
          <a:p>
            <a:pPr rtl="0"/>
            <a:r>
              <a:rPr lang="es-ES" b="1" dirty="0"/>
              <a:t>Utilidad</a:t>
            </a:r>
          </a:p>
          <a:p>
            <a:pPr marL="0" indent="0" rtl="0">
              <a:buNone/>
            </a:pPr>
            <a:r>
              <a:rPr lang="es-ES" dirty="0"/>
              <a:t>Encontrar un modelo que se pueda utilizar en otros deportes</a:t>
            </a:r>
          </a:p>
          <a:p>
            <a:pPr marL="0" indent="0" rtl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dirty="0"/>
              <a:t>Definición de los Estados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El número de estados se definió de esta forma para acotar la complejidad del modelo.</a:t>
            </a:r>
          </a:p>
          <a:p>
            <a:pPr rtl="0"/>
            <a:r>
              <a:rPr lang="es-ES" sz="2800" dirty="0"/>
              <a:t>Los estados son:</a:t>
            </a:r>
          </a:p>
          <a:p>
            <a:pPr lvl="1"/>
            <a:r>
              <a:rPr lang="es-ES" sz="2400" dirty="0"/>
              <a:t>Carrera</a:t>
            </a:r>
          </a:p>
          <a:p>
            <a:pPr lvl="1"/>
            <a:r>
              <a:rPr lang="es-ES" sz="2400" dirty="0"/>
              <a:t>Pase Completo</a:t>
            </a:r>
          </a:p>
          <a:p>
            <a:pPr lvl="1"/>
            <a:r>
              <a:rPr lang="es-ES" sz="2400" dirty="0"/>
              <a:t>Pase Incompleto</a:t>
            </a:r>
          </a:p>
          <a:p>
            <a:pPr lvl="1"/>
            <a:r>
              <a:rPr lang="es-ES" sz="2400" dirty="0"/>
              <a:t>Cambio de Posesión</a:t>
            </a:r>
          </a:p>
          <a:p>
            <a:pPr lvl="1"/>
            <a:r>
              <a:rPr lang="es-ES" sz="2400" dirty="0"/>
              <a:t>Anotación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2B92B7-0278-4D91-95BE-51F17B147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2996952"/>
            <a:ext cx="4401108" cy="29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dirty="0"/>
              <a:t>Matriz de Transición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9159B6-08A1-43F9-94D4-AE43651C68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67"/>
          <a:stretch/>
        </p:blipFill>
        <p:spPr>
          <a:xfrm>
            <a:off x="333772" y="2204864"/>
            <a:ext cx="1132912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483" y="260648"/>
            <a:ext cx="9143998" cy="50980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1" dirty="0"/>
              <a:t>Manejo de la Base Datos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0668CD-585A-47DB-8F44-7D962DF22F2B}"/>
              </a:ext>
            </a:extLst>
          </p:cNvPr>
          <p:cNvSpPr txBox="1">
            <a:spLocks/>
          </p:cNvSpPr>
          <p:nvPr/>
        </p:nvSpPr>
        <p:spPr>
          <a:xfrm>
            <a:off x="726553" y="4725144"/>
            <a:ext cx="10984483" cy="201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3000" b="1" dirty="0"/>
              <a:t>Total =</a:t>
            </a:r>
            <a:r>
              <a:rPr lang="es-ES" sz="3000" dirty="0"/>
              <a:t> Carrera + Pase Completo + Pase Incompleto + Cambio de Posesión + Anotación</a:t>
            </a:r>
          </a:p>
          <a:p>
            <a:endParaRPr lang="es-ES" sz="3000" dirty="0"/>
          </a:p>
          <a:p>
            <a:r>
              <a:rPr lang="es-ES" sz="3000" b="1" dirty="0"/>
              <a:t>Cambio de Posesión =</a:t>
            </a:r>
            <a:r>
              <a:rPr lang="es-ES" sz="3000" dirty="0"/>
              <a:t> Jugadas de despeje + Bola suelta + Intercepción</a:t>
            </a:r>
          </a:p>
          <a:p>
            <a:endParaRPr lang="es-ES" sz="3000" dirty="0"/>
          </a:p>
          <a:p>
            <a:r>
              <a:rPr lang="es-ES" sz="3000" b="1" dirty="0"/>
              <a:t>Anotación =</a:t>
            </a:r>
            <a:r>
              <a:rPr lang="es-ES" sz="3000" dirty="0"/>
              <a:t> </a:t>
            </a:r>
            <a:r>
              <a:rPr lang="es-ES" sz="3000" dirty="0" err="1"/>
              <a:t>Touch</a:t>
            </a:r>
            <a:r>
              <a:rPr lang="es-ES" sz="3000" dirty="0"/>
              <a:t> Down + Gol de Campo</a:t>
            </a:r>
          </a:p>
          <a:p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A3430E2-2E07-4817-BE78-6D74B7DC2919}"/>
              </a:ext>
            </a:extLst>
          </p:cNvPr>
          <p:cNvSpPr txBox="1">
            <a:spLocks/>
          </p:cNvSpPr>
          <p:nvPr/>
        </p:nvSpPr>
        <p:spPr>
          <a:xfrm>
            <a:off x="695336" y="601960"/>
            <a:ext cx="11303732" cy="740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/>
              <a:t>Fuente:</a:t>
            </a:r>
            <a:r>
              <a:rPr lang="es-ES" sz="2400" dirty="0"/>
              <a:t> https://www.pro-football-reference.com/teams/pit/2017.htm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A32B11-04F7-4B91-B2AB-736D5BD9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1683288"/>
            <a:ext cx="6620991" cy="31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1377264" cy="1138138"/>
          </a:xfrm>
        </p:spPr>
        <p:txBody>
          <a:bodyPr rtlCol="0"/>
          <a:lstStyle/>
          <a:p>
            <a:pPr rtl="0"/>
            <a:r>
              <a:rPr lang="es-ES" dirty="0"/>
              <a:t>Cálculo 1. Probabilidades de Transición en N-pasos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3D07A9-B0F7-411C-B417-DBF20B9C0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37" y="4221088"/>
            <a:ext cx="4968552" cy="23973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BBF4B1-3300-4122-8AEB-53CCB7C23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5" r="8031"/>
          <a:stretch/>
        </p:blipFill>
        <p:spPr>
          <a:xfrm>
            <a:off x="215303" y="1700808"/>
            <a:ext cx="1156774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923" y="274638"/>
            <a:ext cx="10925105" cy="946821"/>
          </a:xfrm>
        </p:spPr>
        <p:txBody>
          <a:bodyPr rtlCol="0"/>
          <a:lstStyle/>
          <a:p>
            <a:pPr rtl="0"/>
            <a:r>
              <a:rPr lang="es-ES" dirty="0"/>
              <a:t>Cálculo 2. Destino conocido en un tiempo finito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86C604-C432-428D-A19D-A41FB16D0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9"/>
          <a:stretch/>
        </p:blipFill>
        <p:spPr>
          <a:xfrm>
            <a:off x="713923" y="1916832"/>
            <a:ext cx="4618660" cy="122413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040A0EB-D137-407B-A4E2-71A91B928627}"/>
              </a:ext>
            </a:extLst>
          </p:cNvPr>
          <p:cNvSpPr txBox="1">
            <a:spLocks/>
          </p:cNvSpPr>
          <p:nvPr/>
        </p:nvSpPr>
        <p:spPr>
          <a:xfrm>
            <a:off x="5476599" y="1797523"/>
            <a:ext cx="6450461" cy="98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600" i="1" dirty="0"/>
              <a:t>Vector de Distribución Inicial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2911DC7-012B-4B8B-A716-A763D45F7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356992"/>
            <a:ext cx="4401108" cy="29340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309616-7BDF-4959-991B-F88E676CFD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33" t="20341" r="14294" b="22371"/>
          <a:stretch/>
        </p:blipFill>
        <p:spPr>
          <a:xfrm>
            <a:off x="477788" y="3310399"/>
            <a:ext cx="5904655" cy="6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274638"/>
            <a:ext cx="9828584" cy="1066130"/>
          </a:xfrm>
        </p:spPr>
        <p:txBody>
          <a:bodyPr rtlCol="0"/>
          <a:lstStyle/>
          <a:p>
            <a:pPr rtl="0"/>
            <a:r>
              <a:rPr lang="es-ES" dirty="0"/>
              <a:t>Cálculo 3.Comportamiento de la matriz en el 		  largo plazo (Tiempo Infinito)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D9FA0C-518A-4C1E-9A42-19C158BFE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56" y="2790800"/>
            <a:ext cx="1502296" cy="15022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7614E2-001C-496F-881D-76D51E6E5A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2" r="6689"/>
          <a:stretch/>
        </p:blipFill>
        <p:spPr>
          <a:xfrm>
            <a:off x="-26268" y="2492896"/>
            <a:ext cx="1000911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274638"/>
            <a:ext cx="9828584" cy="1066130"/>
          </a:xfrm>
        </p:spPr>
        <p:txBody>
          <a:bodyPr rtlCol="0"/>
          <a:lstStyle/>
          <a:p>
            <a:pPr rtl="0"/>
            <a:r>
              <a:rPr lang="es-ES" dirty="0"/>
              <a:t>Cálculo 4. Tiempo Promedio de Recurrencia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06E281-32D4-4401-A56B-C19DC452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08" y="4285516"/>
            <a:ext cx="4119736" cy="21682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AECCF0-5C54-47B7-B286-D062AB1CA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19" t="6897" r="13631" b="10345"/>
          <a:stretch/>
        </p:blipFill>
        <p:spPr>
          <a:xfrm>
            <a:off x="621804" y="1988840"/>
            <a:ext cx="6912768" cy="2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581</TotalTime>
  <Words>319</Words>
  <Application>Microsoft Office PowerPoint</Application>
  <PresentationFormat>Personalizado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Pizarra 16 x 9</vt:lpstr>
      <vt:lpstr>Cadenas de Markov  Un Enfoque al Fútbol Americano</vt:lpstr>
      <vt:lpstr>Introducción</vt:lpstr>
      <vt:lpstr>Definición de los Estados</vt:lpstr>
      <vt:lpstr>Matriz de Transición</vt:lpstr>
      <vt:lpstr>Manejo de la Base Datos</vt:lpstr>
      <vt:lpstr>Cálculo 1. Probabilidades de Transición en N-pasos</vt:lpstr>
      <vt:lpstr>Cálculo 2. Destino conocido en un tiempo finito </vt:lpstr>
      <vt:lpstr>Cálculo 3.Comportamiento de la matriz en el     largo plazo (Tiempo Infinito) </vt:lpstr>
      <vt:lpstr>Cálculo 4. Tiempo Promedio de Recurrencia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Cadenas de Markov  Un Enfoque al Futbol Americano</dc:title>
  <dc:creator>SANDRA REBECA GONZALEZ BECERRA</dc:creator>
  <cp:lastModifiedBy>SANDRA REBECA GONZALEZ BECERRA</cp:lastModifiedBy>
  <cp:revision>39</cp:revision>
  <dcterms:created xsi:type="dcterms:W3CDTF">2018-06-01T22:47:13Z</dcterms:created>
  <dcterms:modified xsi:type="dcterms:W3CDTF">2018-06-02T09:42:44Z</dcterms:modified>
</cp:coreProperties>
</file>