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SIIqlGeZ24fziy6XYTKhxFNS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jKnBDUesjTeEQ0fGjHWxVtKbRe2okeqs/view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b4344a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a6b4344ab3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6b4344a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a6b4344ab3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b4344a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a6b4344ab3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b59ec9d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9b59ec9d7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b59ec9d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9b59ec9d7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6b4344a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a6b4344ab3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1730e7d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9b1730e7d5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b1730e7d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9b1730e7d5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6b4344a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a6b4344ab3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6b4344ab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a6b4344ab3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6b4344ab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a6b4344ab3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6b4344ab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a6b4344ab3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b1730e7d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9b1730e7d5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https://drive.google.com/file/d/1jKnBDUesjTeEQ0fGjHWxVtKbRe2okeqs/view</a:t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6b4344a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a6b4344ab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b4344a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a6b4344ab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6b4344a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a6b4344ab3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b4344a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a6b4344ab3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b4344a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a6b4344ab3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(optional)">
  <p:cSld name="Header (optional)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97752" y="4171308"/>
            <a:ext cx="1546248" cy="9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31583" cy="46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9902" y="0"/>
            <a:ext cx="3164098" cy="603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59"/>
          <p:cNvCxnSpPr/>
          <p:nvPr/>
        </p:nvCxnSpPr>
        <p:spPr>
          <a:xfrm>
            <a:off x="452063" y="1746607"/>
            <a:ext cx="1304818" cy="0"/>
          </a:xfrm>
          <a:prstGeom prst="straightConnector1">
            <a:avLst/>
          </a:prstGeom>
          <a:noFill/>
          <a:ln cap="flat" cmpd="sng" w="76200">
            <a:solidFill>
              <a:srgbClr val="4A73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59"/>
          <p:cNvSpPr txBox="1"/>
          <p:nvPr>
            <p:ph idx="10" type="dt"/>
          </p:nvPr>
        </p:nvSpPr>
        <p:spPr>
          <a:xfrm>
            <a:off x="365790" y="4767120"/>
            <a:ext cx="2346588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12" type="sldNum"/>
          </p:nvPr>
        </p:nvSpPr>
        <p:spPr>
          <a:xfrm>
            <a:off x="8373438" y="4757509"/>
            <a:ext cx="702971" cy="28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9"/>
          <p:cNvSpPr txBox="1"/>
          <p:nvPr>
            <p:ph idx="1" type="body"/>
          </p:nvPr>
        </p:nvSpPr>
        <p:spPr>
          <a:xfrm>
            <a:off x="452063" y="1784086"/>
            <a:ext cx="6020174" cy="979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 sz="4400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2" type="body"/>
          </p:nvPr>
        </p:nvSpPr>
        <p:spPr>
          <a:xfrm>
            <a:off x="452063" y="1366463"/>
            <a:ext cx="6020174" cy="31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 sz="1800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://hostname/version/controller/action?urlQuery=data" TargetMode="External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-7455" l="0" r="0" t="16714"/>
          <a:stretch/>
        </p:blipFill>
        <p:spPr>
          <a:xfrm>
            <a:off x="0" y="-57150"/>
            <a:ext cx="9144002" cy="57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82222"/>
          <a:stretch/>
        </p:blipFill>
        <p:spPr>
          <a:xfrm>
            <a:off x="0" y="4038598"/>
            <a:ext cx="914400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82222" l="0" r="72916" t="0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4121390" y="1660491"/>
            <a:ext cx="4734000" cy="660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Thematic Academy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Tema pelatihan: 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4121390" y="2823224"/>
            <a:ext cx="4734000" cy="660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Implementasi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MVC dan Golang (Pertemuan 2</a:t>
            </a:r>
            <a:r>
              <a:rPr b="1" lang="en-US" sz="2000">
                <a:solidFill>
                  <a:schemeClr val="lt1"/>
                </a:solidFill>
              </a:rPr>
              <a:t>4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a6b4344ab3_0_64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71" name="Google Shape;171;ga6b4344ab3_0_6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a6b4344ab3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a6b4344ab3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a6b4344ab3_0_64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Configuration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a6b4344ab3_0_64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Menambahkan file konfigurasi untuk menyimpan data seperti </a:t>
            </a:r>
            <a:r>
              <a:rPr i="1" lang="en-US" sz="1800"/>
              <a:t>user </a:t>
            </a:r>
            <a:r>
              <a:rPr lang="en-US" sz="1800"/>
              <a:t>dan </a:t>
            </a:r>
            <a:r>
              <a:rPr i="1" lang="en-US" sz="1800"/>
              <a:t>password </a:t>
            </a:r>
            <a:r>
              <a:rPr lang="en-US" sz="1800"/>
              <a:t>database agar dapat dipisahkan dari </a:t>
            </a:r>
            <a:r>
              <a:rPr i="1" lang="en-US" sz="1800"/>
              <a:t>repository </a:t>
            </a:r>
            <a:r>
              <a:rPr lang="en-US" sz="1800"/>
              <a:t>kode.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Isi file tersebut merupakan </a:t>
            </a:r>
            <a:r>
              <a:rPr i="1" lang="en-US" sz="1800"/>
              <a:t>key-value pair</a:t>
            </a:r>
            <a:r>
              <a:rPr lang="en-US" sz="1800"/>
              <a:t> yang akan digunakan pada aplikasi.</a:t>
            </a:r>
            <a:endParaRPr i="1"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Konfigurasi file dapat berbeda, misal dapat menggunakan .env, .yml, maupun .json</a:t>
            </a:r>
            <a:endParaRPr sz="18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ga6b4344ab3_0_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a6b4344ab3_0_74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82" name="Google Shape;182;ga6b4344ab3_0_7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a6b4344ab3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a6b4344ab3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a6b4344ab3_0_74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43A62"/>
                </a:solidFill>
              </a:rPr>
              <a:t>Penamaan </a:t>
            </a:r>
            <a:r>
              <a:rPr b="1" i="1" lang="en-US" sz="2400">
                <a:solidFill>
                  <a:srgbClr val="243A62"/>
                </a:solidFill>
              </a:rPr>
              <a:t>File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a6b4344ab3_0_74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Menentukan standar penamaan </a:t>
            </a:r>
            <a:r>
              <a:rPr i="1" lang="en-US" sz="1800"/>
              <a:t>file </a:t>
            </a:r>
            <a:r>
              <a:rPr lang="en-US" sz="1800"/>
              <a:t>untuk menjaga kerapian struktur </a:t>
            </a:r>
            <a:r>
              <a:rPr i="1" lang="en-US" sz="1800"/>
              <a:t>project. </a:t>
            </a:r>
            <a:r>
              <a:rPr lang="en-US" sz="1800"/>
              <a:t>Misal: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Menamakan file sesuai dengan atribut yang di </a:t>
            </a:r>
            <a:r>
              <a:rPr i="1" lang="en-US" sz="1800"/>
              <a:t>export</a:t>
            </a:r>
            <a:r>
              <a:rPr lang="en-US" sz="1800"/>
              <a:t> pada </a:t>
            </a:r>
            <a:r>
              <a:rPr i="1" lang="en-US" sz="1800"/>
              <a:t>file</a:t>
            </a:r>
            <a:r>
              <a:rPr lang="en-US" sz="1800"/>
              <a:t> tersebut misal nama</a:t>
            </a:r>
            <a:r>
              <a:rPr i="1" lang="en-US" sz="1800"/>
              <a:t> class</a:t>
            </a:r>
            <a:r>
              <a:rPr lang="en-US" sz="1800"/>
              <a:t> (atau struct pada go).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Penamaan file juga dapat menerapkan tambahan nama komponen misal </a:t>
            </a:r>
            <a:r>
              <a:rPr i="1" lang="en-US" sz="1800"/>
              <a:t>HomeView, AppConfig</a:t>
            </a:r>
            <a:r>
              <a:rPr lang="en-US" sz="1800"/>
              <a:t>, dsb.</a:t>
            </a:r>
            <a:endParaRPr sz="18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ga6b4344ab3_0_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a6b4344ab3_0_84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93" name="Google Shape;193;ga6b4344ab3_0_8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a6b4344ab3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a6b4344ab3_0_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a6b4344ab3_0_84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Directory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a6b4344ab3_0_84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Memisahkan setiap bagian komponen aplikasi, contoh: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app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|-- constant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|-- transaction.go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|-- controller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|-- handler.go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|-- model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|-- bank.go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|-- config.go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|-- utils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|-- wrapper.go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assets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views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go.mod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go.sum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main.go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ga6b4344ab3_0_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59ec9d7a_0_12"/>
          <p:cNvSpPr txBox="1"/>
          <p:nvPr>
            <p:ph idx="10" type="dt"/>
          </p:nvPr>
        </p:nvSpPr>
        <p:spPr>
          <a:xfrm>
            <a:off x="365790" y="4767120"/>
            <a:ext cx="2346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204" name="Google Shape;204;g9b59ec9d7a_0_12"/>
          <p:cNvSpPr txBox="1"/>
          <p:nvPr>
            <p:ph idx="12" type="sldNum"/>
          </p:nvPr>
        </p:nvSpPr>
        <p:spPr>
          <a:xfrm>
            <a:off x="8373438" y="4757509"/>
            <a:ext cx="702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g9b59ec9d7a_0_12"/>
          <p:cNvSpPr txBox="1"/>
          <p:nvPr>
            <p:ph idx="1" type="body"/>
          </p:nvPr>
        </p:nvSpPr>
        <p:spPr>
          <a:xfrm>
            <a:off x="452063" y="1971543"/>
            <a:ext cx="7278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000"/>
              <a:t>Development Workflow</a:t>
            </a:r>
            <a:endParaRPr i="1" sz="4000"/>
          </a:p>
        </p:txBody>
      </p:sp>
      <p:sp>
        <p:nvSpPr>
          <p:cNvPr id="206" name="Google Shape;206;g9b59ec9d7a_0_12"/>
          <p:cNvSpPr txBox="1"/>
          <p:nvPr>
            <p:ph idx="2" type="body"/>
          </p:nvPr>
        </p:nvSpPr>
        <p:spPr>
          <a:xfrm>
            <a:off x="452063" y="1366463"/>
            <a:ext cx="6020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9b59ec9d7a_0_19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12" name="Google Shape;212;g9b59ec9d7a_0_1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9b59ec9d7a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9b59ec9d7a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b59ec9d7a_0_1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Development Workflow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9b59ec9d7a_0_19"/>
          <p:cNvSpPr/>
          <p:nvPr/>
        </p:nvSpPr>
        <p:spPr>
          <a:xfrm>
            <a:off x="382975" y="876949"/>
            <a:ext cx="84639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Proses-proses yang biasa dilakukan pada pengembangan aplikasi berbasis web: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Buat struktur kerangka direktori. 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Menyusun file konfigurasi pada aplikasi.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Membuat model untuk setiap jenis data yang akan dikelola. 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Membuat </a:t>
            </a:r>
            <a:r>
              <a:rPr i="1" lang="en-US" sz="1800"/>
              <a:t>controller</a:t>
            </a:r>
            <a:r>
              <a:rPr lang="en-US" sz="1800"/>
              <a:t> untuk setiap </a:t>
            </a:r>
            <a:r>
              <a:rPr i="1" lang="en-US" sz="1800"/>
              <a:t>request </a:t>
            </a:r>
            <a:r>
              <a:rPr lang="en-US" sz="1800"/>
              <a:t>pengguna yang akan ditangani.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Implementasi </a:t>
            </a:r>
            <a:r>
              <a:rPr i="1" lang="en-US" sz="1800"/>
              <a:t>actions </a:t>
            </a:r>
            <a:r>
              <a:rPr lang="en-US" sz="1800"/>
              <a:t>dan </a:t>
            </a:r>
            <a:r>
              <a:rPr i="1" lang="en-US" sz="1800"/>
              <a:t>view </a:t>
            </a:r>
            <a:r>
              <a:rPr lang="en-US" sz="1800"/>
              <a:t>yang sesuai.</a:t>
            </a:r>
            <a:endParaRPr sz="1800"/>
          </a:p>
        </p:txBody>
      </p:sp>
      <p:pic>
        <p:nvPicPr>
          <p:cNvPr id="217" name="Google Shape;217;g9b59ec9d7a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4250" y="3826200"/>
            <a:ext cx="936900" cy="13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a6b4344ab3_0_95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23" name="Google Shape;223;ga6b4344ab3_0_9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a6b4344ab3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a6b4344ab3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a6b4344ab3_0_95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Development Workflow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a6b4344ab3_0_95"/>
          <p:cNvSpPr/>
          <p:nvPr/>
        </p:nvSpPr>
        <p:spPr>
          <a:xfrm>
            <a:off x="382975" y="876949"/>
            <a:ext cx="84639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Buat tema jika fitur tema diperlukan.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Menyusun sistem penerjemahan lebih dari satu bahasa apabila diperlukan.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Temukan data dan tampilan yang dapat di-cache dengan menerapkan teknik </a:t>
            </a:r>
            <a:r>
              <a:rPr i="1" lang="en-US" sz="1800"/>
              <a:t>cache</a:t>
            </a:r>
            <a:r>
              <a:rPr lang="en-US" sz="1800"/>
              <a:t> yang sesuai.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Penyesuaian dan penerapan terakhir.</a:t>
            </a:r>
            <a:endParaRPr sz="1800"/>
          </a:p>
        </p:txBody>
      </p:sp>
      <p:pic>
        <p:nvPicPr>
          <p:cNvPr id="228" name="Google Shape;228;ga6b4344ab3_0_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4250" y="3826200"/>
            <a:ext cx="936900" cy="13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b1730e7d5_0_97"/>
          <p:cNvSpPr txBox="1"/>
          <p:nvPr>
            <p:ph idx="10" type="dt"/>
          </p:nvPr>
        </p:nvSpPr>
        <p:spPr>
          <a:xfrm>
            <a:off x="365790" y="4767120"/>
            <a:ext cx="2346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234" name="Google Shape;234;g9b1730e7d5_0_97"/>
          <p:cNvSpPr txBox="1"/>
          <p:nvPr>
            <p:ph idx="12" type="sldNum"/>
          </p:nvPr>
        </p:nvSpPr>
        <p:spPr>
          <a:xfrm>
            <a:off x="8373438" y="4757509"/>
            <a:ext cx="702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9b1730e7d5_0_97"/>
          <p:cNvSpPr txBox="1"/>
          <p:nvPr>
            <p:ph idx="1" type="body"/>
          </p:nvPr>
        </p:nvSpPr>
        <p:spPr>
          <a:xfrm>
            <a:off x="452063" y="1683651"/>
            <a:ext cx="7278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000"/>
              <a:t>MVC Best Practices</a:t>
            </a:r>
            <a:endParaRPr i="1" sz="4000"/>
          </a:p>
        </p:txBody>
      </p:sp>
      <p:sp>
        <p:nvSpPr>
          <p:cNvPr id="236" name="Google Shape;236;g9b1730e7d5_0_97"/>
          <p:cNvSpPr txBox="1"/>
          <p:nvPr>
            <p:ph idx="2" type="body"/>
          </p:nvPr>
        </p:nvSpPr>
        <p:spPr>
          <a:xfrm>
            <a:off x="452063" y="1366463"/>
            <a:ext cx="6020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9b1730e7d5_0_104"/>
          <p:cNvPicPr preferRelativeResize="0"/>
          <p:nvPr/>
        </p:nvPicPr>
        <p:blipFill rotWithShape="1">
          <a:blip r:embed="rId3">
            <a:alphaModFix/>
          </a:blip>
          <a:srcRect b="82221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42" name="Google Shape;242;g9b1730e7d5_0_10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9b1730e7d5_0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b1730e7d5_0_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9b1730e7d5_0_104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Model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9b1730e7d5_0_104"/>
          <p:cNvSpPr/>
          <p:nvPr/>
        </p:nvSpPr>
        <p:spPr>
          <a:xfrm>
            <a:off x="331180" y="876953"/>
            <a:ext cx="846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9b1730e7d5_0_104"/>
          <p:cNvSpPr/>
          <p:nvPr/>
        </p:nvSpPr>
        <p:spPr>
          <a:xfrm>
            <a:off x="331175" y="876947"/>
            <a:ext cx="8463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Setiap atribut merepresentasikan data yang spesifik.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</a:t>
            </a:r>
            <a:r>
              <a:rPr lang="en-US"/>
              <a:t>arus berisi logika bisnis (misalnya aturan validasi) untuk memastikan data yang diwakili memenuhi persyaratan.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Dapat</a:t>
            </a:r>
            <a:r>
              <a:rPr lang="en-US"/>
              <a:t> berisi kode untuk memanipulasi data. Misalnya, model SearchForm, selain mewakili data input pencarian, mungkin berisi metode pencarian untuk mengimplementasikan pencarian yang sebenarnya.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Tetap menjaga untuk tidak meletakkan kode terlalu banyak pada model karena akan mempersulit saat </a:t>
            </a:r>
            <a:r>
              <a:rPr i="1" lang="en-US"/>
              <a:t>maintenance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a6b4344ab3_0_106"/>
          <p:cNvPicPr preferRelativeResize="0"/>
          <p:nvPr/>
        </p:nvPicPr>
        <p:blipFill rotWithShape="1">
          <a:blip r:embed="rId3">
            <a:alphaModFix/>
          </a:blip>
          <a:srcRect b="82220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53" name="Google Shape;253;ga6b4344ab3_0_10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a6b4344ab3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a6b4344ab3_0_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a6b4344ab3_0_106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Model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a6b4344ab3_0_106"/>
          <p:cNvSpPr/>
          <p:nvPr/>
        </p:nvSpPr>
        <p:spPr>
          <a:xfrm>
            <a:off x="331180" y="876953"/>
            <a:ext cx="846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a6b4344ab3_0_106"/>
          <p:cNvSpPr/>
          <p:nvPr/>
        </p:nvSpPr>
        <p:spPr>
          <a:xfrm>
            <a:off x="331175" y="876947"/>
            <a:ext cx="8463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Menghindari penulisan kode yang digunakan untuk menangani interaksi pengguna secara langsung pada model.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Menghindari meletakkan kode html atau statement presentasi lainnya.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a6b4344ab3_0_116"/>
          <p:cNvPicPr preferRelativeResize="0"/>
          <p:nvPr/>
        </p:nvPicPr>
        <p:blipFill rotWithShape="1">
          <a:blip r:embed="rId3">
            <a:alphaModFix/>
          </a:blip>
          <a:srcRect b="82220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64" name="Google Shape;264;ga6b4344ab3_0_11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a6b4344ab3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a6b4344ab3_0_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a6b4344ab3_0_116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View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6b4344ab3_0_116"/>
          <p:cNvSpPr/>
          <p:nvPr/>
        </p:nvSpPr>
        <p:spPr>
          <a:xfrm>
            <a:off x="331180" y="876953"/>
            <a:ext cx="846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a6b4344ab3_0_116"/>
          <p:cNvSpPr/>
          <p:nvPr/>
        </p:nvSpPr>
        <p:spPr>
          <a:xfrm>
            <a:off x="331175" y="876947"/>
            <a:ext cx="8463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Berisi kode yang digunakan untuk menyusun tampilan (html).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Kode logika hanya digunakan untuk melakukan </a:t>
            </a:r>
            <a:r>
              <a:rPr i="1" lang="en-US"/>
              <a:t>formatting</a:t>
            </a:r>
            <a:r>
              <a:rPr lang="en-US"/>
              <a:t> tampilan (misal </a:t>
            </a:r>
            <a:r>
              <a:rPr i="1" lang="en-US"/>
              <a:t>rendering list</a:t>
            </a:r>
            <a:r>
              <a:rPr lang="en-US"/>
              <a:t>).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Menghindari penulisan </a:t>
            </a:r>
            <a:r>
              <a:rPr i="1" lang="en-US"/>
              <a:t>query db</a:t>
            </a:r>
            <a:r>
              <a:rPr lang="en-US"/>
              <a:t> secara langsung.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Menghindari penanganan request secara langsung dari pengguna (misal </a:t>
            </a:r>
            <a:r>
              <a:rPr i="1" lang="en-US"/>
              <a:t>parsing request body</a:t>
            </a:r>
            <a:r>
              <a:rPr lang="en-US"/>
              <a:t>, dsb).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0" type="dt"/>
          </p:nvPr>
        </p:nvSpPr>
        <p:spPr>
          <a:xfrm>
            <a:off x="365790" y="4767120"/>
            <a:ext cx="2346588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373438" y="4757509"/>
            <a:ext cx="702971" cy="28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452063" y="1945450"/>
            <a:ext cx="6020174" cy="979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Menyusun Kerangka MVC</a:t>
            </a:r>
            <a:endParaRPr/>
          </a:p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52063" y="1366463"/>
            <a:ext cx="6020174" cy="31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a6b4344ab3_0_126"/>
          <p:cNvPicPr preferRelativeResize="0"/>
          <p:nvPr/>
        </p:nvPicPr>
        <p:blipFill rotWithShape="1">
          <a:blip r:embed="rId3">
            <a:alphaModFix/>
          </a:blip>
          <a:srcRect b="82220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75" name="Google Shape;275;ga6b4344ab3_0_12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a6b4344ab3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a6b4344ab3_0_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a6b4344ab3_0_126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View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a6b4344ab3_0_126"/>
          <p:cNvSpPr/>
          <p:nvPr/>
        </p:nvSpPr>
        <p:spPr>
          <a:xfrm>
            <a:off x="331180" y="876953"/>
            <a:ext cx="846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6b4344ab3_0_126"/>
          <p:cNvSpPr/>
          <p:nvPr/>
        </p:nvSpPr>
        <p:spPr>
          <a:xfrm>
            <a:off x="331175" y="876947"/>
            <a:ext cx="8463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Agar View dapat digunakan pada komponen-komponen lain dapat didefinisikan menjadi beberapa bagian berikut: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Layout</a:t>
            </a:r>
            <a:r>
              <a:rPr lang="en-US"/>
              <a:t>: bagian besar yang basic, misalnya header dan footer.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Partial</a:t>
            </a:r>
            <a:r>
              <a:rPr lang="en-US"/>
              <a:t>: misal </a:t>
            </a:r>
            <a:r>
              <a:rPr i="1" lang="en-US"/>
              <a:t>section</a:t>
            </a:r>
            <a:r>
              <a:rPr lang="en-US"/>
              <a:t> untuk filter.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Widgets</a:t>
            </a:r>
            <a:r>
              <a:rPr lang="en-US"/>
              <a:t>: apabila terdapat partial yang membutuhkan banyak logika untuk melakukan handle tampilan.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Helper</a:t>
            </a:r>
            <a:r>
              <a:rPr lang="en-US"/>
              <a:t>: fungsi-fungsi yang dibutuhkan oleh tampilan, misalnya </a:t>
            </a:r>
            <a:r>
              <a:rPr i="1" lang="en-US"/>
              <a:t>formatting currency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a6b4344ab3_0_136"/>
          <p:cNvPicPr preferRelativeResize="0"/>
          <p:nvPr/>
        </p:nvPicPr>
        <p:blipFill rotWithShape="1">
          <a:blip r:embed="rId3">
            <a:alphaModFix/>
          </a:blip>
          <a:srcRect b="82220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86" name="Google Shape;286;ga6b4344ab3_0_13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a6b4344ab3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a6b4344ab3_0_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a6b4344ab3_0_136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Controller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a6b4344ab3_0_136"/>
          <p:cNvSpPr/>
          <p:nvPr/>
        </p:nvSpPr>
        <p:spPr>
          <a:xfrm>
            <a:off x="331180" y="876953"/>
            <a:ext cx="846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a6b4344ab3_0_136"/>
          <p:cNvSpPr/>
          <p:nvPr/>
        </p:nvSpPr>
        <p:spPr>
          <a:xfrm>
            <a:off x="331175" y="876947"/>
            <a:ext cx="8463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Dapat langsung melakukan manipulasi pada atribut </a:t>
            </a:r>
            <a:r>
              <a:rPr i="1" lang="en-US"/>
              <a:t>request </a:t>
            </a:r>
            <a:r>
              <a:rPr lang="en-US"/>
              <a:t>seperti </a:t>
            </a:r>
            <a:r>
              <a:rPr i="1" lang="en-US"/>
              <a:t>URL Query</a:t>
            </a:r>
            <a:r>
              <a:rPr lang="en-US"/>
              <a:t> maupun </a:t>
            </a:r>
            <a:r>
              <a:rPr i="1" lang="en-US"/>
              <a:t>request body.</a:t>
            </a:r>
            <a:endParaRPr i="1"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Membuat </a:t>
            </a:r>
            <a:r>
              <a:rPr i="1" lang="en-US"/>
              <a:t>instance</a:t>
            </a:r>
            <a:r>
              <a:rPr lang="en-US"/>
              <a:t> model dan melakukan manajemen </a:t>
            </a:r>
            <a:r>
              <a:rPr i="1" lang="en-US"/>
              <a:t>lifecycle</a:t>
            </a:r>
            <a:r>
              <a:rPr lang="en-US"/>
              <a:t> model tersebut.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Menghindari penyertaan </a:t>
            </a:r>
            <a:r>
              <a:rPr i="1" lang="en-US"/>
              <a:t>statement</a:t>
            </a:r>
            <a:r>
              <a:rPr lang="en-US"/>
              <a:t> SQL ataupun </a:t>
            </a:r>
            <a:r>
              <a:rPr i="1" lang="en-US"/>
              <a:t>database</a:t>
            </a:r>
            <a:r>
              <a:rPr lang="en-US"/>
              <a:t> secara langsung.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Menghindari penyertaan kode HTML maupun logika yang digunakan untuk presentasi.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b1730e7d5_0_128"/>
          <p:cNvSpPr txBox="1"/>
          <p:nvPr>
            <p:ph idx="10" type="dt"/>
          </p:nvPr>
        </p:nvSpPr>
        <p:spPr>
          <a:xfrm>
            <a:off x="365790" y="4767120"/>
            <a:ext cx="2346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297" name="Google Shape;297;g9b1730e7d5_0_128"/>
          <p:cNvSpPr txBox="1"/>
          <p:nvPr>
            <p:ph idx="12" type="sldNum"/>
          </p:nvPr>
        </p:nvSpPr>
        <p:spPr>
          <a:xfrm>
            <a:off x="8373438" y="4757509"/>
            <a:ext cx="702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g9b1730e7d5_0_128"/>
          <p:cNvSpPr txBox="1"/>
          <p:nvPr>
            <p:ph idx="1" type="body"/>
          </p:nvPr>
        </p:nvSpPr>
        <p:spPr>
          <a:xfrm>
            <a:off x="452063" y="1683651"/>
            <a:ext cx="7278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Hands on</a:t>
            </a:r>
            <a:endParaRPr sz="4000"/>
          </a:p>
        </p:txBody>
      </p:sp>
      <p:sp>
        <p:nvSpPr>
          <p:cNvPr id="299" name="Google Shape;299;g9b1730e7d5_0_128"/>
          <p:cNvSpPr txBox="1"/>
          <p:nvPr>
            <p:ph idx="2" type="body"/>
          </p:nvPr>
        </p:nvSpPr>
        <p:spPr>
          <a:xfrm>
            <a:off x="452063" y="1366463"/>
            <a:ext cx="6020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8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305" name="Google Shape;305;p8"/>
            <p:cNvPicPr preferRelativeResize="0"/>
            <p:nvPr/>
          </p:nvPicPr>
          <p:blipFill rotWithShape="1">
            <a:blip r:embed="rId3">
              <a:alphaModFix/>
            </a:blip>
            <a:srcRect b="9916" l="20689" r="20683" t="11365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8"/>
            <p:cNvPicPr preferRelativeResize="0"/>
            <p:nvPr/>
          </p:nvPicPr>
          <p:blipFill rotWithShape="1">
            <a:blip r:embed="rId4">
              <a:alphaModFix/>
            </a:blip>
            <a:srcRect b="38298" l="6571" r="6501" t="38018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8"/>
            <p:cNvPicPr preferRelativeResize="0"/>
            <p:nvPr/>
          </p:nvPicPr>
          <p:blipFill rotWithShape="1">
            <a:blip r:embed="rId5">
              <a:alphaModFix/>
            </a:blip>
            <a:srcRect b="16415" l="11819" r="12784" t="14813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8"/>
            <p:cNvPicPr preferRelativeResize="0"/>
            <p:nvPr/>
          </p:nvPicPr>
          <p:blipFill rotWithShape="1">
            <a:blip r:embed="rId6">
              <a:alphaModFix/>
            </a:blip>
            <a:srcRect b="16076" l="13266" r="9456" t="16077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8"/>
            <p:cNvPicPr preferRelativeResize="0"/>
            <p:nvPr/>
          </p:nvPicPr>
          <p:blipFill rotWithShape="1">
            <a:blip r:embed="rId7">
              <a:alphaModFix/>
            </a:blip>
            <a:srcRect b="12511" l="7654" r="7466" t="13458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0" name="Google Shape;310;p8"/>
          <p:cNvPicPr preferRelativeResize="0"/>
          <p:nvPr/>
        </p:nvPicPr>
        <p:blipFill rotWithShape="1">
          <a:blip r:embed="rId8">
            <a:alphaModFix/>
          </a:blip>
          <a:srcRect b="0" l="0" r="0" t="82222"/>
          <a:stretch/>
        </p:blipFill>
        <p:spPr>
          <a:xfrm>
            <a:off x="0" y="4038598"/>
            <a:ext cx="914400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8"/>
          <p:cNvPicPr preferRelativeResize="0"/>
          <p:nvPr/>
        </p:nvPicPr>
        <p:blipFill rotWithShape="1">
          <a:blip r:embed="rId8">
            <a:alphaModFix/>
          </a:blip>
          <a:srcRect b="82222" l="0" r="72916" t="0"/>
          <a:stretch/>
        </p:blipFill>
        <p:spPr>
          <a:xfrm>
            <a:off x="7931775" y="4038600"/>
            <a:ext cx="1212226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8"/>
          <p:cNvPicPr preferRelativeResize="0"/>
          <p:nvPr/>
        </p:nvPicPr>
        <p:blipFill rotWithShape="1">
          <a:blip r:embed="rId8">
            <a:alphaModFix/>
          </a:blip>
          <a:srcRect b="82222" l="-630" r="629" t="0"/>
          <a:stretch/>
        </p:blipFill>
        <p:spPr>
          <a:xfrm>
            <a:off x="-85725" y="0"/>
            <a:ext cx="9229726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/>
          <p:nvPr/>
        </p:nvSpPr>
        <p:spPr>
          <a:xfrm>
            <a:off x="1171575" y="1959224"/>
            <a:ext cx="6677100" cy="86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b="1" i="0" sz="4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a6b4344ab3_0_1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98" name="Google Shape;98;ga6b4344ab3_0_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a6b4344ab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a6b4344ab3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a6b4344ab3_0_1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43A62"/>
                </a:solidFill>
              </a:rPr>
              <a:t>Model</a:t>
            </a:r>
            <a:endParaRPr b="1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6b4344ab3_0_1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Model digunakan untuk menyimpan data dan aturan bisnisnya yang relevan.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Model mewakili satu objek data. Atributnya dapat berupa baris dalam tabel database atau struktur pada form html.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Setiap atribut pada model dapat memiliki validasi data dengan aturan tertentu.</a:t>
            </a:r>
            <a:endParaRPr sz="1800"/>
          </a:p>
        </p:txBody>
      </p:sp>
      <p:pic>
        <p:nvPicPr>
          <p:cNvPr id="103" name="Google Shape;103;ga6b4344ab3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a6b4344ab3_0_12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09" name="Google Shape;109;ga6b4344ab3_0_1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a6b4344ab3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a6b4344ab3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a6b4344ab3_0_12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43A62"/>
                </a:solidFill>
              </a:rPr>
              <a:t>View</a:t>
            </a:r>
            <a:endParaRPr b="1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a6b4344ab3_0_12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Sebagian besar berisi elemen tampilan (html).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Dapat berisi statement logika namun prinsipnya hanya untuk menghasilkan tampilan, tidak mengubah model/data.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Bagian-bagian yang digunakan lebih dari satu view (misal </a:t>
            </a:r>
            <a:r>
              <a:rPr i="1" lang="en-US" sz="1800"/>
              <a:t>header</a:t>
            </a:r>
            <a:r>
              <a:rPr lang="en-US" sz="1800"/>
              <a:t>, </a:t>
            </a:r>
            <a:r>
              <a:rPr i="1" lang="en-US" sz="1800"/>
              <a:t>footer</a:t>
            </a:r>
            <a:r>
              <a:rPr lang="en-US" sz="1800"/>
              <a:t>) dapat dibuat terpisah dalam bentuk </a:t>
            </a:r>
            <a:r>
              <a:rPr i="1" lang="en-US" sz="1800"/>
              <a:t>partial</a:t>
            </a:r>
            <a:r>
              <a:rPr lang="en-US" sz="1800"/>
              <a:t> atau </a:t>
            </a:r>
            <a:r>
              <a:rPr i="1" lang="en-US" sz="1800"/>
              <a:t>widget</a:t>
            </a:r>
            <a:r>
              <a:rPr lang="en-US" sz="1800"/>
              <a:t>.</a:t>
            </a:r>
            <a:endParaRPr sz="1800"/>
          </a:p>
        </p:txBody>
      </p:sp>
      <p:pic>
        <p:nvPicPr>
          <p:cNvPr id="114" name="Google Shape;114;ga6b4344ab3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43A62"/>
                </a:solidFill>
              </a:rPr>
              <a:t>Controller</a:t>
            </a:r>
            <a:endParaRPr b="1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Dijalankan saat ada request dari pengguna.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Dalam melakukan </a:t>
            </a:r>
            <a:r>
              <a:rPr i="1" lang="en-US" sz="1800"/>
              <a:t>action </a:t>
            </a:r>
            <a:r>
              <a:rPr lang="en-US" sz="1800"/>
              <a:t>biasanya </a:t>
            </a:r>
            <a:r>
              <a:rPr i="1" lang="en-US" sz="1800"/>
              <a:t>Controller</a:t>
            </a:r>
            <a:r>
              <a:rPr lang="en-US" sz="1800"/>
              <a:t> melibatkan </a:t>
            </a:r>
            <a:r>
              <a:rPr i="1" lang="en-US" sz="1800"/>
              <a:t>Model</a:t>
            </a:r>
            <a:r>
              <a:rPr lang="en-US" sz="1800"/>
              <a:t> yang diperlukan dan menggunakan </a:t>
            </a:r>
            <a:r>
              <a:rPr i="1" lang="en-US" sz="1800"/>
              <a:t>View</a:t>
            </a:r>
            <a:r>
              <a:rPr lang="en-US" sz="1800"/>
              <a:t> untuk menghasilkan tampilan yang sesuai.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Satu </a:t>
            </a:r>
            <a:r>
              <a:rPr i="1" lang="en-US" sz="1800">
                <a:solidFill>
                  <a:schemeClr val="dk1"/>
                </a:solidFill>
              </a:rPr>
              <a:t>Controller</a:t>
            </a:r>
            <a:r>
              <a:rPr lang="en-US" sz="1800"/>
              <a:t> dapat terdiri dari beberapa </a:t>
            </a:r>
            <a:r>
              <a:rPr i="1" lang="en-US" sz="1800"/>
              <a:t>action</a:t>
            </a:r>
            <a:r>
              <a:rPr lang="en-US" sz="1800"/>
              <a:t> untuk menangani </a:t>
            </a:r>
            <a:r>
              <a:rPr i="1" lang="en-US" sz="1800"/>
              <a:t>request </a:t>
            </a:r>
            <a:r>
              <a:rPr lang="en-US" sz="1800"/>
              <a:t>pengguna secara spesifik.</a:t>
            </a:r>
            <a:endParaRPr sz="18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365790" y="4767120"/>
            <a:ext cx="2346588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373438" y="4757509"/>
            <a:ext cx="702971" cy="28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452063" y="1971543"/>
            <a:ext cx="7278773" cy="1200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Menentukan Konvensi</a:t>
            </a:r>
            <a:endParaRPr sz="4000"/>
          </a:p>
        </p:txBody>
      </p:sp>
      <p:sp>
        <p:nvSpPr>
          <p:cNvPr id="133" name="Google Shape;133;p30"/>
          <p:cNvSpPr txBox="1"/>
          <p:nvPr>
            <p:ph idx="2" type="body"/>
          </p:nvPr>
        </p:nvSpPr>
        <p:spPr>
          <a:xfrm>
            <a:off x="452063" y="1366463"/>
            <a:ext cx="6020174" cy="31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a6b4344ab3_0_23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39" name="Google Shape;139;ga6b4344ab3_0_2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a6b4344ab3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a6b4344ab3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a6b4344ab3_0_23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Konvensi penting untuk disusun agar aplikasi yang dikerjakan memiliki standar yang baik.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Menerapkan konvensi yang disepakati akan mempermudah proses </a:t>
            </a:r>
            <a:r>
              <a:rPr i="1" lang="en-US" sz="1800"/>
              <a:t>maintenance, error handling,</a:t>
            </a:r>
            <a:r>
              <a:rPr lang="en-US" sz="1800"/>
              <a:t> maupun penambahan fitur kedepannya.</a:t>
            </a:r>
            <a:endParaRPr sz="1800"/>
          </a:p>
        </p:txBody>
      </p:sp>
      <p:pic>
        <p:nvPicPr>
          <p:cNvPr id="143" name="Google Shape;143;ga6b4344ab3_0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a6b4344ab3_0_42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49" name="Google Shape;149;ga6b4344ab3_0_4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a6b4344ab3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a6b4344ab3_0_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a6b4344ab3_0_42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43A62"/>
                </a:solidFill>
              </a:rPr>
              <a:t>URL</a:t>
            </a:r>
            <a:endParaRPr b="1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6b4344ab3_0_42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Menentukan format URL standar yang digunakan pada aplikasi. Misal:</a:t>
            </a:r>
            <a:endParaRPr sz="18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http://hostname/version/controller/action?urlQuery=data</a:t>
            </a:r>
            <a:endParaRPr sz="18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Format url yang terstandar akan mempermudah debugging saat terjadi bug karena dapat langsung mengetahui </a:t>
            </a:r>
            <a:r>
              <a:rPr i="1" lang="en-US" sz="1800"/>
              <a:t>action</a:t>
            </a:r>
            <a:r>
              <a:rPr lang="en-US" sz="1800"/>
              <a:t> mana yang bermasalah.</a:t>
            </a:r>
            <a:endParaRPr sz="18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ga6b4344ab3_0_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a6b4344ab3_0_54"/>
          <p:cNvPicPr preferRelativeResize="0"/>
          <p:nvPr/>
        </p:nvPicPr>
        <p:blipFill rotWithShape="1">
          <a:blip r:embed="rId3">
            <a:alphaModFix/>
          </a:blip>
          <a:srcRect b="82221" l="-629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60" name="Google Shape;160;ga6b4344ab3_0_5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a6b4344ab3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a6b4344ab3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6b4344ab3_0_54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243A62"/>
                </a:solidFill>
              </a:rPr>
              <a:t>Code</a:t>
            </a:r>
            <a:endParaRPr b="1" i="1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a6b4344ab3_0_54"/>
          <p:cNvSpPr/>
          <p:nvPr/>
        </p:nvSpPr>
        <p:spPr>
          <a:xfrm>
            <a:off x="365050" y="1060197"/>
            <a:ext cx="84639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Menerapkan standarisasi </a:t>
            </a:r>
            <a:r>
              <a:rPr i="1" lang="en-US" sz="1800"/>
              <a:t>code</a:t>
            </a:r>
            <a:r>
              <a:rPr lang="en-US" sz="1800"/>
              <a:t> akan membuat </a:t>
            </a:r>
            <a:r>
              <a:rPr i="1" lang="en-US" sz="1800"/>
              <a:t>code</a:t>
            </a:r>
            <a:r>
              <a:rPr lang="en-US" sz="1800"/>
              <a:t> tetap </a:t>
            </a:r>
            <a:r>
              <a:rPr i="1" lang="en-US" sz="1800"/>
              <a:t>clean, readable, dan maintainable</a:t>
            </a:r>
            <a:r>
              <a:rPr lang="en-US" sz="1800"/>
              <a:t>. Contohnya yaitu: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Menggunakan camel case pada penamaan </a:t>
            </a:r>
            <a:r>
              <a:rPr i="1" lang="en-US" sz="1800"/>
              <a:t>variable, function, method, maupun struct</a:t>
            </a:r>
            <a:r>
              <a:rPr lang="en-US" sz="1800"/>
              <a:t>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Menggunakan nama unik untuk setiap atribut yang di export.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Menambahkan imbuhan komponen untuk memperjelas fungsi masing-masing, misal </a:t>
            </a:r>
            <a:r>
              <a:rPr i="1" lang="en-US" sz="1800"/>
              <a:t>TransactionController, TransactionModel</a:t>
            </a:r>
            <a:endParaRPr i="1" sz="18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ga6b4344ab3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675" y="4225800"/>
            <a:ext cx="1673725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Komang Sugiartha</dc:creator>
</cp:coreProperties>
</file>