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gh, Siddharth" initials="SS" lastIdx="1" clrIdx="0">
    <p:extLst>
      <p:ext uri="{19B8F6BF-5375-455C-9EA6-DF929625EA0E}">
        <p15:presenceInfo xmlns:p15="http://schemas.microsoft.com/office/powerpoint/2012/main" userId="S-1-5-21-1407069837-2091007605-538272213-163838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4T22:12:31.005" idx="1">
    <p:pos x="10" y="10"/>
    <p:text>talk about problems with daa set and imbalance here</p:text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ED7F-73D8-41D5-AA72-C55F1F494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F01BA-C988-4AFE-9FC5-893EEF50A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77DE-AF10-4418-903E-6C2AFF6D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F9A0-28AA-4D7B-958C-4C675FEC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70B0-4463-4CE5-B977-A0DB556A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4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A1C7-532B-4F63-9262-E147A7A8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663F-1AFA-4907-A014-7BE6C7C2F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0B05-60CF-412A-B3C5-6E672E70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683B-A67D-4E47-9E5F-DBDA6EF7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1742-3959-4952-BA65-54C55100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B7A20-C8D8-48CD-86B5-C89CCE97C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54B12-CF0F-4069-A276-8E114CEBF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2FA97-9AC8-4D72-A33D-F47491DC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6A04-BAE7-4748-9E6E-18D492A4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11FC-4F56-49E9-97F0-F1E3AFE7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95D8-C6A7-49B5-83C8-5033E3A7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DD04-DE3D-457A-8396-C96AABEF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041B-8D18-4CE0-877C-CE8B4D01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F5BA-EE73-4DDB-9BC8-6024293C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4D3C-C1C4-412B-8A8A-6D4B13FF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4B10-140E-423E-9F31-C37BC0A9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25A5-B4DE-4E9F-AE99-F0EEDD5A2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CA4A-24BC-4377-AF84-6B0DA1A6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E564-21B0-4ECA-B226-6C2089259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F68F5-5272-436A-86DE-42293854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402A-430E-4BDC-993A-B03D69B0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36B3-16A0-46E7-A686-224E42B46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124EB-8700-47D8-B4A0-9ACE0693D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1DD6-166D-4F4A-80C1-1982C97E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21A0C-8E8B-4160-B738-59E6B008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04340-15AE-428C-B1A1-838CC467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B0E6-6794-4B00-8EBC-8981B80B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2C26-429A-4C88-B357-91D79DF0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E575A-D59E-4F9D-B17A-50E8D2B3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D874F-D90B-4F92-83A4-FDB496FF2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FF1A5-EC05-4450-A41E-E1C0E58D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2CDBE-2F89-4AD1-ABF9-8A66DFA3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59BAA-5E05-49CB-8E1C-55486F3C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A1FE3-E29D-430A-8EF7-58F5C154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A72F-FB57-4510-90DF-BB3DC27B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4F02-424D-4921-82D0-DF8F9302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CC747-6D0B-4BAB-A418-FC7E8605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7B018-0198-46F2-A2AE-6F9028FE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9A64-8C4D-44F1-944C-7FBA42A3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1EE9F-1737-412D-8295-DA82A086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74AE0-FA24-4E94-B0D5-2FC08F92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953-1071-4AB3-90D5-82F38DFD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6AD3-CE9F-4A04-BE5B-3ABF827E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14D55-33A4-4F31-97D1-F5CDC4AE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EFE8-4793-441D-A065-45193CD7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19215-1747-44E4-A0A8-55434F33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3B06-C1C3-4AF3-A962-DD46F5C0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67DC-90B4-4FDC-9DD5-761DF091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12E0-D611-4E94-9A2F-92E031B41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A1997-7452-4E28-9A7B-DF7410B23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429FF-E255-41D4-A1A2-B59FEDD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5F5E1-679A-4D54-B2AF-CB514F95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CAA3-24A5-4CAD-B67C-16DD4762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1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D0990-3E0D-4532-9007-B52610DA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F988-3971-4E83-B03B-3201D04A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27549-35FA-4244-9CEB-E05599CF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6E41-98C9-437C-AD7D-4700A6581008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F236-F95F-4761-B63C-7EF18013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9E07-6FAF-4E14-B114-DC65169F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0130C-F4DD-4BFD-A235-74C90EE0D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72CD-CA28-4227-BEEC-DF35D805F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91418"/>
          </a:xfrm>
        </p:spPr>
        <p:txBody>
          <a:bodyPr>
            <a:normAutofit/>
          </a:bodyPr>
          <a:lstStyle/>
          <a:p>
            <a:r>
              <a:rPr lang="en-US" dirty="0"/>
              <a:t>DARPG-Hackathon</a:t>
            </a:r>
            <a:br>
              <a:rPr lang="en-US" dirty="0"/>
            </a:br>
            <a:r>
              <a:rPr lang="en-US" dirty="0"/>
              <a:t>Data Driven Innovation For Citizens Grievance Redressal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601F-E7F0-432B-8F50-24C0E616D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133"/>
            <a:ext cx="9144000" cy="1655762"/>
          </a:xfrm>
        </p:spPr>
        <p:txBody>
          <a:bodyPr/>
          <a:lstStyle/>
          <a:p>
            <a:r>
              <a:rPr lang="en-US" dirty="0"/>
              <a:t>Ankita Bhatia</a:t>
            </a:r>
          </a:p>
          <a:p>
            <a:r>
              <a:rPr lang="en-US" dirty="0"/>
              <a:t>Siddharth Singh</a:t>
            </a:r>
          </a:p>
        </p:txBody>
      </p:sp>
    </p:spTree>
    <p:extLst>
      <p:ext uri="{BB962C8B-B14F-4D97-AF65-F5344CB8AC3E}">
        <p14:creationId xmlns:p14="http://schemas.microsoft.com/office/powerpoint/2010/main" val="6021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BDB-3DF1-4454-BAD9-2271DF90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7B8EB-7713-44EB-84F3-47D57E1FD0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2" y="1593130"/>
            <a:ext cx="10218654" cy="4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6AC-46B1-4DB4-8AE9-9060B151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- 1</a:t>
            </a:r>
          </a:p>
        </p:txBody>
      </p:sp>
      <p:pic>
        <p:nvPicPr>
          <p:cNvPr id="4" name="Content Placeholder 3" descr="C:\Users\sidds\AppData\Local\Microsoft\Windows\INetCache\Content.MSO\44DA5816.tmp">
            <a:extLst>
              <a:ext uri="{FF2B5EF4-FFF2-40B4-BE49-F238E27FC236}">
                <a16:creationId xmlns:a16="http://schemas.microsoft.com/office/drawing/2014/main" id="{42E6543D-3E67-4179-A3B9-A3ED0850000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63" y="1866507"/>
            <a:ext cx="6134396" cy="3811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53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AFF1-9A9D-4A4E-A59F-9F1F751F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- 2</a:t>
            </a:r>
          </a:p>
        </p:txBody>
      </p:sp>
      <p:pic>
        <p:nvPicPr>
          <p:cNvPr id="4" name="Content Placeholder 3" descr="C:\Users\sidds\AppData\Local\Microsoft\Windows\INetCache\Content.MSO\9DF5B90C.tmp">
            <a:extLst>
              <a:ext uri="{FF2B5EF4-FFF2-40B4-BE49-F238E27FC236}">
                <a16:creationId xmlns:a16="http://schemas.microsoft.com/office/drawing/2014/main" id="{82F2C990-B471-4A24-BA92-5E9253ED0F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17714"/>
            <a:ext cx="9795235" cy="5118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520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CDA6-38BD-4318-B653-94C1DBF2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7951-FEE4-4162-931A-BF6BE46E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Category:  </a:t>
            </a:r>
          </a:p>
          <a:p>
            <a:pPr marL="457200" lvl="1" indent="0">
              <a:buNone/>
            </a:pPr>
            <a:r>
              <a:rPr lang="en-US" dirty="0"/>
              <a:t>Making the redressal process more robust and data-driven to reduce the Grievance submission and resolution lifecycle. Technology such as AI and ML could be used.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9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9097-A01B-42B6-8A8E-DED07196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of complaint resolution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932BEC-2508-4474-95B6-2ABF2B495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468320"/>
              </p:ext>
            </p:extLst>
          </p:nvPr>
        </p:nvGraphicFramePr>
        <p:xfrm>
          <a:off x="1197204" y="1690688"/>
          <a:ext cx="9935851" cy="3937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80737">
                  <a:extLst>
                    <a:ext uri="{9D8B030D-6E8A-4147-A177-3AD203B41FA5}">
                      <a16:colId xmlns:a16="http://schemas.microsoft.com/office/drawing/2014/main" val="510615870"/>
                    </a:ext>
                  </a:extLst>
                </a:gridCol>
                <a:gridCol w="2101154">
                  <a:extLst>
                    <a:ext uri="{9D8B030D-6E8A-4147-A177-3AD203B41FA5}">
                      <a16:colId xmlns:a16="http://schemas.microsoft.com/office/drawing/2014/main" val="2131446649"/>
                    </a:ext>
                  </a:extLst>
                </a:gridCol>
                <a:gridCol w="1853960">
                  <a:extLst>
                    <a:ext uri="{9D8B030D-6E8A-4147-A177-3AD203B41FA5}">
                      <a16:colId xmlns:a16="http://schemas.microsoft.com/office/drawing/2014/main" val="3460247105"/>
                    </a:ext>
                  </a:extLst>
                </a:gridCol>
              </a:tblGrid>
              <a:tr h="492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Complaints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 of 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6092386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Receipts (01.01.2016 to 01.11.2019)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4779587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3709100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Total Disposal (01.01.2016 to 01.11.2019)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3798755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79.48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4493856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Pending as on 01.11.2019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980832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20.52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28697041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Pending More Than 1 Year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599572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0191147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Pending Between 6 To 12 Months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100096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89508656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Pending Between 2 To 6 Months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118237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2.47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35448672"/>
                  </a:ext>
                </a:extLst>
              </a:tr>
              <a:tr h="4921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Pending Less Than 2 Months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162927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3.41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666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6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0A60-CECF-4C9E-AC9E-D3A5FD1A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problem we are targeting?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28B09-A9BC-4EF0-9B5D-5B0C2D5E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24" y="1326005"/>
            <a:ext cx="10515600" cy="3839884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One of the issue that we see is the transfer of complaint between multiple departments before being addressed. This takes a lot of time for the complaint to reach the right department/nodal officer to address it. </a:t>
            </a:r>
          </a:p>
          <a:p>
            <a:pPr lvl="0" fontAlgn="base"/>
            <a:r>
              <a:rPr lang="en-US" dirty="0"/>
              <a:t>Other issues we see are complaints sent back for more evidence or complaints disposed off, without taking any action.</a:t>
            </a:r>
          </a:p>
          <a:p>
            <a:pPr lvl="0" fontAlgn="base"/>
            <a:r>
              <a:rPr lang="en-US" dirty="0"/>
              <a:t>We also think that if nodal officers have information of previous remedial actions taken on similar complaints readily available, she/he might be able to take faster and affirmative action.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B46B7-A8E3-40C7-9E0F-01550CB7614D}"/>
              </a:ext>
            </a:extLst>
          </p:cNvPr>
          <p:cNvSpPr txBox="1"/>
          <p:nvPr/>
        </p:nvSpPr>
        <p:spPr>
          <a:xfrm>
            <a:off x="961533" y="5531995"/>
            <a:ext cx="106467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focusing on problem 1 as the MVP.  Problem 2 and 3 will be treated as a stretch goal.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A851-6EBA-43CB-95A6-FFBC115D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8BDAB-E463-4B80-A31F-C2AFEC347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1545231"/>
            <a:ext cx="10162094" cy="4834394"/>
          </a:xfrm>
        </p:spPr>
      </p:pic>
    </p:spTree>
    <p:extLst>
      <p:ext uri="{BB962C8B-B14F-4D97-AF65-F5344CB8AC3E}">
        <p14:creationId xmlns:p14="http://schemas.microsoft.com/office/powerpoint/2010/main" val="23360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6F79-8224-4963-A47B-063A299D6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7397B-6870-4A4F-B1C5-BF388DCE9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C8A4-84A7-4C86-BF68-218C3B11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E7A7-28BD-48DC-A8DD-53B93FDE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97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Automate the transfer of request to concerned department</a:t>
            </a:r>
          </a:p>
          <a:p>
            <a:r>
              <a:rPr lang="en-US" dirty="0"/>
              <a:t>Predict and suggest corrective actions</a:t>
            </a:r>
          </a:p>
          <a:p>
            <a:r>
              <a:rPr lang="en-US" dirty="0"/>
              <a:t>Better modeling techniques – </a:t>
            </a:r>
            <a:r>
              <a:rPr lang="en-US" dirty="0" err="1"/>
              <a:t>Ensembling</a:t>
            </a:r>
            <a:r>
              <a:rPr lang="en-US" dirty="0"/>
              <a:t> , Neural Networks, Word Embeddings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ACF3E5-D378-460D-87B5-940333514722}"/>
              </a:ext>
            </a:extLst>
          </p:cNvPr>
          <p:cNvSpPr txBox="1">
            <a:spLocks/>
          </p:cNvSpPr>
          <p:nvPr/>
        </p:nvSpPr>
        <p:spPr>
          <a:xfrm>
            <a:off x="762786" y="29402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 Faced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E948EE-9F7B-42AB-B29C-C0DFAA5ECC05}"/>
              </a:ext>
            </a:extLst>
          </p:cNvPr>
          <p:cNvSpPr txBox="1">
            <a:spLocks/>
          </p:cNvSpPr>
          <p:nvPr/>
        </p:nvSpPr>
        <p:spPr>
          <a:xfrm>
            <a:off x="838200" y="3902698"/>
            <a:ext cx="10515600" cy="2082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/>
              <a:t>Subject_content</a:t>
            </a:r>
            <a:r>
              <a:rPr lang="en-US" dirty="0"/>
              <a:t> is in many languages</a:t>
            </a:r>
          </a:p>
          <a:p>
            <a:r>
              <a:rPr lang="en-US" dirty="0"/>
              <a:t>The data is heavily imbalanced</a:t>
            </a:r>
          </a:p>
          <a:p>
            <a:pPr lvl="0"/>
            <a:r>
              <a:rPr lang="en-US" dirty="0"/>
              <a:t>Too Many departments. Need information on hierarchy of departments for accurate predictions. </a:t>
            </a:r>
          </a:p>
          <a:p>
            <a:pPr lvl="0"/>
            <a:r>
              <a:rPr lang="en-US" dirty="0"/>
              <a:t>Text contains spelling mistakes and abbreviations are used. </a:t>
            </a:r>
          </a:p>
          <a:p>
            <a:pPr lvl="0"/>
            <a:r>
              <a:rPr lang="en-US" dirty="0"/>
              <a:t>Feature matrix is too big and sparse. </a:t>
            </a:r>
          </a:p>
        </p:txBody>
      </p:sp>
    </p:spTree>
    <p:extLst>
      <p:ext uri="{BB962C8B-B14F-4D97-AF65-F5344CB8AC3E}">
        <p14:creationId xmlns:p14="http://schemas.microsoft.com/office/powerpoint/2010/main" val="217243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75FC-DCE9-4237-ADB3-8280241D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E1D-AE24-4298-85EA-6DC8BF7F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requests available in the dataset: from the </a:t>
            </a:r>
            <a:r>
              <a:rPr lang="en-US" b="1" dirty="0"/>
              <a:t>Public Grievance details in CPGRAMS along with feedback details,</a:t>
            </a:r>
            <a:r>
              <a:rPr lang="en-US" dirty="0"/>
              <a:t> we queried 2,60,000 records. From </a:t>
            </a:r>
            <a:r>
              <a:rPr lang="en-US" b="1" dirty="0"/>
              <a:t>Public Grievance movement details across the organization in CPGRAMS </a:t>
            </a:r>
            <a:r>
              <a:rPr lang="en-US" dirty="0"/>
              <a:t>we have queried 3,10,000 records.</a:t>
            </a:r>
            <a:r>
              <a:rPr lang="en-US" b="1" dirty="0"/>
              <a:t> </a:t>
            </a:r>
            <a:endParaRPr lang="en-US" dirty="0"/>
          </a:p>
          <a:p>
            <a:r>
              <a:rPr lang="en-US" dirty="0"/>
              <a:t>We assume that the right department is the department where the </a:t>
            </a:r>
            <a:r>
              <a:rPr lang="en-US" b="1" dirty="0" err="1"/>
              <a:t>action_name</a:t>
            </a:r>
            <a:r>
              <a:rPr lang="en-US" dirty="0"/>
              <a:t> is equal to: </a:t>
            </a:r>
            <a:r>
              <a:rPr lang="en-US" i="1" dirty="0"/>
              <a:t>'INTERIM REPLY TO COMPLAINANT','CASE DISPOSED OF','EXAMINED AT OUR LEVEL’</a:t>
            </a:r>
            <a:r>
              <a:rPr lang="en-US" dirty="0"/>
              <a:t>, </a:t>
            </a:r>
          </a:p>
          <a:p>
            <a:r>
              <a:rPr lang="en-US" dirty="0"/>
              <a:t>Class distribution and final number of classes</a:t>
            </a:r>
          </a:p>
        </p:txBody>
      </p:sp>
    </p:spTree>
    <p:extLst>
      <p:ext uri="{BB962C8B-B14F-4D97-AF65-F5344CB8AC3E}">
        <p14:creationId xmlns:p14="http://schemas.microsoft.com/office/powerpoint/2010/main" val="69587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EA3A-B1CD-4F09-8211-EE6CC83A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Details of final training data set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A63BC-0931-4EF1-8AB7-D57F24C36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804705"/>
              </p:ext>
            </p:extLst>
          </p:nvPr>
        </p:nvGraphicFramePr>
        <p:xfrm>
          <a:off x="1018095" y="1611983"/>
          <a:ext cx="10199802" cy="4880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95515">
                  <a:extLst>
                    <a:ext uri="{9D8B030D-6E8A-4147-A177-3AD203B41FA5}">
                      <a16:colId xmlns:a16="http://schemas.microsoft.com/office/drawing/2014/main" val="2603741815"/>
                    </a:ext>
                  </a:extLst>
                </a:gridCol>
                <a:gridCol w="3104287">
                  <a:extLst>
                    <a:ext uri="{9D8B030D-6E8A-4147-A177-3AD203B41FA5}">
                      <a16:colId xmlns:a16="http://schemas.microsoft.com/office/drawing/2014/main" val="3532552325"/>
                    </a:ext>
                  </a:extLst>
                </a:gridCol>
              </a:tblGrid>
              <a:tr h="542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Set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No. of Records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56524304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Unique registration IDs in original 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222129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8608403"/>
                  </a:ext>
                </a:extLst>
              </a:tr>
              <a:tr h="54232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Registration IDs available in movement file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32890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164016"/>
                  </a:ext>
                </a:extLst>
              </a:tr>
              <a:tr h="10846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Unique registration IDs where selected </a:t>
                      </a:r>
                      <a:r>
                        <a:rPr lang="en-US" sz="1400" dirty="0" err="1">
                          <a:effectLst/>
                        </a:rPr>
                        <a:t>action_name</a:t>
                      </a:r>
                      <a:r>
                        <a:rPr lang="en-US" sz="1400" dirty="0">
                          <a:effectLst/>
                        </a:rPr>
                        <a:t> available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29365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2040738"/>
                  </a:ext>
                </a:extLst>
              </a:tr>
              <a:tr h="10846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size after removing 7500 rows from dominant class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21865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54718224"/>
                  </a:ext>
                </a:extLst>
              </a:tr>
              <a:tr h="10846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Final training set after removing 3000 (random) rows for blind test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18865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632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5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450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DARPG-Hackathon Data Driven Innovation For Citizens Grievance Redressal</vt:lpstr>
      <vt:lpstr>Category</vt:lpstr>
      <vt:lpstr>Velocity of complaint resolution</vt:lpstr>
      <vt:lpstr>What is the problem we are targeting?  </vt:lpstr>
      <vt:lpstr>The workflow</vt:lpstr>
      <vt:lpstr>The Demo</vt:lpstr>
      <vt:lpstr>What to expect next</vt:lpstr>
      <vt:lpstr>Data Analysis</vt:lpstr>
      <vt:lpstr>Details of final training data set </vt:lpstr>
      <vt:lpstr>Model building</vt:lpstr>
      <vt:lpstr>Metrics - 1</vt:lpstr>
      <vt:lpstr>Metrics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DARPG-Hackathon</dc:title>
  <dc:creator>Singh, Siddharth</dc:creator>
  <cp:lastModifiedBy>Singh, Siddharth</cp:lastModifiedBy>
  <cp:revision>12</cp:revision>
  <dcterms:created xsi:type="dcterms:W3CDTF">2020-01-05T03:57:59Z</dcterms:created>
  <dcterms:modified xsi:type="dcterms:W3CDTF">2020-01-05T07:47:13Z</dcterms:modified>
</cp:coreProperties>
</file>