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7" r:id="rId3"/>
    <p:sldId id="261" r:id="rId4"/>
    <p:sldId id="259" r:id="rId5"/>
    <p:sldId id="290" r:id="rId6"/>
    <p:sldId id="287" r:id="rId7"/>
    <p:sldId id="271" r:id="rId8"/>
    <p:sldId id="272" r:id="rId9"/>
    <p:sldId id="278" r:id="rId10"/>
    <p:sldId id="289" r:id="rId11"/>
    <p:sldId id="288" r:id="rId12"/>
    <p:sldId id="270" r:id="rId13"/>
    <p:sldId id="291" r:id="rId14"/>
    <p:sldId id="292" r:id="rId15"/>
    <p:sldId id="293" r:id="rId16"/>
    <p:sldId id="294" r:id="rId17"/>
    <p:sldId id="285" r:id="rId18"/>
    <p:sldId id="286" r:id="rId19"/>
  </p:sldIdLst>
  <p:sldSz cx="9144000" cy="5143500" type="screen16x9"/>
  <p:notesSz cx="6858000" cy="9144000"/>
  <p:embeddedFontLs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Bodoni" panose="020B060402020202020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Quicksand Light" panose="020B0604020202020204" charset="0"/>
      <p:regular r:id="rId30"/>
      <p:bold r:id="rId31"/>
    </p:embeddedFont>
    <p:embeddedFont>
      <p:font typeface="Ubuntu" panose="020B0604020202020204" charset="0"/>
      <p:regular r:id="rId32"/>
      <p:bold r:id="rId33"/>
      <p:italic r:id="rId34"/>
      <p:boldItalic r:id="rId35"/>
    </p:embeddedFont>
    <p:embeddedFont>
      <p:font typeface="Ubuntu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B05D85-28D0-4E18-9C41-EF3E4F90378F}">
  <a:tblStyle styleId="{A7B05D85-28D0-4E18-9C41-EF3E4F9037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4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42eb61d9d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42eb61d9d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32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209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42eb61d9d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42eb61d9d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318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42eb61d9d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42eb61d9d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494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42eb61d9d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42eb61d9d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58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42eb61d9d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42eb61d9d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82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42eb61d9d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42eb61d9d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4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27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42eb61d9d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42eb61d9d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42eb61d9d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42eb61d9d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BLANK_1_1_1">
    <p:bg>
      <p:bgPr>
        <a:solidFill>
          <a:srgbClr val="81ECEC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defRPr sz="24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62" r:id="rId6"/>
    <p:sldLayoutId id="2147483664" r:id="rId7"/>
    <p:sldLayoutId id="2147483665" r:id="rId8"/>
    <p:sldLayoutId id="2147483668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lie86/spotify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jWjqLW-u3hc" TargetMode="External"/><Relationship Id="rId5" Type="http://schemas.openxmlformats.org/officeDocument/2006/relationships/hyperlink" Target="https://msmith7161.github.io/what-is-speechiness/" TargetMode="External"/><Relationship Id="rId4" Type="http://schemas.openxmlformats.org/officeDocument/2006/relationships/hyperlink" Target="https://www.rcharlie.com/post/fitter-happi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death </a:t>
            </a:r>
            <a:r>
              <a:rPr lang="en-US" dirty="0" err="1"/>
              <a:t>gRips</a:t>
            </a:r>
            <a:endParaRPr i="1" dirty="0">
              <a:solidFill>
                <a:srgbClr val="434343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Анализ музыки группы</a:t>
            </a:r>
            <a:endParaRPr sz="1800" dirty="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" name="Google Shape;190;p30">
            <a:extLst>
              <a:ext uri="{FF2B5EF4-FFF2-40B4-BE49-F238E27FC236}">
                <a16:creationId xmlns:a16="http://schemas.microsoft.com/office/drawing/2014/main" id="{9BD2F53E-9BC4-43C3-A69C-94254895AD41}"/>
              </a:ext>
            </a:extLst>
          </p:cNvPr>
          <p:cNvSpPr txBox="1"/>
          <p:nvPr/>
        </p:nvSpPr>
        <p:spPr>
          <a:xfrm>
            <a:off x="1610650" y="2869031"/>
            <a:ext cx="6157800" cy="55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с использованием</a:t>
            </a:r>
            <a:r>
              <a:rPr lang="en-US" sz="1800" dirty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ru-RU" sz="1800" dirty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пакетов </a:t>
            </a:r>
            <a:endParaRPr lang="en-US" sz="1800" dirty="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spotifyR</a:t>
            </a:r>
            <a:r>
              <a:rPr lang="en-US" sz="1800" dirty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ru-RU" sz="1800" dirty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и </a:t>
            </a:r>
            <a:r>
              <a:rPr lang="en-US" sz="1800" dirty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genius </a:t>
            </a:r>
            <a:r>
              <a:rPr lang="ru-RU" sz="1800" dirty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на языке </a:t>
            </a:r>
            <a:r>
              <a:rPr lang="en-US" sz="1800" dirty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R</a:t>
            </a:r>
            <a:endParaRPr sz="1800" dirty="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749" name="Google Shape;749;p52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81795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dirty="0"/>
              <a:t>Индекс </a:t>
            </a:r>
            <a:r>
              <a:rPr lang="ru-RU" sz="2200" dirty="0" err="1"/>
              <a:t>мэйнстримности</a:t>
            </a:r>
            <a:endParaRPr sz="1000" b="0" dirty="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5" name="Picture 4" descr="A picture containing laptop, large, computer, group&#10;&#10;Description automatically generated">
            <a:extLst>
              <a:ext uri="{FF2B5EF4-FFF2-40B4-BE49-F238E27FC236}">
                <a16:creationId xmlns:a16="http://schemas.microsoft.com/office/drawing/2014/main" id="{CD70CBBD-B48D-41B7-A35A-7A7FD7014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266" y="419100"/>
            <a:ext cx="3617622" cy="430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AC97E2-3ED8-424D-AD91-599FA6255BDA}"/>
                  </a:ext>
                </a:extLst>
              </p:cNvPr>
              <p:cNvSpPr txBox="1"/>
              <p:nvPr/>
            </p:nvSpPr>
            <p:spPr>
              <a:xfrm>
                <a:off x="889164" y="2974563"/>
                <a:ext cx="27585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𝑎𝑖𝑛𝑠𝑡𝑟𝑒𝑎𝑚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𝐷𝑎𝑛𝑐𝑒𝑎𝑏𝑖𝑙𝑖𝑡𝑦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AC97E2-3ED8-424D-AD91-599FA625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64" y="2974563"/>
                <a:ext cx="2758511" cy="430887"/>
              </a:xfrm>
              <a:prstGeom prst="rect">
                <a:avLst/>
              </a:prstGeom>
              <a:blipFill>
                <a:blip r:embed="rId4"/>
                <a:stretch>
                  <a:fillRect l="-1106" r="-1327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58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3</a:t>
            </a:r>
            <a:r>
              <a:rPr lang="ru-RU" dirty="0"/>
              <a:t>. Лексический анализ</a:t>
            </a: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899" y="2968192"/>
            <a:ext cx="3593699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текстов песен с использованием словаря </a:t>
            </a:r>
            <a:r>
              <a:rPr lang="en-US" dirty="0"/>
              <a:t>AFINN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текстов песен с использованием словаря </a:t>
            </a:r>
            <a:r>
              <a:rPr lang="en-US" dirty="0" err="1"/>
              <a:t>bing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текстов песен с использованием словаря </a:t>
            </a:r>
            <a:r>
              <a:rPr lang="en-US" dirty="0" err="1"/>
              <a:t>nrc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05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Облака слов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312" name="Google Shape;312;p4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E39B815-8E6E-40BC-BF43-FC58E883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75" y="1319840"/>
            <a:ext cx="3170925" cy="3175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8AF6FA-AC7E-4AF5-A0D8-DFB654AE0E28}"/>
              </a:ext>
            </a:extLst>
          </p:cNvPr>
          <p:cNvSpPr txBox="1"/>
          <p:nvPr/>
        </p:nvSpPr>
        <p:spPr>
          <a:xfrm>
            <a:off x="1281553" y="418802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Ubuntu" panose="020B0604020202020204" charset="0"/>
              </a:rPr>
              <a:t>Все студийные альбомы</a:t>
            </a:r>
            <a:endParaRPr lang="en-US" dirty="0">
              <a:latin typeface="Ubuntu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7A734-58BC-4C6E-BB9C-24015DB8F5E8}"/>
              </a:ext>
            </a:extLst>
          </p:cNvPr>
          <p:cNvSpPr txBox="1"/>
          <p:nvPr/>
        </p:nvSpPr>
        <p:spPr>
          <a:xfrm>
            <a:off x="6165636" y="4318110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604020202020204" charset="0"/>
              </a:rPr>
              <a:t>Year of the Snitch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BE350-E6E6-4077-8881-E976C20F8E59}"/>
              </a:ext>
            </a:extLst>
          </p:cNvPr>
          <p:cNvSpPr txBox="1"/>
          <p:nvPr/>
        </p:nvSpPr>
        <p:spPr>
          <a:xfrm>
            <a:off x="6195292" y="2253263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604020202020204" charset="0"/>
              </a:rPr>
              <a:t>The Money Store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6D443AF-A8B6-43AE-BEB4-520BFC541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535" y="373289"/>
            <a:ext cx="2242380" cy="1954074"/>
          </a:xfrm>
          <a:prstGeom prst="rect">
            <a:avLst/>
          </a:prstGeom>
        </p:spPr>
      </p:pic>
      <p:pic>
        <p:nvPicPr>
          <p:cNvPr id="13" name="Picture 12" descr="A picture containing holding&#10;&#10;Description automatically generated">
            <a:extLst>
              <a:ext uri="{FF2B5EF4-FFF2-40B4-BE49-F238E27FC236}">
                <a16:creationId xmlns:a16="http://schemas.microsoft.com/office/drawing/2014/main" id="{DBCF7AE2-8C3C-4C4C-8A38-4A781D329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960" y="2517618"/>
            <a:ext cx="2181530" cy="18242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749" name="Google Shape;749;p52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81795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dirty="0"/>
              <a:t>Лексическое разнообразие</a:t>
            </a:r>
            <a:endParaRPr sz="1000" b="0" dirty="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3" name="Picture 2" descr="A picture containing text, laptop, large, flying&#10;&#10;Description automatically generated">
            <a:extLst>
              <a:ext uri="{FF2B5EF4-FFF2-40B4-BE49-F238E27FC236}">
                <a16:creationId xmlns:a16="http://schemas.microsoft.com/office/drawing/2014/main" id="{C1D53CCF-47F6-4CB2-955A-F37EB11FA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016" y="425450"/>
            <a:ext cx="3571415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3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749" name="Google Shape;749;p52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81795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dirty="0"/>
              <a:t>Лексический анализ с использованием словаря </a:t>
            </a:r>
            <a:r>
              <a:rPr lang="en-US" sz="2200" dirty="0"/>
              <a:t>AFINN</a:t>
            </a:r>
            <a:endParaRPr sz="1000" b="0" dirty="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00788D8-527F-4568-BC8F-CC25D9C2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479" y="430096"/>
            <a:ext cx="3272571" cy="428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6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749" name="Google Shape;749;p52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81795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dirty="0"/>
              <a:t>Лексический анализ с использованием словаря </a:t>
            </a:r>
            <a:r>
              <a:rPr lang="en-US" sz="2200" dirty="0" err="1"/>
              <a:t>bing</a:t>
            </a:r>
            <a:endParaRPr sz="1000" b="0" dirty="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A870947E-B343-447C-9A65-C2B06CFBC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780" y="420940"/>
            <a:ext cx="3320439" cy="43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749" name="Google Shape;749;p52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81795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dirty="0"/>
              <a:t>Лексический анализ с использованием словаря </a:t>
            </a:r>
            <a:r>
              <a:rPr lang="en-US" sz="2200" dirty="0" err="1"/>
              <a:t>nrc</a:t>
            </a:r>
            <a:endParaRPr sz="1000" b="0" dirty="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B6BAB1F-AA7C-4750-A0E0-3121F60D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1" y="445248"/>
            <a:ext cx="4514850" cy="42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9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9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5" name="Google Shape;915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6" name="Google Shape;916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17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7" name="Google Shape;917;p59"/>
          <p:cNvSpPr txBox="1">
            <a:spLocks noGrp="1"/>
          </p:cNvSpPr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dirty="0">
                <a:solidFill>
                  <a:srgbClr val="434343"/>
                </a:solidFill>
              </a:rPr>
              <a:t>Спасибо.</a:t>
            </a:r>
            <a:endParaRPr i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0"/>
          <p:cNvSpPr txBox="1">
            <a:spLocks noGrp="1"/>
          </p:cNvSpPr>
          <p:nvPr>
            <p:ph type="title"/>
          </p:nvPr>
        </p:nvSpPr>
        <p:spPr>
          <a:xfrm>
            <a:off x="2789300" y="596000"/>
            <a:ext cx="34986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Credits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23" name="Google Shape;923;p60"/>
          <p:cNvSpPr txBox="1">
            <a:spLocks noGrp="1"/>
          </p:cNvSpPr>
          <p:nvPr>
            <p:ph type="body" idx="1"/>
          </p:nvPr>
        </p:nvSpPr>
        <p:spPr>
          <a:xfrm>
            <a:off x="803100" y="1290375"/>
            <a:ext cx="7537800" cy="31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rgbClr val="999999"/>
                </a:solidFill>
              </a:rPr>
              <a:t>spotifyR</a:t>
            </a:r>
            <a:r>
              <a:rPr lang="en-US" dirty="0">
                <a:solidFill>
                  <a:srgbClr val="999999"/>
                </a:solidFill>
              </a:rPr>
              <a:t> – library for </a:t>
            </a:r>
            <a:r>
              <a:rPr lang="en-US" dirty="0" err="1">
                <a:solidFill>
                  <a:srgbClr val="999999"/>
                </a:solidFill>
              </a:rPr>
              <a:t>spotify</a:t>
            </a:r>
            <a:r>
              <a:rPr lang="en-US" dirty="0">
                <a:solidFill>
                  <a:srgbClr val="999999"/>
                </a:solidFill>
              </a:rPr>
              <a:t> data analysis - </a:t>
            </a:r>
            <a:r>
              <a:rPr lang="en-US" dirty="0">
                <a:hlinkClick r:id="rId3"/>
              </a:rPr>
              <a:t>https://github.com/charlie86/spotifyr</a:t>
            </a:r>
            <a:endParaRPr lang="en-US" dirty="0"/>
          </a:p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rgbClr val="999999"/>
                </a:solidFill>
              </a:rPr>
              <a:t>fitteR</a:t>
            </a:r>
            <a:r>
              <a:rPr lang="en-US" dirty="0">
                <a:solidFill>
                  <a:srgbClr val="999999"/>
                </a:solidFill>
              </a:rPr>
              <a:t> </a:t>
            </a:r>
            <a:r>
              <a:rPr lang="en-US" dirty="0" err="1">
                <a:solidFill>
                  <a:srgbClr val="999999"/>
                </a:solidFill>
              </a:rPr>
              <a:t>happieR</a:t>
            </a:r>
            <a:r>
              <a:rPr lang="en-US" dirty="0">
                <a:solidFill>
                  <a:srgbClr val="999999"/>
                </a:solidFill>
              </a:rPr>
              <a:t> – </a:t>
            </a:r>
            <a:r>
              <a:rPr lang="en-US" dirty="0" err="1">
                <a:solidFill>
                  <a:srgbClr val="999999"/>
                </a:solidFill>
              </a:rPr>
              <a:t>radiohead</a:t>
            </a:r>
            <a:r>
              <a:rPr lang="en-US" dirty="0">
                <a:solidFill>
                  <a:srgbClr val="999999"/>
                </a:solidFill>
              </a:rPr>
              <a:t> music analysis from th</a:t>
            </a:r>
            <a:r>
              <a:rPr lang="en-US" dirty="0"/>
              <a:t>e </a:t>
            </a:r>
            <a:r>
              <a:rPr lang="en-US" dirty="0" err="1"/>
              <a:t>spotifyR</a:t>
            </a:r>
            <a:r>
              <a:rPr lang="en-US" dirty="0"/>
              <a:t> creator</a:t>
            </a:r>
            <a:r>
              <a:rPr lang="en-US" dirty="0">
                <a:solidFill>
                  <a:srgbClr val="999999"/>
                </a:solidFill>
              </a:rPr>
              <a:t> - </a:t>
            </a:r>
            <a:r>
              <a:rPr lang="en-US" dirty="0">
                <a:hlinkClick r:id="rId4"/>
              </a:rPr>
              <a:t>https://www.rcharlie.com/post/fitter-happier/</a:t>
            </a:r>
            <a:endParaRPr lang="en-US" dirty="0"/>
          </a:p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ru-RU" dirty="0"/>
          </a:p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Exploring the Spotify API with R – tutorial for R beginners by a beginner - </a:t>
            </a:r>
            <a:r>
              <a:rPr lang="en-US" dirty="0">
                <a:hlinkClick r:id="rId5"/>
              </a:rPr>
              <a:t>https://msmith7161.github.io/what-is-speechiness/</a:t>
            </a:r>
            <a:endParaRPr lang="ru-RU" dirty="0"/>
          </a:p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Hands-on </a:t>
            </a:r>
            <a:r>
              <a:rPr lang="en-US" dirty="0" err="1"/>
              <a:t>dplyr</a:t>
            </a:r>
            <a:r>
              <a:rPr lang="en-US" dirty="0"/>
              <a:t> tutorial for faster data manipulation in R – great </a:t>
            </a:r>
            <a:r>
              <a:rPr lang="en-US" dirty="0" err="1"/>
              <a:t>dplyr</a:t>
            </a:r>
            <a:r>
              <a:rPr lang="en-US" dirty="0"/>
              <a:t> tutorial - </a:t>
            </a:r>
            <a:r>
              <a:rPr lang="en-US" dirty="0">
                <a:hlinkClick r:id="rId6"/>
              </a:rPr>
              <a:t>https://www.youtube.com/watch?v=jWjqLW-u3hc</a:t>
            </a:r>
            <a:endParaRPr lang="en-US" dirty="0"/>
          </a:p>
          <a:p>
            <a:pPr mar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999999"/>
              </a:solidFill>
            </a:endParaRPr>
          </a:p>
          <a:p>
            <a:pPr marL="0" lvl="0" indent="0" algn="l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924" name="Google Shape;924;p6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18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анализа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Извлечение и подготовка данных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на основе характеристик звучания, предоставляемых </a:t>
            </a:r>
            <a:r>
              <a:rPr lang="en-US" dirty="0"/>
              <a:t>Spotify</a:t>
            </a: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звучания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3" y="1709442"/>
            <a:ext cx="390034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подключение к сервисам </a:t>
            </a:r>
            <a:r>
              <a:rPr lang="en-US" dirty="0"/>
              <a:t>Spotify </a:t>
            </a:r>
            <a:r>
              <a:rPr lang="ru-RU" dirty="0"/>
              <a:t>и </a:t>
            </a:r>
            <a:r>
              <a:rPr lang="en-US" dirty="0"/>
              <a:t>Genius;</a:t>
            </a:r>
            <a:r>
              <a:rPr lang="ru-RU" dirty="0"/>
              <a:t> получение данных по заданным критериям</a:t>
            </a:r>
            <a:endParaRPr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лексический разбор текстов и их анализ с использованием словарей</a:t>
            </a:r>
            <a:r>
              <a:rPr lang="en-US" dirty="0"/>
              <a:t> AFINN, </a:t>
            </a:r>
            <a:r>
              <a:rPr lang="en-US" dirty="0" err="1"/>
              <a:t>bing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nrc</a:t>
            </a:r>
            <a:endParaRPr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Лексический анализ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1. Извлечение и подготовка данных</a:t>
            </a: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3205946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Подключение к </a:t>
            </a:r>
            <a:r>
              <a:rPr lang="en-US" dirty="0"/>
              <a:t>Spotify </a:t>
            </a:r>
            <a:r>
              <a:rPr lang="ru-RU" dirty="0"/>
              <a:t>и </a:t>
            </a:r>
            <a:r>
              <a:rPr lang="en-US" dirty="0"/>
              <a:t>Genius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Извлечение данных и фильтрация.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Объединение двух наборов данных в единый набор для анализа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2675900" y="203200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 это </a:t>
            </a:r>
            <a:r>
              <a:rPr lang="ru-RU" dirty="0" err="1"/>
              <a:t>раппер</a:t>
            </a:r>
            <a:r>
              <a:rPr lang="ru-RU" dirty="0"/>
              <a:t> (оболочка) </a:t>
            </a:r>
            <a:r>
              <a:rPr lang="en-US" dirty="0"/>
              <a:t>R </a:t>
            </a:r>
            <a:r>
              <a:rPr lang="ru-RU" dirty="0"/>
              <a:t>для извлечения информации из </a:t>
            </a:r>
            <a:r>
              <a:rPr lang="en-US" dirty="0"/>
              <a:t>web API </a:t>
            </a:r>
            <a:r>
              <a:rPr lang="ru-RU" dirty="0"/>
              <a:t>стримингового сервиса </a:t>
            </a:r>
            <a:r>
              <a:rPr lang="en-US" dirty="0"/>
              <a:t>Spotify.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Позволяет получить дискографию артиста, а также ряд звуковых характеристик для каждой из песен.</a:t>
            </a:r>
            <a:endParaRPr lang="en-US"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3926100" cy="811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 dirty="0" err="1">
                <a:solidFill>
                  <a:srgbClr val="666666"/>
                </a:solidFill>
              </a:rPr>
              <a:t>SpotifyR</a:t>
            </a:r>
            <a:endParaRPr sz="3600" b="1" dirty="0">
              <a:solidFill>
                <a:srgbClr val="666666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2675900" y="203200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- это библиотека для получения текстов песен заданного артиста с ресурса </a:t>
            </a:r>
            <a:r>
              <a:rPr lang="en-US" dirty="0"/>
              <a:t>Genius</a:t>
            </a:r>
            <a:r>
              <a:rPr lang="ru-RU" dirty="0"/>
              <a:t>. </a:t>
            </a:r>
            <a:endParaRPr lang="en-US"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3926100" cy="811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666666"/>
                </a:solidFill>
              </a:rPr>
              <a:t>Genius</a:t>
            </a:r>
            <a:endParaRPr sz="3600" b="1" dirty="0">
              <a:solidFill>
                <a:srgbClr val="666666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97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/>
              <a:t>2. Анализ звучания</a:t>
            </a: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3205946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валентности студийных альбомов, отдельных треков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энергичности альбомов.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Индексы злости и </a:t>
            </a:r>
            <a:r>
              <a:rPr lang="ru-RU" dirty="0" err="1"/>
              <a:t>мэйнстримности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4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7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7" name="Google Shape;337;p45"/>
          <p:cNvSpPr txBox="1">
            <a:spLocks noGrp="1"/>
          </p:cNvSpPr>
          <p:nvPr>
            <p:ph type="body" idx="4294967295"/>
          </p:nvPr>
        </p:nvSpPr>
        <p:spPr>
          <a:xfrm>
            <a:off x="5558775" y="342899"/>
            <a:ext cx="3374400" cy="4102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ru-RU" sz="1100" dirty="0">
                <a:solidFill>
                  <a:schemeClr val="tx1"/>
                </a:solidFill>
                <a:latin typeface="Ubuntu" panose="020B0604020202020204" charset="0"/>
              </a:rPr>
              <a:t>Валентность – это мера от 0,0 до 1,0, описывающая музыкальную позитивность песни. Песни с высокой валентностью звучат более позитивно (счастливые, веселые, эйфорические), в то время как песни с низкой валентностью звучат более негативно (грустные, депрессивные, злые).</a:t>
            </a:r>
            <a:endParaRPr lang="en-US" sz="1100" dirty="0">
              <a:solidFill>
                <a:schemeClr val="tx1"/>
              </a:solidFill>
              <a:latin typeface="Ubuntu" panose="020B06040202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solidFill>
                <a:schemeClr val="tx1"/>
              </a:solidFill>
              <a:latin typeface="Ubuntu" panose="020B0604020202020204" charset="0"/>
              <a:ea typeface="Ubuntu"/>
              <a:cs typeface="Ubuntu"/>
              <a:sym typeface="Ubuntu"/>
            </a:endParaRPr>
          </a:p>
          <a:p>
            <a:pPr marL="0" lvl="0" indent="0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ru-RU" sz="1100" dirty="0">
                <a:solidFill>
                  <a:schemeClr val="tx1"/>
                </a:solidFill>
                <a:latin typeface="Ubuntu" panose="020B0604020202020204" charset="0"/>
              </a:rPr>
              <a:t>Звучание </a:t>
            </a:r>
            <a:r>
              <a:rPr lang="en-US" sz="1100" dirty="0">
                <a:solidFill>
                  <a:schemeClr val="tx1"/>
                </a:solidFill>
                <a:latin typeface="Ubuntu" panose="020B0604020202020204" charset="0"/>
              </a:rPr>
              <a:t>Death Grips </a:t>
            </a:r>
            <a:r>
              <a:rPr lang="ru-RU" sz="1100" dirty="0">
                <a:solidFill>
                  <a:schemeClr val="tx1"/>
                </a:solidFill>
                <a:latin typeface="Ubuntu" panose="020B0604020202020204" charset="0"/>
              </a:rPr>
              <a:t>на каждом из альбомов тяготеет к негативному. Средние значения валентности для альбомов простираются от 0.3 до 0.45, где наиболее депрессивный альбом – </a:t>
            </a:r>
            <a:r>
              <a:rPr lang="en-US" sz="1100" dirty="0">
                <a:solidFill>
                  <a:schemeClr val="tx1"/>
                </a:solidFill>
                <a:latin typeface="Ubuntu" panose="020B0604020202020204" charset="0"/>
              </a:rPr>
              <a:t>The Powers That B</a:t>
            </a:r>
            <a:r>
              <a:rPr lang="ru-RU" sz="1100" dirty="0">
                <a:solidFill>
                  <a:schemeClr val="tx1"/>
                </a:solidFill>
                <a:latin typeface="Ubuntu" panose="020B0604020202020204" charset="0"/>
              </a:rPr>
              <a:t>, а наиболее позитивный (или скорее наименее негативный) – </a:t>
            </a:r>
            <a:r>
              <a:rPr lang="en-US" sz="1100" dirty="0">
                <a:solidFill>
                  <a:schemeClr val="tx1"/>
                </a:solidFill>
                <a:latin typeface="Ubuntu" panose="020B0604020202020204" charset="0"/>
              </a:rPr>
              <a:t>The Money Store</a:t>
            </a:r>
            <a:r>
              <a:rPr lang="ru-RU" sz="1100" dirty="0">
                <a:solidFill>
                  <a:schemeClr val="tx1"/>
                </a:solidFill>
                <a:latin typeface="Ubuntu" panose="020B0604020202020204" charset="0"/>
              </a:rPr>
              <a:t>. </a:t>
            </a:r>
          </a:p>
          <a:p>
            <a:pPr marL="0" lvl="0" indent="0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endParaRPr lang="ru-RU" sz="1100" dirty="0">
              <a:solidFill>
                <a:schemeClr val="tx1"/>
              </a:solidFill>
              <a:latin typeface="Ubuntu" panose="020B0604020202020204" charset="0"/>
              <a:ea typeface="Ubuntu"/>
              <a:cs typeface="Ubuntu"/>
              <a:sym typeface="Ubuntu"/>
            </a:endParaRPr>
          </a:p>
          <a:p>
            <a:pPr marL="0" lvl="0" indent="0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ru-RU" sz="1100" dirty="0">
                <a:solidFill>
                  <a:schemeClr val="tx1"/>
                </a:solidFill>
                <a:latin typeface="Ubuntu" panose="020B0604020202020204" charset="0"/>
              </a:rPr>
              <a:t>С точки зрения валентности, печаль и гнев – это одно и то же. </a:t>
            </a:r>
            <a:endParaRPr sz="600" dirty="0">
              <a:solidFill>
                <a:schemeClr val="tx1"/>
              </a:solidFill>
              <a:latin typeface="Ubuntu" panose="020B0604020202020204" charset="0"/>
              <a:ea typeface="Ubuntu"/>
              <a:cs typeface="Ubuntu"/>
              <a:sym typeface="Ubuntu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7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C853B2C-F769-4148-BFD2-B8F1B91A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22" y="0"/>
            <a:ext cx="395347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Google Shape;345;p46"/>
          <p:cNvGraphicFramePr/>
          <p:nvPr>
            <p:extLst>
              <p:ext uri="{D42A27DB-BD31-4B8C-83A1-F6EECF244321}">
                <p14:modId xmlns:p14="http://schemas.microsoft.com/office/powerpoint/2010/main" val="1825225040"/>
              </p:ext>
            </p:extLst>
          </p:nvPr>
        </p:nvGraphicFramePr>
        <p:xfrm>
          <a:off x="1080434" y="1304849"/>
          <a:ext cx="6983131" cy="3234842"/>
        </p:xfrm>
        <a:graphic>
          <a:graphicData uri="http://schemas.openxmlformats.org/drawingml/2006/table">
            <a:tbl>
              <a:tblPr>
                <a:noFill/>
                <a:tableStyleId>{A7B05D85-28D0-4E18-9C41-EF3E4F90378F}</a:tableStyleId>
              </a:tblPr>
              <a:tblGrid>
                <a:gridCol w="247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Valence</a:t>
                      </a:r>
                      <a:endParaRPr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</a:t>
                      </a:r>
                      <a:r>
                        <a:rPr lang="en-US" sz="900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mean</a:t>
                      </a:r>
                      <a:r>
                        <a:rPr lang="es" sz="900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)</a:t>
                      </a:r>
                      <a:endParaRPr sz="900"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Energy</a:t>
                      </a:r>
                      <a:endParaRPr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</a:t>
                      </a:r>
                      <a:r>
                        <a:rPr lang="en-US" sz="900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mean</a:t>
                      </a:r>
                      <a:r>
                        <a:rPr lang="es" sz="900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)</a:t>
                      </a:r>
                      <a:endParaRPr sz="1200"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The Money Store</a:t>
                      </a:r>
                      <a:endParaRPr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0,4457692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FFFF">
                        <a:alpha val="1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0,9098462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FFFF">
                        <a:alpha val="173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No Love Deep Web</a:t>
                      </a:r>
                      <a:endParaRPr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0,4118077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FFFF">
                        <a:alpha val="1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0,7960000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FFFF">
                        <a:alpha val="173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Government Plates</a:t>
                      </a:r>
                      <a:endParaRPr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0,3937273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FFFF">
                        <a:alpha val="1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0,8638182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FFFF">
                        <a:alpha val="173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The Powers That B</a:t>
                      </a:r>
                      <a:endParaRPr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0,3039444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FFFF">
                        <a:alpha val="1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0,8637778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FFFF">
                        <a:alpha val="173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131690"/>
                  </a:ext>
                </a:extLst>
              </a:tr>
              <a:tr h="457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Bottomless Pit</a:t>
                      </a:r>
                      <a:endParaRPr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0,4017231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FFFF">
                        <a:alpha val="1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0,9304615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FFFF">
                        <a:alpha val="173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080930"/>
                  </a:ext>
                </a:extLst>
              </a:tr>
              <a:tr h="457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Year of the Snitch</a:t>
                      </a:r>
                      <a:endParaRPr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0,3069077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FFFF">
                        <a:alpha val="1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0,9286154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1ECE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FFFF">
                        <a:alpha val="173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49748"/>
                  </a:ext>
                </a:extLst>
              </a:tr>
            </a:tbl>
          </a:graphicData>
        </a:graphic>
      </p:graphicFrame>
      <p:sp>
        <p:nvSpPr>
          <p:cNvPr id="347" name="Google Shape;347;p4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8</a:t>
            </a:fld>
            <a:endParaRPr dirty="0">
              <a:solidFill>
                <a:srgbClr val="CCCC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F1E74-9C0E-4D68-A13D-0D64332A57DD}"/>
              </a:ext>
            </a:extLst>
          </p:cNvPr>
          <p:cNvSpPr txBox="1"/>
          <p:nvPr/>
        </p:nvSpPr>
        <p:spPr>
          <a:xfrm>
            <a:off x="1577339" y="763829"/>
            <a:ext cx="598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Ubuntu" panose="020B0604020202020204" charset="0"/>
              </a:rPr>
              <a:t>Средняя валентность и энергичность альбомов</a:t>
            </a:r>
            <a:endParaRPr lang="en-US" sz="2000" dirty="0">
              <a:latin typeface="Ubuntu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749" name="Google Shape;749;p52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81795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dirty="0"/>
              <a:t>Индекс гнева</a:t>
            </a:r>
            <a:endParaRPr sz="1000" b="0" dirty="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1" name="Picture 10" descr="A picture containing large, water, group, lot&#10;&#10;Description automatically generated">
            <a:extLst>
              <a:ext uri="{FF2B5EF4-FFF2-40B4-BE49-F238E27FC236}">
                <a16:creationId xmlns:a16="http://schemas.microsoft.com/office/drawing/2014/main" id="{774FE2B1-60A8-4C1E-BCE9-10F56CC9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420781"/>
            <a:ext cx="3309666" cy="4301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DEF012B-8A61-48CF-BC30-752AAC37C6B0}"/>
                  </a:ext>
                </a:extLst>
              </p:cNvPr>
              <p:cNvSpPr/>
              <p:nvPr/>
            </p:nvSpPr>
            <p:spPr>
              <a:xfrm>
                <a:off x="783525" y="2826931"/>
                <a:ext cx="3487108" cy="353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𝐴𝑛𝑔𝑒𝑟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𝑣𝑎𝑙𝑒𝑛𝑐𝑒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𝑒𝑛𝑒𝑟𝑔𝑦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DEF012B-8A61-48CF-BC30-752AAC37C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25" y="2826931"/>
                <a:ext cx="3487108" cy="353238"/>
              </a:xfrm>
              <a:prstGeom prst="rect">
                <a:avLst/>
              </a:prstGeom>
              <a:blipFill>
                <a:blip r:embed="rId4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487</Words>
  <Application>Microsoft Office PowerPoint</Application>
  <PresentationFormat>On-screen Show (16:9)</PresentationFormat>
  <Paragraphs>104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Arvo</vt:lpstr>
      <vt:lpstr>Ubuntu Light</vt:lpstr>
      <vt:lpstr>Quicksand Light</vt:lpstr>
      <vt:lpstr>Ubuntu</vt:lpstr>
      <vt:lpstr>Arial</vt:lpstr>
      <vt:lpstr>Bodoni</vt:lpstr>
      <vt:lpstr>Cambria Math</vt:lpstr>
      <vt:lpstr>Minimal Charm</vt:lpstr>
      <vt:lpstr>death gRips</vt:lpstr>
      <vt:lpstr>Этапы анализа</vt:lpstr>
      <vt:lpstr>1. Извлечение и подготовка данных</vt:lpstr>
      <vt:lpstr>SpotifyR</vt:lpstr>
      <vt:lpstr>Genius</vt:lpstr>
      <vt:lpstr>2. Анализ звучания</vt:lpstr>
      <vt:lpstr>PowerPoint Presentation</vt:lpstr>
      <vt:lpstr>PowerPoint Presentation</vt:lpstr>
      <vt:lpstr>Индекс гнева</vt:lpstr>
      <vt:lpstr>Индекс мэйнстримности</vt:lpstr>
      <vt:lpstr>3. Лексический анализ</vt:lpstr>
      <vt:lpstr>Облака слов</vt:lpstr>
      <vt:lpstr>Лексическое разнообразие</vt:lpstr>
      <vt:lpstr>Лексический анализ с использованием словаря AFINN</vt:lpstr>
      <vt:lpstr>Лексический анализ с использованием словаря bing</vt:lpstr>
      <vt:lpstr>Лексический анализ с использованием словаря nrc</vt:lpstr>
      <vt:lpstr>Спасибо.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 gRips</dc:title>
  <dc:creator>Alexei Manin</dc:creator>
  <cp:lastModifiedBy>Alexei Manin (O365)</cp:lastModifiedBy>
  <cp:revision>14</cp:revision>
  <dcterms:modified xsi:type="dcterms:W3CDTF">2019-12-13T13:37:35Z</dcterms:modified>
</cp:coreProperties>
</file>