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21" r:id="rId2"/>
    <p:sldId id="422" r:id="rId3"/>
    <p:sldId id="423" r:id="rId4"/>
    <p:sldId id="426" r:id="rId5"/>
    <p:sldId id="427" r:id="rId6"/>
    <p:sldId id="428" r:id="rId7"/>
    <p:sldId id="429" r:id="rId8"/>
    <p:sldId id="425" r:id="rId9"/>
    <p:sldId id="424" r:id="rId10"/>
    <p:sldId id="430" r:id="rId11"/>
    <p:sldId id="431" r:id="rId12"/>
    <p:sldId id="432" r:id="rId13"/>
    <p:sldId id="433" r:id="rId14"/>
    <p:sldId id="435" r:id="rId15"/>
    <p:sldId id="434" r:id="rId16"/>
  </p:sldIdLst>
  <p:sldSz cx="9144000" cy="6858000" type="screen4x3"/>
  <p:notesSz cx="7102475" cy="93694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CC"/>
    <a:srgbClr val="FFFF00"/>
    <a:srgbClr val="FF6600"/>
    <a:srgbClr val="E6EDF6"/>
    <a:srgbClr val="CCFFFF"/>
    <a:srgbClr val="CCECFF"/>
    <a:srgbClr val="000066"/>
    <a:srgbClr val="333333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52" autoAdjust="0"/>
    <p:restoredTop sz="98584" autoAdjust="0"/>
  </p:normalViewPr>
  <p:slideViewPr>
    <p:cSldViewPr showGuides="1">
      <p:cViewPr varScale="1">
        <p:scale>
          <a:sx n="111" d="100"/>
          <a:sy n="111" d="100"/>
        </p:scale>
        <p:origin x="-1998" y="-78"/>
      </p:cViewPr>
      <p:guideLst>
        <p:guide orient="horz" pos="346"/>
        <p:guide pos="29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71" d="100"/>
          <a:sy n="71" d="100"/>
        </p:scale>
        <p:origin x="-3036" y="-90"/>
      </p:cViewPr>
      <p:guideLst>
        <p:guide orient="horz" pos="2951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006" cy="4689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778" y="0"/>
            <a:ext cx="3077006" cy="4689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21ED2AE-B0B2-40F3-84CA-7F9C954F7B43}" type="datetimeFigureOut">
              <a:rPr lang="ko-KR" altLang="en-US"/>
              <a:pPr>
                <a:defRPr/>
              </a:pPr>
              <a:t>2013-12-05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899006"/>
            <a:ext cx="3077006" cy="4689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778" y="8899006"/>
            <a:ext cx="3077006" cy="4689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1DBD845-4C04-4FB5-8231-1F62DE51570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84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006" cy="4689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778" y="0"/>
            <a:ext cx="3077006" cy="4689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C50BECD-1407-4F0E-A729-76FC72EA1D9C}" type="datetimeFigureOut">
              <a:rPr lang="ko-KR" altLang="en-US"/>
              <a:pPr>
                <a:defRPr/>
              </a:pPr>
              <a:t>2013-12-05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703263"/>
            <a:ext cx="4683125" cy="3513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079" y="4451002"/>
            <a:ext cx="5682318" cy="4215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899006"/>
            <a:ext cx="3077006" cy="4689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778" y="8899006"/>
            <a:ext cx="3077006" cy="4689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46DB8AB-DE96-4021-A5CD-459037B179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752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포렌 프레임워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862" y="1076325"/>
            <a:ext cx="9123485" cy="0"/>
          </a:xfrm>
          <a:prstGeom prst="line">
            <a:avLst/>
          </a:prstGeom>
          <a:noFill/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Arial" pitchFamily="34" charset="0"/>
              <a:ea typeface="+mn-ea"/>
            </a:endParaRP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19777" y="44624"/>
            <a:ext cx="6923991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94" tIns="47897" rIns="95794" bIns="47897" anchor="ctr" anchorCtr="0"/>
          <a:lstStyle>
            <a:lvl1pPr algn="l">
              <a:defRPr kumimoji="0" lang="ko-KR" altLang="en-US" sz="2400" b="0" baseline="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defRPr>
            </a:lvl1pPr>
          </a:lstStyle>
          <a:p>
            <a:pPr marL="339725" lvl="0" indent="-339725" algn="l" defTabSz="904875" latinLnBrk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179512" y="692696"/>
            <a:ext cx="8856984" cy="58326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7700751" y="26432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altLang="ko-KR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맑은 고딕" pitchFamily="50" charset="-127"/>
                <a:cs typeface="Arial" charset="0"/>
              </a:rPr>
              <a:t>1. </a:t>
            </a:r>
            <a:r>
              <a:rPr kumimoji="0" lang="ko-KR" alt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맑은 고딕" pitchFamily="50" charset="-127"/>
                <a:cs typeface="Arial" charset="0"/>
              </a:rPr>
              <a:t>개발 환경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014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 J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862" y="1076325"/>
            <a:ext cx="9123485" cy="0"/>
          </a:xfrm>
          <a:prstGeom prst="line">
            <a:avLst/>
          </a:prstGeom>
          <a:noFill/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Arial" pitchFamily="34" charset="0"/>
              <a:ea typeface="+mn-ea"/>
            </a:endParaRP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19777" y="44624"/>
            <a:ext cx="6923991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94" tIns="47897" rIns="95794" bIns="47897" anchor="ctr" anchorCtr="0"/>
          <a:lstStyle>
            <a:lvl1pPr algn="l">
              <a:defRPr kumimoji="0" lang="ko-KR" altLang="en-US" sz="2400" b="0" baseline="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defRPr>
            </a:lvl1pPr>
          </a:lstStyle>
          <a:p>
            <a:pPr marL="339725" lvl="0" indent="-339725" algn="l" defTabSz="904875" latinLnBrk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179512" y="692696"/>
            <a:ext cx="8856984" cy="58326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7944407" y="26432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altLang="ko-KR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맑은 고딕" pitchFamily="50" charset="-127"/>
                <a:cs typeface="Arial" charset="0"/>
              </a:rPr>
              <a:t>Grid </a:t>
            </a:r>
            <a:r>
              <a:rPr kumimoji="0" lang="ko-KR" alt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맑은 고딕" pitchFamily="50" charset="-127"/>
                <a:cs typeface="Arial" charset="0"/>
              </a:rPr>
              <a:t>기능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9913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Documents and Settings\민정\바탕 화면\목차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13250"/>
            <a:ext cx="9144000" cy="637213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 userDrawn="1"/>
        </p:nvSpPr>
        <p:spPr>
          <a:xfrm>
            <a:off x="4479681" y="6570663"/>
            <a:ext cx="34176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7667B41-26BB-4812-A250-9BE2B358514E}" type="slidenum">
              <a:rPr lang="en-US" altLang="ko-KR" sz="100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ko-KR" altLang="en-US" sz="1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그림 6" descr="투명바탕포렌로고.gif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6543176"/>
            <a:ext cx="864096" cy="2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rgbClr val="355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574969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5" r:id="rId1"/>
    <p:sldLayoutId id="2147484626" r:id="rId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stackoverflow.com/questions/3131878/how-do-i-remove-javascript-validation-from-my-eclipse-project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www.spket.com/download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marketplace.eclipse.org/content/wfe-wordfile-editor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방</a:t>
            </a:r>
            <a:r>
              <a:rPr lang="ko-KR" altLang="en-US" dirty="0"/>
              <a:t>법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압축 파일 해제</a:t>
            </a:r>
            <a:endParaRPr lang="ko-KR" altLang="en-US" dirty="0"/>
          </a:p>
        </p:txBody>
      </p:sp>
      <p:grpSp>
        <p:nvGrpSpPr>
          <p:cNvPr id="113" name="그룹 112"/>
          <p:cNvGrpSpPr/>
          <p:nvPr/>
        </p:nvGrpSpPr>
        <p:grpSpPr>
          <a:xfrm>
            <a:off x="431641" y="1231792"/>
            <a:ext cx="2268353" cy="2156889"/>
            <a:chOff x="971600" y="2061865"/>
            <a:chExt cx="2268353" cy="2156889"/>
          </a:xfrm>
        </p:grpSpPr>
        <p:sp>
          <p:nvSpPr>
            <p:cNvPr id="3" name="모서리가 둥근 직사각형 2"/>
            <p:cNvSpPr/>
            <p:nvPr/>
          </p:nvSpPr>
          <p:spPr bwMode="auto">
            <a:xfrm>
              <a:off x="971600" y="2061865"/>
              <a:ext cx="2268353" cy="3600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400" b="1" dirty="0" smtClean="0">
                  <a:solidFill>
                    <a:schemeClr val="tx1"/>
                  </a:solidFill>
                </a:rPr>
                <a:t>포함된 파일</a:t>
              </a:r>
              <a:endParaRPr kumimoji="0"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 bwMode="auto">
            <a:xfrm>
              <a:off x="971600" y="2421905"/>
              <a:ext cx="2268353" cy="1796849"/>
            </a:xfrm>
            <a:prstGeom prst="roundRect">
              <a:avLst>
                <a:gd name="adj" fmla="val 8923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kumimoji="0" lang="en-US" altLang="ko-KR" sz="1100" dirty="0" smtClean="0">
                  <a:solidFill>
                    <a:schemeClr val="tx1"/>
                  </a:solidFill>
                </a:rPr>
                <a:t>JDK 1.7 x64</a:t>
              </a:r>
            </a:p>
            <a:p>
              <a:pPr marL="171450" indent="-171450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kumimoji="0" lang="en-US" altLang="ko-KR" sz="1100" dirty="0" smtClean="0">
                  <a:solidFill>
                    <a:schemeClr val="tx1"/>
                  </a:solidFill>
                </a:rPr>
                <a:t>Apache Tomcat 7.0 x64</a:t>
              </a:r>
            </a:p>
            <a:p>
              <a:pPr marL="171450" indent="-171450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kumimoji="0" lang="en-US" altLang="ko-KR" sz="1100" dirty="0" smtClean="0">
                  <a:solidFill>
                    <a:schemeClr val="tx1"/>
                  </a:solidFill>
                </a:rPr>
                <a:t>Eclipse Juno(4.2) x64</a:t>
              </a:r>
            </a:p>
            <a:p>
              <a:pPr marL="171450" indent="-171450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kumimoji="0" lang="en-US" altLang="ko-KR" sz="1100" dirty="0" smtClean="0">
                  <a:solidFill>
                    <a:schemeClr val="tx1"/>
                  </a:solidFill>
                </a:rPr>
                <a:t>Eclipse </a:t>
              </a:r>
              <a:r>
                <a:rPr kumimoji="0" lang="en-US" altLang="ko-KR" sz="1100" dirty="0" err="1" smtClean="0">
                  <a:solidFill>
                    <a:schemeClr val="tx1"/>
                  </a:solidFill>
                </a:rPr>
                <a:t>Kepler</a:t>
              </a:r>
              <a:r>
                <a:rPr kumimoji="0" lang="en-US" altLang="ko-KR" sz="1100" dirty="0" smtClean="0">
                  <a:solidFill>
                    <a:schemeClr val="tx1"/>
                  </a:solidFill>
                </a:rPr>
                <a:t>(4.2) x64</a:t>
              </a:r>
            </a:p>
            <a:p>
              <a:pPr marL="171450" indent="-171450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kumimoji="0" lang="en-US" altLang="ko-KR" sz="1100" dirty="0" smtClean="0">
                  <a:solidFill>
                    <a:schemeClr val="tx1"/>
                  </a:solidFill>
                </a:rPr>
                <a:t>Eclipse Plugins</a:t>
              </a:r>
              <a:br>
                <a:rPr kumimoji="0" lang="en-US" altLang="ko-KR" sz="1100" dirty="0" smtClean="0">
                  <a:solidFill>
                    <a:schemeClr val="tx1"/>
                  </a:solidFill>
                </a:rPr>
              </a:br>
              <a:r>
                <a:rPr kumimoji="0" lang="en-US" altLang="ko-KR" sz="1100" dirty="0" smtClean="0">
                  <a:solidFill>
                    <a:schemeClr val="tx1"/>
                  </a:solidFill>
                </a:rPr>
                <a:t>- Spring Tool Suite</a:t>
              </a:r>
              <a:br>
                <a:rPr kumimoji="0" lang="en-US" altLang="ko-KR" sz="1100" dirty="0" smtClean="0">
                  <a:solidFill>
                    <a:schemeClr val="tx1"/>
                  </a:solidFill>
                </a:rPr>
              </a:br>
              <a:r>
                <a:rPr kumimoji="0" lang="en-US" altLang="ko-KR" sz="1100" dirty="0" smtClean="0">
                  <a:solidFill>
                    <a:schemeClr val="tx1"/>
                  </a:solidFill>
                </a:rPr>
                <a:t>- </a:t>
              </a:r>
              <a:br>
                <a:rPr kumimoji="0" lang="en-US" altLang="ko-KR" sz="1100" dirty="0" smtClean="0">
                  <a:solidFill>
                    <a:schemeClr val="tx1"/>
                  </a:solidFill>
                </a:rPr>
              </a:br>
              <a:endParaRPr kumimoji="0" lang="en-US" altLang="ko-KR" sz="1100" dirty="0" smtClean="0">
                <a:solidFill>
                  <a:schemeClr val="tx1"/>
                </a:solidFill>
              </a:endParaRPr>
            </a:p>
            <a:p>
              <a:pPr marL="171450" indent="-171450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endParaRPr kumimoji="0"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3238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방법</a:t>
            </a:r>
            <a:r>
              <a:rPr lang="en-US" altLang="ko-KR" dirty="0" smtClean="0"/>
              <a:t>2. Eclipse Plugin </a:t>
            </a:r>
            <a:r>
              <a:rPr lang="en-US" altLang="ko-KR" dirty="0"/>
              <a:t>– Properties Editor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6444208" y="857078"/>
            <a:ext cx="2448272" cy="2643929"/>
          </a:xfrm>
          <a:prstGeom prst="roundRect">
            <a:avLst>
              <a:gd name="adj" fmla="val 7332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en-US" altLang="ko-KR" sz="1100" dirty="0" smtClean="0">
                <a:solidFill>
                  <a:schemeClr val="tx1"/>
                </a:solidFill>
              </a:rPr>
              <a:t>Eclipse </a:t>
            </a:r>
            <a:r>
              <a:rPr kumimoji="0" lang="ko-KR" altLang="en-US" sz="1100" dirty="0" smtClean="0">
                <a:solidFill>
                  <a:schemeClr val="tx1"/>
                </a:solidFill>
              </a:rPr>
              <a:t>실행</a:t>
            </a:r>
            <a:endParaRPr kumimoji="0" lang="en-US" altLang="ko-KR" sz="1100" dirty="0" smtClean="0">
              <a:solidFill>
                <a:schemeClr val="tx1"/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en-US" altLang="ko-KR" sz="1100" dirty="0" smtClean="0">
                <a:solidFill>
                  <a:schemeClr val="tx1"/>
                </a:solidFill>
              </a:rPr>
              <a:t>Menu -&gt; Help -&gt; Eclipse Marketplace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en-US" altLang="ko-KR" sz="1100" dirty="0" smtClean="0">
                <a:solidFill>
                  <a:schemeClr val="tx1"/>
                </a:solidFill>
              </a:rPr>
              <a:t>[Search] – Find</a:t>
            </a:r>
            <a:r>
              <a:rPr kumimoji="0" lang="ko-KR" altLang="en-US" sz="1100" dirty="0" smtClean="0">
                <a:solidFill>
                  <a:schemeClr val="tx1"/>
                </a:solidFill>
              </a:rPr>
              <a:t>에 </a:t>
            </a:r>
            <a:r>
              <a:rPr kumimoji="0" lang="en-US" altLang="ko-KR" sz="1100" dirty="0" smtClean="0">
                <a:solidFill>
                  <a:schemeClr val="tx1"/>
                </a:solidFill>
              </a:rPr>
              <a:t>Spring </a:t>
            </a:r>
            <a:r>
              <a:rPr kumimoji="0" lang="ko-KR" altLang="en-US" sz="1100" dirty="0" err="1" smtClean="0">
                <a:solidFill>
                  <a:schemeClr val="tx1"/>
                </a:solidFill>
              </a:rPr>
              <a:t>입력후</a:t>
            </a:r>
            <a:r>
              <a:rPr kumimoji="0" lang="ko-KR" altLang="en-US" sz="1100" dirty="0" smtClean="0">
                <a:solidFill>
                  <a:schemeClr val="tx1"/>
                </a:solidFill>
              </a:rPr>
              <a:t> </a:t>
            </a:r>
            <a:r>
              <a:rPr kumimoji="0" lang="en-US" altLang="ko-KR" sz="1100" dirty="0" smtClean="0">
                <a:solidFill>
                  <a:schemeClr val="tx1"/>
                </a:solidFill>
              </a:rPr>
              <a:t>[Go]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en-US" altLang="ko-KR" sz="1100" dirty="0" smtClean="0">
                <a:solidFill>
                  <a:schemeClr val="tx1"/>
                </a:solidFill>
              </a:rPr>
              <a:t>Spring Tool for Eclipse </a:t>
            </a:r>
            <a:r>
              <a:rPr kumimoji="0" lang="en-US" altLang="ko-KR" sz="1100" dirty="0" err="1" smtClean="0">
                <a:solidFill>
                  <a:schemeClr val="tx1"/>
                </a:solidFill>
              </a:rPr>
              <a:t>Kepler</a:t>
            </a:r>
            <a:r>
              <a:rPr kumimoji="0" lang="en-US" altLang="ko-KR" sz="1100" dirty="0" smtClean="0">
                <a:solidFill>
                  <a:schemeClr val="tx1"/>
                </a:solidFill>
              </a:rPr>
              <a:t>(4.3) install </a:t>
            </a:r>
            <a:br>
              <a:rPr kumimoji="0" lang="en-US" altLang="ko-KR" sz="1100" dirty="0" smtClean="0">
                <a:solidFill>
                  <a:schemeClr val="tx1"/>
                </a:solidFill>
              </a:rPr>
            </a:br>
            <a:r>
              <a:rPr kumimoji="0" lang="en-US" altLang="ko-KR" sz="1100" dirty="0" smtClean="0">
                <a:solidFill>
                  <a:schemeClr val="tx1"/>
                </a:solidFill>
              </a:rPr>
              <a:t>(Eclipse </a:t>
            </a:r>
            <a:r>
              <a:rPr kumimoji="0" lang="ko-KR" altLang="en-US" sz="1100" dirty="0" smtClean="0">
                <a:solidFill>
                  <a:schemeClr val="tx1"/>
                </a:solidFill>
              </a:rPr>
              <a:t>버전에 맞게 선택</a:t>
            </a:r>
            <a:r>
              <a:rPr kumimoji="0" lang="en-US" altLang="ko-KR" sz="1100" dirty="0" smtClean="0">
                <a:solidFill>
                  <a:schemeClr val="tx1"/>
                </a:solidFill>
              </a:rPr>
              <a:t>)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kumimoji="0" lang="en-US" altLang="ko-KR" sz="1100" dirty="0" smtClean="0">
              <a:solidFill>
                <a:schemeClr val="tx1"/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ko-KR" altLang="en-US" sz="1100" dirty="0" smtClean="0">
                <a:solidFill>
                  <a:schemeClr val="tx1"/>
                </a:solidFill>
              </a:rPr>
              <a:t>다음페이지 계속</a:t>
            </a:r>
            <a:endParaRPr kumimoji="0" lang="en-US" altLang="ko-KR" sz="1100" dirty="0" smtClean="0">
              <a:solidFill>
                <a:schemeClr val="tx1"/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kumimoji="0" lang="en-US" altLang="ko-KR" sz="1100" dirty="0" smtClean="0">
              <a:solidFill>
                <a:schemeClr val="tx1"/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kumimoji="0" lang="ko-KR" altLang="en-US" sz="1100" dirty="0">
              <a:solidFill>
                <a:schemeClr val="tx1"/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kumimoji="0"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90202" y="764704"/>
            <a:ext cx="3265936" cy="1800199"/>
            <a:chOff x="323528" y="836713"/>
            <a:chExt cx="3528392" cy="1944866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836713"/>
              <a:ext cx="3528392" cy="19448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4" name="직사각형 3"/>
            <p:cNvSpPr/>
            <p:nvPr/>
          </p:nvSpPr>
          <p:spPr bwMode="auto">
            <a:xfrm>
              <a:off x="2087724" y="2180150"/>
              <a:ext cx="1476164" cy="144016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2051720" y="980728"/>
              <a:ext cx="288032" cy="144016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55576" y="2327648"/>
            <a:ext cx="3509830" cy="4124050"/>
            <a:chOff x="755576" y="2327648"/>
            <a:chExt cx="3509830" cy="4124050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2327648"/>
              <a:ext cx="3509830" cy="4124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직사각형 18"/>
            <p:cNvSpPr/>
            <p:nvPr/>
          </p:nvSpPr>
          <p:spPr bwMode="auto">
            <a:xfrm>
              <a:off x="1021818" y="3107918"/>
              <a:ext cx="964677" cy="13330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>
              <a:off x="899592" y="3650050"/>
              <a:ext cx="3096344" cy="100811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3702571" y="4472063"/>
              <a:ext cx="293365" cy="13330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0432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방법</a:t>
            </a:r>
            <a:r>
              <a:rPr lang="en-US" altLang="ko-KR" dirty="0" smtClean="0"/>
              <a:t>2. Eclipse Plugin </a:t>
            </a:r>
            <a:r>
              <a:rPr lang="en-US" altLang="ko-KR" dirty="0"/>
              <a:t>– Properties Editor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6444208" y="857078"/>
            <a:ext cx="2448272" cy="2643929"/>
          </a:xfrm>
          <a:prstGeom prst="roundRect">
            <a:avLst>
              <a:gd name="adj" fmla="val 7332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en-US" altLang="ko-KR" sz="1100" dirty="0" smtClean="0">
                <a:solidFill>
                  <a:schemeClr val="tx1"/>
                </a:solidFill>
              </a:rPr>
              <a:t>Eclipse </a:t>
            </a:r>
            <a:r>
              <a:rPr kumimoji="0" lang="ko-KR" altLang="en-US" sz="1100" dirty="0" smtClean="0">
                <a:solidFill>
                  <a:schemeClr val="tx1"/>
                </a:solidFill>
              </a:rPr>
              <a:t>실행</a:t>
            </a:r>
            <a:endParaRPr kumimoji="0" lang="en-US" altLang="ko-KR" sz="1100" dirty="0" smtClean="0">
              <a:solidFill>
                <a:schemeClr val="tx1"/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en-US" altLang="ko-KR" sz="1100" dirty="0" smtClean="0">
                <a:solidFill>
                  <a:schemeClr val="tx1"/>
                </a:solidFill>
              </a:rPr>
              <a:t>Menu -&gt; Help -&gt; Eclipse Marketplace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en-US" altLang="ko-KR" sz="1100" dirty="0" smtClean="0">
                <a:solidFill>
                  <a:schemeClr val="tx1"/>
                </a:solidFill>
              </a:rPr>
              <a:t>[Search] – Find</a:t>
            </a:r>
            <a:r>
              <a:rPr kumimoji="0" lang="ko-KR" altLang="en-US" sz="1100" dirty="0" smtClean="0">
                <a:solidFill>
                  <a:schemeClr val="tx1"/>
                </a:solidFill>
              </a:rPr>
              <a:t>에 </a:t>
            </a:r>
            <a:r>
              <a:rPr kumimoji="0" lang="en-US" altLang="ko-KR" sz="1100" dirty="0" smtClean="0">
                <a:solidFill>
                  <a:schemeClr val="tx1"/>
                </a:solidFill>
              </a:rPr>
              <a:t>Spring </a:t>
            </a:r>
            <a:r>
              <a:rPr kumimoji="0" lang="ko-KR" altLang="en-US" sz="1100" dirty="0" err="1" smtClean="0">
                <a:solidFill>
                  <a:schemeClr val="tx1"/>
                </a:solidFill>
              </a:rPr>
              <a:t>입력후</a:t>
            </a:r>
            <a:r>
              <a:rPr kumimoji="0" lang="ko-KR" altLang="en-US" sz="1100" dirty="0" smtClean="0">
                <a:solidFill>
                  <a:schemeClr val="tx1"/>
                </a:solidFill>
              </a:rPr>
              <a:t> </a:t>
            </a:r>
            <a:r>
              <a:rPr kumimoji="0" lang="en-US" altLang="ko-KR" sz="1100" dirty="0" smtClean="0">
                <a:solidFill>
                  <a:schemeClr val="tx1"/>
                </a:solidFill>
              </a:rPr>
              <a:t>[Go]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en-US" altLang="ko-KR" sz="1100" dirty="0" smtClean="0">
                <a:solidFill>
                  <a:schemeClr val="tx1"/>
                </a:solidFill>
              </a:rPr>
              <a:t>Spring Tool for Eclipse </a:t>
            </a:r>
            <a:r>
              <a:rPr kumimoji="0" lang="en-US" altLang="ko-KR" sz="1100" dirty="0" err="1" smtClean="0">
                <a:solidFill>
                  <a:schemeClr val="tx1"/>
                </a:solidFill>
              </a:rPr>
              <a:t>Kepler</a:t>
            </a:r>
            <a:r>
              <a:rPr kumimoji="0" lang="en-US" altLang="ko-KR" sz="1100" dirty="0" smtClean="0">
                <a:solidFill>
                  <a:schemeClr val="tx1"/>
                </a:solidFill>
              </a:rPr>
              <a:t>(4.3) install </a:t>
            </a:r>
            <a:br>
              <a:rPr kumimoji="0" lang="en-US" altLang="ko-KR" sz="1100" dirty="0" smtClean="0">
                <a:solidFill>
                  <a:schemeClr val="tx1"/>
                </a:solidFill>
              </a:rPr>
            </a:br>
            <a:r>
              <a:rPr kumimoji="0" lang="en-US" altLang="ko-KR" sz="1100" dirty="0" smtClean="0">
                <a:solidFill>
                  <a:schemeClr val="tx1"/>
                </a:solidFill>
              </a:rPr>
              <a:t>(Eclipse </a:t>
            </a:r>
            <a:r>
              <a:rPr kumimoji="0" lang="ko-KR" altLang="en-US" sz="1100" dirty="0" smtClean="0">
                <a:solidFill>
                  <a:schemeClr val="tx1"/>
                </a:solidFill>
              </a:rPr>
              <a:t>버전에 맞게 선택</a:t>
            </a:r>
            <a:r>
              <a:rPr kumimoji="0" lang="en-US" altLang="ko-KR" sz="1100" dirty="0" smtClean="0">
                <a:solidFill>
                  <a:schemeClr val="tx1"/>
                </a:solidFill>
              </a:rPr>
              <a:t>)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kumimoji="0" lang="en-US" altLang="ko-KR" sz="1100" dirty="0" smtClean="0">
              <a:solidFill>
                <a:schemeClr val="tx1"/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ko-KR" altLang="en-US" sz="1100" dirty="0" smtClean="0">
                <a:solidFill>
                  <a:schemeClr val="tx1"/>
                </a:solidFill>
              </a:rPr>
              <a:t>다음페이지 계속</a:t>
            </a:r>
            <a:endParaRPr kumimoji="0" lang="en-US" altLang="ko-KR" sz="1100" dirty="0" smtClean="0">
              <a:solidFill>
                <a:schemeClr val="tx1"/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kumimoji="0" lang="en-US" altLang="ko-KR" sz="1100" dirty="0" smtClean="0">
              <a:solidFill>
                <a:schemeClr val="tx1"/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kumimoji="0" lang="ko-KR" altLang="en-US" sz="1100" dirty="0">
              <a:solidFill>
                <a:schemeClr val="tx1"/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kumimoji="0"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79878"/>
            <a:ext cx="3279780" cy="302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473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JavaScript </a:t>
            </a:r>
            <a:r>
              <a:rPr lang="ko-KR" altLang="en-US" dirty="0" smtClean="0"/>
              <a:t>지원 기능 중지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6444208" y="857078"/>
            <a:ext cx="2448272" cy="2643929"/>
          </a:xfrm>
          <a:prstGeom prst="roundRect">
            <a:avLst>
              <a:gd name="adj" fmla="val 7332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ko-KR" altLang="en-US" sz="1100" dirty="0" smtClean="0">
                <a:solidFill>
                  <a:schemeClr val="tx1"/>
                </a:solidFill>
              </a:rPr>
              <a:t>시스템이 간혹 </a:t>
            </a:r>
            <a:r>
              <a:rPr kumimoji="0" lang="en-US" altLang="ko-KR" sz="1100" dirty="0" smtClean="0">
                <a:solidFill>
                  <a:schemeClr val="tx1"/>
                </a:solidFill>
              </a:rPr>
              <a:t>hang</a:t>
            </a:r>
            <a:r>
              <a:rPr kumimoji="0" lang="ko-KR" altLang="en-US" sz="1100" dirty="0" smtClean="0">
                <a:solidFill>
                  <a:schemeClr val="tx1"/>
                </a:solidFill>
              </a:rPr>
              <a:t>이 걸린다면 </a:t>
            </a:r>
            <a:endParaRPr kumimoji="0" lang="en-US" altLang="ko-KR" sz="1100" dirty="0" smtClean="0">
              <a:solidFill>
                <a:schemeClr val="tx1"/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en-US" altLang="ko-KR" sz="1100" dirty="0" smtClean="0">
                <a:solidFill>
                  <a:schemeClr val="tx1"/>
                </a:solidFill>
              </a:rPr>
              <a:t>Eclipse</a:t>
            </a:r>
            <a:r>
              <a:rPr kumimoji="0" lang="ko-KR" altLang="en-US" sz="1100" dirty="0" smtClean="0">
                <a:solidFill>
                  <a:schemeClr val="tx1"/>
                </a:solidFill>
              </a:rPr>
              <a:t>의 </a:t>
            </a:r>
            <a:r>
              <a:rPr kumimoji="0" lang="en-US" altLang="ko-KR" sz="1100" dirty="0" err="1" smtClean="0">
                <a:solidFill>
                  <a:schemeClr val="tx1"/>
                </a:solidFill>
              </a:rPr>
              <a:t>Javascript</a:t>
            </a:r>
            <a:r>
              <a:rPr kumimoji="0" lang="ko-KR" altLang="en-US" sz="1100" dirty="0" smtClean="0">
                <a:solidFill>
                  <a:schemeClr val="tx1"/>
                </a:solidFill>
              </a:rPr>
              <a:t>지원 기능을 중지 시킨다</a:t>
            </a:r>
            <a:r>
              <a:rPr kumimoji="0" lang="en-US" altLang="ko-KR" sz="1100" dirty="0" smtClean="0">
                <a:solidFill>
                  <a:schemeClr val="tx1"/>
                </a:solidFill>
              </a:rPr>
              <a:t>.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kumimoji="0" lang="en-US" altLang="ko-KR" sz="1100" dirty="0">
              <a:solidFill>
                <a:schemeClr val="tx1"/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ko-KR" altLang="en-US" sz="1100" dirty="0" smtClean="0">
                <a:solidFill>
                  <a:schemeClr val="tx1"/>
                </a:solidFill>
              </a:rPr>
              <a:t>참조</a:t>
            </a:r>
            <a:r>
              <a:rPr kumimoji="0" lang="en-US" altLang="ko-KR" sz="1100" dirty="0" smtClean="0">
                <a:solidFill>
                  <a:schemeClr val="tx1"/>
                </a:solidFill>
              </a:rPr>
              <a:t/>
            </a:r>
            <a:br>
              <a:rPr kumimoji="0" lang="en-US" altLang="ko-KR" sz="1100" dirty="0" smtClean="0">
                <a:solidFill>
                  <a:schemeClr val="tx1"/>
                </a:solidFill>
              </a:rPr>
            </a:br>
            <a:r>
              <a:rPr lang="en-CA" altLang="ko-KR" sz="1100" dirty="0">
                <a:hlinkClick r:id="rId2"/>
              </a:rPr>
              <a:t>http://stackoverflow.com/questions/3131878/how-do-i-remove-javascript-validation-from-my-eclipse-project</a:t>
            </a:r>
            <a:endParaRPr kumimoji="0" lang="en-US" altLang="ko-KR" sz="1100" dirty="0" smtClean="0">
              <a:solidFill>
                <a:schemeClr val="tx1"/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kumimoji="0" lang="en-US" altLang="ko-KR" sz="1100" dirty="0" smtClean="0">
              <a:solidFill>
                <a:schemeClr val="tx1"/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kumimoji="0" lang="ko-KR" altLang="en-US" sz="1100" dirty="0">
              <a:solidFill>
                <a:schemeClr val="tx1"/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kumimoji="0"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3667125" cy="289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498155"/>
            <a:ext cx="4123847" cy="3250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837" y="3284984"/>
            <a:ext cx="3778742" cy="3187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384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777" y="44624"/>
            <a:ext cx="7520575" cy="500066"/>
          </a:xfrm>
        </p:spPr>
        <p:txBody>
          <a:bodyPr/>
          <a:lstStyle/>
          <a:p>
            <a:r>
              <a:rPr lang="en-US" altLang="ko-KR" dirty="0" err="1" smtClean="0"/>
              <a:t>Javascript</a:t>
            </a:r>
            <a:r>
              <a:rPr lang="en-US" altLang="ko-KR" dirty="0" smtClean="0"/>
              <a:t> Editor(SPKET)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5508104" y="857078"/>
            <a:ext cx="3384376" cy="2643929"/>
          </a:xfrm>
          <a:prstGeom prst="roundRect">
            <a:avLst>
              <a:gd name="adj" fmla="val 7332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en-US" altLang="ko-KR" sz="1100" dirty="0" err="1" smtClean="0">
                <a:solidFill>
                  <a:schemeClr val="tx1"/>
                </a:solidFill>
              </a:rPr>
              <a:t>Javascript</a:t>
            </a:r>
            <a:r>
              <a:rPr kumimoji="0" lang="ko-KR" altLang="en-US" sz="1100" dirty="0" smtClean="0">
                <a:solidFill>
                  <a:schemeClr val="tx1"/>
                </a:solidFill>
              </a:rPr>
              <a:t>나 </a:t>
            </a:r>
            <a:r>
              <a:rPr kumimoji="0" lang="en-US" altLang="ko-KR" sz="1100" dirty="0" smtClean="0">
                <a:solidFill>
                  <a:schemeClr val="tx1"/>
                </a:solidFill>
              </a:rPr>
              <a:t>JSP</a:t>
            </a:r>
            <a:r>
              <a:rPr kumimoji="0" lang="ko-KR" altLang="en-US" sz="1100" dirty="0" smtClean="0">
                <a:solidFill>
                  <a:schemeClr val="tx1"/>
                </a:solidFill>
              </a:rPr>
              <a:t>의 </a:t>
            </a:r>
            <a:r>
              <a:rPr kumimoji="0" lang="ko-KR" altLang="en-US" sz="1100" dirty="0" err="1" smtClean="0">
                <a:solidFill>
                  <a:schemeClr val="tx1"/>
                </a:solidFill>
              </a:rPr>
              <a:t>원할한</a:t>
            </a:r>
            <a:r>
              <a:rPr kumimoji="0" lang="ko-KR" altLang="en-US" sz="1100" dirty="0" smtClean="0">
                <a:solidFill>
                  <a:schemeClr val="tx1"/>
                </a:solidFill>
              </a:rPr>
              <a:t> 편집을 위해 사용</a:t>
            </a:r>
            <a:r>
              <a:rPr kumimoji="0" lang="en-US" altLang="ko-KR" sz="1100" dirty="0">
                <a:solidFill>
                  <a:schemeClr val="tx1"/>
                </a:solidFill>
              </a:rPr>
              <a:t/>
            </a:r>
            <a:br>
              <a:rPr kumimoji="0" lang="en-US" altLang="ko-KR" sz="1100" dirty="0">
                <a:solidFill>
                  <a:schemeClr val="tx1"/>
                </a:solidFill>
              </a:rPr>
            </a:br>
            <a:r>
              <a:rPr kumimoji="0" lang="en-US" altLang="ko-KR" sz="1100" dirty="0" smtClean="0">
                <a:solidFill>
                  <a:schemeClr val="tx1"/>
                </a:solidFill>
              </a:rPr>
              <a:t>(&lt;= </a:t>
            </a:r>
            <a:r>
              <a:rPr kumimoji="0" lang="ko-KR" altLang="en-US" sz="1100" dirty="0" smtClean="0">
                <a:solidFill>
                  <a:schemeClr val="tx1"/>
                </a:solidFill>
              </a:rPr>
              <a:t>현재 </a:t>
            </a:r>
            <a:r>
              <a:rPr kumimoji="0" lang="en-US" altLang="ko-KR" sz="1100" dirty="0" smtClean="0">
                <a:solidFill>
                  <a:schemeClr val="tx1"/>
                </a:solidFill>
              </a:rPr>
              <a:t>Eclipse</a:t>
            </a:r>
            <a:r>
              <a:rPr kumimoji="0" lang="ko-KR" altLang="en-US" sz="1100" dirty="0" smtClean="0">
                <a:solidFill>
                  <a:schemeClr val="tx1"/>
                </a:solidFill>
              </a:rPr>
              <a:t>의 </a:t>
            </a:r>
            <a:r>
              <a:rPr kumimoji="0" lang="en-US" altLang="ko-KR" sz="1100" dirty="0" smtClean="0">
                <a:solidFill>
                  <a:schemeClr val="tx1"/>
                </a:solidFill>
              </a:rPr>
              <a:t>JSP Editor</a:t>
            </a:r>
            <a:r>
              <a:rPr kumimoji="0" lang="ko-KR" altLang="en-US" sz="1100" dirty="0" smtClean="0">
                <a:solidFill>
                  <a:schemeClr val="tx1"/>
                </a:solidFill>
              </a:rPr>
              <a:t>에는 </a:t>
            </a:r>
            <a:r>
              <a:rPr kumimoji="0" lang="en-US" altLang="ko-KR" sz="1100" dirty="0" err="1" smtClean="0">
                <a:solidFill>
                  <a:schemeClr val="tx1"/>
                </a:solidFill>
              </a:rPr>
              <a:t>Javasccript</a:t>
            </a:r>
            <a:r>
              <a:rPr kumimoji="0" lang="en-US" altLang="ko-KR" sz="1100" dirty="0" smtClean="0">
                <a:solidFill>
                  <a:schemeClr val="tx1"/>
                </a:solidFill>
              </a:rPr>
              <a:t> </a:t>
            </a:r>
            <a:r>
              <a:rPr kumimoji="0" lang="ko-KR" altLang="en-US" sz="1100" dirty="0" smtClean="0">
                <a:solidFill>
                  <a:schemeClr val="tx1"/>
                </a:solidFill>
              </a:rPr>
              <a:t>관련 오류가 있음</a:t>
            </a:r>
            <a:r>
              <a:rPr kumimoji="0" lang="en-US" altLang="ko-KR" sz="1100" dirty="0" smtClean="0">
                <a:solidFill>
                  <a:schemeClr val="tx1"/>
                </a:solidFill>
              </a:rPr>
              <a:t>)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en-US" altLang="ko-KR" sz="1100" dirty="0" smtClean="0">
                <a:solidFill>
                  <a:schemeClr val="tx1"/>
                </a:solidFill>
              </a:rPr>
              <a:t>URL : </a:t>
            </a:r>
            <a:r>
              <a:rPr lang="en-CA" altLang="ko-KR" sz="1100" dirty="0">
                <a:hlinkClick r:id="rId2"/>
              </a:rPr>
              <a:t>http://</a:t>
            </a:r>
            <a:r>
              <a:rPr lang="en-CA" altLang="ko-KR" sz="1100" dirty="0" smtClean="0">
                <a:hlinkClick r:id="rId2"/>
              </a:rPr>
              <a:t>www.spket.com/download.html</a:t>
            </a:r>
            <a:endParaRPr lang="en-CA" altLang="ko-KR" sz="1100" dirty="0" smtClean="0"/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en-US" altLang="ko-KR" sz="1100" dirty="0" smtClean="0">
                <a:solidFill>
                  <a:schemeClr val="tx1"/>
                </a:solidFill>
              </a:rPr>
              <a:t>Help -&gt; install new software -&gt; [add]</a:t>
            </a:r>
            <a:r>
              <a:rPr kumimoji="0" lang="ko-KR" altLang="en-US" sz="1100" dirty="0" smtClean="0">
                <a:solidFill>
                  <a:schemeClr val="tx1"/>
                </a:solidFill>
              </a:rPr>
              <a:t>에 서 설치 하거나 </a:t>
            </a:r>
            <a:r>
              <a:rPr kumimoji="0" lang="en-US" altLang="ko-KR" sz="1100" dirty="0" err="1" smtClean="0">
                <a:solidFill>
                  <a:schemeClr val="tx1"/>
                </a:solidFill>
              </a:rPr>
              <a:t>Spket</a:t>
            </a:r>
            <a:r>
              <a:rPr kumimoji="0" lang="en-US" altLang="ko-KR" sz="1100" dirty="0" smtClean="0">
                <a:solidFill>
                  <a:schemeClr val="tx1"/>
                </a:solidFill>
              </a:rPr>
              <a:t> </a:t>
            </a:r>
            <a:r>
              <a:rPr kumimoji="0" lang="ko-KR" altLang="en-US" sz="1100" dirty="0" smtClean="0">
                <a:solidFill>
                  <a:schemeClr val="tx1"/>
                </a:solidFill>
              </a:rPr>
              <a:t>사이트에서 </a:t>
            </a:r>
            <a:r>
              <a:rPr kumimoji="0" lang="en-US" altLang="ko-KR" sz="1100" dirty="0" smtClean="0">
                <a:solidFill>
                  <a:schemeClr val="tx1"/>
                </a:solidFill>
              </a:rPr>
              <a:t>plugin </a:t>
            </a:r>
            <a:r>
              <a:rPr kumimoji="0" lang="ko-KR" altLang="en-US" sz="1100" dirty="0" smtClean="0">
                <a:solidFill>
                  <a:schemeClr val="tx1"/>
                </a:solidFill>
              </a:rPr>
              <a:t>파일을 다운 로드 받아 압축을 </a:t>
            </a:r>
            <a:r>
              <a:rPr kumimoji="0" lang="ko-KR" altLang="en-US" sz="1100" dirty="0" err="1" smtClean="0">
                <a:solidFill>
                  <a:schemeClr val="tx1"/>
                </a:solidFill>
              </a:rPr>
              <a:t>푼뒤</a:t>
            </a:r>
            <a:r>
              <a:rPr kumimoji="0" lang="ko-KR" altLang="en-US" sz="1100" dirty="0" smtClean="0">
                <a:solidFill>
                  <a:schemeClr val="tx1"/>
                </a:solidFill>
              </a:rPr>
              <a:t> </a:t>
            </a:r>
            <a:r>
              <a:rPr kumimoji="0" lang="en-US" altLang="ko-KR" sz="1100" dirty="0" smtClean="0">
                <a:solidFill>
                  <a:schemeClr val="tx1"/>
                </a:solidFill>
              </a:rPr>
              <a:t>eclipse </a:t>
            </a:r>
            <a:r>
              <a:rPr kumimoji="0" lang="ko-KR" altLang="en-US" sz="1100" dirty="0" smtClean="0">
                <a:solidFill>
                  <a:schemeClr val="tx1"/>
                </a:solidFill>
              </a:rPr>
              <a:t>설치 폴더의 </a:t>
            </a:r>
            <a:r>
              <a:rPr kumimoji="0" lang="en-US" altLang="ko-KR" sz="1100" dirty="0" smtClean="0">
                <a:solidFill>
                  <a:schemeClr val="tx1"/>
                </a:solidFill>
              </a:rPr>
              <a:t>feature</a:t>
            </a:r>
            <a:r>
              <a:rPr kumimoji="0" lang="ko-KR" altLang="en-US" sz="1100" dirty="0" smtClean="0">
                <a:solidFill>
                  <a:schemeClr val="tx1"/>
                </a:solidFill>
              </a:rPr>
              <a:t>와 </a:t>
            </a:r>
            <a:r>
              <a:rPr kumimoji="0" lang="en-US" altLang="ko-KR" sz="1100" dirty="0" smtClean="0">
                <a:solidFill>
                  <a:schemeClr val="tx1"/>
                </a:solidFill>
              </a:rPr>
              <a:t>plugin </a:t>
            </a:r>
            <a:r>
              <a:rPr kumimoji="0" lang="ko-KR" altLang="en-US" sz="1100" dirty="0" smtClean="0">
                <a:solidFill>
                  <a:schemeClr val="tx1"/>
                </a:solidFill>
              </a:rPr>
              <a:t>폴더에 각각 복사해 </a:t>
            </a:r>
            <a:r>
              <a:rPr kumimoji="0" lang="ko-KR" altLang="en-US" sz="1100" dirty="0" err="1" smtClean="0">
                <a:solidFill>
                  <a:schemeClr val="tx1"/>
                </a:solidFill>
              </a:rPr>
              <a:t>준후</a:t>
            </a:r>
            <a:r>
              <a:rPr kumimoji="0" lang="ko-KR" altLang="en-US" sz="1100" dirty="0" smtClean="0">
                <a:solidFill>
                  <a:schemeClr val="tx1"/>
                </a:solidFill>
              </a:rPr>
              <a:t> </a:t>
            </a:r>
            <a:r>
              <a:rPr kumimoji="0" lang="en-US" altLang="ko-KR" sz="1100" dirty="0" smtClean="0">
                <a:solidFill>
                  <a:schemeClr val="tx1"/>
                </a:solidFill>
              </a:rPr>
              <a:t>eclipse</a:t>
            </a:r>
            <a:r>
              <a:rPr kumimoji="0" lang="ko-KR" altLang="en-US" sz="1100" dirty="0" smtClean="0">
                <a:solidFill>
                  <a:schemeClr val="tx1"/>
                </a:solidFill>
              </a:rPr>
              <a:t>를 실해 시키면 된다</a:t>
            </a:r>
            <a:r>
              <a:rPr kumimoji="0" lang="en-US" altLang="ko-KR" sz="1100" dirty="0" smtClean="0">
                <a:solidFill>
                  <a:schemeClr val="tx1"/>
                </a:solidFill>
              </a:rPr>
              <a:t>.</a:t>
            </a:r>
            <a:r>
              <a:rPr kumimoji="0" lang="ko-KR" altLang="en-US" sz="1100" dirty="0" smtClean="0">
                <a:solidFill>
                  <a:schemeClr val="tx1"/>
                </a:solidFill>
              </a:rPr>
              <a:t> </a:t>
            </a:r>
            <a:endParaRPr kumimoji="0" lang="en-US" altLang="ko-KR" sz="1100" dirty="0" smtClean="0">
              <a:solidFill>
                <a:schemeClr val="tx1"/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kumimoji="0" lang="ko-KR" altLang="en-US" sz="1100" dirty="0">
              <a:solidFill>
                <a:schemeClr val="tx1"/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kumimoji="0"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57273"/>
            <a:ext cx="4913360" cy="4083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89039"/>
            <a:ext cx="462915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3711150" y="3068960"/>
            <a:ext cx="4556224" cy="3747708"/>
            <a:chOff x="3711150" y="2552111"/>
            <a:chExt cx="5184576" cy="4264557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1150" y="2552111"/>
              <a:ext cx="5184576" cy="426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직사각형 11"/>
            <p:cNvSpPr/>
            <p:nvPr/>
          </p:nvSpPr>
          <p:spPr bwMode="auto">
            <a:xfrm>
              <a:off x="5236888" y="5301208"/>
              <a:ext cx="703264" cy="360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641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777" y="44624"/>
            <a:ext cx="7520575" cy="500066"/>
          </a:xfrm>
        </p:spPr>
        <p:txBody>
          <a:bodyPr/>
          <a:lstStyle/>
          <a:p>
            <a:r>
              <a:rPr lang="en-US" altLang="ko-KR" dirty="0" err="1" smtClean="0"/>
              <a:t>Javascript</a:t>
            </a:r>
            <a:r>
              <a:rPr lang="en-US" altLang="ko-KR" dirty="0" smtClean="0"/>
              <a:t> Editor(SPKET)-</a:t>
            </a:r>
            <a:r>
              <a:rPr lang="ko-KR" altLang="en-US" dirty="0" smtClean="0"/>
              <a:t>계속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5508104" y="857078"/>
            <a:ext cx="3384376" cy="2643929"/>
          </a:xfrm>
          <a:prstGeom prst="roundRect">
            <a:avLst>
              <a:gd name="adj" fmla="val 7332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en-US" altLang="ko-KR" sz="1100" dirty="0" smtClean="0">
                <a:solidFill>
                  <a:schemeClr val="tx1"/>
                </a:solidFill>
              </a:rPr>
              <a:t>Windows – preference </a:t>
            </a:r>
            <a:r>
              <a:rPr kumimoji="0" lang="ko-KR" altLang="en-US" sz="1100" dirty="0" smtClean="0">
                <a:solidFill>
                  <a:schemeClr val="tx1"/>
                </a:solidFill>
              </a:rPr>
              <a:t>에 가서 아래 화면과 같이 </a:t>
            </a:r>
            <a:r>
              <a:rPr kumimoji="0" lang="en-US" altLang="ko-KR" sz="1100" dirty="0" smtClean="0">
                <a:solidFill>
                  <a:schemeClr val="tx1"/>
                </a:solidFill>
              </a:rPr>
              <a:t>.</a:t>
            </a:r>
            <a:r>
              <a:rPr kumimoji="0" lang="en-US" altLang="ko-KR" sz="1100" dirty="0" err="1" smtClean="0">
                <a:solidFill>
                  <a:schemeClr val="tx1"/>
                </a:solidFill>
              </a:rPr>
              <a:t>jsp</a:t>
            </a:r>
            <a:r>
              <a:rPr kumimoji="0" lang="en-US" altLang="ko-KR" sz="1100" dirty="0" smtClean="0">
                <a:solidFill>
                  <a:schemeClr val="tx1"/>
                </a:solidFill>
              </a:rPr>
              <a:t>, .</a:t>
            </a:r>
            <a:r>
              <a:rPr kumimoji="0" lang="en-US" altLang="ko-KR" sz="1100" dirty="0" err="1" smtClean="0">
                <a:solidFill>
                  <a:schemeClr val="tx1"/>
                </a:solidFill>
              </a:rPr>
              <a:t>js</a:t>
            </a:r>
            <a:r>
              <a:rPr kumimoji="0" lang="en-US" altLang="ko-KR" sz="1100" dirty="0" smtClean="0">
                <a:solidFill>
                  <a:schemeClr val="tx1"/>
                </a:solidFill>
              </a:rPr>
              <a:t> </a:t>
            </a:r>
            <a:r>
              <a:rPr kumimoji="0" lang="ko-KR" altLang="en-US" sz="1100" dirty="0" smtClean="0">
                <a:solidFill>
                  <a:schemeClr val="tx1"/>
                </a:solidFill>
              </a:rPr>
              <a:t>파일의 기본에디터를 </a:t>
            </a:r>
            <a:r>
              <a:rPr kumimoji="0" lang="en-US" altLang="ko-KR" sz="1100" dirty="0" err="1" smtClean="0">
                <a:solidFill>
                  <a:schemeClr val="tx1"/>
                </a:solidFill>
              </a:rPr>
              <a:t>Spket</a:t>
            </a:r>
            <a:r>
              <a:rPr kumimoji="0" lang="en-US" altLang="ko-KR" sz="1100" dirty="0" smtClean="0">
                <a:solidFill>
                  <a:schemeClr val="tx1"/>
                </a:solidFill>
              </a:rPr>
              <a:t> OOO </a:t>
            </a:r>
            <a:r>
              <a:rPr kumimoji="0" lang="ko-KR" altLang="en-US" sz="1100" dirty="0" smtClean="0">
                <a:solidFill>
                  <a:schemeClr val="tx1"/>
                </a:solidFill>
              </a:rPr>
              <a:t>에디터로 변경해 준다</a:t>
            </a:r>
            <a:r>
              <a:rPr kumimoji="0" lang="en-US" altLang="ko-KR" sz="1100" smtClean="0">
                <a:solidFill>
                  <a:schemeClr val="tx1"/>
                </a:solidFill>
              </a:rPr>
              <a:t>.</a:t>
            </a:r>
            <a:endParaRPr kumimoji="0"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79042"/>
            <a:ext cx="5272691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2501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777" y="44624"/>
            <a:ext cx="7520575" cy="500066"/>
          </a:xfrm>
        </p:spPr>
        <p:txBody>
          <a:bodyPr/>
          <a:lstStyle/>
          <a:p>
            <a:r>
              <a:rPr lang="en-US" altLang="ko-KR" dirty="0" smtClean="0"/>
              <a:t>VBA Editor </a:t>
            </a:r>
            <a:r>
              <a:rPr lang="ko-KR" altLang="en-US" dirty="0" smtClean="0"/>
              <a:t>지원 </a:t>
            </a:r>
            <a:r>
              <a:rPr lang="en-US" altLang="ko-KR" dirty="0" smtClean="0"/>
              <a:t>(</a:t>
            </a:r>
            <a:r>
              <a:rPr lang="en-CA" altLang="ko-KR" b="1" dirty="0"/>
              <a:t>WFE </a:t>
            </a:r>
            <a:r>
              <a:rPr lang="en-CA" altLang="ko-KR" b="1" dirty="0" err="1"/>
              <a:t>Wordfile</a:t>
            </a:r>
            <a:r>
              <a:rPr lang="en-CA" altLang="ko-KR" b="1" dirty="0"/>
              <a:t> </a:t>
            </a:r>
            <a:r>
              <a:rPr lang="en-CA" altLang="ko-KR" b="1" dirty="0" smtClean="0"/>
              <a:t>Editor)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6444208" y="857078"/>
            <a:ext cx="2448272" cy="2643929"/>
          </a:xfrm>
          <a:prstGeom prst="roundRect">
            <a:avLst>
              <a:gd name="adj" fmla="val 7332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en-US" altLang="ko-KR" sz="1100" dirty="0" smtClean="0">
                <a:solidFill>
                  <a:schemeClr val="tx1"/>
                </a:solidFill>
              </a:rPr>
              <a:t>VBA(Visual Basic) </a:t>
            </a:r>
            <a:r>
              <a:rPr kumimoji="0" lang="ko-KR" altLang="en-US" sz="1100" dirty="0" smtClean="0">
                <a:solidFill>
                  <a:schemeClr val="tx1"/>
                </a:solidFill>
              </a:rPr>
              <a:t>관련 파일에 대해 </a:t>
            </a:r>
            <a:r>
              <a:rPr kumimoji="0" lang="en-US" altLang="ko-KR" sz="1100" dirty="0" smtClean="0">
                <a:solidFill>
                  <a:schemeClr val="tx1"/>
                </a:solidFill>
              </a:rPr>
              <a:t>coloring</a:t>
            </a:r>
            <a:r>
              <a:rPr kumimoji="0" lang="ko-KR" altLang="en-US" sz="1100" dirty="0" smtClean="0">
                <a:solidFill>
                  <a:schemeClr val="tx1"/>
                </a:solidFill>
              </a:rPr>
              <a:t>을 지원 하기 위해 </a:t>
            </a:r>
            <a:r>
              <a:rPr kumimoji="0" lang="en-US" altLang="ko-KR" sz="1100" dirty="0" smtClean="0">
                <a:solidFill>
                  <a:schemeClr val="tx1"/>
                </a:solidFill>
              </a:rPr>
              <a:t>WFE </a:t>
            </a:r>
            <a:r>
              <a:rPr kumimoji="0" lang="en-US" altLang="ko-KR" sz="1100" dirty="0" err="1" smtClean="0">
                <a:solidFill>
                  <a:schemeClr val="tx1"/>
                </a:solidFill>
              </a:rPr>
              <a:t>wordfile</a:t>
            </a:r>
            <a:r>
              <a:rPr kumimoji="0" lang="en-US" altLang="ko-KR" sz="1100" dirty="0" smtClean="0">
                <a:solidFill>
                  <a:schemeClr val="tx1"/>
                </a:solidFill>
              </a:rPr>
              <a:t> editor plugin</a:t>
            </a:r>
            <a:r>
              <a:rPr kumimoji="0" lang="ko-KR" altLang="en-US" sz="1100" dirty="0" smtClean="0">
                <a:solidFill>
                  <a:schemeClr val="tx1"/>
                </a:solidFill>
              </a:rPr>
              <a:t>을 설치 한다</a:t>
            </a:r>
            <a:r>
              <a:rPr kumimoji="0" lang="en-US" altLang="ko-KR" sz="1100" dirty="0" smtClean="0">
                <a:solidFill>
                  <a:schemeClr val="tx1"/>
                </a:solidFill>
              </a:rPr>
              <a:t>.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en-US" altLang="ko-KR" sz="1100" dirty="0" smtClean="0">
                <a:solidFill>
                  <a:schemeClr val="tx1"/>
                </a:solidFill>
              </a:rPr>
              <a:t>URL : </a:t>
            </a:r>
            <a:r>
              <a:rPr lang="en-CA" altLang="ko-KR" sz="1100" dirty="0">
                <a:hlinkClick r:id="rId2"/>
              </a:rPr>
              <a:t>http://marketplace.eclipse.org/content/wfe-wordfile-editor</a:t>
            </a:r>
            <a:endParaRPr kumimoji="0" lang="en-US" altLang="ko-KR" sz="1100" dirty="0" smtClean="0">
              <a:solidFill>
                <a:schemeClr val="tx1"/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en-US" altLang="ko-KR" sz="1100" dirty="0" smtClean="0">
                <a:solidFill>
                  <a:schemeClr val="tx1"/>
                </a:solidFill>
              </a:rPr>
              <a:t>*.bas, *</a:t>
            </a:r>
            <a:r>
              <a:rPr kumimoji="0" lang="en-US" altLang="ko-KR" sz="1100" dirty="0" err="1" smtClean="0">
                <a:solidFill>
                  <a:schemeClr val="tx1"/>
                </a:solidFill>
              </a:rPr>
              <a:t>cls</a:t>
            </a:r>
            <a:r>
              <a:rPr kumimoji="0" lang="en-US" altLang="ko-KR" sz="1100" dirty="0" smtClean="0">
                <a:solidFill>
                  <a:schemeClr val="tx1"/>
                </a:solidFill>
              </a:rPr>
              <a:t>, *.</a:t>
            </a:r>
            <a:r>
              <a:rPr kumimoji="0" lang="en-US" altLang="ko-KR" sz="1100" dirty="0" err="1" smtClean="0">
                <a:solidFill>
                  <a:schemeClr val="tx1"/>
                </a:solidFill>
              </a:rPr>
              <a:t>htm</a:t>
            </a:r>
            <a:r>
              <a:rPr kumimoji="0" lang="en-US" altLang="ko-KR" sz="1100" dirty="0" smtClean="0">
                <a:solidFill>
                  <a:schemeClr val="tx1"/>
                </a:solidFill>
              </a:rPr>
              <a:t>, *.</a:t>
            </a:r>
            <a:r>
              <a:rPr kumimoji="0" lang="en-US" altLang="ko-KR" sz="1100" dirty="0" err="1" smtClean="0">
                <a:solidFill>
                  <a:schemeClr val="tx1"/>
                </a:solidFill>
              </a:rPr>
              <a:t>vbs</a:t>
            </a:r>
            <a:r>
              <a:rPr kumimoji="0" lang="en-US" altLang="ko-KR" sz="1100" dirty="0">
                <a:solidFill>
                  <a:schemeClr val="tx1"/>
                </a:solidFill>
              </a:rPr>
              <a:t> </a:t>
            </a:r>
            <a:r>
              <a:rPr kumimoji="0" lang="ko-KR" altLang="en-US" sz="1100" dirty="0" smtClean="0">
                <a:solidFill>
                  <a:schemeClr val="tx1"/>
                </a:solidFill>
              </a:rPr>
              <a:t>파일들에 대해 </a:t>
            </a:r>
            <a:r>
              <a:rPr kumimoji="0" lang="en-US" altLang="ko-KR" sz="1100" dirty="0" smtClean="0">
                <a:solidFill>
                  <a:schemeClr val="tx1"/>
                </a:solidFill>
              </a:rPr>
              <a:t>WFE</a:t>
            </a:r>
            <a:r>
              <a:rPr kumimoji="0" lang="ko-KR" altLang="en-US" sz="1100" dirty="0" smtClean="0">
                <a:solidFill>
                  <a:schemeClr val="tx1"/>
                </a:solidFill>
              </a:rPr>
              <a:t>를 </a:t>
            </a:r>
            <a:r>
              <a:rPr kumimoji="0" lang="en-US" altLang="ko-KR" sz="1100" dirty="0" smtClean="0">
                <a:solidFill>
                  <a:schemeClr val="tx1"/>
                </a:solidFill>
              </a:rPr>
              <a:t>default editor</a:t>
            </a:r>
            <a:r>
              <a:rPr kumimoji="0" lang="ko-KR" altLang="en-US" sz="1100" dirty="0" smtClean="0">
                <a:solidFill>
                  <a:schemeClr val="tx1"/>
                </a:solidFill>
              </a:rPr>
              <a:t>로 설정 한다</a:t>
            </a:r>
            <a:r>
              <a:rPr kumimoji="0" lang="en-US" altLang="ko-KR" sz="1100" dirty="0" smtClean="0">
                <a:solidFill>
                  <a:schemeClr val="tx1"/>
                </a:solidFill>
              </a:rPr>
              <a:t>.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kumimoji="0" lang="ko-KR" altLang="en-US" sz="1100" dirty="0">
              <a:solidFill>
                <a:schemeClr val="tx1"/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kumimoji="0"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57078"/>
            <a:ext cx="3889450" cy="307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708920"/>
            <a:ext cx="2990605" cy="3083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267823"/>
            <a:ext cx="4608512" cy="3282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73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방법</a:t>
            </a:r>
            <a:r>
              <a:rPr lang="en-US" altLang="ko-KR" dirty="0" smtClean="0"/>
              <a:t>2. </a:t>
            </a:r>
            <a:r>
              <a:rPr lang="ko-KR" altLang="en-US" dirty="0" smtClean="0"/>
              <a:t>다운로드 및 설치</a:t>
            </a:r>
            <a:endParaRPr lang="ko-KR" altLang="en-US" dirty="0"/>
          </a:p>
        </p:txBody>
      </p:sp>
      <p:grpSp>
        <p:nvGrpSpPr>
          <p:cNvPr id="112" name="그룹 111"/>
          <p:cNvGrpSpPr/>
          <p:nvPr/>
        </p:nvGrpSpPr>
        <p:grpSpPr>
          <a:xfrm>
            <a:off x="3131840" y="1230778"/>
            <a:ext cx="2268353" cy="2157905"/>
            <a:chOff x="3671799" y="2060851"/>
            <a:chExt cx="2268353" cy="2157905"/>
          </a:xfrm>
        </p:grpSpPr>
        <p:sp>
          <p:nvSpPr>
            <p:cNvPr id="7" name="모서리가 둥근 직사각형 6"/>
            <p:cNvSpPr/>
            <p:nvPr/>
          </p:nvSpPr>
          <p:spPr bwMode="auto">
            <a:xfrm>
              <a:off x="3671799" y="2060851"/>
              <a:ext cx="2268353" cy="34787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400" b="1" dirty="0" smtClean="0">
                  <a:solidFill>
                    <a:schemeClr val="tx1"/>
                  </a:solidFill>
                </a:rPr>
                <a:t>Eclipse 4.2/4.3</a:t>
              </a:r>
              <a:endParaRPr kumimoji="0"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 bwMode="auto">
            <a:xfrm>
              <a:off x="3671799" y="2408720"/>
              <a:ext cx="2268353" cy="1810036"/>
            </a:xfrm>
            <a:prstGeom prst="roundRect">
              <a:avLst>
                <a:gd name="adj" fmla="val 7332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kumimoji="0" lang="en-US" altLang="ko-KR" sz="1100" dirty="0" smtClean="0">
                  <a:solidFill>
                    <a:schemeClr val="tx1"/>
                  </a:solidFill>
                </a:rPr>
                <a:t>4.2 Juno</a:t>
              </a:r>
            </a:p>
            <a:p>
              <a:pPr marL="171450" indent="-171450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kumimoji="0" lang="en-US" altLang="ko-KR" sz="1100" dirty="0" smtClean="0">
                  <a:solidFill>
                    <a:schemeClr val="tx1"/>
                  </a:solidFill>
                </a:rPr>
                <a:t>4.3 </a:t>
              </a:r>
              <a:r>
                <a:rPr kumimoji="0" lang="en-US" altLang="ko-KR" sz="1100" dirty="0" err="1" smtClean="0">
                  <a:solidFill>
                    <a:schemeClr val="tx1"/>
                  </a:solidFill>
                </a:rPr>
                <a:t>Kepler</a:t>
              </a:r>
              <a:endParaRPr kumimoji="0" lang="ko-KR" altLang="en-US" sz="1100" dirty="0">
                <a:solidFill>
                  <a:schemeClr val="tx1"/>
                </a:solidFill>
              </a:endParaRPr>
            </a:p>
            <a:p>
              <a:pPr marL="171450" indent="-171450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endParaRPr kumimoji="0"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431641" y="1231792"/>
            <a:ext cx="2268353" cy="2156889"/>
            <a:chOff x="971600" y="2061865"/>
            <a:chExt cx="2268353" cy="2156889"/>
          </a:xfrm>
        </p:grpSpPr>
        <p:sp>
          <p:nvSpPr>
            <p:cNvPr id="3" name="모서리가 둥근 직사각형 2"/>
            <p:cNvSpPr/>
            <p:nvPr/>
          </p:nvSpPr>
          <p:spPr bwMode="auto">
            <a:xfrm>
              <a:off x="971600" y="2061865"/>
              <a:ext cx="2268353" cy="3600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400" b="1" dirty="0" smtClean="0">
                  <a:solidFill>
                    <a:schemeClr val="tx1"/>
                  </a:solidFill>
                </a:rPr>
                <a:t>JDK 1.6 </a:t>
              </a:r>
              <a:r>
                <a:rPr kumimoji="0" lang="ko-KR" altLang="en-US" sz="1400" b="1" dirty="0" smtClean="0">
                  <a:solidFill>
                    <a:schemeClr val="tx1"/>
                  </a:solidFill>
                </a:rPr>
                <a:t>이상</a:t>
              </a:r>
              <a:endParaRPr kumimoji="0"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 bwMode="auto">
            <a:xfrm>
              <a:off x="971600" y="2421905"/>
              <a:ext cx="2268353" cy="1796849"/>
            </a:xfrm>
            <a:prstGeom prst="roundRect">
              <a:avLst>
                <a:gd name="adj" fmla="val 8923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kumimoji="0" lang="en-US" altLang="ko-KR" sz="1100" dirty="0" smtClean="0">
                  <a:solidFill>
                    <a:schemeClr val="tx1"/>
                  </a:solidFill>
                </a:rPr>
                <a:t>Oracle</a:t>
              </a:r>
              <a:r>
                <a:rPr kumimoji="0" lang="ko-KR" altLang="en-US" sz="1100" dirty="0" smtClean="0">
                  <a:solidFill>
                    <a:schemeClr val="tx1"/>
                  </a:solidFill>
                </a:rPr>
                <a:t>의 </a:t>
              </a:r>
              <a:r>
                <a:rPr kumimoji="0" lang="en-US" altLang="ko-KR" sz="1100" dirty="0" smtClean="0">
                  <a:solidFill>
                    <a:schemeClr val="tx1"/>
                  </a:solidFill>
                </a:rPr>
                <a:t>JDK 1.6 </a:t>
              </a:r>
              <a:r>
                <a:rPr kumimoji="0" lang="ko-KR" altLang="en-US" sz="1100" dirty="0" smtClean="0">
                  <a:solidFill>
                    <a:schemeClr val="tx1"/>
                  </a:solidFill>
                </a:rPr>
                <a:t>이상 다운로드 및 설치</a:t>
              </a:r>
              <a:endParaRPr kumimoji="0" lang="en-US" altLang="ko-KR" sz="1100" dirty="0" smtClean="0">
                <a:solidFill>
                  <a:schemeClr val="tx1"/>
                </a:solidFill>
              </a:endParaRPr>
            </a:p>
            <a:p>
              <a:pPr marL="171450" indent="-171450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kumimoji="0" lang="ko-KR" altLang="en-US" sz="1100" dirty="0" smtClean="0">
                  <a:solidFill>
                    <a:schemeClr val="tx1"/>
                  </a:solidFill>
                </a:rPr>
                <a:t>향후 개발환경 백업을 위해 특정 폴더 아래에 </a:t>
              </a:r>
              <a:r>
                <a:rPr kumimoji="0" lang="en-US" altLang="ko-KR" sz="1100" dirty="0" smtClean="0">
                  <a:solidFill>
                    <a:schemeClr val="tx1"/>
                  </a:solidFill>
                </a:rPr>
                <a:t>JDK</a:t>
              </a:r>
              <a:r>
                <a:rPr kumimoji="0" lang="ko-KR" altLang="en-US" sz="1100" dirty="0" smtClean="0">
                  <a:solidFill>
                    <a:schemeClr val="tx1"/>
                  </a:solidFill>
                </a:rPr>
                <a:t>와 </a:t>
              </a:r>
              <a:r>
                <a:rPr kumimoji="0" lang="en-US" altLang="ko-KR" sz="1100" dirty="0" smtClean="0">
                  <a:solidFill>
                    <a:schemeClr val="tx1"/>
                  </a:solidFill>
                </a:rPr>
                <a:t>JRE</a:t>
              </a:r>
              <a:r>
                <a:rPr kumimoji="0" lang="ko-KR" altLang="en-US" sz="1100" dirty="0" smtClean="0">
                  <a:solidFill>
                    <a:schemeClr val="tx1"/>
                  </a:solidFill>
                </a:rPr>
                <a:t>를 모아서 설치 한다</a:t>
              </a:r>
              <a:r>
                <a:rPr kumimoji="0" lang="en-US" altLang="ko-KR" sz="1100" dirty="0" smtClean="0">
                  <a:solidFill>
                    <a:schemeClr val="tx1"/>
                  </a:solidFill>
                </a:rPr>
                <a:t>.</a:t>
              </a:r>
            </a:p>
            <a:p>
              <a:pPr marL="171450" indent="-171450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kumimoji="0" lang="en-US" altLang="ko-KR" sz="1100" dirty="0" smtClean="0">
                  <a:solidFill>
                    <a:schemeClr val="tx1"/>
                  </a:solidFill>
                </a:rPr>
                <a:t/>
              </a:r>
              <a:br>
                <a:rPr kumimoji="0" lang="en-US" altLang="ko-KR" sz="1100" dirty="0" smtClean="0">
                  <a:solidFill>
                    <a:schemeClr val="tx1"/>
                  </a:solidFill>
                </a:rPr>
              </a:br>
              <a:endParaRPr kumimoji="0" lang="en-US" altLang="ko-KR" sz="1100" dirty="0" smtClean="0">
                <a:solidFill>
                  <a:schemeClr val="tx1"/>
                </a:solidFill>
              </a:endParaRPr>
            </a:p>
            <a:p>
              <a:pPr marL="171450" indent="-171450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endParaRPr kumimoji="0"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5868144" y="1230775"/>
            <a:ext cx="2268353" cy="2157906"/>
            <a:chOff x="6408103" y="2060848"/>
            <a:chExt cx="2268353" cy="2157906"/>
          </a:xfrm>
        </p:grpSpPr>
        <p:sp>
          <p:nvSpPr>
            <p:cNvPr id="17" name="모서리가 둥근 직사각형 16"/>
            <p:cNvSpPr/>
            <p:nvPr/>
          </p:nvSpPr>
          <p:spPr bwMode="auto">
            <a:xfrm>
              <a:off x="6408103" y="2060848"/>
              <a:ext cx="2268353" cy="34787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400" b="1" dirty="0" smtClean="0">
                  <a:solidFill>
                    <a:schemeClr val="tx1"/>
                  </a:solidFill>
                </a:rPr>
                <a:t>Tomcat</a:t>
              </a:r>
              <a:endParaRPr kumimoji="0"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모서리가 둥근 직사각형 69"/>
            <p:cNvSpPr/>
            <p:nvPr/>
          </p:nvSpPr>
          <p:spPr bwMode="auto">
            <a:xfrm>
              <a:off x="6408103" y="2408717"/>
              <a:ext cx="2268353" cy="1810037"/>
            </a:xfrm>
            <a:prstGeom prst="roundRect">
              <a:avLst>
                <a:gd name="adj" fmla="val 7332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kumimoji="0" lang="ko-KR" altLang="en-US" sz="1100" b="1" dirty="0" smtClean="0">
                  <a:solidFill>
                    <a:schemeClr val="tx1"/>
                  </a:solidFill>
                </a:rPr>
                <a:t>논리</a:t>
              </a:r>
              <a:r>
                <a:rPr kumimoji="0" lang="en-US" altLang="ko-KR" sz="1100" b="1" dirty="0" smtClean="0">
                  <a:solidFill>
                    <a:schemeClr val="tx1"/>
                  </a:solidFill>
                </a:rPr>
                <a:t>/</a:t>
              </a:r>
              <a:r>
                <a:rPr kumimoji="0" lang="ko-KR" altLang="en-US" sz="1100" b="1" dirty="0" smtClean="0">
                  <a:solidFill>
                    <a:schemeClr val="tx1"/>
                  </a:solidFill>
                </a:rPr>
                <a:t>물리 </a:t>
              </a:r>
              <a:r>
                <a:rPr kumimoji="0" lang="en-US" altLang="ko-KR" sz="1100" b="1" dirty="0" smtClean="0">
                  <a:solidFill>
                    <a:schemeClr val="tx1"/>
                  </a:solidFill>
                </a:rPr>
                <a:t>ERD</a:t>
              </a:r>
            </a:p>
            <a:p>
              <a:pPr marL="171450" indent="-171450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kumimoji="0" lang="en-US" altLang="ko-KR" sz="1100" b="1" dirty="0" smtClean="0">
                  <a:solidFill>
                    <a:schemeClr val="tx1"/>
                  </a:solidFill>
                </a:rPr>
                <a:t>Attribute / Column</a:t>
              </a:r>
              <a:r>
                <a:rPr kumimoji="0" lang="ko-KR" altLang="en-US" sz="1100" b="1" dirty="0" smtClean="0">
                  <a:solidFill>
                    <a:schemeClr val="tx1"/>
                  </a:solidFill>
                </a:rPr>
                <a:t> 정의서</a:t>
              </a:r>
              <a:endParaRPr kumimoji="0" lang="en-US" altLang="ko-KR" sz="1100" b="1" dirty="0" smtClean="0">
                <a:solidFill>
                  <a:schemeClr val="tx1"/>
                </a:solidFill>
              </a:endParaRPr>
            </a:p>
            <a:p>
              <a:pPr marL="171450" indent="-171450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kumimoji="0" lang="en-US" altLang="ko-KR" sz="1100" dirty="0" smtClean="0">
                  <a:solidFill>
                    <a:schemeClr val="tx1"/>
                  </a:solidFill>
                </a:rPr>
                <a:t>Database </a:t>
              </a:r>
              <a:r>
                <a:rPr kumimoji="0" lang="ko-KR" altLang="en-US" sz="1100" dirty="0" smtClean="0">
                  <a:solidFill>
                    <a:schemeClr val="tx1"/>
                  </a:solidFill>
                </a:rPr>
                <a:t>정의서</a:t>
              </a:r>
              <a:endParaRPr kumimoji="0" lang="en-US" altLang="ko-KR" sz="1100" dirty="0" smtClean="0">
                <a:solidFill>
                  <a:schemeClr val="tx1"/>
                </a:solidFill>
              </a:endParaRPr>
            </a:p>
            <a:p>
              <a:pPr marL="171450" indent="-171450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kumimoji="0" lang="en-US" altLang="ko-KR" sz="1100" dirty="0" smtClean="0">
                  <a:solidFill>
                    <a:schemeClr val="tx1"/>
                  </a:solidFill>
                </a:rPr>
                <a:t>Table / Object</a:t>
              </a:r>
              <a:r>
                <a:rPr kumimoji="0" lang="ko-KR" altLang="en-US" sz="1100" dirty="0" smtClean="0">
                  <a:solidFill>
                    <a:schemeClr val="tx1"/>
                  </a:solidFill>
                </a:rPr>
                <a:t> 정의서</a:t>
              </a:r>
              <a:endParaRPr kumimoji="0" lang="en-US" altLang="ko-KR" sz="1100" dirty="0" smtClean="0">
                <a:solidFill>
                  <a:schemeClr val="tx1"/>
                </a:solidFill>
              </a:endParaRPr>
            </a:p>
            <a:p>
              <a:pPr marL="171450" indent="-171450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kumimoji="0" lang="ko-KR" altLang="en-US" sz="1100" dirty="0" smtClean="0">
                  <a:solidFill>
                    <a:schemeClr val="tx1"/>
                  </a:solidFill>
                </a:rPr>
                <a:t>인덱스 정의서 </a:t>
              </a:r>
              <a:endParaRPr kumimoji="0" lang="en-US" altLang="ko-KR" sz="11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979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방법</a:t>
            </a:r>
            <a:r>
              <a:rPr lang="en-US" altLang="ko-KR" dirty="0" smtClean="0"/>
              <a:t>2. Eclipse </a:t>
            </a:r>
            <a:r>
              <a:rPr lang="ko-KR" altLang="en-US" dirty="0" smtClean="0"/>
              <a:t>환경 설정</a:t>
            </a:r>
            <a:r>
              <a:rPr lang="en-US" altLang="ko-KR" dirty="0" smtClean="0"/>
              <a:t>– Java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6444208" y="857078"/>
            <a:ext cx="2448272" cy="2643929"/>
          </a:xfrm>
          <a:prstGeom prst="roundRect">
            <a:avLst>
              <a:gd name="adj" fmla="val 7332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en-US" altLang="ko-KR" sz="1100" dirty="0" smtClean="0">
                <a:solidFill>
                  <a:schemeClr val="tx1"/>
                </a:solidFill>
              </a:rPr>
              <a:t>Eclipse </a:t>
            </a:r>
            <a:r>
              <a:rPr kumimoji="0" lang="ko-KR" altLang="en-US" sz="1100" dirty="0" smtClean="0">
                <a:solidFill>
                  <a:schemeClr val="tx1"/>
                </a:solidFill>
              </a:rPr>
              <a:t>실행</a:t>
            </a:r>
            <a:endParaRPr kumimoji="0" lang="en-US" altLang="ko-KR" sz="1100" dirty="0" smtClean="0">
              <a:solidFill>
                <a:schemeClr val="tx1"/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en-US" altLang="ko-KR" sz="1100" dirty="0" smtClean="0">
                <a:solidFill>
                  <a:schemeClr val="tx1"/>
                </a:solidFill>
              </a:rPr>
              <a:t>Menu -&gt; Help -&gt; Eclipse Marketplace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en-US" altLang="ko-KR" sz="1100" dirty="0" smtClean="0">
                <a:solidFill>
                  <a:schemeClr val="tx1"/>
                </a:solidFill>
              </a:rPr>
              <a:t>[Search] – Find</a:t>
            </a:r>
            <a:r>
              <a:rPr kumimoji="0" lang="ko-KR" altLang="en-US" sz="1100" dirty="0" smtClean="0">
                <a:solidFill>
                  <a:schemeClr val="tx1"/>
                </a:solidFill>
              </a:rPr>
              <a:t>에 </a:t>
            </a:r>
            <a:r>
              <a:rPr kumimoji="0" lang="en-US" altLang="ko-KR" sz="1100" dirty="0" smtClean="0">
                <a:solidFill>
                  <a:schemeClr val="tx1"/>
                </a:solidFill>
              </a:rPr>
              <a:t>Spring </a:t>
            </a:r>
            <a:r>
              <a:rPr kumimoji="0" lang="ko-KR" altLang="en-US" sz="1100" dirty="0" err="1" smtClean="0">
                <a:solidFill>
                  <a:schemeClr val="tx1"/>
                </a:solidFill>
              </a:rPr>
              <a:t>입력후</a:t>
            </a:r>
            <a:r>
              <a:rPr kumimoji="0" lang="ko-KR" altLang="en-US" sz="1100" dirty="0" smtClean="0">
                <a:solidFill>
                  <a:schemeClr val="tx1"/>
                </a:solidFill>
              </a:rPr>
              <a:t> </a:t>
            </a:r>
            <a:r>
              <a:rPr kumimoji="0" lang="en-US" altLang="ko-KR" sz="1100" dirty="0" smtClean="0">
                <a:solidFill>
                  <a:schemeClr val="tx1"/>
                </a:solidFill>
              </a:rPr>
              <a:t>[Go]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en-US" altLang="ko-KR" sz="1100" dirty="0" smtClean="0">
                <a:solidFill>
                  <a:schemeClr val="tx1"/>
                </a:solidFill>
              </a:rPr>
              <a:t>Spring Tool for Eclipse </a:t>
            </a:r>
            <a:r>
              <a:rPr kumimoji="0" lang="en-US" altLang="ko-KR" sz="1100" dirty="0" err="1" smtClean="0">
                <a:solidFill>
                  <a:schemeClr val="tx1"/>
                </a:solidFill>
              </a:rPr>
              <a:t>Kepler</a:t>
            </a:r>
            <a:r>
              <a:rPr kumimoji="0" lang="en-US" altLang="ko-KR" sz="1100" dirty="0" smtClean="0">
                <a:solidFill>
                  <a:schemeClr val="tx1"/>
                </a:solidFill>
              </a:rPr>
              <a:t>(4.3) install </a:t>
            </a:r>
            <a:br>
              <a:rPr kumimoji="0" lang="en-US" altLang="ko-KR" sz="1100" dirty="0" smtClean="0">
                <a:solidFill>
                  <a:schemeClr val="tx1"/>
                </a:solidFill>
              </a:rPr>
            </a:br>
            <a:r>
              <a:rPr kumimoji="0" lang="en-US" altLang="ko-KR" sz="1100" dirty="0" smtClean="0">
                <a:solidFill>
                  <a:schemeClr val="tx1"/>
                </a:solidFill>
              </a:rPr>
              <a:t>(Eclipse </a:t>
            </a:r>
            <a:r>
              <a:rPr kumimoji="0" lang="ko-KR" altLang="en-US" sz="1100" dirty="0" smtClean="0">
                <a:solidFill>
                  <a:schemeClr val="tx1"/>
                </a:solidFill>
              </a:rPr>
              <a:t>버전에 맞게 선택</a:t>
            </a:r>
            <a:r>
              <a:rPr kumimoji="0" lang="en-US" altLang="ko-KR" sz="1100" dirty="0" smtClean="0">
                <a:solidFill>
                  <a:schemeClr val="tx1"/>
                </a:solidFill>
              </a:rPr>
              <a:t>)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kumimoji="0" lang="en-US" altLang="ko-KR" sz="1100" dirty="0" smtClean="0">
              <a:solidFill>
                <a:schemeClr val="tx1"/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ko-KR" altLang="en-US" sz="1100" dirty="0" smtClean="0">
                <a:solidFill>
                  <a:schemeClr val="tx1"/>
                </a:solidFill>
              </a:rPr>
              <a:t>다음페이지 계속</a:t>
            </a:r>
            <a:endParaRPr kumimoji="0" lang="en-US" altLang="ko-KR" sz="1100" dirty="0" smtClean="0">
              <a:solidFill>
                <a:schemeClr val="tx1"/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kumimoji="0" lang="en-US" altLang="ko-KR" sz="1100" dirty="0" smtClean="0">
              <a:solidFill>
                <a:schemeClr val="tx1"/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kumimoji="0" lang="ko-KR" altLang="en-US" sz="1100" dirty="0">
              <a:solidFill>
                <a:schemeClr val="tx1"/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kumimoji="0"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57078"/>
            <a:ext cx="2961655" cy="22989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07" y="3416938"/>
            <a:ext cx="3027463" cy="289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853617"/>
            <a:ext cx="2583384" cy="2809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991" y="3567833"/>
            <a:ext cx="2851000" cy="2927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6588224" y="3625659"/>
            <a:ext cx="3148384" cy="3232341"/>
            <a:chOff x="6588224" y="3625659"/>
            <a:chExt cx="3148384" cy="3232341"/>
          </a:xfrm>
        </p:grpSpPr>
        <p:pic>
          <p:nvPicPr>
            <p:cNvPr id="2058" name="Picture 1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224" y="3625659"/>
              <a:ext cx="3148384" cy="3232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직사각형 28"/>
            <p:cNvSpPr/>
            <p:nvPr/>
          </p:nvSpPr>
          <p:spPr bwMode="auto">
            <a:xfrm>
              <a:off x="7380312" y="4437112"/>
              <a:ext cx="1656184" cy="13330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7380312" y="4303808"/>
              <a:ext cx="1656184" cy="13330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9344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방법</a:t>
            </a:r>
            <a:r>
              <a:rPr lang="en-US" altLang="ko-KR" dirty="0" smtClean="0"/>
              <a:t>2. Eclipse </a:t>
            </a:r>
            <a:r>
              <a:rPr lang="ko-KR" altLang="en-US" dirty="0" smtClean="0"/>
              <a:t>환경 설정</a:t>
            </a:r>
            <a:r>
              <a:rPr lang="en-US" altLang="ko-KR" dirty="0" smtClean="0"/>
              <a:t>– Server Runtime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6444208" y="857078"/>
            <a:ext cx="2448272" cy="2643929"/>
          </a:xfrm>
          <a:prstGeom prst="roundRect">
            <a:avLst>
              <a:gd name="adj" fmla="val 7332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en-US" altLang="ko-KR" sz="1100" dirty="0" smtClean="0">
                <a:solidFill>
                  <a:schemeClr val="tx1"/>
                </a:solidFill>
              </a:rPr>
              <a:t>Tomcat 7 </a:t>
            </a:r>
            <a:r>
              <a:rPr kumimoji="0" lang="ko-KR" altLang="en-US" sz="1100" dirty="0" smtClean="0">
                <a:solidFill>
                  <a:schemeClr val="tx1"/>
                </a:solidFill>
              </a:rPr>
              <a:t>설치</a:t>
            </a:r>
            <a:endParaRPr kumimoji="0" lang="en-US" altLang="ko-KR" sz="1100" dirty="0" smtClean="0">
              <a:solidFill>
                <a:schemeClr val="tx1"/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kumimoji="0" lang="en-US" altLang="ko-KR" sz="1100" dirty="0" smtClean="0">
              <a:solidFill>
                <a:schemeClr val="tx1"/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kumimoji="0" lang="ko-KR" altLang="en-US" sz="1100" dirty="0">
              <a:solidFill>
                <a:schemeClr val="tx1"/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kumimoji="0"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20212"/>
            <a:ext cx="2592288" cy="275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972604"/>
            <a:ext cx="2294855" cy="2412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75351"/>
            <a:ext cx="2664296" cy="2801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3203848" y="3617431"/>
            <a:ext cx="2684312" cy="2822362"/>
            <a:chOff x="3419872" y="3501006"/>
            <a:chExt cx="2850129" cy="2996707"/>
          </a:xfrm>
        </p:grpSpPr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3501006"/>
              <a:ext cx="2850129" cy="2996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직사각형 28"/>
            <p:cNvSpPr/>
            <p:nvPr/>
          </p:nvSpPr>
          <p:spPr bwMode="auto">
            <a:xfrm>
              <a:off x="3563888" y="4437112"/>
              <a:ext cx="1656184" cy="13330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3563888" y="4871210"/>
              <a:ext cx="1656184" cy="13330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672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방법</a:t>
            </a:r>
            <a:r>
              <a:rPr lang="en-US" altLang="ko-KR" dirty="0" smtClean="0"/>
              <a:t>2. Eclipse </a:t>
            </a:r>
            <a:r>
              <a:rPr lang="ko-KR" altLang="en-US" dirty="0" smtClean="0"/>
              <a:t>환경 설정</a:t>
            </a:r>
            <a:r>
              <a:rPr lang="en-US" altLang="ko-KR" dirty="0" smtClean="0"/>
              <a:t>– Server Runtime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6444208" y="857078"/>
            <a:ext cx="2448272" cy="2643929"/>
          </a:xfrm>
          <a:prstGeom prst="roundRect">
            <a:avLst>
              <a:gd name="adj" fmla="val 7332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en-US" altLang="ko-KR" sz="1100" dirty="0" smtClean="0">
                <a:solidFill>
                  <a:schemeClr val="tx1"/>
                </a:solidFill>
              </a:rPr>
              <a:t>Tomcat 7 </a:t>
            </a:r>
            <a:r>
              <a:rPr kumimoji="0" lang="ko-KR" altLang="en-US" sz="1100" dirty="0" smtClean="0">
                <a:solidFill>
                  <a:schemeClr val="tx1"/>
                </a:solidFill>
              </a:rPr>
              <a:t>설치</a:t>
            </a:r>
            <a:endParaRPr kumimoji="0" lang="en-US" altLang="ko-KR" sz="1100" dirty="0" smtClean="0">
              <a:solidFill>
                <a:schemeClr val="tx1"/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kumimoji="0" lang="en-US" altLang="ko-KR" sz="1100" dirty="0" smtClean="0">
              <a:solidFill>
                <a:schemeClr val="tx1"/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kumimoji="0" lang="ko-KR" altLang="en-US" sz="1100" dirty="0">
              <a:solidFill>
                <a:schemeClr val="tx1"/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kumimoji="0"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740352" y="3150668"/>
            <a:ext cx="2684312" cy="2822362"/>
            <a:chOff x="3419872" y="3501006"/>
            <a:chExt cx="2850129" cy="2996707"/>
          </a:xfrm>
        </p:grpSpPr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3501006"/>
              <a:ext cx="2850129" cy="2996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직사각형 28"/>
            <p:cNvSpPr/>
            <p:nvPr/>
          </p:nvSpPr>
          <p:spPr bwMode="auto">
            <a:xfrm>
              <a:off x="3563888" y="4437112"/>
              <a:ext cx="1656184" cy="13330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3563888" y="4871210"/>
              <a:ext cx="1656184" cy="13330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400">
                <a:solidFill>
                  <a:schemeClr val="tx1"/>
                </a:solidFill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57078"/>
            <a:ext cx="3451156" cy="20324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914669"/>
            <a:ext cx="2288959" cy="2082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48969"/>
            <a:ext cx="3331570" cy="17944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187052"/>
            <a:ext cx="2716337" cy="3042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771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방법</a:t>
            </a:r>
            <a:r>
              <a:rPr lang="en-US" altLang="ko-KR" dirty="0" smtClean="0"/>
              <a:t>2. Eclipse </a:t>
            </a:r>
            <a:r>
              <a:rPr lang="ko-KR" altLang="en-US" dirty="0" smtClean="0"/>
              <a:t>환경 설정</a:t>
            </a:r>
            <a:r>
              <a:rPr lang="en-US" altLang="ko-KR" dirty="0" smtClean="0"/>
              <a:t>– Server Runtime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6444208" y="857078"/>
            <a:ext cx="2448272" cy="2643929"/>
          </a:xfrm>
          <a:prstGeom prst="roundRect">
            <a:avLst>
              <a:gd name="adj" fmla="val 7332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en-US" altLang="ko-KR" sz="1100" dirty="0" smtClean="0">
                <a:solidFill>
                  <a:schemeClr val="tx1"/>
                </a:solidFill>
              </a:rPr>
              <a:t>Tomcat 7 </a:t>
            </a:r>
            <a:r>
              <a:rPr kumimoji="0" lang="ko-KR" altLang="en-US" sz="1100" dirty="0" smtClean="0">
                <a:solidFill>
                  <a:schemeClr val="tx1"/>
                </a:solidFill>
              </a:rPr>
              <a:t>설치</a:t>
            </a:r>
            <a:endParaRPr kumimoji="0" lang="en-US" altLang="ko-KR" sz="1100" dirty="0" smtClean="0">
              <a:solidFill>
                <a:schemeClr val="tx1"/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kumimoji="0" lang="en-US" altLang="ko-KR" sz="1100" dirty="0" smtClean="0">
              <a:solidFill>
                <a:schemeClr val="tx1"/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kumimoji="0" lang="ko-KR" altLang="en-US" sz="1100" dirty="0">
              <a:solidFill>
                <a:schemeClr val="tx1"/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kumimoji="0"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740352" y="3150668"/>
            <a:ext cx="2684312" cy="2822362"/>
            <a:chOff x="3419872" y="3501006"/>
            <a:chExt cx="2850129" cy="2996707"/>
          </a:xfrm>
        </p:grpSpPr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3501006"/>
              <a:ext cx="2850129" cy="2996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직사각형 28"/>
            <p:cNvSpPr/>
            <p:nvPr/>
          </p:nvSpPr>
          <p:spPr bwMode="auto">
            <a:xfrm>
              <a:off x="3563888" y="4437112"/>
              <a:ext cx="1656184" cy="13330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3563888" y="4871210"/>
              <a:ext cx="1656184" cy="13330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400">
                <a:solidFill>
                  <a:schemeClr val="tx1"/>
                </a:solidFill>
              </a:endParaRP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04267"/>
            <a:ext cx="6200739" cy="3993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6280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방법</a:t>
            </a:r>
            <a:r>
              <a:rPr lang="en-US" altLang="ko-KR" dirty="0" smtClean="0"/>
              <a:t>2. Eclipse </a:t>
            </a:r>
            <a:r>
              <a:rPr lang="ko-KR" altLang="en-US" dirty="0" smtClean="0"/>
              <a:t>환경 설정</a:t>
            </a:r>
            <a:r>
              <a:rPr lang="en-US" altLang="ko-KR" dirty="0" smtClean="0"/>
              <a:t>– Server Runtime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6444208" y="857078"/>
            <a:ext cx="2448272" cy="2643929"/>
          </a:xfrm>
          <a:prstGeom prst="roundRect">
            <a:avLst>
              <a:gd name="adj" fmla="val 7332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en-US" altLang="ko-KR" sz="1100" dirty="0" smtClean="0">
                <a:solidFill>
                  <a:schemeClr val="tx1"/>
                </a:solidFill>
              </a:rPr>
              <a:t>Tomcat 7 </a:t>
            </a:r>
            <a:r>
              <a:rPr kumimoji="0" lang="ko-KR" altLang="en-US" sz="1100" dirty="0" smtClean="0">
                <a:solidFill>
                  <a:schemeClr val="tx1"/>
                </a:solidFill>
              </a:rPr>
              <a:t>설치</a:t>
            </a:r>
            <a:endParaRPr kumimoji="0" lang="en-US" altLang="ko-KR" sz="1100" dirty="0" smtClean="0">
              <a:solidFill>
                <a:schemeClr val="tx1"/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kumimoji="0" lang="en-US" altLang="ko-KR" sz="1100" dirty="0" smtClean="0">
              <a:solidFill>
                <a:schemeClr val="tx1"/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kumimoji="0" lang="ko-KR" altLang="en-US" sz="1100" dirty="0">
              <a:solidFill>
                <a:schemeClr val="tx1"/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kumimoji="0"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740352" y="3150668"/>
            <a:ext cx="2684312" cy="2822362"/>
            <a:chOff x="3419872" y="3501006"/>
            <a:chExt cx="2850129" cy="2996707"/>
          </a:xfrm>
        </p:grpSpPr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3501006"/>
              <a:ext cx="2850129" cy="2996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직사각형 28"/>
            <p:cNvSpPr/>
            <p:nvPr/>
          </p:nvSpPr>
          <p:spPr bwMode="auto">
            <a:xfrm>
              <a:off x="3563888" y="4437112"/>
              <a:ext cx="1656184" cy="13330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3563888" y="4871210"/>
              <a:ext cx="1656184" cy="13330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400">
                <a:solidFill>
                  <a:schemeClr val="tx1"/>
                </a:solidFill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2520280" cy="23222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76" y="1762540"/>
            <a:ext cx="6476777" cy="45360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559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방법</a:t>
            </a:r>
            <a:r>
              <a:rPr lang="en-US" altLang="ko-KR" dirty="0" smtClean="0"/>
              <a:t>2. Eclipse Plugin </a:t>
            </a:r>
            <a:r>
              <a:rPr lang="en-US" altLang="ko-KR" dirty="0"/>
              <a:t>– STS for </a:t>
            </a:r>
            <a:r>
              <a:rPr lang="en-US" altLang="ko-KR" dirty="0" err="1"/>
              <a:t>Kepler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6444208" y="857078"/>
            <a:ext cx="2448272" cy="2643929"/>
          </a:xfrm>
          <a:prstGeom prst="roundRect">
            <a:avLst>
              <a:gd name="adj" fmla="val 7332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en-US" altLang="ko-KR" sz="1100" dirty="0" smtClean="0">
                <a:solidFill>
                  <a:schemeClr val="tx1"/>
                </a:solidFill>
              </a:rPr>
              <a:t>Eclipse </a:t>
            </a:r>
            <a:r>
              <a:rPr kumimoji="0" lang="ko-KR" altLang="en-US" sz="1100" dirty="0" smtClean="0">
                <a:solidFill>
                  <a:schemeClr val="tx1"/>
                </a:solidFill>
              </a:rPr>
              <a:t>실행</a:t>
            </a:r>
            <a:endParaRPr kumimoji="0" lang="en-US" altLang="ko-KR" sz="1100" dirty="0" smtClean="0">
              <a:solidFill>
                <a:schemeClr val="tx1"/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en-US" altLang="ko-KR" sz="1100" dirty="0" smtClean="0">
                <a:solidFill>
                  <a:schemeClr val="tx1"/>
                </a:solidFill>
              </a:rPr>
              <a:t>Menu -&gt; Help -&gt; Eclipse Marketplace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en-US" altLang="ko-KR" sz="1100" dirty="0" smtClean="0">
                <a:solidFill>
                  <a:schemeClr val="tx1"/>
                </a:solidFill>
              </a:rPr>
              <a:t>[Search] – Find</a:t>
            </a:r>
            <a:r>
              <a:rPr kumimoji="0" lang="ko-KR" altLang="en-US" sz="1100" dirty="0" smtClean="0">
                <a:solidFill>
                  <a:schemeClr val="tx1"/>
                </a:solidFill>
              </a:rPr>
              <a:t>에 </a:t>
            </a:r>
            <a:r>
              <a:rPr kumimoji="0" lang="en-US" altLang="ko-KR" sz="1100" dirty="0" smtClean="0">
                <a:solidFill>
                  <a:schemeClr val="tx1"/>
                </a:solidFill>
              </a:rPr>
              <a:t>Spring </a:t>
            </a:r>
            <a:r>
              <a:rPr kumimoji="0" lang="ko-KR" altLang="en-US" sz="1100" dirty="0" err="1" smtClean="0">
                <a:solidFill>
                  <a:schemeClr val="tx1"/>
                </a:solidFill>
              </a:rPr>
              <a:t>입력후</a:t>
            </a:r>
            <a:r>
              <a:rPr kumimoji="0" lang="ko-KR" altLang="en-US" sz="1100" dirty="0" smtClean="0">
                <a:solidFill>
                  <a:schemeClr val="tx1"/>
                </a:solidFill>
              </a:rPr>
              <a:t> </a:t>
            </a:r>
            <a:r>
              <a:rPr kumimoji="0" lang="en-US" altLang="ko-KR" sz="1100" dirty="0" smtClean="0">
                <a:solidFill>
                  <a:schemeClr val="tx1"/>
                </a:solidFill>
              </a:rPr>
              <a:t>[Go]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en-US" altLang="ko-KR" sz="1100" dirty="0" smtClean="0">
                <a:solidFill>
                  <a:schemeClr val="tx1"/>
                </a:solidFill>
              </a:rPr>
              <a:t>Spring Tool for Eclipse </a:t>
            </a:r>
            <a:r>
              <a:rPr kumimoji="0" lang="en-US" altLang="ko-KR" sz="1100" dirty="0" err="1" smtClean="0">
                <a:solidFill>
                  <a:schemeClr val="tx1"/>
                </a:solidFill>
              </a:rPr>
              <a:t>Kepler</a:t>
            </a:r>
            <a:r>
              <a:rPr kumimoji="0" lang="en-US" altLang="ko-KR" sz="1100" dirty="0" smtClean="0">
                <a:solidFill>
                  <a:schemeClr val="tx1"/>
                </a:solidFill>
              </a:rPr>
              <a:t>(4.3) install </a:t>
            </a:r>
            <a:br>
              <a:rPr kumimoji="0" lang="en-US" altLang="ko-KR" sz="1100" dirty="0" smtClean="0">
                <a:solidFill>
                  <a:schemeClr val="tx1"/>
                </a:solidFill>
              </a:rPr>
            </a:br>
            <a:r>
              <a:rPr kumimoji="0" lang="en-US" altLang="ko-KR" sz="1100" dirty="0" smtClean="0">
                <a:solidFill>
                  <a:schemeClr val="tx1"/>
                </a:solidFill>
              </a:rPr>
              <a:t>(Eclipse </a:t>
            </a:r>
            <a:r>
              <a:rPr kumimoji="0" lang="ko-KR" altLang="en-US" sz="1100" dirty="0" smtClean="0">
                <a:solidFill>
                  <a:schemeClr val="tx1"/>
                </a:solidFill>
              </a:rPr>
              <a:t>버전에 맞게 선택</a:t>
            </a:r>
            <a:r>
              <a:rPr kumimoji="0" lang="en-US" altLang="ko-KR" sz="1100" dirty="0" smtClean="0">
                <a:solidFill>
                  <a:schemeClr val="tx1"/>
                </a:solidFill>
              </a:rPr>
              <a:t>)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kumimoji="0" lang="en-US" altLang="ko-KR" sz="1100" dirty="0" smtClean="0">
              <a:solidFill>
                <a:schemeClr val="tx1"/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ko-KR" altLang="en-US" sz="1100" dirty="0" smtClean="0">
                <a:solidFill>
                  <a:schemeClr val="tx1"/>
                </a:solidFill>
              </a:rPr>
              <a:t>다음페이지 계속</a:t>
            </a:r>
            <a:endParaRPr kumimoji="0" lang="en-US" altLang="ko-KR" sz="1100" dirty="0" smtClean="0">
              <a:solidFill>
                <a:schemeClr val="tx1"/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kumimoji="0" lang="en-US" altLang="ko-KR" sz="1100" dirty="0" smtClean="0">
              <a:solidFill>
                <a:schemeClr val="tx1"/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kumimoji="0" lang="ko-KR" altLang="en-US" sz="1100" dirty="0">
              <a:solidFill>
                <a:schemeClr val="tx1"/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kumimoji="0"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90202" y="764704"/>
            <a:ext cx="3265936" cy="1800199"/>
            <a:chOff x="323528" y="836713"/>
            <a:chExt cx="3528392" cy="1944866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836713"/>
              <a:ext cx="3528392" cy="19448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4" name="직사각형 3"/>
            <p:cNvSpPr/>
            <p:nvPr/>
          </p:nvSpPr>
          <p:spPr bwMode="auto">
            <a:xfrm>
              <a:off x="2087724" y="2180150"/>
              <a:ext cx="1476164" cy="144016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2051720" y="980728"/>
              <a:ext cx="288032" cy="144016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691209" y="2348880"/>
            <a:ext cx="3456855" cy="3936316"/>
            <a:chOff x="1691209" y="2348880"/>
            <a:chExt cx="3456855" cy="3936316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209" y="2348880"/>
              <a:ext cx="3456855" cy="3936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직사각형 18"/>
            <p:cNvSpPr/>
            <p:nvPr/>
          </p:nvSpPr>
          <p:spPr bwMode="auto">
            <a:xfrm>
              <a:off x="1979712" y="3093674"/>
              <a:ext cx="964677" cy="13330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>
              <a:off x="1835696" y="3501008"/>
              <a:ext cx="3096344" cy="100811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4638675" y="4323021"/>
              <a:ext cx="293365" cy="13330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450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방법</a:t>
            </a:r>
            <a:r>
              <a:rPr lang="en-US" altLang="ko-KR" dirty="0" smtClean="0"/>
              <a:t>2. Eclipse Plugin – STS for </a:t>
            </a:r>
            <a:r>
              <a:rPr lang="en-US" altLang="ko-KR" dirty="0" err="1" smtClean="0"/>
              <a:t>Kepler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6444208" y="857079"/>
            <a:ext cx="2448272" cy="1810036"/>
          </a:xfrm>
          <a:prstGeom prst="roundRect">
            <a:avLst>
              <a:gd name="adj" fmla="val 7332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ko-KR" altLang="en-US" sz="1100" dirty="0" smtClean="0">
                <a:solidFill>
                  <a:schemeClr val="tx1"/>
                </a:solidFill>
              </a:rPr>
              <a:t>설치할 기능</a:t>
            </a:r>
            <a:r>
              <a:rPr kumimoji="0" lang="en-US" altLang="ko-KR" sz="1100" dirty="0" smtClean="0">
                <a:solidFill>
                  <a:schemeClr val="tx1"/>
                </a:solidFill>
              </a:rPr>
              <a:t>(Feature) </a:t>
            </a:r>
            <a:r>
              <a:rPr kumimoji="0" lang="ko-KR" altLang="en-US" sz="1100" dirty="0" smtClean="0">
                <a:solidFill>
                  <a:schemeClr val="tx1"/>
                </a:solidFill>
              </a:rPr>
              <a:t>선택</a:t>
            </a:r>
            <a:endParaRPr kumimoji="0" lang="en-US" altLang="ko-KR" sz="1100" dirty="0">
              <a:solidFill>
                <a:schemeClr val="tx1"/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en-US" altLang="ko-KR" sz="1100" dirty="0" smtClean="0">
                <a:solidFill>
                  <a:schemeClr val="tx1"/>
                </a:solidFill>
              </a:rPr>
              <a:t>License </a:t>
            </a:r>
            <a:r>
              <a:rPr kumimoji="0" lang="ko-KR" altLang="en-US" sz="1100" dirty="0" smtClean="0">
                <a:solidFill>
                  <a:schemeClr val="tx1"/>
                </a:solidFill>
              </a:rPr>
              <a:t>동의 후 </a:t>
            </a:r>
            <a:r>
              <a:rPr kumimoji="0" lang="en-US" altLang="ko-KR" sz="1100" dirty="0" smtClean="0">
                <a:solidFill>
                  <a:schemeClr val="tx1"/>
                </a:solidFill>
              </a:rPr>
              <a:t>[Finish]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ko-KR" altLang="en-US" sz="1100" dirty="0" smtClean="0">
                <a:solidFill>
                  <a:schemeClr val="tx1"/>
                </a:solidFill>
              </a:rPr>
              <a:t>소프트웨어가 설치됨</a:t>
            </a:r>
            <a:endParaRPr kumimoji="0" lang="en-US" altLang="ko-KR" sz="1100" dirty="0" smtClean="0">
              <a:solidFill>
                <a:schemeClr val="tx1"/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ko-KR" altLang="en-US" sz="1100" dirty="0" smtClean="0">
                <a:solidFill>
                  <a:schemeClr val="tx1"/>
                </a:solidFill>
              </a:rPr>
              <a:t>설치 </a:t>
            </a:r>
            <a:r>
              <a:rPr kumimoji="0" lang="ko-KR" altLang="en-US" sz="1100" dirty="0" err="1" smtClean="0">
                <a:solidFill>
                  <a:schemeClr val="tx1"/>
                </a:solidFill>
              </a:rPr>
              <a:t>완료후</a:t>
            </a:r>
            <a:r>
              <a:rPr kumimoji="0" lang="ko-KR" altLang="en-US" sz="1100" dirty="0" smtClean="0">
                <a:solidFill>
                  <a:schemeClr val="tx1"/>
                </a:solidFill>
              </a:rPr>
              <a:t> </a:t>
            </a:r>
            <a:r>
              <a:rPr kumimoji="0" lang="en-US" altLang="ko-KR" sz="1100" dirty="0" smtClean="0">
                <a:solidFill>
                  <a:schemeClr val="tx1"/>
                </a:solidFill>
              </a:rPr>
              <a:t>Eclipse</a:t>
            </a:r>
            <a:r>
              <a:rPr kumimoji="0" lang="ko-KR" altLang="en-US" sz="1100" dirty="0" smtClean="0">
                <a:solidFill>
                  <a:schemeClr val="tx1"/>
                </a:solidFill>
              </a:rPr>
              <a:t>를 </a:t>
            </a:r>
            <a:r>
              <a:rPr kumimoji="0" lang="en-US" altLang="ko-KR" sz="1100" dirty="0" smtClean="0">
                <a:solidFill>
                  <a:schemeClr val="tx1"/>
                </a:solidFill>
              </a:rPr>
              <a:t>restart </a:t>
            </a:r>
            <a:r>
              <a:rPr kumimoji="0" lang="ko-KR" altLang="en-US" sz="1100" dirty="0" smtClean="0">
                <a:solidFill>
                  <a:schemeClr val="tx1"/>
                </a:solidFill>
              </a:rPr>
              <a:t>하면 추가 기능이 적용됨</a:t>
            </a:r>
            <a:endParaRPr kumimoji="0" lang="en-US" altLang="ko-KR" sz="1100" dirty="0" smtClean="0">
              <a:solidFill>
                <a:schemeClr val="tx1"/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kumimoji="0" lang="en-US" altLang="ko-KR" sz="1100" dirty="0" smtClean="0">
              <a:solidFill>
                <a:schemeClr val="tx1"/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kumimoji="0"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449332"/>
            <a:ext cx="3888432" cy="1703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323527" y="795553"/>
            <a:ext cx="2160241" cy="2459864"/>
            <a:chOff x="323527" y="795553"/>
            <a:chExt cx="2160241" cy="2459864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7" y="795553"/>
              <a:ext cx="2160241" cy="2459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직사각형 16"/>
            <p:cNvSpPr/>
            <p:nvPr/>
          </p:nvSpPr>
          <p:spPr bwMode="auto">
            <a:xfrm>
              <a:off x="1300822" y="3042116"/>
              <a:ext cx="413084" cy="17086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933829" y="876199"/>
            <a:ext cx="2205838" cy="2034511"/>
            <a:chOff x="1862107" y="1988098"/>
            <a:chExt cx="2205838" cy="2034511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2107" y="1988098"/>
              <a:ext cx="2205838" cy="2034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직사각형 17"/>
            <p:cNvSpPr/>
            <p:nvPr/>
          </p:nvSpPr>
          <p:spPr bwMode="auto">
            <a:xfrm>
              <a:off x="3380816" y="3821992"/>
              <a:ext cx="360040" cy="17086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400">
                <a:solidFill>
                  <a:schemeClr val="tx1"/>
                </a:solidFill>
              </a:endParaRPr>
            </a:p>
          </p:txBody>
        </p:sp>
      </p:grp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5" y="5013176"/>
            <a:ext cx="4118450" cy="11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0779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3175">
          <a:solidFill>
            <a:schemeClr val="bg1">
              <a:lumMod val="65000"/>
            </a:schemeClr>
          </a:solidFill>
          <a:prstDash val="solid"/>
        </a:ln>
      </a:spPr>
      <a:bodyPr rtlCol="0" anchor="ctr"/>
      <a:lstStyle>
        <a:defPPr algn="ctr" fontAlgn="auto">
          <a:spcBef>
            <a:spcPts val="0"/>
          </a:spcBef>
          <a:spcAft>
            <a:spcPts val="0"/>
          </a:spcAft>
          <a:defRPr kumimoji="0" sz="14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8955</TotalTime>
  <Words>404</Words>
  <Application>Microsoft Office PowerPoint</Application>
  <PresentationFormat>화면 슬라이드 쇼(4:3)</PresentationFormat>
  <Paragraphs>86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방법1. 압축 파일 해제</vt:lpstr>
      <vt:lpstr>방법2. 다운로드 및 설치</vt:lpstr>
      <vt:lpstr>방법2. Eclipse 환경 설정– Java</vt:lpstr>
      <vt:lpstr>방법2. Eclipse 환경 설정– Server Runtime</vt:lpstr>
      <vt:lpstr>방법2. Eclipse 환경 설정– Server Runtime</vt:lpstr>
      <vt:lpstr>방법2. Eclipse 환경 설정– Server Runtime</vt:lpstr>
      <vt:lpstr>방법2. Eclipse 환경 설정– Server Runtime</vt:lpstr>
      <vt:lpstr>방법2. Eclipse Plugin – STS for Kepler</vt:lpstr>
      <vt:lpstr>방법2. Eclipse Plugin – STS for Kepler</vt:lpstr>
      <vt:lpstr>방법2. Eclipse Plugin – Properties Editor</vt:lpstr>
      <vt:lpstr>방법2. Eclipse Plugin – Properties Editor</vt:lpstr>
      <vt:lpstr>JavaScript 지원 기능 중지</vt:lpstr>
      <vt:lpstr>Javascript Editor(SPKET)</vt:lpstr>
      <vt:lpstr>Javascript Editor(SPKET)-계속</vt:lpstr>
      <vt:lpstr>VBA Editor 지원 (WFE Wordfile Editor)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SONY</dc:creator>
  <cp:lastModifiedBy>Thomas</cp:lastModifiedBy>
  <cp:revision>485</cp:revision>
  <cp:lastPrinted>2013-08-07T20:26:29Z</cp:lastPrinted>
  <dcterms:created xsi:type="dcterms:W3CDTF">2008-06-25T04:27:36Z</dcterms:created>
  <dcterms:modified xsi:type="dcterms:W3CDTF">2013-12-05T21:59:10Z</dcterms:modified>
</cp:coreProperties>
</file>