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54"/>
  </p:notesMasterIdLst>
  <p:sldIdLst>
    <p:sldId id="256" r:id="rId2"/>
    <p:sldId id="257" r:id="rId3"/>
    <p:sldId id="343" r:id="rId4"/>
    <p:sldId id="342" r:id="rId5"/>
    <p:sldId id="305" r:id="rId6"/>
    <p:sldId id="306" r:id="rId7"/>
    <p:sldId id="307" r:id="rId8"/>
    <p:sldId id="308" r:id="rId9"/>
    <p:sldId id="264" r:id="rId10"/>
    <p:sldId id="278" r:id="rId11"/>
    <p:sldId id="309" r:id="rId12"/>
    <p:sldId id="281" r:id="rId13"/>
    <p:sldId id="310" r:id="rId14"/>
    <p:sldId id="315" r:id="rId15"/>
    <p:sldId id="259" r:id="rId16"/>
    <p:sldId id="303" r:id="rId17"/>
    <p:sldId id="311" r:id="rId18"/>
    <p:sldId id="316" r:id="rId19"/>
    <p:sldId id="282" r:id="rId20"/>
    <p:sldId id="312" r:id="rId21"/>
    <p:sldId id="313" r:id="rId22"/>
    <p:sldId id="293" r:id="rId23"/>
    <p:sldId id="318" r:id="rId24"/>
    <p:sldId id="314" r:id="rId25"/>
    <p:sldId id="319" r:id="rId26"/>
    <p:sldId id="285" r:id="rId27"/>
    <p:sldId id="320" r:id="rId28"/>
    <p:sldId id="321" r:id="rId29"/>
    <p:sldId id="289" r:id="rId30"/>
    <p:sldId id="322" r:id="rId31"/>
    <p:sldId id="288" r:id="rId32"/>
    <p:sldId id="323" r:id="rId33"/>
    <p:sldId id="324" r:id="rId34"/>
    <p:sldId id="294" r:id="rId35"/>
    <p:sldId id="325" r:id="rId36"/>
    <p:sldId id="327" r:id="rId37"/>
    <p:sldId id="326" r:id="rId38"/>
    <p:sldId id="328" r:id="rId39"/>
    <p:sldId id="329" r:id="rId40"/>
    <p:sldId id="331" r:id="rId41"/>
    <p:sldId id="332" r:id="rId42"/>
    <p:sldId id="333" r:id="rId43"/>
    <p:sldId id="295" r:id="rId44"/>
    <p:sldId id="334" r:id="rId45"/>
    <p:sldId id="335" r:id="rId46"/>
    <p:sldId id="336" r:id="rId47"/>
    <p:sldId id="337" r:id="rId48"/>
    <p:sldId id="338" r:id="rId49"/>
    <p:sldId id="339" r:id="rId50"/>
    <p:sldId id="340" r:id="rId51"/>
    <p:sldId id="341" r:id="rId52"/>
    <p:sldId id="286"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568" autoAdjust="0"/>
  </p:normalViewPr>
  <p:slideViewPr>
    <p:cSldViewPr snapToGrid="0">
      <p:cViewPr>
        <p:scale>
          <a:sx n="66" d="100"/>
          <a:sy n="66" d="100"/>
        </p:scale>
        <p:origin x="1301" y="269"/>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7B8867-B676-45C8-B78E-6C5CF93DA7F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EA893088-911C-4BF1-BD71-F011385AD9D7}">
      <dgm:prSet/>
      <dgm:spPr/>
      <dgm:t>
        <a:bodyPr/>
        <a:lstStyle/>
        <a:p>
          <a:pPr>
            <a:lnSpc>
              <a:spcPct val="100000"/>
            </a:lnSpc>
          </a:pPr>
          <a:r>
            <a:rPr lang="it-IT" dirty="0"/>
            <a:t>Entity Component System (ECS)</a:t>
          </a:r>
          <a:endParaRPr lang="en-US" dirty="0"/>
        </a:p>
      </dgm:t>
    </dgm:pt>
    <dgm:pt modelId="{81C2990E-4DB5-4051-8638-88AC6E90A341}" type="parTrans" cxnId="{D1D6E7E5-1BD1-4230-A577-B1637DC3DBEF}">
      <dgm:prSet/>
      <dgm:spPr/>
      <dgm:t>
        <a:bodyPr/>
        <a:lstStyle/>
        <a:p>
          <a:endParaRPr lang="en-US"/>
        </a:p>
      </dgm:t>
    </dgm:pt>
    <dgm:pt modelId="{0B154DAA-F5C3-483E-8CC4-E58DE4C86215}" type="sibTrans" cxnId="{D1D6E7E5-1BD1-4230-A577-B1637DC3DBEF}">
      <dgm:prSet/>
      <dgm:spPr/>
      <dgm:t>
        <a:bodyPr/>
        <a:lstStyle/>
        <a:p>
          <a:endParaRPr lang="en-US"/>
        </a:p>
      </dgm:t>
    </dgm:pt>
    <dgm:pt modelId="{034A9B03-5C15-42F6-A88F-49496038FF28}">
      <dgm:prSet/>
      <dgm:spPr/>
      <dgm:t>
        <a:bodyPr/>
        <a:lstStyle/>
        <a:p>
          <a:pPr>
            <a:lnSpc>
              <a:spcPct val="100000"/>
            </a:lnSpc>
          </a:pPr>
          <a:r>
            <a:rPr lang="it-IT" dirty="0"/>
            <a:t>NetCode</a:t>
          </a:r>
          <a:endParaRPr lang="en-US" dirty="0"/>
        </a:p>
      </dgm:t>
    </dgm:pt>
    <dgm:pt modelId="{77CAA303-8EC6-4E31-BF8D-0C5A3F0C9DBB}" type="sibTrans" cxnId="{E773EB49-5304-4A62-864A-A65BB48EFED4}">
      <dgm:prSet/>
      <dgm:spPr/>
      <dgm:t>
        <a:bodyPr/>
        <a:lstStyle/>
        <a:p>
          <a:endParaRPr lang="en-US"/>
        </a:p>
      </dgm:t>
    </dgm:pt>
    <dgm:pt modelId="{BB7FC565-1652-4B2F-954F-B1A196A20F8D}" type="parTrans" cxnId="{E773EB49-5304-4A62-864A-A65BB48EFED4}">
      <dgm:prSet/>
      <dgm:spPr/>
      <dgm:t>
        <a:bodyPr/>
        <a:lstStyle/>
        <a:p>
          <a:endParaRPr lang="en-US"/>
        </a:p>
      </dgm:t>
    </dgm:pt>
    <dgm:pt modelId="{D54BFC2C-FA44-4B88-80D4-ED7375B39101}">
      <dgm:prSet/>
      <dgm:spPr/>
      <dgm:t>
        <a:bodyPr/>
        <a:lstStyle/>
        <a:p>
          <a:pPr>
            <a:lnSpc>
              <a:spcPct val="100000"/>
            </a:lnSpc>
          </a:pPr>
          <a:r>
            <a:rPr lang="en-US" dirty="0"/>
            <a:t>Prototipi</a:t>
          </a:r>
        </a:p>
      </dgm:t>
    </dgm:pt>
    <dgm:pt modelId="{2C7F8C0D-E466-4DA1-81CE-C715F92F53C9}" type="sibTrans" cxnId="{18B5FF8D-8D1A-4D37-9187-3816A99C13B1}">
      <dgm:prSet/>
      <dgm:spPr/>
      <dgm:t>
        <a:bodyPr/>
        <a:lstStyle/>
        <a:p>
          <a:endParaRPr lang="en-US"/>
        </a:p>
      </dgm:t>
    </dgm:pt>
    <dgm:pt modelId="{766A78B9-8DFF-45D3-8F07-BEE64A741CBE}" type="parTrans" cxnId="{18B5FF8D-8D1A-4D37-9187-3816A99C13B1}">
      <dgm:prSet/>
      <dgm:spPr/>
      <dgm:t>
        <a:bodyPr/>
        <a:lstStyle/>
        <a:p>
          <a:endParaRPr lang="en-US"/>
        </a:p>
      </dgm:t>
    </dgm:pt>
    <dgm:pt modelId="{B34591CF-8FF9-4014-98FD-6ACBF674F0A9}">
      <dgm:prSet/>
      <dgm:spPr/>
      <dgm:t>
        <a:bodyPr/>
        <a:lstStyle/>
        <a:p>
          <a:pPr>
            <a:lnSpc>
              <a:spcPct val="100000"/>
            </a:lnSpc>
          </a:pPr>
          <a:r>
            <a:rPr lang="it-IT" dirty="0"/>
            <a:t>Risultati sperimentali</a:t>
          </a:r>
          <a:endParaRPr lang="en-US" dirty="0"/>
        </a:p>
      </dgm:t>
    </dgm:pt>
    <dgm:pt modelId="{FF9D895D-5595-4DE5-B173-8CCF65E81C16}" type="sibTrans" cxnId="{9F930A06-2DC3-411C-8208-955AE38FD15C}">
      <dgm:prSet/>
      <dgm:spPr/>
      <dgm:t>
        <a:bodyPr/>
        <a:lstStyle/>
        <a:p>
          <a:endParaRPr lang="en-US"/>
        </a:p>
      </dgm:t>
    </dgm:pt>
    <dgm:pt modelId="{FD1A4E3B-8531-4213-BC15-F25611F3EF58}" type="parTrans" cxnId="{9F930A06-2DC3-411C-8208-955AE38FD15C}">
      <dgm:prSet/>
      <dgm:spPr/>
      <dgm:t>
        <a:bodyPr/>
        <a:lstStyle/>
        <a:p>
          <a:endParaRPr lang="en-US"/>
        </a:p>
      </dgm:t>
    </dgm:pt>
    <dgm:pt modelId="{A2A0F039-EADB-4B43-A79E-4BB55DA22D69}">
      <dgm:prSet/>
      <dgm:spPr/>
      <dgm:t>
        <a:bodyPr/>
        <a:lstStyle/>
        <a:p>
          <a:pPr>
            <a:lnSpc>
              <a:spcPct val="100000"/>
            </a:lnSpc>
          </a:pPr>
          <a:r>
            <a:rPr lang="it-IT" dirty="0"/>
            <a:t>Conclusioni</a:t>
          </a:r>
          <a:endParaRPr lang="en-US" dirty="0"/>
        </a:p>
      </dgm:t>
    </dgm:pt>
    <dgm:pt modelId="{D5B4D55B-593E-4CDC-B670-8C1AC5006DC0}" type="sibTrans" cxnId="{6D1BA74E-58A1-4379-A2BE-531256122DDB}">
      <dgm:prSet/>
      <dgm:spPr/>
      <dgm:t>
        <a:bodyPr/>
        <a:lstStyle/>
        <a:p>
          <a:endParaRPr lang="en-US"/>
        </a:p>
      </dgm:t>
    </dgm:pt>
    <dgm:pt modelId="{D4AEB1AD-589E-4BB7-9583-3612F0B6010F}" type="parTrans" cxnId="{6D1BA74E-58A1-4379-A2BE-531256122DDB}">
      <dgm:prSet/>
      <dgm:spPr/>
      <dgm:t>
        <a:bodyPr/>
        <a:lstStyle/>
        <a:p>
          <a:endParaRPr lang="en-US"/>
        </a:p>
      </dgm:t>
    </dgm:pt>
    <dgm:pt modelId="{E3808E34-641D-4AFC-9028-0828BD013243}" type="pres">
      <dgm:prSet presAssocID="{4E7B8867-B676-45C8-B78E-6C5CF93DA7F8}" presName="root" presStyleCnt="0">
        <dgm:presLayoutVars>
          <dgm:dir/>
          <dgm:resizeHandles val="exact"/>
        </dgm:presLayoutVars>
      </dgm:prSet>
      <dgm:spPr/>
    </dgm:pt>
    <dgm:pt modelId="{5BBD26DC-A420-43FA-A05B-772CF7ECF3ED}" type="pres">
      <dgm:prSet presAssocID="{EA893088-911C-4BF1-BD71-F011385AD9D7}" presName="compNode" presStyleCnt="0"/>
      <dgm:spPr/>
    </dgm:pt>
    <dgm:pt modelId="{832A7EF8-FC18-4EA4-BA4E-0934A34EC006}" type="pres">
      <dgm:prSet presAssocID="{EA893088-911C-4BF1-BD71-F011385AD9D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ircular Flowchart"/>
        </a:ext>
      </dgm:extLst>
    </dgm:pt>
    <dgm:pt modelId="{7C7870CD-6088-4670-AF53-463BF69A1327}" type="pres">
      <dgm:prSet presAssocID="{EA893088-911C-4BF1-BD71-F011385AD9D7}" presName="spaceRect" presStyleCnt="0"/>
      <dgm:spPr/>
    </dgm:pt>
    <dgm:pt modelId="{424EE4A7-FF14-4123-BC61-13471F8664A1}" type="pres">
      <dgm:prSet presAssocID="{EA893088-911C-4BF1-BD71-F011385AD9D7}" presName="textRect" presStyleLbl="revTx" presStyleIdx="0" presStyleCnt="5">
        <dgm:presLayoutVars>
          <dgm:chMax val="1"/>
          <dgm:chPref val="1"/>
        </dgm:presLayoutVars>
      </dgm:prSet>
      <dgm:spPr/>
    </dgm:pt>
    <dgm:pt modelId="{0B4F2FD8-0F36-4A17-93CC-A557B82A1704}" type="pres">
      <dgm:prSet presAssocID="{0B154DAA-F5C3-483E-8CC4-E58DE4C86215}" presName="sibTrans" presStyleCnt="0"/>
      <dgm:spPr/>
    </dgm:pt>
    <dgm:pt modelId="{1F7F8158-0FD7-409E-B655-B89727011C6C}" type="pres">
      <dgm:prSet presAssocID="{034A9B03-5C15-42F6-A88F-49496038FF28}" presName="compNode" presStyleCnt="0"/>
      <dgm:spPr/>
    </dgm:pt>
    <dgm:pt modelId="{961F9D62-2FC6-4CB4-9329-CA5F68DDF49E}" type="pres">
      <dgm:prSet presAssocID="{034A9B03-5C15-42F6-A88F-49496038FF2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etwork Diagram"/>
        </a:ext>
      </dgm:extLst>
    </dgm:pt>
    <dgm:pt modelId="{7595B999-3D3A-4C14-BFF2-380D988E2C16}" type="pres">
      <dgm:prSet presAssocID="{034A9B03-5C15-42F6-A88F-49496038FF28}" presName="spaceRect" presStyleCnt="0"/>
      <dgm:spPr/>
    </dgm:pt>
    <dgm:pt modelId="{0095864B-C05A-47EA-8AA0-CC07B07123CF}" type="pres">
      <dgm:prSet presAssocID="{034A9B03-5C15-42F6-A88F-49496038FF28}" presName="textRect" presStyleLbl="revTx" presStyleIdx="1" presStyleCnt="5">
        <dgm:presLayoutVars>
          <dgm:chMax val="1"/>
          <dgm:chPref val="1"/>
        </dgm:presLayoutVars>
      </dgm:prSet>
      <dgm:spPr/>
    </dgm:pt>
    <dgm:pt modelId="{11DEF9E5-2A8A-4F02-952C-210A1A500BC6}" type="pres">
      <dgm:prSet presAssocID="{77CAA303-8EC6-4E31-BF8D-0C5A3F0C9DBB}" presName="sibTrans" presStyleCnt="0"/>
      <dgm:spPr/>
    </dgm:pt>
    <dgm:pt modelId="{1194A4E3-B723-4CBF-957C-FAB84B6BE8F6}" type="pres">
      <dgm:prSet presAssocID="{D54BFC2C-FA44-4B88-80D4-ED7375B39101}" presName="compNode" presStyleCnt="0"/>
      <dgm:spPr/>
    </dgm:pt>
    <dgm:pt modelId="{78E390C0-5958-40B8-AD86-3CB3AF421259}" type="pres">
      <dgm:prSet presAssocID="{D54BFC2C-FA44-4B88-80D4-ED7375B39101}" presName="iconRect" presStyleLbl="node1" presStyleIdx="2" presStyleCnt="5"/>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ircles with Lines"/>
        </a:ext>
      </dgm:extLst>
    </dgm:pt>
    <dgm:pt modelId="{8F56E1C3-7820-4F3A-AAF4-4C0F38F15FB3}" type="pres">
      <dgm:prSet presAssocID="{D54BFC2C-FA44-4B88-80D4-ED7375B39101}" presName="spaceRect" presStyleCnt="0"/>
      <dgm:spPr/>
    </dgm:pt>
    <dgm:pt modelId="{57DE3BD0-311A-4102-AE54-642351D80006}" type="pres">
      <dgm:prSet presAssocID="{D54BFC2C-FA44-4B88-80D4-ED7375B39101}" presName="textRect" presStyleLbl="revTx" presStyleIdx="2" presStyleCnt="5">
        <dgm:presLayoutVars>
          <dgm:chMax val="1"/>
          <dgm:chPref val="1"/>
        </dgm:presLayoutVars>
      </dgm:prSet>
      <dgm:spPr/>
    </dgm:pt>
    <dgm:pt modelId="{0A006DF4-B14C-45F5-84CE-BFD8996266C8}" type="pres">
      <dgm:prSet presAssocID="{2C7F8C0D-E466-4DA1-81CE-C715F92F53C9}" presName="sibTrans" presStyleCnt="0"/>
      <dgm:spPr/>
    </dgm:pt>
    <dgm:pt modelId="{991DC25F-1040-4C0A-88C6-87BA1ABFBD8D}" type="pres">
      <dgm:prSet presAssocID="{B34591CF-8FF9-4014-98FD-6ACBF674F0A9}" presName="compNode" presStyleCnt="0"/>
      <dgm:spPr/>
    </dgm:pt>
    <dgm:pt modelId="{46283FF1-9129-425E-9DD6-432FDC9B1D3C}" type="pres">
      <dgm:prSet presAssocID="{B34591CF-8FF9-4014-98FD-6ACBF674F0A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r chart"/>
        </a:ext>
      </dgm:extLst>
    </dgm:pt>
    <dgm:pt modelId="{A80F73C0-973E-4DE4-ACBC-406EFAEC2A0B}" type="pres">
      <dgm:prSet presAssocID="{B34591CF-8FF9-4014-98FD-6ACBF674F0A9}" presName="spaceRect" presStyleCnt="0"/>
      <dgm:spPr/>
    </dgm:pt>
    <dgm:pt modelId="{70636E21-D02D-46A0-BDE1-9BABBC362F8A}" type="pres">
      <dgm:prSet presAssocID="{B34591CF-8FF9-4014-98FD-6ACBF674F0A9}" presName="textRect" presStyleLbl="revTx" presStyleIdx="3" presStyleCnt="5">
        <dgm:presLayoutVars>
          <dgm:chMax val="1"/>
          <dgm:chPref val="1"/>
        </dgm:presLayoutVars>
      </dgm:prSet>
      <dgm:spPr/>
    </dgm:pt>
    <dgm:pt modelId="{B21F5D38-F70A-4717-BDA4-80D6FB8682B2}" type="pres">
      <dgm:prSet presAssocID="{FF9D895D-5595-4DE5-B173-8CCF65E81C16}" presName="sibTrans" presStyleCnt="0"/>
      <dgm:spPr/>
    </dgm:pt>
    <dgm:pt modelId="{5FE889FB-278B-42F0-836A-14698146871C}" type="pres">
      <dgm:prSet presAssocID="{A2A0F039-EADB-4B43-A79E-4BB55DA22D69}" presName="compNode" presStyleCnt="0"/>
      <dgm:spPr/>
    </dgm:pt>
    <dgm:pt modelId="{A14DE6A6-86BF-471A-AE23-D51626C52B9A}" type="pres">
      <dgm:prSet presAssocID="{A2A0F039-EADB-4B43-A79E-4BB55DA22D6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gno di spunta"/>
        </a:ext>
      </dgm:extLst>
    </dgm:pt>
    <dgm:pt modelId="{CF0D52EF-4FD0-4ED7-B560-4FFC430D66D7}" type="pres">
      <dgm:prSet presAssocID="{A2A0F039-EADB-4B43-A79E-4BB55DA22D69}" presName="spaceRect" presStyleCnt="0"/>
      <dgm:spPr/>
    </dgm:pt>
    <dgm:pt modelId="{98054F00-83D7-4017-9273-AF69FD19F627}" type="pres">
      <dgm:prSet presAssocID="{A2A0F039-EADB-4B43-A79E-4BB55DA22D69}" presName="textRect" presStyleLbl="revTx" presStyleIdx="4" presStyleCnt="5">
        <dgm:presLayoutVars>
          <dgm:chMax val="1"/>
          <dgm:chPref val="1"/>
        </dgm:presLayoutVars>
      </dgm:prSet>
      <dgm:spPr/>
    </dgm:pt>
  </dgm:ptLst>
  <dgm:cxnLst>
    <dgm:cxn modelId="{9F930A06-2DC3-411C-8208-955AE38FD15C}" srcId="{4E7B8867-B676-45C8-B78E-6C5CF93DA7F8}" destId="{B34591CF-8FF9-4014-98FD-6ACBF674F0A9}" srcOrd="3" destOrd="0" parTransId="{FD1A4E3B-8531-4213-BC15-F25611F3EF58}" sibTransId="{FF9D895D-5595-4DE5-B173-8CCF65E81C16}"/>
    <dgm:cxn modelId="{8FD85424-BD24-4180-949A-BD4EF7852A62}" type="presOf" srcId="{D54BFC2C-FA44-4B88-80D4-ED7375B39101}" destId="{57DE3BD0-311A-4102-AE54-642351D80006}" srcOrd="0" destOrd="0" presId="urn:microsoft.com/office/officeart/2018/2/layout/IconLabelList"/>
    <dgm:cxn modelId="{E773EB49-5304-4A62-864A-A65BB48EFED4}" srcId="{4E7B8867-B676-45C8-B78E-6C5CF93DA7F8}" destId="{034A9B03-5C15-42F6-A88F-49496038FF28}" srcOrd="1" destOrd="0" parTransId="{BB7FC565-1652-4B2F-954F-B1A196A20F8D}" sibTransId="{77CAA303-8EC6-4E31-BF8D-0C5A3F0C9DBB}"/>
    <dgm:cxn modelId="{8AB6676C-12D0-4217-8090-42478E0DE02E}" type="presOf" srcId="{034A9B03-5C15-42F6-A88F-49496038FF28}" destId="{0095864B-C05A-47EA-8AA0-CC07B07123CF}" srcOrd="0" destOrd="0" presId="urn:microsoft.com/office/officeart/2018/2/layout/IconLabelList"/>
    <dgm:cxn modelId="{6D1BA74E-58A1-4379-A2BE-531256122DDB}" srcId="{4E7B8867-B676-45C8-B78E-6C5CF93DA7F8}" destId="{A2A0F039-EADB-4B43-A79E-4BB55DA22D69}" srcOrd="4" destOrd="0" parTransId="{D4AEB1AD-589E-4BB7-9583-3612F0B6010F}" sibTransId="{D5B4D55B-593E-4CDC-B670-8C1AC5006DC0}"/>
    <dgm:cxn modelId="{13B1947F-34A9-43EA-9183-0FCEA183881E}" type="presOf" srcId="{A2A0F039-EADB-4B43-A79E-4BB55DA22D69}" destId="{98054F00-83D7-4017-9273-AF69FD19F627}" srcOrd="0" destOrd="0" presId="urn:microsoft.com/office/officeart/2018/2/layout/IconLabelList"/>
    <dgm:cxn modelId="{63C50D89-B87B-4D99-8B4E-54FACA12491C}" type="presOf" srcId="{EA893088-911C-4BF1-BD71-F011385AD9D7}" destId="{424EE4A7-FF14-4123-BC61-13471F8664A1}" srcOrd="0" destOrd="0" presId="urn:microsoft.com/office/officeart/2018/2/layout/IconLabelList"/>
    <dgm:cxn modelId="{18B5FF8D-8D1A-4D37-9187-3816A99C13B1}" srcId="{4E7B8867-B676-45C8-B78E-6C5CF93DA7F8}" destId="{D54BFC2C-FA44-4B88-80D4-ED7375B39101}" srcOrd="2" destOrd="0" parTransId="{766A78B9-8DFF-45D3-8F07-BEE64A741CBE}" sibTransId="{2C7F8C0D-E466-4DA1-81CE-C715F92F53C9}"/>
    <dgm:cxn modelId="{AD5DB5C3-D785-4252-AD27-93779CEE0B29}" type="presOf" srcId="{B34591CF-8FF9-4014-98FD-6ACBF674F0A9}" destId="{70636E21-D02D-46A0-BDE1-9BABBC362F8A}" srcOrd="0" destOrd="0" presId="urn:microsoft.com/office/officeart/2018/2/layout/IconLabelList"/>
    <dgm:cxn modelId="{D1D6E7E5-1BD1-4230-A577-B1637DC3DBEF}" srcId="{4E7B8867-B676-45C8-B78E-6C5CF93DA7F8}" destId="{EA893088-911C-4BF1-BD71-F011385AD9D7}" srcOrd="0" destOrd="0" parTransId="{81C2990E-4DB5-4051-8638-88AC6E90A341}" sibTransId="{0B154DAA-F5C3-483E-8CC4-E58DE4C86215}"/>
    <dgm:cxn modelId="{62BED6F8-0C16-4B89-9412-E8448652AC17}" type="presOf" srcId="{4E7B8867-B676-45C8-B78E-6C5CF93DA7F8}" destId="{E3808E34-641D-4AFC-9028-0828BD013243}" srcOrd="0" destOrd="0" presId="urn:microsoft.com/office/officeart/2018/2/layout/IconLabelList"/>
    <dgm:cxn modelId="{A1EB2C42-098F-4A38-9E5C-BB9F2B4F74CF}" type="presParOf" srcId="{E3808E34-641D-4AFC-9028-0828BD013243}" destId="{5BBD26DC-A420-43FA-A05B-772CF7ECF3ED}" srcOrd="0" destOrd="0" presId="urn:microsoft.com/office/officeart/2018/2/layout/IconLabelList"/>
    <dgm:cxn modelId="{D72DF9C5-5FEB-4E4A-B98F-BB0F5115404C}" type="presParOf" srcId="{5BBD26DC-A420-43FA-A05B-772CF7ECF3ED}" destId="{832A7EF8-FC18-4EA4-BA4E-0934A34EC006}" srcOrd="0" destOrd="0" presId="urn:microsoft.com/office/officeart/2018/2/layout/IconLabelList"/>
    <dgm:cxn modelId="{BDD0BD89-3296-4286-9B99-97D282941FA3}" type="presParOf" srcId="{5BBD26DC-A420-43FA-A05B-772CF7ECF3ED}" destId="{7C7870CD-6088-4670-AF53-463BF69A1327}" srcOrd="1" destOrd="0" presId="urn:microsoft.com/office/officeart/2018/2/layout/IconLabelList"/>
    <dgm:cxn modelId="{0FDEB5C1-0E93-4B79-BADE-AE2A58A81805}" type="presParOf" srcId="{5BBD26DC-A420-43FA-A05B-772CF7ECF3ED}" destId="{424EE4A7-FF14-4123-BC61-13471F8664A1}" srcOrd="2" destOrd="0" presId="urn:microsoft.com/office/officeart/2018/2/layout/IconLabelList"/>
    <dgm:cxn modelId="{FC420D8B-5E6D-4345-8228-12F87489A9AB}" type="presParOf" srcId="{E3808E34-641D-4AFC-9028-0828BD013243}" destId="{0B4F2FD8-0F36-4A17-93CC-A557B82A1704}" srcOrd="1" destOrd="0" presId="urn:microsoft.com/office/officeart/2018/2/layout/IconLabelList"/>
    <dgm:cxn modelId="{D9158274-D8E1-445B-B617-5BC4B7133326}" type="presParOf" srcId="{E3808E34-641D-4AFC-9028-0828BD013243}" destId="{1F7F8158-0FD7-409E-B655-B89727011C6C}" srcOrd="2" destOrd="0" presId="urn:microsoft.com/office/officeart/2018/2/layout/IconLabelList"/>
    <dgm:cxn modelId="{012B36B7-F2B0-487C-9802-0CE9A14387BC}" type="presParOf" srcId="{1F7F8158-0FD7-409E-B655-B89727011C6C}" destId="{961F9D62-2FC6-4CB4-9329-CA5F68DDF49E}" srcOrd="0" destOrd="0" presId="urn:microsoft.com/office/officeart/2018/2/layout/IconLabelList"/>
    <dgm:cxn modelId="{7D54E7E7-3252-4B24-8789-69B4EA45C4F5}" type="presParOf" srcId="{1F7F8158-0FD7-409E-B655-B89727011C6C}" destId="{7595B999-3D3A-4C14-BFF2-380D988E2C16}" srcOrd="1" destOrd="0" presId="urn:microsoft.com/office/officeart/2018/2/layout/IconLabelList"/>
    <dgm:cxn modelId="{CC298E81-C5C8-40DD-98DE-1F03645735A8}" type="presParOf" srcId="{1F7F8158-0FD7-409E-B655-B89727011C6C}" destId="{0095864B-C05A-47EA-8AA0-CC07B07123CF}" srcOrd="2" destOrd="0" presId="urn:microsoft.com/office/officeart/2018/2/layout/IconLabelList"/>
    <dgm:cxn modelId="{314C7682-3862-47FB-B2EC-B63AA913C999}" type="presParOf" srcId="{E3808E34-641D-4AFC-9028-0828BD013243}" destId="{11DEF9E5-2A8A-4F02-952C-210A1A500BC6}" srcOrd="3" destOrd="0" presId="urn:microsoft.com/office/officeart/2018/2/layout/IconLabelList"/>
    <dgm:cxn modelId="{28EB8349-4375-40FF-87DA-6B04D424EA2F}" type="presParOf" srcId="{E3808E34-641D-4AFC-9028-0828BD013243}" destId="{1194A4E3-B723-4CBF-957C-FAB84B6BE8F6}" srcOrd="4" destOrd="0" presId="urn:microsoft.com/office/officeart/2018/2/layout/IconLabelList"/>
    <dgm:cxn modelId="{A2FE37AF-0C30-49EE-97D7-A90199CE5079}" type="presParOf" srcId="{1194A4E3-B723-4CBF-957C-FAB84B6BE8F6}" destId="{78E390C0-5958-40B8-AD86-3CB3AF421259}" srcOrd="0" destOrd="0" presId="urn:microsoft.com/office/officeart/2018/2/layout/IconLabelList"/>
    <dgm:cxn modelId="{6678D338-37CD-46A7-A0F2-51E26059C2FF}" type="presParOf" srcId="{1194A4E3-B723-4CBF-957C-FAB84B6BE8F6}" destId="{8F56E1C3-7820-4F3A-AAF4-4C0F38F15FB3}" srcOrd="1" destOrd="0" presId="urn:microsoft.com/office/officeart/2018/2/layout/IconLabelList"/>
    <dgm:cxn modelId="{041A2A59-857B-459A-8212-C61E38A32911}" type="presParOf" srcId="{1194A4E3-B723-4CBF-957C-FAB84B6BE8F6}" destId="{57DE3BD0-311A-4102-AE54-642351D80006}" srcOrd="2" destOrd="0" presId="urn:microsoft.com/office/officeart/2018/2/layout/IconLabelList"/>
    <dgm:cxn modelId="{46AAD576-A980-4994-9122-6BBE31EBC5EC}" type="presParOf" srcId="{E3808E34-641D-4AFC-9028-0828BD013243}" destId="{0A006DF4-B14C-45F5-84CE-BFD8996266C8}" srcOrd="5" destOrd="0" presId="urn:microsoft.com/office/officeart/2018/2/layout/IconLabelList"/>
    <dgm:cxn modelId="{827EF7F6-C2F8-46F5-942D-6664AACB39FB}" type="presParOf" srcId="{E3808E34-641D-4AFC-9028-0828BD013243}" destId="{991DC25F-1040-4C0A-88C6-87BA1ABFBD8D}" srcOrd="6" destOrd="0" presId="urn:microsoft.com/office/officeart/2018/2/layout/IconLabelList"/>
    <dgm:cxn modelId="{DCA27FFC-CEDB-4DA0-8B36-9AD2381C801B}" type="presParOf" srcId="{991DC25F-1040-4C0A-88C6-87BA1ABFBD8D}" destId="{46283FF1-9129-425E-9DD6-432FDC9B1D3C}" srcOrd="0" destOrd="0" presId="urn:microsoft.com/office/officeart/2018/2/layout/IconLabelList"/>
    <dgm:cxn modelId="{B70E4853-1EE4-4AA7-9DD6-3814806877A1}" type="presParOf" srcId="{991DC25F-1040-4C0A-88C6-87BA1ABFBD8D}" destId="{A80F73C0-973E-4DE4-ACBC-406EFAEC2A0B}" srcOrd="1" destOrd="0" presId="urn:microsoft.com/office/officeart/2018/2/layout/IconLabelList"/>
    <dgm:cxn modelId="{AD3DEFCB-0F8A-4726-B747-E30050251F93}" type="presParOf" srcId="{991DC25F-1040-4C0A-88C6-87BA1ABFBD8D}" destId="{70636E21-D02D-46A0-BDE1-9BABBC362F8A}" srcOrd="2" destOrd="0" presId="urn:microsoft.com/office/officeart/2018/2/layout/IconLabelList"/>
    <dgm:cxn modelId="{1E8DBC8F-B636-45CF-B21F-3E7DCFFE2809}" type="presParOf" srcId="{E3808E34-641D-4AFC-9028-0828BD013243}" destId="{B21F5D38-F70A-4717-BDA4-80D6FB8682B2}" srcOrd="7" destOrd="0" presId="urn:microsoft.com/office/officeart/2018/2/layout/IconLabelList"/>
    <dgm:cxn modelId="{D5E3F6D3-0228-4316-8D3E-785A8AE5F27B}" type="presParOf" srcId="{E3808E34-641D-4AFC-9028-0828BD013243}" destId="{5FE889FB-278B-42F0-836A-14698146871C}" srcOrd="8" destOrd="0" presId="urn:microsoft.com/office/officeart/2018/2/layout/IconLabelList"/>
    <dgm:cxn modelId="{EA362B4E-C160-40B8-98D0-7AA77428DD4B}" type="presParOf" srcId="{5FE889FB-278B-42F0-836A-14698146871C}" destId="{A14DE6A6-86BF-471A-AE23-D51626C52B9A}" srcOrd="0" destOrd="0" presId="urn:microsoft.com/office/officeart/2018/2/layout/IconLabelList"/>
    <dgm:cxn modelId="{FC56FDE4-C614-4FDD-9125-20871C820BDB}" type="presParOf" srcId="{5FE889FB-278B-42F0-836A-14698146871C}" destId="{CF0D52EF-4FD0-4ED7-B560-4FFC430D66D7}" srcOrd="1" destOrd="0" presId="urn:microsoft.com/office/officeart/2018/2/layout/IconLabelList"/>
    <dgm:cxn modelId="{502C67C3-A44E-4DA8-A62F-A312A87C801B}" type="presParOf" srcId="{5FE889FB-278B-42F0-836A-14698146871C}" destId="{98054F00-83D7-4017-9273-AF69FD19F627}"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2A7EF8-FC18-4EA4-BA4E-0934A34EC006}">
      <dsp:nvSpPr>
        <dsp:cNvPr id="0" name=""/>
        <dsp:cNvSpPr/>
      </dsp:nvSpPr>
      <dsp:spPr>
        <a:xfrm>
          <a:off x="489253" y="1130116"/>
          <a:ext cx="793388" cy="7933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24EE4A7-FF14-4123-BC61-13471F8664A1}">
      <dsp:nvSpPr>
        <dsp:cNvPr id="0" name=""/>
        <dsp:cNvSpPr/>
      </dsp:nvSpPr>
      <dsp:spPr>
        <a:xfrm>
          <a:off x="4405" y="218800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it-IT" sz="1800" kern="1200" dirty="0"/>
            <a:t>Entity Component System (ECS)</a:t>
          </a:r>
          <a:endParaRPr lang="en-US" sz="1800" kern="1200" dirty="0"/>
        </a:p>
      </dsp:txBody>
      <dsp:txXfrm>
        <a:off x="4405" y="2188009"/>
        <a:ext cx="1763085" cy="705234"/>
      </dsp:txXfrm>
    </dsp:sp>
    <dsp:sp modelId="{961F9D62-2FC6-4CB4-9329-CA5F68DDF49E}">
      <dsp:nvSpPr>
        <dsp:cNvPr id="0" name=""/>
        <dsp:cNvSpPr/>
      </dsp:nvSpPr>
      <dsp:spPr>
        <a:xfrm>
          <a:off x="2560879" y="1130116"/>
          <a:ext cx="793388" cy="7933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95864B-C05A-47EA-8AA0-CC07B07123CF}">
      <dsp:nvSpPr>
        <dsp:cNvPr id="0" name=""/>
        <dsp:cNvSpPr/>
      </dsp:nvSpPr>
      <dsp:spPr>
        <a:xfrm>
          <a:off x="2076031" y="218800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it-IT" sz="1800" kern="1200" dirty="0"/>
            <a:t>NetCode</a:t>
          </a:r>
          <a:endParaRPr lang="en-US" sz="1800" kern="1200" dirty="0"/>
        </a:p>
      </dsp:txBody>
      <dsp:txXfrm>
        <a:off x="2076031" y="2188009"/>
        <a:ext cx="1763085" cy="705234"/>
      </dsp:txXfrm>
    </dsp:sp>
    <dsp:sp modelId="{78E390C0-5958-40B8-AD86-3CB3AF421259}">
      <dsp:nvSpPr>
        <dsp:cNvPr id="0" name=""/>
        <dsp:cNvSpPr/>
      </dsp:nvSpPr>
      <dsp:spPr>
        <a:xfrm>
          <a:off x="4632505" y="1130116"/>
          <a:ext cx="793388" cy="793388"/>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DE3BD0-311A-4102-AE54-642351D80006}">
      <dsp:nvSpPr>
        <dsp:cNvPr id="0" name=""/>
        <dsp:cNvSpPr/>
      </dsp:nvSpPr>
      <dsp:spPr>
        <a:xfrm>
          <a:off x="4147657" y="218800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kern="1200" dirty="0"/>
            <a:t>Prototipi</a:t>
          </a:r>
        </a:p>
      </dsp:txBody>
      <dsp:txXfrm>
        <a:off x="4147657" y="2188009"/>
        <a:ext cx="1763085" cy="705234"/>
      </dsp:txXfrm>
    </dsp:sp>
    <dsp:sp modelId="{46283FF1-9129-425E-9DD6-432FDC9B1D3C}">
      <dsp:nvSpPr>
        <dsp:cNvPr id="0" name=""/>
        <dsp:cNvSpPr/>
      </dsp:nvSpPr>
      <dsp:spPr>
        <a:xfrm>
          <a:off x="6704131" y="1130116"/>
          <a:ext cx="793388" cy="7933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36E21-D02D-46A0-BDE1-9BABBC362F8A}">
      <dsp:nvSpPr>
        <dsp:cNvPr id="0" name=""/>
        <dsp:cNvSpPr/>
      </dsp:nvSpPr>
      <dsp:spPr>
        <a:xfrm>
          <a:off x="6219283" y="218800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it-IT" sz="1800" kern="1200" dirty="0"/>
            <a:t>Risultati sperimentali</a:t>
          </a:r>
          <a:endParaRPr lang="en-US" sz="1800" kern="1200" dirty="0"/>
        </a:p>
      </dsp:txBody>
      <dsp:txXfrm>
        <a:off x="6219283" y="2188009"/>
        <a:ext cx="1763085" cy="705234"/>
      </dsp:txXfrm>
    </dsp:sp>
    <dsp:sp modelId="{A14DE6A6-86BF-471A-AE23-D51626C52B9A}">
      <dsp:nvSpPr>
        <dsp:cNvPr id="0" name=""/>
        <dsp:cNvSpPr/>
      </dsp:nvSpPr>
      <dsp:spPr>
        <a:xfrm>
          <a:off x="8775757" y="1130116"/>
          <a:ext cx="793388" cy="79338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054F00-83D7-4017-9273-AF69FD19F627}">
      <dsp:nvSpPr>
        <dsp:cNvPr id="0" name=""/>
        <dsp:cNvSpPr/>
      </dsp:nvSpPr>
      <dsp:spPr>
        <a:xfrm>
          <a:off x="8290908" y="2188009"/>
          <a:ext cx="1763085" cy="705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it-IT" sz="1800" kern="1200" dirty="0"/>
            <a:t>Conclusioni</a:t>
          </a:r>
          <a:endParaRPr lang="en-US" sz="1800" kern="1200" dirty="0"/>
        </a:p>
      </dsp:txBody>
      <dsp:txXfrm>
        <a:off x="8290908" y="2188009"/>
        <a:ext cx="1763085" cy="70523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12E8-FE2D-45E4-9113-46A6A8E7F6DD}" type="datetimeFigureOut">
              <a:rPr lang="it-IT" smtClean="0"/>
              <a:t>29/03/2021</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58FE9-02C2-4373-B6C4-DD2BB788B9F5}" type="slidenum">
              <a:rPr lang="it-IT" smtClean="0"/>
              <a:t>‹N›</a:t>
            </a:fld>
            <a:endParaRPr lang="it-IT" dirty="0"/>
          </a:p>
        </p:txBody>
      </p:sp>
    </p:spTree>
    <p:extLst>
      <p:ext uri="{BB962C8B-B14F-4D97-AF65-F5344CB8AC3E}">
        <p14:creationId xmlns:p14="http://schemas.microsoft.com/office/powerpoint/2010/main" val="1023489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Buongiorno, sono Michele Righi e la mia tesi riguarda la nuova architettura DOTS del motore di gioco Unity.</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a:t>
            </a:fld>
            <a:endParaRPr lang="it-IT" dirty="0"/>
          </a:p>
        </p:txBody>
      </p:sp>
    </p:spTree>
    <p:extLst>
      <p:ext uri="{BB962C8B-B14F-4D97-AF65-F5344CB8AC3E}">
        <p14:creationId xmlns:p14="http://schemas.microsoft.com/office/powerpoint/2010/main" val="38396580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ECS è il modello su cui si basa la nuova architettura che, come dice il nome comprende 3 concetti fondamentali: entità, componenti e sistemi.</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10</a:t>
            </a:fld>
            <a:endParaRPr lang="it-IT" dirty="0"/>
          </a:p>
        </p:txBody>
      </p:sp>
    </p:spTree>
    <p:extLst>
      <p:ext uri="{BB962C8B-B14F-4D97-AF65-F5344CB8AC3E}">
        <p14:creationId xmlns:p14="http://schemas.microsoft.com/office/powerpoint/2010/main" val="40175918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entità, sono le cose che esistono a runtime nell'applicazione (sono dei semplici ID numerici, infatti possiamo paragonarle alle chiavi delle tuple in un database);</a:t>
            </a:r>
          </a:p>
          <a:p>
            <a:r>
              <a:rPr lang="it-IT" dirty="0"/>
              <a:t>(click)</a:t>
            </a:r>
          </a:p>
          <a:p>
            <a:r>
              <a:rPr lang="it-IT" dirty="0"/>
              <a:t>-i componenti, sono i dati associati alle entità (non contengono alcun tipo di logica);</a:t>
            </a:r>
          </a:p>
          <a:p>
            <a:r>
              <a:rPr lang="it-IT" dirty="0"/>
              <a:t>(click)</a:t>
            </a:r>
          </a:p>
          <a:p>
            <a:r>
              <a:rPr lang="it-IT" dirty="0"/>
              <a:t>-i sistemi, realizzano il comportamento, accedendo ai componenti (da cui però sono separati).</a:t>
            </a:r>
          </a:p>
          <a:p>
            <a:r>
              <a:rPr lang="it-IT" dirty="0"/>
              <a:t>Rispetto al modello a componenti, ECS è più efficiente in quanto i dati sono presenti solo nei componenti che, essendo strutture, possono essere immagazzinati in memoria all'interno di array, dunque sono facilmente serializzabili in cache.</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11</a:t>
            </a:fld>
            <a:endParaRPr lang="it-IT" dirty="0"/>
          </a:p>
        </p:txBody>
      </p:sp>
    </p:spTree>
    <p:extLst>
      <p:ext uri="{BB962C8B-B14F-4D97-AF65-F5344CB8AC3E}">
        <p14:creationId xmlns:p14="http://schemas.microsoft.com/office/powerpoint/2010/main" val="676925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entità, sono le cose che esistono a runtime nell'applicazione (sono dei semplici ID numerici, infatti possiamo paragonarle alle chiavi delle tuple in un database);</a:t>
            </a:r>
          </a:p>
          <a:p>
            <a:r>
              <a:rPr lang="it-IT" dirty="0"/>
              <a:t>(click)</a:t>
            </a:r>
          </a:p>
          <a:p>
            <a:r>
              <a:rPr lang="it-IT" dirty="0"/>
              <a:t>-i componenti, sono i dati associati alle entità (non contengono alcun tipo di logica);</a:t>
            </a:r>
          </a:p>
          <a:p>
            <a:r>
              <a:rPr lang="it-IT" dirty="0"/>
              <a:t>(click)</a:t>
            </a:r>
          </a:p>
          <a:p>
            <a:r>
              <a:rPr lang="it-IT" dirty="0"/>
              <a:t>-i sistemi, realizzano il comportamento, accedendo ai componenti (da cui però sono separati).</a:t>
            </a:r>
          </a:p>
          <a:p>
            <a:r>
              <a:rPr lang="it-IT" dirty="0"/>
              <a:t>Rispetto al modello a componenti, ECS è più efficiente in quanto i dati sono presenti solo nei componenti che, essendo strutture, possono essere immagazzinati in memoria all'interno di array, dunque sono facilmente serializzabili in cache.</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12</a:t>
            </a:fld>
            <a:endParaRPr lang="it-IT" dirty="0"/>
          </a:p>
        </p:txBody>
      </p:sp>
    </p:spTree>
    <p:extLst>
      <p:ext uri="{BB962C8B-B14F-4D97-AF65-F5344CB8AC3E}">
        <p14:creationId xmlns:p14="http://schemas.microsoft.com/office/powerpoint/2010/main" val="28082478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-le entità, sono le cose che esistono a runtime nell'applicazione (sono dei semplici ID numerici, infatti possiamo paragonarle alle chiavi delle tuple in un database);</a:t>
            </a:r>
          </a:p>
          <a:p>
            <a:r>
              <a:rPr lang="it-IT" dirty="0"/>
              <a:t>(click)</a:t>
            </a:r>
          </a:p>
          <a:p>
            <a:r>
              <a:rPr lang="it-IT" dirty="0"/>
              <a:t>-i componenti, sono i dati associati alle entità (non contengono alcun tipo di logica);</a:t>
            </a:r>
          </a:p>
          <a:p>
            <a:r>
              <a:rPr lang="it-IT" dirty="0"/>
              <a:t>(click)</a:t>
            </a:r>
          </a:p>
          <a:p>
            <a:r>
              <a:rPr lang="it-IT" dirty="0"/>
              <a:t>-i sistemi, realizzano il comportamento, accedendo ai componenti (da cui però sono separati).</a:t>
            </a:r>
          </a:p>
          <a:p>
            <a:r>
              <a:rPr lang="it-IT" dirty="0"/>
              <a:t>Rispetto al modello a componenti, ECS è più efficiente in quanto i dati sono presenti solo nei componenti che, essendo strutture, possono essere immagazzinati in memoria all'interno di array, dunque sono facilmente serializzabili in cache.</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13</a:t>
            </a:fld>
            <a:endParaRPr lang="it-IT" dirty="0"/>
          </a:p>
        </p:txBody>
      </p:sp>
    </p:spTree>
    <p:extLst>
      <p:ext uri="{BB962C8B-B14F-4D97-AF65-F5344CB8AC3E}">
        <p14:creationId xmlns:p14="http://schemas.microsoft.com/office/powerpoint/2010/main" val="32556133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NetCode realizza il modello di rete, basato su ECS.</a:t>
            </a:r>
          </a:p>
          <a:p>
            <a:r>
              <a:rPr lang="it-IT" dirty="0"/>
              <a:t>(click)</a:t>
            </a:r>
          </a:p>
          <a:p>
            <a:r>
              <a:rPr lang="it-IT" dirty="0"/>
              <a:t>In particolare, implementa un modello client/server con server autoritativo: ovvero la simulazione viene eseguita sia su client che su server, ma solo quella del server è sempre corretta. Il client aggiorna la propria per farla corrispondere a quella del server.</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14</a:t>
            </a:fld>
            <a:endParaRPr lang="it-IT" dirty="0"/>
          </a:p>
        </p:txBody>
      </p:sp>
    </p:spTree>
    <p:extLst>
      <p:ext uri="{BB962C8B-B14F-4D97-AF65-F5344CB8AC3E}">
        <p14:creationId xmlns:p14="http://schemas.microsoft.com/office/powerpoint/2010/main" val="5013642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NetCode realizza il modello di rete, basato su ECS.</a:t>
            </a:r>
          </a:p>
          <a:p>
            <a:r>
              <a:rPr lang="it-IT" dirty="0"/>
              <a:t>(click)</a:t>
            </a:r>
          </a:p>
          <a:p>
            <a:r>
              <a:rPr lang="it-IT" dirty="0"/>
              <a:t>In particolare, implementa un modello client/server con server autoritativo: ovvero la simulazione viene eseguita sia su client che su server, ma solo quella del server è sempre corretta. Il client aggiorna la propria per farla corrispondere a quella del server.</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15</a:t>
            </a:fld>
            <a:endParaRPr lang="it-IT" dirty="0"/>
          </a:p>
        </p:txBody>
      </p:sp>
    </p:spTree>
    <p:extLst>
      <p:ext uri="{BB962C8B-B14F-4D97-AF65-F5344CB8AC3E}">
        <p14:creationId xmlns:p14="http://schemas.microsoft.com/office/powerpoint/2010/main" val="3348364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Inoltre, riduce la latenza in gioco grazie alla predizione lato client: quando il client riceve uno stato dal server, sa che è datato di un mezzo RTT. Dunque, lo simula internamente per un ulteriore un mezzo RTT o finché non riceve un nuovo aggiornamento. Così facendo, la simulazione presentata è un’approssimazione più veritiera di ciò che sta succedendo lato server.</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16</a:t>
            </a:fld>
            <a:endParaRPr lang="it-IT" dirty="0"/>
          </a:p>
        </p:txBody>
      </p:sp>
    </p:spTree>
    <p:extLst>
      <p:ext uri="{BB962C8B-B14F-4D97-AF65-F5344CB8AC3E}">
        <p14:creationId xmlns:p14="http://schemas.microsoft.com/office/powerpoint/2010/main" val="9768715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Utilizzando il motore di gioco Unity, abbiamo realizzato i seguenti prototipi:</a:t>
            </a:r>
          </a:p>
          <a:p>
            <a:r>
              <a:rPr lang="it-IT" dirty="0"/>
              <a:t>(click)</a:t>
            </a:r>
          </a:p>
          <a:p>
            <a:r>
              <a:rPr lang="it-IT" dirty="0"/>
              <a:t>--- Prototipo1 ---------</a:t>
            </a:r>
          </a:p>
          <a:p>
            <a:r>
              <a:rPr lang="it-IT" dirty="0"/>
              <a:t>Il primo è il più complesso: realizza un videogioco multiplayer completo, in cui ciascun giocatore controlla la propria capsula, muovendosi per la mappa e interagendo con gli oggetti di scena. È stato realizzato interamente sfruttando i package DOTS, in particolare:</a:t>
            </a:r>
          </a:p>
          <a:p>
            <a:r>
              <a:rPr lang="it-IT" dirty="0"/>
              <a:t>(click)</a:t>
            </a:r>
          </a:p>
          <a:p>
            <a:r>
              <a:rPr lang="it-IT" dirty="0"/>
              <a:t>Il package Entities ha permesso di realizzare l’architettura basata su ECS;</a:t>
            </a:r>
          </a:p>
          <a:p>
            <a:r>
              <a:rPr lang="it-IT" dirty="0"/>
              <a:t>(click)</a:t>
            </a:r>
          </a:p>
          <a:p>
            <a:r>
              <a:rPr lang="it-IT" dirty="0"/>
              <a:t>NetCode ha fornito il modello di networking definito nelle slide precedenti;</a:t>
            </a:r>
          </a:p>
          <a:p>
            <a:r>
              <a:rPr lang="it-IT" dirty="0"/>
              <a:t>(click)</a:t>
            </a:r>
          </a:p>
          <a:p>
            <a:r>
              <a:rPr lang="it-IT" dirty="0"/>
              <a:t>Physics ha permesso di realizzare la simulazione fisica;</a:t>
            </a:r>
          </a:p>
          <a:p>
            <a:r>
              <a:rPr lang="it-IT" dirty="0"/>
              <a:t>(click)</a:t>
            </a:r>
          </a:p>
          <a:p>
            <a:r>
              <a:rPr lang="it-IT" dirty="0"/>
              <a:t>Inoltre, abbiamo integrato alcune funzionalità di gameplay, fra cui dei portali cambia-colore, teletrasporti e degli oggetti raccoglibili (che assegnano punteggi differenti ai giocatori)</a:t>
            </a:r>
          </a:p>
          <a:p>
            <a:r>
              <a:rPr lang="it-IT" dirty="0"/>
              <a:t>(click)</a:t>
            </a:r>
          </a:p>
          <a:p>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17</a:t>
            </a:fld>
            <a:endParaRPr lang="it-IT" dirty="0"/>
          </a:p>
        </p:txBody>
      </p:sp>
    </p:spTree>
    <p:extLst>
      <p:ext uri="{BB962C8B-B14F-4D97-AF65-F5344CB8AC3E}">
        <p14:creationId xmlns:p14="http://schemas.microsoft.com/office/powerpoint/2010/main" val="1474096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Utilizzando il motore di gioco Unity, abbiamo realizzato i seguenti prototipi:</a:t>
            </a:r>
          </a:p>
          <a:p>
            <a:r>
              <a:rPr lang="it-IT" dirty="0"/>
              <a:t>(click)</a:t>
            </a:r>
          </a:p>
          <a:p>
            <a:r>
              <a:rPr lang="it-IT" dirty="0"/>
              <a:t>--- Prototipo1 ---------</a:t>
            </a:r>
          </a:p>
          <a:p>
            <a:r>
              <a:rPr lang="it-IT" dirty="0"/>
              <a:t>Il primo è il più complesso: realizza un videogioco multiplayer completo, in cui ciascun giocatore controlla la propria capsula, muovendosi per la mappa e interagendo con gli oggetti di scena. È stato realizzato interamente sfruttando i package DOTS, in particolare:</a:t>
            </a:r>
          </a:p>
          <a:p>
            <a:r>
              <a:rPr lang="it-IT" dirty="0"/>
              <a:t>(click)</a:t>
            </a:r>
          </a:p>
          <a:p>
            <a:r>
              <a:rPr lang="it-IT" dirty="0"/>
              <a:t>Il package Entities ha permesso di realizzare l’architettura basata su ECS;</a:t>
            </a:r>
          </a:p>
          <a:p>
            <a:r>
              <a:rPr lang="it-IT" dirty="0"/>
              <a:t>(click)</a:t>
            </a:r>
          </a:p>
          <a:p>
            <a:r>
              <a:rPr lang="it-IT" dirty="0"/>
              <a:t>NetCode ha fornito il modello di networking definito nelle slide precedenti;</a:t>
            </a:r>
          </a:p>
          <a:p>
            <a:r>
              <a:rPr lang="it-IT" dirty="0"/>
              <a:t>(click)</a:t>
            </a:r>
          </a:p>
          <a:p>
            <a:r>
              <a:rPr lang="it-IT" dirty="0"/>
              <a:t>Physics ha permesso di realizzare la simulazione fisica;</a:t>
            </a:r>
          </a:p>
          <a:p>
            <a:r>
              <a:rPr lang="it-IT" dirty="0"/>
              <a:t>(click)</a:t>
            </a:r>
          </a:p>
          <a:p>
            <a:r>
              <a:rPr lang="it-IT" dirty="0"/>
              <a:t>Inoltre, abbiamo integrato alcune funzionalità di gameplay, fra cui dei portali cambia-colore, teletrasporti e degli oggetti raccoglibili (che assegnano punteggi differenti ai giocatori)</a:t>
            </a:r>
          </a:p>
          <a:p>
            <a:r>
              <a:rPr lang="it-IT" dirty="0"/>
              <a:t>(click)</a:t>
            </a:r>
          </a:p>
          <a:p>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18</a:t>
            </a:fld>
            <a:endParaRPr lang="it-IT" dirty="0"/>
          </a:p>
        </p:txBody>
      </p:sp>
    </p:spTree>
    <p:extLst>
      <p:ext uri="{BB962C8B-B14F-4D97-AF65-F5344CB8AC3E}">
        <p14:creationId xmlns:p14="http://schemas.microsoft.com/office/powerpoint/2010/main" val="761758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Utilizzando il motore di gioco Unity, abbiamo realizzato i seguenti prototipi:</a:t>
            </a:r>
          </a:p>
          <a:p>
            <a:r>
              <a:rPr lang="it-IT" dirty="0"/>
              <a:t>(click)</a:t>
            </a:r>
          </a:p>
          <a:p>
            <a:r>
              <a:rPr lang="it-IT" dirty="0"/>
              <a:t>--- Prototipo1 ---------</a:t>
            </a:r>
          </a:p>
          <a:p>
            <a:r>
              <a:rPr lang="it-IT" dirty="0"/>
              <a:t>Il primo è il più complesso: realizza un videogioco multiplayer completo, in cui ciascun giocatore controlla la propria capsula, muovendosi per la mappa e interagendo con gli oggetti di scena. È stato realizzato interamente sfruttando i package DOTS, in particolare:</a:t>
            </a:r>
          </a:p>
          <a:p>
            <a:r>
              <a:rPr lang="it-IT" dirty="0"/>
              <a:t>(click)</a:t>
            </a:r>
          </a:p>
          <a:p>
            <a:r>
              <a:rPr lang="it-IT" dirty="0"/>
              <a:t>Il package Entities ha permesso di realizzare l’architettura basata su ECS;</a:t>
            </a:r>
          </a:p>
          <a:p>
            <a:r>
              <a:rPr lang="it-IT" dirty="0"/>
              <a:t>(click)</a:t>
            </a:r>
          </a:p>
          <a:p>
            <a:r>
              <a:rPr lang="it-IT" dirty="0"/>
              <a:t>NetCode ha fornito il modello di networking definito nelle slide precedenti;</a:t>
            </a:r>
          </a:p>
          <a:p>
            <a:r>
              <a:rPr lang="it-IT" dirty="0"/>
              <a:t>(click)</a:t>
            </a:r>
          </a:p>
          <a:p>
            <a:r>
              <a:rPr lang="it-IT" dirty="0"/>
              <a:t>Physics ha permesso di realizzare la simulazione fisica;</a:t>
            </a:r>
          </a:p>
          <a:p>
            <a:r>
              <a:rPr lang="it-IT" dirty="0"/>
              <a:t>(click)</a:t>
            </a:r>
          </a:p>
          <a:p>
            <a:r>
              <a:rPr lang="it-IT" dirty="0"/>
              <a:t>Inoltre, abbiamo integrato alcune funzionalità di gameplay, fra cui dei portali cambia-colore, teletrasporti e degli oggetti raccoglibili (che assegnano punteggi differenti ai giocatori)</a:t>
            </a:r>
          </a:p>
          <a:p>
            <a:r>
              <a:rPr lang="it-IT" dirty="0"/>
              <a:t>(click)</a:t>
            </a:r>
          </a:p>
          <a:p>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19</a:t>
            </a:fld>
            <a:endParaRPr lang="it-IT" dirty="0"/>
          </a:p>
        </p:txBody>
      </p:sp>
    </p:spTree>
    <p:extLst>
      <p:ext uri="{BB962C8B-B14F-4D97-AF65-F5344CB8AC3E}">
        <p14:creationId xmlns:p14="http://schemas.microsoft.com/office/powerpoint/2010/main" val="3884699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Nell'ultimo decennio l'industria videoludica è cresciuta enormemente, a tal punto che i motori di gioco sono stati impiegati in ambiti sempre più variegati: dal cinema, all'ingegneria edile, alle simulazioni in realtà virtuale.</a:t>
            </a:r>
          </a:p>
          <a:p>
            <a:r>
              <a:rPr lang="it-IT" dirty="0"/>
              <a:t>Molte società, fra cui Unity Technlogies che è il nostro caso di studio, avevano basato l'architettura del proprio motore su un modello non scalabile. Infatti, Unity è da anni conosciuto per essere di facile utilizzo e con interfacce user-friendly, ma non permette di creare giochi e applicazioni particolarmente complesse.</a:t>
            </a:r>
          </a:p>
          <a:p>
            <a:r>
              <a:rPr lang="it-IT" dirty="0"/>
              <a:t>Dunque, dal 2018, gli sviluppatori Unity hanno iniziato una profonda ristrutturazione, modificando l'architettura su cui era basato il proprio motore di gioco.</a:t>
            </a:r>
          </a:p>
          <a:p>
            <a:r>
              <a:rPr lang="it-IT" dirty="0"/>
              <a:t>(click)</a:t>
            </a:r>
          </a:p>
          <a:p>
            <a:r>
              <a:rPr lang="it-IT" dirty="0"/>
              <a:t>In particolare, il vecchio modello era basato su componenti:</a:t>
            </a:r>
          </a:p>
          <a:p>
            <a:r>
              <a:rPr lang="it-IT" dirty="0"/>
              <a:t>gli oggetti di scena erano GameObject, ai quali venivano allegati MonoBehaviour (ovvero dei componenti) per fargli fare qualcosa.</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2</a:t>
            </a:fld>
            <a:endParaRPr lang="it-IT" dirty="0"/>
          </a:p>
        </p:txBody>
      </p:sp>
    </p:spTree>
    <p:extLst>
      <p:ext uri="{BB962C8B-B14F-4D97-AF65-F5344CB8AC3E}">
        <p14:creationId xmlns:p14="http://schemas.microsoft.com/office/powerpoint/2010/main" val="31697687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Utilizzando il motore di gioco Unity, abbiamo realizzato i seguenti prototipi:</a:t>
            </a:r>
          </a:p>
          <a:p>
            <a:r>
              <a:rPr lang="it-IT" dirty="0"/>
              <a:t>(click)</a:t>
            </a:r>
          </a:p>
          <a:p>
            <a:r>
              <a:rPr lang="it-IT" dirty="0"/>
              <a:t>--- Prototipo1 ---------</a:t>
            </a:r>
          </a:p>
          <a:p>
            <a:r>
              <a:rPr lang="it-IT" dirty="0"/>
              <a:t>Il primo è il più complesso: realizza un videogioco multiplayer completo, in cui ciascun giocatore controlla la propria capsula, muovendosi per la mappa e interagendo con gli oggetti di scena. È stato realizzato interamente sfruttando i package DOTS, in particolare:</a:t>
            </a:r>
          </a:p>
          <a:p>
            <a:r>
              <a:rPr lang="it-IT" dirty="0"/>
              <a:t>(click)</a:t>
            </a:r>
          </a:p>
          <a:p>
            <a:r>
              <a:rPr lang="it-IT" dirty="0"/>
              <a:t>Il package Entities ha permesso di realizzare l’architettura basata su ECS;</a:t>
            </a:r>
          </a:p>
          <a:p>
            <a:r>
              <a:rPr lang="it-IT" dirty="0"/>
              <a:t>(click)</a:t>
            </a:r>
          </a:p>
          <a:p>
            <a:r>
              <a:rPr lang="it-IT" dirty="0"/>
              <a:t>NetCode ha fornito il modello di networking definito nelle slide precedenti;</a:t>
            </a:r>
          </a:p>
          <a:p>
            <a:r>
              <a:rPr lang="it-IT" dirty="0"/>
              <a:t>(click)</a:t>
            </a:r>
          </a:p>
          <a:p>
            <a:r>
              <a:rPr lang="it-IT" dirty="0"/>
              <a:t>Physics ha permesso di realizzare la simulazione fisica;</a:t>
            </a:r>
          </a:p>
          <a:p>
            <a:r>
              <a:rPr lang="it-IT" dirty="0"/>
              <a:t>(click)</a:t>
            </a:r>
          </a:p>
          <a:p>
            <a:r>
              <a:rPr lang="it-IT" dirty="0"/>
              <a:t>Inoltre, abbiamo integrato alcune funzionalità di gameplay, fra cui dei portali cambia-colore, teletrasporti e degli oggetti raccoglibili (che assegnano punteggi differenti ai giocatori)</a:t>
            </a:r>
          </a:p>
          <a:p>
            <a:r>
              <a:rPr lang="it-IT" dirty="0"/>
              <a:t>(click)</a:t>
            </a:r>
          </a:p>
          <a:p>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20</a:t>
            </a:fld>
            <a:endParaRPr lang="it-IT" dirty="0"/>
          </a:p>
        </p:txBody>
      </p:sp>
    </p:spTree>
    <p:extLst>
      <p:ext uri="{BB962C8B-B14F-4D97-AF65-F5344CB8AC3E}">
        <p14:creationId xmlns:p14="http://schemas.microsoft.com/office/powerpoint/2010/main" val="2053677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Utilizzando il motore di gioco Unity, abbiamo realizzato i seguenti prototipi:</a:t>
            </a:r>
          </a:p>
          <a:p>
            <a:r>
              <a:rPr lang="it-IT" dirty="0"/>
              <a:t>(click)</a:t>
            </a:r>
          </a:p>
          <a:p>
            <a:r>
              <a:rPr lang="it-IT" dirty="0"/>
              <a:t>--- Prototipo1 ---------</a:t>
            </a:r>
          </a:p>
          <a:p>
            <a:r>
              <a:rPr lang="it-IT" dirty="0"/>
              <a:t>Il primo è il più complesso: realizza un videogioco multiplayer completo, in cui ciascun giocatore controlla la propria capsula, muovendosi per la mappa e interagendo con gli oggetti di scena. È stato realizzato interamente sfruttando i package DOTS, in particolare:</a:t>
            </a:r>
          </a:p>
          <a:p>
            <a:r>
              <a:rPr lang="it-IT" dirty="0"/>
              <a:t>(click)</a:t>
            </a:r>
          </a:p>
          <a:p>
            <a:r>
              <a:rPr lang="it-IT" dirty="0"/>
              <a:t>Il package Entities ha permesso di realizzare l’architettura basata su ECS;</a:t>
            </a:r>
          </a:p>
          <a:p>
            <a:r>
              <a:rPr lang="it-IT" dirty="0"/>
              <a:t>(click)</a:t>
            </a:r>
          </a:p>
          <a:p>
            <a:r>
              <a:rPr lang="it-IT" dirty="0"/>
              <a:t>NetCode ha fornito il modello di networking definito nelle slide precedenti;</a:t>
            </a:r>
          </a:p>
          <a:p>
            <a:r>
              <a:rPr lang="it-IT" dirty="0"/>
              <a:t>(click)</a:t>
            </a:r>
          </a:p>
          <a:p>
            <a:r>
              <a:rPr lang="it-IT" dirty="0"/>
              <a:t>Physics ha permesso di realizzare la simulazione fisica;</a:t>
            </a:r>
          </a:p>
          <a:p>
            <a:r>
              <a:rPr lang="it-IT" dirty="0"/>
              <a:t>(click)</a:t>
            </a:r>
          </a:p>
          <a:p>
            <a:r>
              <a:rPr lang="it-IT" dirty="0"/>
              <a:t>Inoltre, abbiamo integrato alcune funzionalità di gameplay, fra cui dei portali cambia-colore, teletrasporti e degli oggetti raccoglibili (che assegnano punteggi differenti ai giocatori)</a:t>
            </a:r>
          </a:p>
          <a:p>
            <a:r>
              <a:rPr lang="it-IT" dirty="0"/>
              <a:t>(click)</a:t>
            </a:r>
          </a:p>
          <a:p>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21</a:t>
            </a:fld>
            <a:endParaRPr lang="it-IT" dirty="0"/>
          </a:p>
        </p:txBody>
      </p:sp>
    </p:spTree>
    <p:extLst>
      <p:ext uri="{BB962C8B-B14F-4D97-AF65-F5344CB8AC3E}">
        <p14:creationId xmlns:p14="http://schemas.microsoft.com/office/powerpoint/2010/main" val="14905245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Prototipo2 ---------</a:t>
            </a:r>
          </a:p>
          <a:p>
            <a:r>
              <a:rPr lang="it-IT" dirty="0"/>
              <a:t>Il secondo prototipo è più semplice e ci è servito per realizzare uno stress test della nuova architettura</a:t>
            </a:r>
          </a:p>
          <a:p>
            <a:r>
              <a:rPr lang="it-IT" dirty="0"/>
              <a:t>(click)</a:t>
            </a:r>
          </a:p>
          <a:p>
            <a:r>
              <a:rPr lang="it-IT" dirty="0"/>
              <a:t>In particolare vi sono dei cubi che vengono fatti ruotare.</a:t>
            </a:r>
          </a:p>
          <a:p>
            <a:r>
              <a:rPr lang="it-IT" dirty="0"/>
              <a:t>(click)</a:t>
            </a:r>
          </a:p>
          <a:p>
            <a:r>
              <a:rPr lang="it-IT" dirty="0"/>
              <a:t>L’implementazione della rotazione è stata realizzata in modi differenti:</a:t>
            </a:r>
          </a:p>
          <a:p>
            <a:r>
              <a:rPr lang="it-IT" dirty="0"/>
              <a:t>(click)</a:t>
            </a:r>
          </a:p>
          <a:p>
            <a:r>
              <a:rPr lang="it-IT" dirty="0"/>
              <a:t>-Architettura classica, basata su GameObject e MonoBehaviour, 100.000 istanze che eseguono in sequenza sul main thread;</a:t>
            </a:r>
          </a:p>
          <a:p>
            <a:r>
              <a:rPr lang="it-IT" dirty="0"/>
              <a:t>-ECS «vanilla», ovvero entità, componenti e sistemi (il cui codice esegue sul main thread);</a:t>
            </a:r>
          </a:p>
          <a:p>
            <a:r>
              <a:rPr lang="it-IT" dirty="0"/>
              <a:t>-ECS e Job, ovvero scaricando il lavoro del sistema su un worker thread singolo;</a:t>
            </a:r>
          </a:p>
          <a:p>
            <a:r>
              <a:rPr lang="it-IT" dirty="0"/>
              <a:t>-ECS e Job paralleli, ovvero schedulando job multipli per essere eseguiti in parallelo sui core secondari della CPU;</a:t>
            </a:r>
          </a:p>
          <a:p>
            <a:r>
              <a:rPr lang="it-IT" dirty="0"/>
              <a:t>-ECS e Job paralleli, compilati con Burst. Quest’ultimo è un package introdotto con DOTS, che permette di compilare il bytecode dei sorgenti C# in codice macchina altamente performante.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22</a:t>
            </a:fld>
            <a:endParaRPr lang="it-IT" dirty="0"/>
          </a:p>
        </p:txBody>
      </p:sp>
    </p:spTree>
    <p:extLst>
      <p:ext uri="{BB962C8B-B14F-4D97-AF65-F5344CB8AC3E}">
        <p14:creationId xmlns:p14="http://schemas.microsoft.com/office/powerpoint/2010/main" val="948833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Prototipo2 ---------</a:t>
            </a:r>
          </a:p>
          <a:p>
            <a:r>
              <a:rPr lang="it-IT" dirty="0"/>
              <a:t>Il secondo prototipo è più semplice e ci è servito per realizzare uno stress test della nuova architettura</a:t>
            </a:r>
          </a:p>
          <a:p>
            <a:r>
              <a:rPr lang="it-IT" dirty="0"/>
              <a:t>(click)</a:t>
            </a:r>
          </a:p>
          <a:p>
            <a:r>
              <a:rPr lang="it-IT" dirty="0"/>
              <a:t>In particolare vi sono dei cubi che vengono fatti ruotare.</a:t>
            </a:r>
          </a:p>
          <a:p>
            <a:r>
              <a:rPr lang="it-IT" dirty="0"/>
              <a:t>(click)</a:t>
            </a:r>
          </a:p>
          <a:p>
            <a:r>
              <a:rPr lang="it-IT" dirty="0"/>
              <a:t>L’implementazione della rotazione è stata realizzata in modi differenti:</a:t>
            </a:r>
          </a:p>
          <a:p>
            <a:r>
              <a:rPr lang="it-IT" dirty="0"/>
              <a:t>(click)</a:t>
            </a:r>
          </a:p>
          <a:p>
            <a:r>
              <a:rPr lang="it-IT" dirty="0"/>
              <a:t>-Architettura classica, basata su GameObject e MonoBehaviour, 100.000 istanze che eseguono in sequenza sul main thread;</a:t>
            </a:r>
          </a:p>
          <a:p>
            <a:r>
              <a:rPr lang="it-IT" dirty="0"/>
              <a:t>-ECS «vanilla», ovvero entità, componenti e sistemi (il cui codice esegue sul main thread);</a:t>
            </a:r>
          </a:p>
          <a:p>
            <a:r>
              <a:rPr lang="it-IT" dirty="0"/>
              <a:t>-ECS e Job, ovvero scaricando il lavoro del sistema su un worker thread singolo;</a:t>
            </a:r>
          </a:p>
          <a:p>
            <a:r>
              <a:rPr lang="it-IT" dirty="0"/>
              <a:t>-ECS e Job paralleli, ovvero schedulando job multipli per essere eseguiti in parallelo sui core secondari della CPU;</a:t>
            </a:r>
          </a:p>
          <a:p>
            <a:r>
              <a:rPr lang="it-IT" dirty="0"/>
              <a:t>-ECS e Job paralleli, compilati con Burst. Quest’ultimo è un package introdotto con DOTS, che permette di compilare il bytecode dei sorgenti C# in codice macchina altamente performante.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23</a:t>
            </a:fld>
            <a:endParaRPr lang="it-IT" dirty="0"/>
          </a:p>
        </p:txBody>
      </p:sp>
    </p:spTree>
    <p:extLst>
      <p:ext uri="{BB962C8B-B14F-4D97-AF65-F5344CB8AC3E}">
        <p14:creationId xmlns:p14="http://schemas.microsoft.com/office/powerpoint/2010/main" val="42292805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Prototipo2 ---------</a:t>
            </a:r>
          </a:p>
          <a:p>
            <a:r>
              <a:rPr lang="it-IT" dirty="0"/>
              <a:t>Il secondo prototipo è più semplice e ci è servito per realizzare uno stress test della nuova architettura</a:t>
            </a:r>
          </a:p>
          <a:p>
            <a:r>
              <a:rPr lang="it-IT" dirty="0"/>
              <a:t>(click)</a:t>
            </a:r>
          </a:p>
          <a:p>
            <a:r>
              <a:rPr lang="it-IT" dirty="0"/>
              <a:t>In particolare vi sono dei cubi che vengono fatti ruotare.</a:t>
            </a:r>
          </a:p>
          <a:p>
            <a:r>
              <a:rPr lang="it-IT" dirty="0"/>
              <a:t>(click)</a:t>
            </a:r>
          </a:p>
          <a:p>
            <a:r>
              <a:rPr lang="it-IT" dirty="0"/>
              <a:t>L’implementazione della rotazione è stata realizzata in modi differenti:</a:t>
            </a:r>
          </a:p>
          <a:p>
            <a:r>
              <a:rPr lang="it-IT" dirty="0"/>
              <a:t>(click)</a:t>
            </a:r>
          </a:p>
          <a:p>
            <a:r>
              <a:rPr lang="it-IT" dirty="0"/>
              <a:t>-Architettura classica, basata su GameObject e MonoBehaviour, 100.000 istanze che eseguono in sequenza sul main thread;</a:t>
            </a:r>
          </a:p>
          <a:p>
            <a:r>
              <a:rPr lang="it-IT" dirty="0"/>
              <a:t>-ECS «vanilla», ovvero entità, componenti e sistemi (il cui codice esegue sul main thread);</a:t>
            </a:r>
          </a:p>
          <a:p>
            <a:r>
              <a:rPr lang="it-IT" dirty="0"/>
              <a:t>-ECS e Job, ovvero scaricando il lavoro del sistema su un worker thread singolo;</a:t>
            </a:r>
          </a:p>
          <a:p>
            <a:r>
              <a:rPr lang="it-IT" dirty="0"/>
              <a:t>-ECS e Job paralleli, ovvero schedulando job multipli per essere eseguiti in parallelo sui core secondari della CPU;</a:t>
            </a:r>
          </a:p>
          <a:p>
            <a:r>
              <a:rPr lang="it-IT" dirty="0"/>
              <a:t>-ECS e Job paralleli, compilati con Burst. Quest’ultimo è un package introdotto con DOTS, che permette di compilare il bytecode dei sorgenti C# in codice macchina altamente performante.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24</a:t>
            </a:fld>
            <a:endParaRPr lang="it-IT" dirty="0"/>
          </a:p>
        </p:txBody>
      </p:sp>
    </p:spTree>
    <p:extLst>
      <p:ext uri="{BB962C8B-B14F-4D97-AF65-F5344CB8AC3E}">
        <p14:creationId xmlns:p14="http://schemas.microsoft.com/office/powerpoint/2010/main" val="22583731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Prototipo2 ---------</a:t>
            </a:r>
          </a:p>
          <a:p>
            <a:r>
              <a:rPr lang="it-IT" dirty="0"/>
              <a:t>Il secondo prototipo è più semplice e ci è servito per realizzare uno stress test della nuova architettura</a:t>
            </a:r>
          </a:p>
          <a:p>
            <a:r>
              <a:rPr lang="it-IT" dirty="0"/>
              <a:t>(click)</a:t>
            </a:r>
          </a:p>
          <a:p>
            <a:r>
              <a:rPr lang="it-IT" dirty="0"/>
              <a:t>In particolare vi sono dei cubi che vengono fatti ruotare.</a:t>
            </a:r>
          </a:p>
          <a:p>
            <a:r>
              <a:rPr lang="it-IT" dirty="0"/>
              <a:t>(click)</a:t>
            </a:r>
          </a:p>
          <a:p>
            <a:r>
              <a:rPr lang="it-IT" dirty="0"/>
              <a:t>L’implementazione della rotazione è stata realizzata in modi differenti:</a:t>
            </a:r>
          </a:p>
          <a:p>
            <a:r>
              <a:rPr lang="it-IT" dirty="0"/>
              <a:t>(click)</a:t>
            </a:r>
          </a:p>
          <a:p>
            <a:r>
              <a:rPr lang="it-IT" dirty="0"/>
              <a:t>-Architettura classica, basata su GameObject e MonoBehaviour, 100.000 istanze che eseguono in sequenza sul main thread;</a:t>
            </a:r>
          </a:p>
          <a:p>
            <a:r>
              <a:rPr lang="it-IT" dirty="0"/>
              <a:t>-ECS «vanilla», ovvero entità, componenti e sistemi (il cui codice esegue sul main thread);</a:t>
            </a:r>
          </a:p>
          <a:p>
            <a:r>
              <a:rPr lang="it-IT" dirty="0"/>
              <a:t>-ECS e Job, ovvero scaricando il lavoro del sistema su un worker thread singolo;</a:t>
            </a:r>
          </a:p>
          <a:p>
            <a:r>
              <a:rPr lang="it-IT" dirty="0"/>
              <a:t>-ECS e Job paralleli, ovvero schedulando job multipli per essere eseguiti in parallelo sui core secondari della CPU;</a:t>
            </a:r>
          </a:p>
          <a:p>
            <a:r>
              <a:rPr lang="it-IT" dirty="0"/>
              <a:t>-ECS e Job paralleli, compilati con Burst. Quest’ultimo è un package introdotto con DOTS, che permette di compilare il bytecode dei sorgenti C# in codice macchina altamente performante.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25</a:t>
            </a:fld>
            <a:endParaRPr lang="it-IT" dirty="0"/>
          </a:p>
        </p:txBody>
      </p:sp>
    </p:spTree>
    <p:extLst>
      <p:ext uri="{BB962C8B-B14F-4D97-AF65-F5344CB8AC3E}">
        <p14:creationId xmlns:p14="http://schemas.microsoft.com/office/powerpoint/2010/main" val="23473198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test sono stati eseguiti sull’hardware mostrato in questa slide, in particolare:</a:t>
            </a:r>
          </a:p>
          <a:p>
            <a:r>
              <a:rPr lang="it-IT" dirty="0"/>
              <a:t>Processore Intel i7 con 4 core 8 processori logici e frequenza di clock di 2.80 GigaHertz.</a:t>
            </a:r>
          </a:p>
          <a:p>
            <a:r>
              <a:rPr lang="it-IT" dirty="0"/>
              <a:t>(click)</a:t>
            </a:r>
          </a:p>
          <a:p>
            <a:r>
              <a:rPr lang="it-IT" dirty="0"/>
              <a:t>I test sono stati eseguiti per ciascuna soluzione per un numero di cubi variabile in potenza di 10, fino a 1 milione.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26</a:t>
            </a:fld>
            <a:endParaRPr lang="it-IT" dirty="0"/>
          </a:p>
        </p:txBody>
      </p:sp>
    </p:spTree>
    <p:extLst>
      <p:ext uri="{BB962C8B-B14F-4D97-AF65-F5344CB8AC3E}">
        <p14:creationId xmlns:p14="http://schemas.microsoft.com/office/powerpoint/2010/main" val="950826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test sono stati eseguiti sull’hardware mostrato in questa slide, in particolare:</a:t>
            </a:r>
          </a:p>
          <a:p>
            <a:r>
              <a:rPr lang="it-IT" dirty="0"/>
              <a:t>Processore Intel i7 con 4 core 8 processori logici e frequenza di clock di 2.80 GigaHertz.</a:t>
            </a:r>
          </a:p>
          <a:p>
            <a:r>
              <a:rPr lang="it-IT" dirty="0"/>
              <a:t>(click)</a:t>
            </a:r>
          </a:p>
          <a:p>
            <a:r>
              <a:rPr lang="it-IT" dirty="0"/>
              <a:t>I test sono stati eseguiti per ciascuna soluzione per un numero di cubi variabile in potenza di 10, fino a 1 milione.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27</a:t>
            </a:fld>
            <a:endParaRPr lang="it-IT" dirty="0"/>
          </a:p>
        </p:txBody>
      </p:sp>
    </p:spTree>
    <p:extLst>
      <p:ext uri="{BB962C8B-B14F-4D97-AF65-F5344CB8AC3E}">
        <p14:creationId xmlns:p14="http://schemas.microsoft.com/office/powerpoint/2010/main" val="22571923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 test sono stati eseguiti sull’hardware mostrato in questa slide, in particolare:</a:t>
            </a:r>
          </a:p>
          <a:p>
            <a:r>
              <a:rPr lang="it-IT" dirty="0"/>
              <a:t>Processore Intel i7 con 4 core 8 processori logici e frequenza di clock di 2.80 GigaHertz.</a:t>
            </a:r>
          </a:p>
          <a:p>
            <a:r>
              <a:rPr lang="it-IT" dirty="0"/>
              <a:t>(click)</a:t>
            </a:r>
          </a:p>
          <a:p>
            <a:r>
              <a:rPr lang="it-IT" dirty="0"/>
              <a:t>I test sono stati eseguiti per ciascuna soluzione per un numero di cubi variabile in potenza di 10, fino a 1 milione.</a:t>
            </a:r>
          </a:p>
        </p:txBody>
      </p:sp>
      <p:sp>
        <p:nvSpPr>
          <p:cNvPr id="4" name="Segnaposto numero diapositiva 3"/>
          <p:cNvSpPr>
            <a:spLocks noGrp="1"/>
          </p:cNvSpPr>
          <p:nvPr>
            <p:ph type="sldNum" sz="quarter" idx="5"/>
          </p:nvPr>
        </p:nvSpPr>
        <p:spPr/>
        <p:txBody>
          <a:bodyPr/>
          <a:lstStyle/>
          <a:p>
            <a:fld id="{11E58FE9-02C2-4373-B6C4-DD2BB788B9F5}" type="slidenum">
              <a:rPr lang="it-IT" smtClean="0"/>
              <a:t>28</a:t>
            </a:fld>
            <a:endParaRPr lang="it-IT" dirty="0"/>
          </a:p>
        </p:txBody>
      </p:sp>
    </p:spTree>
    <p:extLst>
      <p:ext uri="{BB962C8B-B14F-4D97-AF65-F5344CB8AC3E}">
        <p14:creationId xmlns:p14="http://schemas.microsoft.com/office/powerpoint/2010/main" val="759234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Prendendo l’esempio della rotazione con 100.000 cubi, dal profiler Unity abbiamo ricavato che: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-l’architettura classica impiega circa 77 millisecondi per ruotare tutti i cubi, utilizzando 100.000 istanze del MonoBehaviour che realizza la rotazione, con un risultato di 2,5 FPS;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-l’architettura che sfrutta i package DOTS impiega invece circa 9 millisecondi, utilizzando solo 8 istanze per thread. Queste, essendo eseguite in parallelo, non si sommano, ottenendo un risultato di 25,2 FPS.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Abbiamo un miglioramento di circa 10 volte superiore.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(click)</a:t>
            </a:r>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29</a:t>
            </a:fld>
            <a:endParaRPr lang="it-IT" dirty="0"/>
          </a:p>
        </p:txBody>
      </p:sp>
    </p:spTree>
    <p:extLst>
      <p:ext uri="{BB962C8B-B14F-4D97-AF65-F5344CB8AC3E}">
        <p14:creationId xmlns:p14="http://schemas.microsoft.com/office/powerpoint/2010/main" val="1077834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Nell'ultimo decennio l'industria videoludica è cresciuta enormemente, a tal punto che i motori di gioco sono stati impiegati in ambiti sempre più variegati: dal cinema, all'ingegneria edile, alle simulazioni in realtà virtuale.</a:t>
            </a:r>
          </a:p>
          <a:p>
            <a:r>
              <a:rPr lang="it-IT" dirty="0"/>
              <a:t>Molte società, fra cui Unity Technlogies che è il nostro caso di studio, avevano basato l'architettura del proprio motore su un modello non scalabile. Infatti, Unity è da anni conosciuto per essere di facile utilizzo e con interfacce user-friendly, ma non permette di creare giochi e applicazioni particolarmente complesse.</a:t>
            </a:r>
          </a:p>
          <a:p>
            <a:r>
              <a:rPr lang="it-IT" dirty="0"/>
              <a:t>Dunque, dal 2018, gli sviluppatori Unity hanno iniziato una profonda ristrutturazione, modificando l'architettura su cui era basato il proprio motore di gioco.</a:t>
            </a:r>
          </a:p>
          <a:p>
            <a:r>
              <a:rPr lang="it-IT" dirty="0"/>
              <a:t>(click)</a:t>
            </a:r>
          </a:p>
          <a:p>
            <a:r>
              <a:rPr lang="it-IT" dirty="0"/>
              <a:t>In particolare, il vecchio modello era basato su componenti:</a:t>
            </a:r>
          </a:p>
          <a:p>
            <a:r>
              <a:rPr lang="it-IT" dirty="0"/>
              <a:t>gli oggetti di scena erano GameObject, ai quali venivano allegati MonoBehaviour (ovvero dei componenti) per fargli fare qualcosa.</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a:t>
            </a:fld>
            <a:endParaRPr lang="it-IT" dirty="0"/>
          </a:p>
        </p:txBody>
      </p:sp>
    </p:spTree>
    <p:extLst>
      <p:ext uri="{BB962C8B-B14F-4D97-AF65-F5344CB8AC3E}">
        <p14:creationId xmlns:p14="http://schemas.microsoft.com/office/powerpoint/2010/main" val="978372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Prendendo l’esempio della rotazione con 100.000 cubi, dal profiler Unity abbiamo ricavato che: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-l’architettura classica impiega circa 77 millisecondi per ruotare tutti i cubi, utilizzando 100.000 istanze del MonoBehaviour che realizza la rotazione, con un risultato di 2,5 FPS;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-l’architettura che sfrutta i package DOTS impiega invece circa 9 millisecondi, utilizzando solo 8 istanze per thread. Queste, essendo eseguite in parallelo, non si sommano, ottenendo un risultato di 25,2 FPS.</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Abbiamo un miglioramento di circa 10 volte superiore.</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latin typeface="Arial" panose="020B0604020202020204" pitchFamily="34" charset="0"/>
              </a:rPr>
              <a:t>(click)</a:t>
            </a:r>
            <a:endParaRPr lang="it-IT" dirty="0"/>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30</a:t>
            </a:fld>
            <a:endParaRPr lang="it-IT" dirty="0"/>
          </a:p>
        </p:txBody>
      </p:sp>
    </p:spTree>
    <p:extLst>
      <p:ext uri="{BB962C8B-B14F-4D97-AF65-F5344CB8AC3E}">
        <p14:creationId xmlns:p14="http://schemas.microsoft.com/office/powerpoint/2010/main" val="29350520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Calibri" panose="020F0502020204030204" pitchFamily="34" charset="0"/>
              <a:buNone/>
            </a:pPr>
            <a:r>
              <a:rPr lang="it-IT" dirty="0"/>
              <a:t>Il grafico mostra la differenza di FPS rispetto al numero di cubi fatti ruotare, fra le varie implementazioni:</a:t>
            </a:r>
          </a:p>
          <a:p>
            <a:pPr>
              <a:buFont typeface="Calibri" panose="020F0502020204030204" pitchFamily="34" charset="0"/>
              <a:buNone/>
            </a:pPr>
            <a:r>
              <a:rPr lang="it-IT" dirty="0"/>
              <a:t>(click)</a:t>
            </a:r>
          </a:p>
          <a:p>
            <a:pPr>
              <a:buFont typeface="Calibri" panose="020F0502020204030204" pitchFamily="34" charset="0"/>
              <a:buNone/>
            </a:pPr>
            <a:r>
              <a:rPr lang="it-IT" dirty="0"/>
              <a:t>Dal grafico possiamo notare che l’utilizzo di ECS porti ad un miglioramento di prestazioni rispetto all’architettura classica. Inoltre, il divario fra le due architetture cresce all’aumentare di cubi creati, soprattutto nel caso in cui utilizziamo ECS in combinazione con gli altri package.</a:t>
            </a:r>
          </a:p>
        </p:txBody>
      </p:sp>
      <p:sp>
        <p:nvSpPr>
          <p:cNvPr id="4" name="Segnaposto numero diapositiva 3"/>
          <p:cNvSpPr>
            <a:spLocks noGrp="1"/>
          </p:cNvSpPr>
          <p:nvPr>
            <p:ph type="sldNum" sz="quarter" idx="5"/>
          </p:nvPr>
        </p:nvSpPr>
        <p:spPr/>
        <p:txBody>
          <a:bodyPr/>
          <a:lstStyle/>
          <a:p>
            <a:fld id="{11E58FE9-02C2-4373-B6C4-DD2BB788B9F5}" type="slidenum">
              <a:rPr lang="it-IT" smtClean="0"/>
              <a:t>31</a:t>
            </a:fld>
            <a:endParaRPr lang="it-IT" dirty="0"/>
          </a:p>
        </p:txBody>
      </p:sp>
    </p:spTree>
    <p:extLst>
      <p:ext uri="{BB962C8B-B14F-4D97-AF65-F5344CB8AC3E}">
        <p14:creationId xmlns:p14="http://schemas.microsoft.com/office/powerpoint/2010/main" val="18523076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Calibri" panose="020F0502020204030204" pitchFamily="34" charset="0"/>
              <a:buNone/>
            </a:pPr>
            <a:r>
              <a:rPr lang="it-IT" dirty="0"/>
              <a:t>Il grafico mostra la differenza di FPS rispetto al numero di cubi fatti ruotare, fra le varie implementazioni:</a:t>
            </a:r>
          </a:p>
          <a:p>
            <a:pPr>
              <a:buFont typeface="Calibri" panose="020F0502020204030204" pitchFamily="34" charset="0"/>
              <a:buNone/>
            </a:pPr>
            <a:r>
              <a:rPr lang="it-IT" dirty="0"/>
              <a:t>(click)</a:t>
            </a:r>
          </a:p>
          <a:p>
            <a:pPr>
              <a:buFont typeface="Calibri" panose="020F0502020204030204" pitchFamily="34" charset="0"/>
              <a:buNone/>
            </a:pPr>
            <a:r>
              <a:rPr lang="it-IT" dirty="0"/>
              <a:t>Dal grafico possiamo notare che l’utilizzo di ECS porti ad un miglioramento di prestazioni rispetto all’architettura classica. Inoltre, il divario fra le due architetture cresce all’aumentare di cubi creati, soprattutto nel caso in cui utilizziamo ECS in combinazione con gli altri package.</a:t>
            </a:r>
          </a:p>
        </p:txBody>
      </p:sp>
      <p:sp>
        <p:nvSpPr>
          <p:cNvPr id="4" name="Segnaposto numero diapositiva 3"/>
          <p:cNvSpPr>
            <a:spLocks noGrp="1"/>
          </p:cNvSpPr>
          <p:nvPr>
            <p:ph type="sldNum" sz="quarter" idx="5"/>
          </p:nvPr>
        </p:nvSpPr>
        <p:spPr/>
        <p:txBody>
          <a:bodyPr/>
          <a:lstStyle/>
          <a:p>
            <a:fld id="{11E58FE9-02C2-4373-B6C4-DD2BB788B9F5}" type="slidenum">
              <a:rPr lang="it-IT" smtClean="0"/>
              <a:t>32</a:t>
            </a:fld>
            <a:endParaRPr lang="it-IT" dirty="0"/>
          </a:p>
        </p:txBody>
      </p:sp>
    </p:spTree>
    <p:extLst>
      <p:ext uri="{BB962C8B-B14F-4D97-AF65-F5344CB8AC3E}">
        <p14:creationId xmlns:p14="http://schemas.microsoft.com/office/powerpoint/2010/main" val="3945231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buFont typeface="Calibri" panose="020F0502020204030204" pitchFamily="34" charset="0"/>
              <a:buNone/>
            </a:pPr>
            <a:r>
              <a:rPr lang="it-IT" dirty="0"/>
              <a:t>Il grafico mostra la differenza di FPS rispetto al numero di cubi fatti ruotare, fra le varie implementazioni:</a:t>
            </a:r>
          </a:p>
          <a:p>
            <a:pPr>
              <a:buFont typeface="Calibri" panose="020F0502020204030204" pitchFamily="34" charset="0"/>
              <a:buNone/>
            </a:pPr>
            <a:r>
              <a:rPr lang="it-IT" dirty="0"/>
              <a:t>(click)</a:t>
            </a:r>
          </a:p>
          <a:p>
            <a:pPr>
              <a:buFont typeface="Calibri" panose="020F0502020204030204" pitchFamily="34" charset="0"/>
              <a:buNone/>
            </a:pPr>
            <a:r>
              <a:rPr lang="it-IT" dirty="0"/>
              <a:t>Dal grafico possiamo notare che l’utilizzo di ECS porti ad un miglioramento di prestazioni rispetto all’architettura classica. Inoltre, il divario fra le due architetture cresce all’aumentare di cubi creati, soprattutto nel caso in cui utilizziamo ECS in combinazione con gli altri package.</a:t>
            </a:r>
          </a:p>
        </p:txBody>
      </p:sp>
      <p:sp>
        <p:nvSpPr>
          <p:cNvPr id="4" name="Segnaposto numero diapositiva 3"/>
          <p:cNvSpPr>
            <a:spLocks noGrp="1"/>
          </p:cNvSpPr>
          <p:nvPr>
            <p:ph type="sldNum" sz="quarter" idx="5"/>
          </p:nvPr>
        </p:nvSpPr>
        <p:spPr/>
        <p:txBody>
          <a:bodyPr/>
          <a:lstStyle/>
          <a:p>
            <a:fld id="{11E58FE9-02C2-4373-B6C4-DD2BB788B9F5}" type="slidenum">
              <a:rPr lang="it-IT" smtClean="0"/>
              <a:t>33</a:t>
            </a:fld>
            <a:endParaRPr lang="it-IT" dirty="0"/>
          </a:p>
        </p:txBody>
      </p:sp>
    </p:spTree>
    <p:extLst>
      <p:ext uri="{BB962C8B-B14F-4D97-AF65-F5344CB8AC3E}">
        <p14:creationId xmlns:p14="http://schemas.microsoft.com/office/powerpoint/2010/main" val="39876579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34</a:t>
            </a:fld>
            <a:endParaRPr lang="it-IT" dirty="0"/>
          </a:p>
        </p:txBody>
      </p:sp>
    </p:spTree>
    <p:extLst>
      <p:ext uri="{BB962C8B-B14F-4D97-AF65-F5344CB8AC3E}">
        <p14:creationId xmlns:p14="http://schemas.microsoft.com/office/powerpoint/2010/main" val="25563469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35</a:t>
            </a:fld>
            <a:endParaRPr lang="it-IT" dirty="0"/>
          </a:p>
        </p:txBody>
      </p:sp>
    </p:spTree>
    <p:extLst>
      <p:ext uri="{BB962C8B-B14F-4D97-AF65-F5344CB8AC3E}">
        <p14:creationId xmlns:p14="http://schemas.microsoft.com/office/powerpoint/2010/main" val="22090591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36</a:t>
            </a:fld>
            <a:endParaRPr lang="it-IT" dirty="0"/>
          </a:p>
        </p:txBody>
      </p:sp>
    </p:spTree>
    <p:extLst>
      <p:ext uri="{BB962C8B-B14F-4D97-AF65-F5344CB8AC3E}">
        <p14:creationId xmlns:p14="http://schemas.microsoft.com/office/powerpoint/2010/main" val="536960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37</a:t>
            </a:fld>
            <a:endParaRPr lang="it-IT" dirty="0"/>
          </a:p>
        </p:txBody>
      </p:sp>
    </p:spTree>
    <p:extLst>
      <p:ext uri="{BB962C8B-B14F-4D97-AF65-F5344CB8AC3E}">
        <p14:creationId xmlns:p14="http://schemas.microsoft.com/office/powerpoint/2010/main" val="30168674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38</a:t>
            </a:fld>
            <a:endParaRPr lang="it-IT" dirty="0"/>
          </a:p>
        </p:txBody>
      </p:sp>
    </p:spTree>
    <p:extLst>
      <p:ext uri="{BB962C8B-B14F-4D97-AF65-F5344CB8AC3E}">
        <p14:creationId xmlns:p14="http://schemas.microsoft.com/office/powerpoint/2010/main" val="24569127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39</a:t>
            </a:fld>
            <a:endParaRPr lang="it-IT" dirty="0"/>
          </a:p>
        </p:txBody>
      </p:sp>
    </p:spTree>
    <p:extLst>
      <p:ext uri="{BB962C8B-B14F-4D97-AF65-F5344CB8AC3E}">
        <p14:creationId xmlns:p14="http://schemas.microsoft.com/office/powerpoint/2010/main" val="946682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Nell'ultimo decennio l'industria videoludica è cresciuta enormemente, a tal punto che i motori di gioco sono stati impiegati in ambiti sempre più variegati: dal cinema, all'ingegneria edile, alle simulazioni in realtà virtuale.</a:t>
            </a:r>
          </a:p>
          <a:p>
            <a:r>
              <a:rPr lang="it-IT" dirty="0"/>
              <a:t>Molte società, fra cui Unity Technlogies che è il nostro caso di studio, avevano basato l'architettura del proprio motore su un modello non scalabile. Infatti, Unity è da anni conosciuto per essere di facile utilizzo e con interfacce user-friendly, ma non permette di creare giochi e applicazioni particolarmente complesse.</a:t>
            </a:r>
          </a:p>
          <a:p>
            <a:r>
              <a:rPr lang="it-IT" dirty="0"/>
              <a:t>Dunque, dal 2018, gli sviluppatori Unity hanno iniziato una profonda ristrutturazione, modificando l'architettura su cui era basato il proprio motore di gioco.</a:t>
            </a:r>
          </a:p>
          <a:p>
            <a:r>
              <a:rPr lang="it-IT" dirty="0"/>
              <a:t>(click)</a:t>
            </a:r>
          </a:p>
          <a:p>
            <a:r>
              <a:rPr lang="it-IT" dirty="0"/>
              <a:t>In particolare, il vecchio modello era basato su componenti:</a:t>
            </a:r>
          </a:p>
          <a:p>
            <a:r>
              <a:rPr lang="it-IT" dirty="0"/>
              <a:t>gli oggetti di scena erano GameObject, ai quali venivano allegati MonoBehaviour (ovvero dei componenti) per fargli fare qualcosa.</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4</a:t>
            </a:fld>
            <a:endParaRPr lang="it-IT" dirty="0"/>
          </a:p>
        </p:txBody>
      </p:sp>
    </p:spTree>
    <p:extLst>
      <p:ext uri="{BB962C8B-B14F-4D97-AF65-F5344CB8AC3E}">
        <p14:creationId xmlns:p14="http://schemas.microsoft.com/office/powerpoint/2010/main" val="40225481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40</a:t>
            </a:fld>
            <a:endParaRPr lang="it-IT" dirty="0"/>
          </a:p>
        </p:txBody>
      </p:sp>
    </p:spTree>
    <p:extLst>
      <p:ext uri="{BB962C8B-B14F-4D97-AF65-F5344CB8AC3E}">
        <p14:creationId xmlns:p14="http://schemas.microsoft.com/office/powerpoint/2010/main" val="42508345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41</a:t>
            </a:fld>
            <a:endParaRPr lang="it-IT" dirty="0"/>
          </a:p>
        </p:txBody>
      </p:sp>
    </p:spTree>
    <p:extLst>
      <p:ext uri="{BB962C8B-B14F-4D97-AF65-F5344CB8AC3E}">
        <p14:creationId xmlns:p14="http://schemas.microsoft.com/office/powerpoint/2010/main" val="1257220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 lo sviluppo dei prototipi, abbiamo potuto ricavare le seguenti conclusioni riguardo l’architettura DOTS</a:t>
            </a:r>
          </a:p>
          <a:p>
            <a:r>
              <a:rPr lang="it-IT" dirty="0"/>
              <a:t>(click)</a:t>
            </a:r>
          </a:p>
          <a:p>
            <a:r>
              <a:rPr lang="it-IT" dirty="0"/>
              <a:t>--- PRO -----</a:t>
            </a:r>
          </a:p>
          <a:p>
            <a:r>
              <a:rPr lang="it-IT" dirty="0"/>
              <a:t>Come vantaggi:</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(click)</a:t>
            </a:r>
          </a:p>
          <a:p>
            <a:r>
              <a:rPr lang="it-IT" dirty="0"/>
              <a:t>ECS permette di ottenere separazione delle competenze e modularità nel codice, cosa che con MonoBehaviour non c’era, in quanto era tutto ammassato in un unico file.</a:t>
            </a:r>
          </a:p>
          <a:p>
            <a:r>
              <a:rPr lang="it-IT" dirty="0"/>
              <a:t>(click)</a:t>
            </a:r>
          </a:p>
          <a:p>
            <a:r>
              <a:rPr lang="it-IT" dirty="0"/>
              <a:t>Ciò rende anche il codice particolarmente leggibile e riutilizzabile.</a:t>
            </a:r>
          </a:p>
          <a:p>
            <a:r>
              <a:rPr lang="it-IT" dirty="0"/>
              <a:t>(click)</a:t>
            </a:r>
          </a:p>
          <a:p>
            <a:r>
              <a:rPr lang="it-IT" dirty="0"/>
              <a:t>Il layout dei dati permette un uso efficiente delle risorse, specialmente i core aggiunti dei processori e le cache (in particolare quelle di primo livello).</a:t>
            </a:r>
          </a:p>
          <a:p>
            <a:r>
              <a:rPr lang="it-IT" dirty="0"/>
              <a:t>(click)</a:t>
            </a:r>
          </a:p>
          <a:p>
            <a:r>
              <a:rPr lang="it-IT" dirty="0"/>
              <a:t>Come conseguenza si ottiene una riduzione dei consumi</a:t>
            </a:r>
          </a:p>
          <a:p>
            <a:r>
              <a:rPr lang="it-IT" dirty="0"/>
              <a:t>(click)</a:t>
            </a:r>
          </a:p>
          <a:p>
            <a:r>
              <a:rPr lang="it-IT" dirty="0"/>
              <a:t>Il modello di rete implementato di default con NetCode presenta una latenza minima.</a:t>
            </a:r>
          </a:p>
          <a:p>
            <a:r>
              <a:rPr lang="it-IT" dirty="0"/>
              <a:t>(click)</a:t>
            </a:r>
          </a:p>
          <a:p>
            <a:r>
              <a:rPr lang="it-IT" dirty="0"/>
              <a:t>--- CONTRO -----</a:t>
            </a:r>
          </a:p>
          <a:p>
            <a:r>
              <a:rPr lang="it-IT" dirty="0"/>
              <a:t>Tuttavia ci sono anche degli aspetti negativi, fra cui:</a:t>
            </a:r>
          </a:p>
          <a:p>
            <a:r>
              <a:rPr lang="it-IT" dirty="0"/>
              <a:t>(click)</a:t>
            </a:r>
          </a:p>
          <a:p>
            <a:r>
              <a:rPr lang="it-IT" dirty="0"/>
              <a:t>È tutt’oggi in fase di sviluppo, dunque non è stabile al 100%</a:t>
            </a:r>
          </a:p>
          <a:p>
            <a:r>
              <a:rPr lang="it-IT" dirty="0"/>
              <a:t>(click)</a:t>
            </a:r>
          </a:p>
          <a:p>
            <a:r>
              <a:rPr lang="it-IT" dirty="0"/>
              <a:t>I package saranno soggetti a possibili cambiamenti.</a:t>
            </a:r>
          </a:p>
          <a:p>
            <a:r>
              <a:rPr lang="it-IT" dirty="0"/>
              <a:t>(click)</a:t>
            </a:r>
          </a:p>
          <a:p>
            <a:r>
              <a:rPr lang="it-IT" dirty="0"/>
              <a:t>Parti delle funzionalità quali ad esempio le interfacce utente, non sono ancora supportate dal sistema di conversione DOTS.</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42</a:t>
            </a:fld>
            <a:endParaRPr lang="it-IT" dirty="0"/>
          </a:p>
        </p:txBody>
      </p:sp>
    </p:spTree>
    <p:extLst>
      <p:ext uri="{BB962C8B-B14F-4D97-AF65-F5344CB8AC3E}">
        <p14:creationId xmlns:p14="http://schemas.microsoft.com/office/powerpoint/2010/main" val="37985524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43</a:t>
            </a:fld>
            <a:endParaRPr lang="it-IT" dirty="0"/>
          </a:p>
        </p:txBody>
      </p:sp>
    </p:spTree>
    <p:extLst>
      <p:ext uri="{BB962C8B-B14F-4D97-AF65-F5344CB8AC3E}">
        <p14:creationId xmlns:p14="http://schemas.microsoft.com/office/powerpoint/2010/main" val="13275793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44</a:t>
            </a:fld>
            <a:endParaRPr lang="it-IT" dirty="0"/>
          </a:p>
        </p:txBody>
      </p:sp>
    </p:spTree>
    <p:extLst>
      <p:ext uri="{BB962C8B-B14F-4D97-AF65-F5344CB8AC3E}">
        <p14:creationId xmlns:p14="http://schemas.microsoft.com/office/powerpoint/2010/main" val="185918264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45</a:t>
            </a:fld>
            <a:endParaRPr lang="it-IT" dirty="0"/>
          </a:p>
        </p:txBody>
      </p:sp>
    </p:spTree>
    <p:extLst>
      <p:ext uri="{BB962C8B-B14F-4D97-AF65-F5344CB8AC3E}">
        <p14:creationId xmlns:p14="http://schemas.microsoft.com/office/powerpoint/2010/main" val="38570277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46</a:t>
            </a:fld>
            <a:endParaRPr lang="it-IT" dirty="0"/>
          </a:p>
        </p:txBody>
      </p:sp>
    </p:spTree>
    <p:extLst>
      <p:ext uri="{BB962C8B-B14F-4D97-AF65-F5344CB8AC3E}">
        <p14:creationId xmlns:p14="http://schemas.microsoft.com/office/powerpoint/2010/main" val="5730929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47</a:t>
            </a:fld>
            <a:endParaRPr lang="it-IT" dirty="0"/>
          </a:p>
        </p:txBody>
      </p:sp>
    </p:spTree>
    <p:extLst>
      <p:ext uri="{BB962C8B-B14F-4D97-AF65-F5344CB8AC3E}">
        <p14:creationId xmlns:p14="http://schemas.microsoft.com/office/powerpoint/2010/main" val="237570865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48</a:t>
            </a:fld>
            <a:endParaRPr lang="it-IT" dirty="0"/>
          </a:p>
        </p:txBody>
      </p:sp>
    </p:spTree>
    <p:extLst>
      <p:ext uri="{BB962C8B-B14F-4D97-AF65-F5344CB8AC3E}">
        <p14:creationId xmlns:p14="http://schemas.microsoft.com/office/powerpoint/2010/main" val="42726107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49</a:t>
            </a:fld>
            <a:endParaRPr lang="it-IT" dirty="0"/>
          </a:p>
        </p:txBody>
      </p:sp>
    </p:spTree>
    <p:extLst>
      <p:ext uri="{BB962C8B-B14F-4D97-AF65-F5344CB8AC3E}">
        <p14:creationId xmlns:p14="http://schemas.microsoft.com/office/powerpoint/2010/main" val="27725680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Essendo sia GameObject che MonoBehaviour delle classi, queste generavano overhead. Ad esempio, in Unity i GameObject devono sempre avere il componente Transform, che però contiene tantissime dichiarazioni la maggior parte delle quali raramente utilizziamo.</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5</a:t>
            </a:fld>
            <a:endParaRPr lang="it-IT" dirty="0"/>
          </a:p>
        </p:txBody>
      </p:sp>
    </p:spTree>
    <p:extLst>
      <p:ext uri="{BB962C8B-B14F-4D97-AF65-F5344CB8AC3E}">
        <p14:creationId xmlns:p14="http://schemas.microsoft.com/office/powerpoint/2010/main" val="154780819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50</a:t>
            </a:fld>
            <a:endParaRPr lang="it-IT" dirty="0"/>
          </a:p>
        </p:txBody>
      </p:sp>
    </p:spTree>
    <p:extLst>
      <p:ext uri="{BB962C8B-B14F-4D97-AF65-F5344CB8AC3E}">
        <p14:creationId xmlns:p14="http://schemas.microsoft.com/office/powerpoint/2010/main" val="19413362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 Sviluppi futuri DOTS -------</a:t>
            </a:r>
          </a:p>
          <a:p>
            <a:r>
              <a:rPr lang="it-IT" dirty="0"/>
              <a:t>Come sviluppi futuri, riguardo all’architettura DOTS possiamo aspettarci:</a:t>
            </a:r>
          </a:p>
          <a:p>
            <a:r>
              <a:rPr lang="it-IT" dirty="0"/>
              <a:t>(click)</a:t>
            </a:r>
          </a:p>
          <a:p>
            <a:r>
              <a:rPr lang="it-IT" dirty="0"/>
              <a:t>Lo sviluppo dei package fino al raggiungimento di una release ufficiale e stabile.</a:t>
            </a:r>
          </a:p>
          <a:p>
            <a:r>
              <a:rPr lang="it-IT" dirty="0"/>
              <a:t>(click)</a:t>
            </a:r>
          </a:p>
          <a:p>
            <a:r>
              <a:rPr lang="it-IT" dirty="0"/>
              <a:t>L’estensione del supporto alla conversione, aggiungendo tutte le funzionalità già presenti nell’architettura classica.</a:t>
            </a:r>
          </a:p>
          <a:p>
            <a:r>
              <a:rPr lang="it-IT" dirty="0"/>
              <a:t>(click)</a:t>
            </a:r>
          </a:p>
          <a:p>
            <a:r>
              <a:rPr lang="it-IT" dirty="0"/>
              <a:t>La riduzione del codice necessario per implementare NetCode, che per ora è un po’ dispendioso. Questo è uno degli obbiettivi generali di Unity, in quanto è sempre stato un motore di gioco dal facile utilizzo e con interfacce molto semplici. A tal proposito sono già stati implementati dei meccanismi per realizzare la generazione automatica di codice.</a:t>
            </a:r>
          </a:p>
          <a:p>
            <a:r>
              <a:rPr lang="it-IT" dirty="0"/>
              <a:t>(click)</a:t>
            </a:r>
          </a:p>
          <a:p>
            <a:r>
              <a:rPr lang="it-IT" dirty="0"/>
              <a:t>Aggiunta di strumenti per l’analisi, ad esempio per l’analisi del traffico in rete e gli effetti della predizione. Per ora esiste solo un prototipo browser-based.</a:t>
            </a:r>
          </a:p>
          <a:p>
            <a:r>
              <a:rPr lang="it-IT"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 Sviluppi futuri prototipo -------</a:t>
            </a:r>
          </a:p>
          <a:p>
            <a:endParaRPr lang="it-IT" dirty="0"/>
          </a:p>
        </p:txBody>
      </p:sp>
      <p:sp>
        <p:nvSpPr>
          <p:cNvPr id="4" name="Segnaposto numero diapositiva 3"/>
          <p:cNvSpPr>
            <a:spLocks noGrp="1"/>
          </p:cNvSpPr>
          <p:nvPr>
            <p:ph type="sldNum" sz="quarter" idx="5"/>
          </p:nvPr>
        </p:nvSpPr>
        <p:spPr/>
        <p:txBody>
          <a:bodyPr/>
          <a:lstStyle/>
          <a:p>
            <a:fld id="{11E58FE9-02C2-4373-B6C4-DD2BB788B9F5}" type="slidenum">
              <a:rPr lang="it-IT" smtClean="0"/>
              <a:t>51</a:t>
            </a:fld>
            <a:endParaRPr lang="it-IT" dirty="0"/>
          </a:p>
        </p:txBody>
      </p:sp>
    </p:spTree>
    <p:extLst>
      <p:ext uri="{BB962C8B-B14F-4D97-AF65-F5344CB8AC3E}">
        <p14:creationId xmlns:p14="http://schemas.microsoft.com/office/powerpoint/2010/main" val="187711792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 conclusione, possiamo affermare che la frase su cui si basa DOTS «performance by default» sia veritiera.</a:t>
            </a:r>
          </a:p>
          <a:p>
            <a:endParaRPr lang="it-IT" dirty="0"/>
          </a:p>
          <a:p>
            <a:r>
              <a:rPr lang="it-IT" dirty="0"/>
              <a:t>Grazie per l’attenzione.</a:t>
            </a:r>
          </a:p>
        </p:txBody>
      </p:sp>
      <p:sp>
        <p:nvSpPr>
          <p:cNvPr id="4" name="Segnaposto numero diapositiva 3"/>
          <p:cNvSpPr>
            <a:spLocks noGrp="1"/>
          </p:cNvSpPr>
          <p:nvPr>
            <p:ph type="sldNum" sz="quarter" idx="5"/>
          </p:nvPr>
        </p:nvSpPr>
        <p:spPr/>
        <p:txBody>
          <a:bodyPr/>
          <a:lstStyle/>
          <a:p>
            <a:fld id="{11E58FE9-02C2-4373-B6C4-DD2BB788B9F5}" type="slidenum">
              <a:rPr lang="it-IT" smtClean="0"/>
              <a:t>52</a:t>
            </a:fld>
            <a:endParaRPr lang="it-IT" dirty="0"/>
          </a:p>
        </p:txBody>
      </p:sp>
    </p:spTree>
    <p:extLst>
      <p:ext uri="{BB962C8B-B14F-4D97-AF65-F5344CB8AC3E}">
        <p14:creationId xmlns:p14="http://schemas.microsoft.com/office/powerpoint/2010/main" val="18059445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Inoltre, a causa dei riferimenti, i dati erano sparpagliati in memoria, rallentando di molto il caricamento di questi in cache.</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6</a:t>
            </a:fld>
            <a:endParaRPr lang="it-IT" dirty="0"/>
          </a:p>
        </p:txBody>
      </p:sp>
    </p:spTree>
    <p:extLst>
      <p:ext uri="{BB962C8B-B14F-4D97-AF65-F5344CB8AC3E}">
        <p14:creationId xmlns:p14="http://schemas.microsoft.com/office/powerpoint/2010/main" val="3702431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Come se non bastasse, i MonoBehaviour non permettevano di sfruttare il multithreading nei processori moderni, in quanto eseguivano tutti in sequenza sul main thread.</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7</a:t>
            </a:fld>
            <a:endParaRPr lang="it-IT" dirty="0"/>
          </a:p>
        </p:txBody>
      </p:sp>
    </p:spTree>
    <p:extLst>
      <p:ext uri="{BB962C8B-B14F-4D97-AF65-F5344CB8AC3E}">
        <p14:creationId xmlns:p14="http://schemas.microsoft.com/office/powerpoint/2010/main" val="7644261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Per questi motivi, Unity ha deciso di ristrutturare il proprio motore di gioco, basandolo su un'architettura orientata ai dati, chiamata Data-Oriented Technology Stack (DOTS), che comprende i package mostrati sulla destra.</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8</a:t>
            </a:fld>
            <a:endParaRPr lang="it-IT" dirty="0"/>
          </a:p>
        </p:txBody>
      </p:sp>
    </p:spTree>
    <p:extLst>
      <p:ext uri="{BB962C8B-B14F-4D97-AF65-F5344CB8AC3E}">
        <p14:creationId xmlns:p14="http://schemas.microsoft.com/office/powerpoint/2010/main" val="2117667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Gli obbiettivi della tesi sono:</a:t>
            </a:r>
          </a:p>
          <a:p>
            <a:r>
              <a:rPr lang="it-IT" dirty="0"/>
              <a:t>-analizzare i package principali di DOTS, ovvero Entities, che realizza la nuova architettura ECS orientata ai dati, e NetCode, che realizza il networking basato su ECS;</a:t>
            </a:r>
          </a:p>
          <a:p>
            <a:r>
              <a:rPr lang="it-IT" dirty="0"/>
              <a:t>-dopodiché verranno mostrati i 2 prototipi che abbiamo realizzato: il primo consiste in un videogioco multigiocatore completo; il secondo ci è servito per eseguire uno stress test dell’architettura, da cui abbiamo ottenuto dei risultati sperimentali.</a:t>
            </a:r>
          </a:p>
          <a:p>
            <a:r>
              <a:rPr lang="it-IT" dirty="0"/>
              <a:t>-Infine trarremo le relative conclusioni.</a:t>
            </a:r>
          </a:p>
          <a:p>
            <a:r>
              <a:rPr lang="it-IT" dirty="0"/>
              <a:t>(click)</a:t>
            </a:r>
          </a:p>
        </p:txBody>
      </p:sp>
      <p:sp>
        <p:nvSpPr>
          <p:cNvPr id="4" name="Segnaposto numero diapositiva 3"/>
          <p:cNvSpPr>
            <a:spLocks noGrp="1"/>
          </p:cNvSpPr>
          <p:nvPr>
            <p:ph type="sldNum" sz="quarter" idx="5"/>
          </p:nvPr>
        </p:nvSpPr>
        <p:spPr/>
        <p:txBody>
          <a:bodyPr/>
          <a:lstStyle/>
          <a:p>
            <a:fld id="{11E58FE9-02C2-4373-B6C4-DD2BB788B9F5}" type="slidenum">
              <a:rPr lang="it-IT" smtClean="0"/>
              <a:t>9</a:t>
            </a:fld>
            <a:endParaRPr lang="it-IT" dirty="0"/>
          </a:p>
        </p:txBody>
      </p:sp>
    </p:spTree>
    <p:extLst>
      <p:ext uri="{BB962C8B-B14F-4D97-AF65-F5344CB8AC3E}">
        <p14:creationId xmlns:p14="http://schemas.microsoft.com/office/powerpoint/2010/main" val="3025100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r>
              <a:rPr lang="it-IT" dirty="0"/>
              <a:t>11/03/2021</a:t>
            </a:r>
          </a:p>
        </p:txBody>
      </p:sp>
      <p:sp>
        <p:nvSpPr>
          <p:cNvPr id="5" name="Footer Placeholder 4"/>
          <p:cNvSpPr>
            <a:spLocks noGrp="1"/>
          </p:cNvSpPr>
          <p:nvPr>
            <p:ph type="ftr" sz="quarter" idx="11"/>
          </p:nvPr>
        </p:nvSpPr>
        <p:spPr/>
        <p:txBody>
          <a:bodyPr/>
          <a:lstStyle/>
          <a:p>
            <a:r>
              <a:rPr lang="it-IT" dirty="0"/>
              <a:t>Michele Righi</a:t>
            </a:r>
          </a:p>
        </p:txBody>
      </p:sp>
      <p:sp>
        <p:nvSpPr>
          <p:cNvPr id="6" name="Slide Number Placeholder 5"/>
          <p:cNvSpPr>
            <a:spLocks noGrp="1"/>
          </p:cNvSpPr>
          <p:nvPr>
            <p:ph type="sldNum" sz="quarter" idx="12"/>
          </p:nvPr>
        </p:nvSpPr>
        <p:spPr/>
        <p:txBody>
          <a:bodyPr/>
          <a:lstStyle/>
          <a:p>
            <a:fld id="{AF22AD4E-B70C-44B3-86C3-FBFF7EA87B72}" type="slidenum">
              <a:rPr lang="it-IT" smtClean="0"/>
              <a:t>‹N›</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653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dirty="0"/>
              <a:t>11/03/2021</a:t>
            </a:r>
          </a:p>
        </p:txBody>
      </p:sp>
      <p:sp>
        <p:nvSpPr>
          <p:cNvPr id="5" name="Footer Placeholder 4"/>
          <p:cNvSpPr>
            <a:spLocks noGrp="1"/>
          </p:cNvSpPr>
          <p:nvPr>
            <p:ph type="ftr" sz="quarter" idx="11"/>
          </p:nvPr>
        </p:nvSpPr>
        <p:spPr/>
        <p:txBody>
          <a:bodyPr/>
          <a:lstStyle/>
          <a:p>
            <a:r>
              <a:rPr lang="it-IT" dirty="0"/>
              <a:t>Michele Righi</a:t>
            </a:r>
          </a:p>
        </p:txBody>
      </p:sp>
      <p:sp>
        <p:nvSpPr>
          <p:cNvPr id="6" name="Slide Number Placeholder 5"/>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457376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dirty="0"/>
              <a:t>11/03/2021</a:t>
            </a:r>
          </a:p>
        </p:txBody>
      </p:sp>
      <p:sp>
        <p:nvSpPr>
          <p:cNvPr id="5" name="Footer Placeholder 4"/>
          <p:cNvSpPr>
            <a:spLocks noGrp="1"/>
          </p:cNvSpPr>
          <p:nvPr>
            <p:ph type="ftr" sz="quarter" idx="11"/>
          </p:nvPr>
        </p:nvSpPr>
        <p:spPr/>
        <p:txBody>
          <a:bodyPr/>
          <a:lstStyle/>
          <a:p>
            <a:r>
              <a:rPr lang="it-IT" dirty="0"/>
              <a:t>Michele Righi</a:t>
            </a:r>
          </a:p>
        </p:txBody>
      </p:sp>
      <p:sp>
        <p:nvSpPr>
          <p:cNvPr id="6" name="Slide Number Placeholder 5"/>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148865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r>
              <a:rPr lang="it-IT" dirty="0"/>
              <a:t>11/03/2021</a:t>
            </a:r>
          </a:p>
        </p:txBody>
      </p:sp>
      <p:sp>
        <p:nvSpPr>
          <p:cNvPr id="5" name="Footer Placeholder 4"/>
          <p:cNvSpPr>
            <a:spLocks noGrp="1"/>
          </p:cNvSpPr>
          <p:nvPr>
            <p:ph type="ftr" sz="quarter" idx="11"/>
          </p:nvPr>
        </p:nvSpPr>
        <p:spPr/>
        <p:txBody>
          <a:bodyPr/>
          <a:lstStyle/>
          <a:p>
            <a:r>
              <a:rPr lang="it-IT" dirty="0"/>
              <a:t>Michele Righi</a:t>
            </a:r>
          </a:p>
        </p:txBody>
      </p:sp>
      <p:sp>
        <p:nvSpPr>
          <p:cNvPr id="6" name="Slide Number Placeholder 5"/>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3251867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r>
              <a:rPr lang="it-IT" dirty="0"/>
              <a:t>11/03/2021</a:t>
            </a:r>
          </a:p>
        </p:txBody>
      </p:sp>
      <p:sp>
        <p:nvSpPr>
          <p:cNvPr id="5" name="Footer Placeholder 4"/>
          <p:cNvSpPr>
            <a:spLocks noGrp="1"/>
          </p:cNvSpPr>
          <p:nvPr>
            <p:ph type="ftr" sz="quarter" idx="11"/>
          </p:nvPr>
        </p:nvSpPr>
        <p:spPr/>
        <p:txBody>
          <a:bodyPr/>
          <a:lstStyle/>
          <a:p>
            <a:r>
              <a:rPr lang="it-IT" dirty="0"/>
              <a:t>Michele Righi</a:t>
            </a:r>
          </a:p>
        </p:txBody>
      </p:sp>
      <p:sp>
        <p:nvSpPr>
          <p:cNvPr id="6" name="Slide Number Placeholder 5"/>
          <p:cNvSpPr>
            <a:spLocks noGrp="1"/>
          </p:cNvSpPr>
          <p:nvPr>
            <p:ph type="sldNum" sz="quarter" idx="12"/>
          </p:nvPr>
        </p:nvSpPr>
        <p:spPr/>
        <p:txBody>
          <a:bodyPr/>
          <a:lstStyle/>
          <a:p>
            <a:fld id="{AF22AD4E-B70C-44B3-86C3-FBFF7EA87B72}" type="slidenum">
              <a:rPr lang="it-IT" smtClean="0"/>
              <a:t>‹N›</a:t>
            </a:fld>
            <a:endParaRPr lang="it-IT"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33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r>
              <a:rPr lang="it-IT" dirty="0"/>
              <a:t>11/03/2021</a:t>
            </a:r>
          </a:p>
        </p:txBody>
      </p:sp>
      <p:sp>
        <p:nvSpPr>
          <p:cNvPr id="6" name="Footer Placeholder 5"/>
          <p:cNvSpPr>
            <a:spLocks noGrp="1"/>
          </p:cNvSpPr>
          <p:nvPr>
            <p:ph type="ftr" sz="quarter" idx="11"/>
          </p:nvPr>
        </p:nvSpPr>
        <p:spPr/>
        <p:txBody>
          <a:bodyPr/>
          <a:lstStyle/>
          <a:p>
            <a:r>
              <a:rPr lang="it-IT" dirty="0"/>
              <a:t>Michele Righi</a:t>
            </a:r>
          </a:p>
        </p:txBody>
      </p:sp>
      <p:sp>
        <p:nvSpPr>
          <p:cNvPr id="7" name="Slide Number Placeholder 6"/>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246265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r>
              <a:rPr lang="it-IT" dirty="0"/>
              <a:t>11/03/2021</a:t>
            </a:r>
          </a:p>
        </p:txBody>
      </p:sp>
      <p:sp>
        <p:nvSpPr>
          <p:cNvPr id="8" name="Footer Placeholder 7"/>
          <p:cNvSpPr>
            <a:spLocks noGrp="1"/>
          </p:cNvSpPr>
          <p:nvPr>
            <p:ph type="ftr" sz="quarter" idx="11"/>
          </p:nvPr>
        </p:nvSpPr>
        <p:spPr/>
        <p:txBody>
          <a:bodyPr/>
          <a:lstStyle/>
          <a:p>
            <a:r>
              <a:rPr lang="it-IT" dirty="0"/>
              <a:t>Michele Righi</a:t>
            </a:r>
          </a:p>
        </p:txBody>
      </p:sp>
      <p:sp>
        <p:nvSpPr>
          <p:cNvPr id="9" name="Slide Number Placeholder 8"/>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540570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r>
              <a:rPr lang="it-IT" dirty="0"/>
              <a:t>11/03/2021</a:t>
            </a:r>
          </a:p>
        </p:txBody>
      </p:sp>
      <p:sp>
        <p:nvSpPr>
          <p:cNvPr id="4" name="Footer Placeholder 3"/>
          <p:cNvSpPr>
            <a:spLocks noGrp="1"/>
          </p:cNvSpPr>
          <p:nvPr>
            <p:ph type="ftr" sz="quarter" idx="11"/>
          </p:nvPr>
        </p:nvSpPr>
        <p:spPr/>
        <p:txBody>
          <a:bodyPr/>
          <a:lstStyle/>
          <a:p>
            <a:r>
              <a:rPr lang="it-IT" dirty="0"/>
              <a:t>Michele Righi</a:t>
            </a:r>
          </a:p>
        </p:txBody>
      </p:sp>
      <p:sp>
        <p:nvSpPr>
          <p:cNvPr id="5" name="Slide Number Placeholder 4"/>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3518038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it-IT" dirty="0"/>
              <a:t>11/03/2021</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it-IT" dirty="0"/>
              <a:t>Michele Righi</a:t>
            </a:r>
          </a:p>
        </p:txBody>
      </p:sp>
      <p:sp>
        <p:nvSpPr>
          <p:cNvPr id="9" name="Slide Number Placeholder 8"/>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3746146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it-IT" dirty="0"/>
              <a:t>11/03/2021</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it-IT" dirty="0"/>
              <a:t>Michele Righi</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F22AD4E-B70C-44B3-86C3-FBFF7EA87B72}" type="slidenum">
              <a:rPr lang="it-IT" smtClean="0"/>
              <a:t>‹N›</a:t>
            </a:fld>
            <a:endParaRPr lang="it-IT" dirty="0"/>
          </a:p>
        </p:txBody>
      </p:sp>
    </p:spTree>
    <p:extLst>
      <p:ext uri="{BB962C8B-B14F-4D97-AF65-F5344CB8AC3E}">
        <p14:creationId xmlns:p14="http://schemas.microsoft.com/office/powerpoint/2010/main" val="3967059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r>
              <a:rPr lang="it-IT" dirty="0"/>
              <a:t>11/03/2021</a:t>
            </a:r>
          </a:p>
        </p:txBody>
      </p:sp>
      <p:sp>
        <p:nvSpPr>
          <p:cNvPr id="6" name="Footer Placeholder 5"/>
          <p:cNvSpPr>
            <a:spLocks noGrp="1"/>
          </p:cNvSpPr>
          <p:nvPr>
            <p:ph type="ftr" sz="quarter" idx="11"/>
          </p:nvPr>
        </p:nvSpPr>
        <p:spPr/>
        <p:txBody>
          <a:bodyPr/>
          <a:lstStyle/>
          <a:p>
            <a:r>
              <a:rPr lang="it-IT" dirty="0"/>
              <a:t>Michele Righi</a:t>
            </a:r>
          </a:p>
        </p:txBody>
      </p:sp>
      <p:sp>
        <p:nvSpPr>
          <p:cNvPr id="7" name="Slide Number Placeholder 6"/>
          <p:cNvSpPr>
            <a:spLocks noGrp="1"/>
          </p:cNvSpPr>
          <p:nvPr>
            <p:ph type="sldNum" sz="quarter" idx="12"/>
          </p:nvPr>
        </p:nvSpPr>
        <p:spPr/>
        <p:txBody>
          <a:bodyPr/>
          <a:lstStyle/>
          <a:p>
            <a:fld id="{AF22AD4E-B70C-44B3-86C3-FBFF7EA87B72}" type="slidenum">
              <a:rPr lang="it-IT" smtClean="0"/>
              <a:t>‹N›</a:t>
            </a:fld>
            <a:endParaRPr lang="it-IT" dirty="0"/>
          </a:p>
        </p:txBody>
      </p:sp>
    </p:spTree>
    <p:extLst>
      <p:ext uri="{BB962C8B-B14F-4D97-AF65-F5344CB8AC3E}">
        <p14:creationId xmlns:p14="http://schemas.microsoft.com/office/powerpoint/2010/main" val="3002062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it-IT" dirty="0"/>
              <a:t>11/03/2021</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it-IT" dirty="0"/>
              <a:t>Michele Righi</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F22AD4E-B70C-44B3-86C3-FBFF7EA87B72}" type="slidenum">
              <a:rPr lang="it-IT" smtClean="0"/>
              <a:t>‹N›</a:t>
            </a:fld>
            <a:endParaRPr lang="it-IT"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822654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sv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sv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9.svg"/></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sv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sv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11.sv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11.sv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11.sv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3.svg"/></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1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13.svg"/></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3.sv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3.svg"/></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13.sv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2.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6.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9.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0.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5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1.xml"/><Relationship Id="rId1" Type="http://schemas.openxmlformats.org/officeDocument/2006/relationships/slideLayout" Target="../slideLayouts/slideLayout5.xml"/><Relationship Id="rId4" Type="http://schemas.openxmlformats.org/officeDocument/2006/relationships/image" Target="../media/image27.svg"/></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83183B-295F-4F19-B340-C2012EB5BC77}"/>
              </a:ext>
            </a:extLst>
          </p:cNvPr>
          <p:cNvSpPr>
            <a:spLocks noGrp="1"/>
          </p:cNvSpPr>
          <p:nvPr>
            <p:ph type="ctrTitle"/>
          </p:nvPr>
        </p:nvSpPr>
        <p:spPr>
          <a:xfrm>
            <a:off x="0" y="1131790"/>
            <a:ext cx="12192000" cy="2387600"/>
          </a:xfrm>
        </p:spPr>
        <p:txBody>
          <a:bodyPr>
            <a:normAutofit/>
          </a:bodyPr>
          <a:lstStyle/>
          <a:p>
            <a:pPr algn="ctr"/>
            <a:r>
              <a:rPr lang="it-IT" sz="5400" b="1" dirty="0"/>
              <a:t>Progetto di Applicazioni e Giochi</a:t>
            </a:r>
            <a:br>
              <a:rPr lang="it-IT" sz="5400" b="1" dirty="0"/>
            </a:br>
            <a:r>
              <a:rPr lang="it-IT" sz="5400" b="1" dirty="0"/>
              <a:t>Multiplayer su Architettura Unity DOTS</a:t>
            </a:r>
          </a:p>
        </p:txBody>
      </p:sp>
      <p:sp>
        <p:nvSpPr>
          <p:cNvPr id="3" name="Sottotitolo 2">
            <a:extLst>
              <a:ext uri="{FF2B5EF4-FFF2-40B4-BE49-F238E27FC236}">
                <a16:creationId xmlns:a16="http://schemas.microsoft.com/office/drawing/2014/main" id="{7AF6717B-E624-463B-8D9B-DD1524C82043}"/>
              </a:ext>
            </a:extLst>
          </p:cNvPr>
          <p:cNvSpPr>
            <a:spLocks noGrp="1"/>
          </p:cNvSpPr>
          <p:nvPr>
            <p:ph type="subTitle" idx="1"/>
          </p:nvPr>
        </p:nvSpPr>
        <p:spPr>
          <a:xfrm>
            <a:off x="1100051" y="4455621"/>
            <a:ext cx="4995948" cy="1143000"/>
          </a:xfrm>
        </p:spPr>
        <p:txBody>
          <a:bodyPr>
            <a:normAutofit/>
          </a:bodyPr>
          <a:lstStyle/>
          <a:p>
            <a:r>
              <a:rPr lang="it-IT" sz="2000" dirty="0"/>
              <a:t>Candidato:</a:t>
            </a:r>
          </a:p>
          <a:p>
            <a:r>
              <a:rPr lang="it-IT" sz="2000" b="1" dirty="0"/>
              <a:t>Michele Righi</a:t>
            </a:r>
          </a:p>
        </p:txBody>
      </p:sp>
      <p:sp>
        <p:nvSpPr>
          <p:cNvPr id="20" name="Sottotitolo 2">
            <a:extLst>
              <a:ext uri="{FF2B5EF4-FFF2-40B4-BE49-F238E27FC236}">
                <a16:creationId xmlns:a16="http://schemas.microsoft.com/office/drawing/2014/main" id="{F3FC0774-9EAB-4568-90FD-EF671462F600}"/>
              </a:ext>
            </a:extLst>
          </p:cNvPr>
          <p:cNvSpPr txBox="1">
            <a:spLocks/>
          </p:cNvSpPr>
          <p:nvPr/>
        </p:nvSpPr>
        <p:spPr>
          <a:xfrm>
            <a:off x="7767961" y="4455620"/>
            <a:ext cx="3390489" cy="169660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it-IT" sz="2000" dirty="0"/>
              <a:t>RELATORE:</a:t>
            </a:r>
          </a:p>
          <a:p>
            <a:r>
              <a:rPr lang="it-IT" sz="2000" b="1" dirty="0"/>
              <a:t>DOTT. Paolo Bellavista</a:t>
            </a:r>
          </a:p>
          <a:p>
            <a:r>
              <a:rPr lang="it-IT" sz="2000" dirty="0"/>
              <a:t>Correlatore:</a:t>
            </a:r>
          </a:p>
          <a:p>
            <a:r>
              <a:rPr lang="it-IT" sz="2000" b="1" dirty="0"/>
              <a:t>DOTT. Andrea Garbugli</a:t>
            </a:r>
          </a:p>
        </p:txBody>
      </p:sp>
    </p:spTree>
    <p:extLst>
      <p:ext uri="{BB962C8B-B14F-4D97-AF65-F5344CB8AC3E}">
        <p14:creationId xmlns:p14="http://schemas.microsoft.com/office/powerpoint/2010/main" val="199887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12A40-9351-4E2D-B506-45367B782A9A}"/>
              </a:ext>
            </a:extLst>
          </p:cNvPr>
          <p:cNvSpPr>
            <a:spLocks noGrp="1"/>
          </p:cNvSpPr>
          <p:nvPr>
            <p:ph type="title"/>
          </p:nvPr>
        </p:nvSpPr>
        <p:spPr/>
        <p:txBody>
          <a:bodyPr/>
          <a:lstStyle/>
          <a:p>
            <a:r>
              <a:rPr lang="it-IT" dirty="0"/>
              <a:t>Entity Component System (ECS)</a:t>
            </a:r>
          </a:p>
        </p:txBody>
      </p:sp>
      <p:sp>
        <p:nvSpPr>
          <p:cNvPr id="4" name="Segnaposto numero diapositiva 3">
            <a:extLst>
              <a:ext uri="{FF2B5EF4-FFF2-40B4-BE49-F238E27FC236}">
                <a16:creationId xmlns:a16="http://schemas.microsoft.com/office/drawing/2014/main" id="{1C54C0C5-8048-43B9-955B-32A79B20B14A}"/>
              </a:ext>
            </a:extLst>
          </p:cNvPr>
          <p:cNvSpPr>
            <a:spLocks noGrp="1"/>
          </p:cNvSpPr>
          <p:nvPr>
            <p:ph type="sldNum" sz="quarter" idx="12"/>
          </p:nvPr>
        </p:nvSpPr>
        <p:spPr/>
        <p:txBody>
          <a:bodyPr/>
          <a:lstStyle/>
          <a:p>
            <a:fld id="{AF22AD4E-B70C-44B3-86C3-FBFF7EA87B72}" type="slidenum">
              <a:rPr lang="it-IT" smtClean="0"/>
              <a:t>10</a:t>
            </a:fld>
            <a:endParaRPr lang="it-IT" dirty="0"/>
          </a:p>
        </p:txBody>
      </p:sp>
      <p:sp>
        <p:nvSpPr>
          <p:cNvPr id="33" name="Rettangolo 32" descr="Circular Flowchart">
            <a:extLst>
              <a:ext uri="{FF2B5EF4-FFF2-40B4-BE49-F238E27FC236}">
                <a16:creationId xmlns:a16="http://schemas.microsoft.com/office/drawing/2014/main" id="{C831FA6B-7BE0-4973-BCEC-41ACD516140B}"/>
              </a:ext>
            </a:extLst>
          </p:cNvPr>
          <p:cNvSpPr/>
          <p:nvPr/>
        </p:nvSpPr>
        <p:spPr>
          <a:xfrm>
            <a:off x="10419095"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dirty="0"/>
          </a:p>
        </p:txBody>
      </p:sp>
      <p:pic>
        <p:nvPicPr>
          <p:cNvPr id="34" name="Immagine 33">
            <a:extLst>
              <a:ext uri="{FF2B5EF4-FFF2-40B4-BE49-F238E27FC236}">
                <a16:creationId xmlns:a16="http://schemas.microsoft.com/office/drawing/2014/main" id="{E7C41AD1-8B46-4616-8D53-282C7293CD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36922" y="1962309"/>
            <a:ext cx="5895530" cy="2963528"/>
          </a:xfrm>
          <a:prstGeom prst="rect">
            <a:avLst/>
          </a:prstGeom>
        </p:spPr>
      </p:pic>
      <p:sp>
        <p:nvSpPr>
          <p:cNvPr id="36" name="Rettangolo 35">
            <a:extLst>
              <a:ext uri="{FF2B5EF4-FFF2-40B4-BE49-F238E27FC236}">
                <a16:creationId xmlns:a16="http://schemas.microsoft.com/office/drawing/2014/main" id="{7B23CACB-3C10-445C-8B8E-D4221B247019}"/>
              </a:ext>
            </a:extLst>
          </p:cNvPr>
          <p:cNvSpPr/>
          <p:nvPr/>
        </p:nvSpPr>
        <p:spPr>
          <a:xfrm>
            <a:off x="6661305" y="515078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Esempio funzionamento ECS</a:t>
            </a:r>
            <a:endParaRPr lang="it-IT" sz="2000" b="1" dirty="0">
              <a:ln>
                <a:solidFill>
                  <a:schemeClr val="bg1"/>
                </a:solidFill>
              </a:ln>
              <a:solidFill>
                <a:schemeClr val="tx1"/>
              </a:solidFill>
            </a:endParaRPr>
          </a:p>
        </p:txBody>
      </p:sp>
      <p:sp>
        <p:nvSpPr>
          <p:cNvPr id="3" name="Segnaposto data 2">
            <a:extLst>
              <a:ext uri="{FF2B5EF4-FFF2-40B4-BE49-F238E27FC236}">
                <a16:creationId xmlns:a16="http://schemas.microsoft.com/office/drawing/2014/main" id="{5C76A460-D70A-497E-8D63-390D09C248AF}"/>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3E724D64-1BD9-491C-AE66-BF71C01A9AA9}"/>
              </a:ext>
            </a:extLst>
          </p:cNvPr>
          <p:cNvSpPr>
            <a:spLocks noGrp="1"/>
          </p:cNvSpPr>
          <p:nvPr>
            <p:ph type="ftr" sz="quarter" idx="11"/>
          </p:nvPr>
        </p:nvSpPr>
        <p:spPr/>
        <p:txBody>
          <a:bodyPr/>
          <a:lstStyle/>
          <a:p>
            <a:r>
              <a:rPr lang="it-IT" dirty="0"/>
              <a:t>Michele Righi</a:t>
            </a:r>
          </a:p>
        </p:txBody>
      </p:sp>
      <p:sp>
        <p:nvSpPr>
          <p:cNvPr id="19" name="Segnaposto contenuto 8">
            <a:extLst>
              <a:ext uri="{FF2B5EF4-FFF2-40B4-BE49-F238E27FC236}">
                <a16:creationId xmlns:a16="http://schemas.microsoft.com/office/drawing/2014/main" id="{2C0653D2-979A-47EA-AFC5-6DCA8A3D908A}"/>
              </a:ext>
            </a:extLst>
          </p:cNvPr>
          <p:cNvSpPr txBox="1">
            <a:spLocks/>
          </p:cNvSpPr>
          <p:nvPr/>
        </p:nvSpPr>
        <p:spPr>
          <a:xfrm>
            <a:off x="1097280" y="1845733"/>
            <a:ext cx="2522220" cy="393276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b="1" dirty="0"/>
              <a:t>Entities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Components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Systems</a:t>
            </a:r>
            <a:r>
              <a:rPr lang="it-IT" dirty="0"/>
              <a:t>.</a:t>
            </a:r>
            <a:endParaRPr lang="it-IT" b="1" dirty="0"/>
          </a:p>
        </p:txBody>
      </p:sp>
    </p:spTree>
    <p:extLst>
      <p:ext uri="{BB962C8B-B14F-4D97-AF65-F5344CB8AC3E}">
        <p14:creationId xmlns:p14="http://schemas.microsoft.com/office/powerpoint/2010/main" val="134297266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170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par>
                                <p:cTn id="12" presetID="10" presetClass="entr" presetSubtype="0" fill="hold" nodeType="withEffect">
                                  <p:stCondLst>
                                    <p:cond delay="170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par>
                                <p:cTn id="15" presetID="10" presetClass="entr" presetSubtype="0" fill="hold" grpId="0" nodeType="withEffect">
                                  <p:stCondLst>
                                    <p:cond delay="170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par>
                                <p:cTn id="18" presetID="10" presetClass="entr" presetSubtype="0" fill="hold" grpId="0" nodeType="withEffect">
                                  <p:stCondLst>
                                    <p:cond delay="17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3" grpId="0" animBg="1"/>
      <p:bldP spid="36" grpId="0" animBg="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12A40-9351-4E2D-B506-45367B782A9A}"/>
              </a:ext>
            </a:extLst>
          </p:cNvPr>
          <p:cNvSpPr>
            <a:spLocks noGrp="1"/>
          </p:cNvSpPr>
          <p:nvPr>
            <p:ph type="title"/>
          </p:nvPr>
        </p:nvSpPr>
        <p:spPr/>
        <p:txBody>
          <a:bodyPr/>
          <a:lstStyle/>
          <a:p>
            <a:r>
              <a:rPr lang="it-IT" dirty="0"/>
              <a:t>Entity Component System (ECS)</a:t>
            </a:r>
          </a:p>
        </p:txBody>
      </p:sp>
      <p:sp>
        <p:nvSpPr>
          <p:cNvPr id="4" name="Segnaposto numero diapositiva 3">
            <a:extLst>
              <a:ext uri="{FF2B5EF4-FFF2-40B4-BE49-F238E27FC236}">
                <a16:creationId xmlns:a16="http://schemas.microsoft.com/office/drawing/2014/main" id="{1C54C0C5-8048-43B9-955B-32A79B20B14A}"/>
              </a:ext>
            </a:extLst>
          </p:cNvPr>
          <p:cNvSpPr>
            <a:spLocks noGrp="1"/>
          </p:cNvSpPr>
          <p:nvPr>
            <p:ph type="sldNum" sz="quarter" idx="12"/>
          </p:nvPr>
        </p:nvSpPr>
        <p:spPr/>
        <p:txBody>
          <a:bodyPr/>
          <a:lstStyle/>
          <a:p>
            <a:fld id="{AF22AD4E-B70C-44B3-86C3-FBFF7EA87B72}" type="slidenum">
              <a:rPr lang="it-IT" smtClean="0"/>
              <a:t>11</a:t>
            </a:fld>
            <a:endParaRPr lang="it-IT" dirty="0"/>
          </a:p>
        </p:txBody>
      </p:sp>
      <p:sp>
        <p:nvSpPr>
          <p:cNvPr id="15" name="Segnaposto contenuto 8">
            <a:extLst>
              <a:ext uri="{FF2B5EF4-FFF2-40B4-BE49-F238E27FC236}">
                <a16:creationId xmlns:a16="http://schemas.microsoft.com/office/drawing/2014/main" id="{7E29A6C7-E079-4EBA-88A0-C2D98894A2D4}"/>
              </a:ext>
            </a:extLst>
          </p:cNvPr>
          <p:cNvSpPr txBox="1">
            <a:spLocks/>
          </p:cNvSpPr>
          <p:nvPr/>
        </p:nvSpPr>
        <p:spPr>
          <a:xfrm>
            <a:off x="1097280" y="1845732"/>
            <a:ext cx="1988819" cy="39010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b="1" dirty="0"/>
              <a:t>Entities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Components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Systems</a:t>
            </a:r>
            <a:r>
              <a:rPr lang="it-IT" dirty="0"/>
              <a:t>.</a:t>
            </a:r>
            <a:endParaRPr lang="it-IT" b="1" dirty="0"/>
          </a:p>
        </p:txBody>
      </p:sp>
      <p:sp>
        <p:nvSpPr>
          <p:cNvPr id="16" name="Segnaposto contenuto 2">
            <a:extLst>
              <a:ext uri="{FF2B5EF4-FFF2-40B4-BE49-F238E27FC236}">
                <a16:creationId xmlns:a16="http://schemas.microsoft.com/office/drawing/2014/main" id="{ED8B17C2-7038-4392-A8A3-BBBE0EE42D4D}"/>
              </a:ext>
            </a:extLst>
          </p:cNvPr>
          <p:cNvSpPr txBox="1">
            <a:spLocks/>
          </p:cNvSpPr>
          <p:nvPr/>
        </p:nvSpPr>
        <p:spPr>
          <a:xfrm>
            <a:off x="1308736" y="1844396"/>
            <a:ext cx="4305300" cy="13277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            </a:t>
            </a:r>
            <a:r>
              <a:rPr lang="it-IT" sz="1000" dirty="0"/>
              <a:t> </a:t>
            </a:r>
            <a:r>
              <a:rPr lang="it-IT" dirty="0"/>
              <a:t> Le «</a:t>
            </a:r>
            <a:r>
              <a:rPr lang="it-IT" b="1" dirty="0">
                <a:solidFill>
                  <a:schemeClr val="accent1"/>
                </a:solidFill>
              </a:rPr>
              <a:t>cose</a:t>
            </a:r>
            <a:r>
              <a:rPr lang="it-IT" dirty="0"/>
              <a:t>» concrete che popolano il gioco a tempo di esecuzione. Sono paragonabili alle </a:t>
            </a:r>
            <a:r>
              <a:rPr lang="it-IT" b="1" dirty="0">
                <a:solidFill>
                  <a:schemeClr val="accent1">
                    <a:lumMod val="75000"/>
                  </a:schemeClr>
                </a:solidFill>
              </a:rPr>
              <a:t>chiavi</a:t>
            </a:r>
            <a:r>
              <a:rPr lang="it-IT" dirty="0"/>
              <a:t> (</a:t>
            </a:r>
            <a:r>
              <a:rPr lang="it-IT" dirty="0">
                <a:solidFill>
                  <a:schemeClr val="tx1"/>
                </a:solidFill>
              </a:rPr>
              <a:t>ID numerici</a:t>
            </a:r>
            <a:r>
              <a:rPr lang="it-IT" dirty="0"/>
              <a:t>) di un database.</a:t>
            </a:r>
          </a:p>
        </p:txBody>
      </p:sp>
      <p:pic>
        <p:nvPicPr>
          <p:cNvPr id="13" name="Immagine 12">
            <a:extLst>
              <a:ext uri="{FF2B5EF4-FFF2-40B4-BE49-F238E27FC236}">
                <a16:creationId xmlns:a16="http://schemas.microsoft.com/office/drawing/2014/main" id="{F9CF0883-ACF7-4665-B7D0-E4A2E3526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22" y="1962309"/>
            <a:ext cx="5895530" cy="2963528"/>
          </a:xfrm>
          <a:prstGeom prst="rect">
            <a:avLst/>
          </a:prstGeom>
        </p:spPr>
      </p:pic>
      <p:sp>
        <p:nvSpPr>
          <p:cNvPr id="26" name="Rettangolo 25">
            <a:extLst>
              <a:ext uri="{FF2B5EF4-FFF2-40B4-BE49-F238E27FC236}">
                <a16:creationId xmlns:a16="http://schemas.microsoft.com/office/drawing/2014/main" id="{226C37AD-746F-4EAD-A1F7-7058DBB489E0}"/>
              </a:ext>
            </a:extLst>
          </p:cNvPr>
          <p:cNvSpPr/>
          <p:nvPr/>
        </p:nvSpPr>
        <p:spPr>
          <a:xfrm>
            <a:off x="6661305" y="515078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Esempio funzionamento ECS</a:t>
            </a:r>
            <a:endParaRPr lang="it-IT" sz="2000" b="1" dirty="0">
              <a:ln>
                <a:solidFill>
                  <a:schemeClr val="bg1"/>
                </a:solidFill>
              </a:ln>
              <a:solidFill>
                <a:schemeClr val="tx1"/>
              </a:solidFill>
            </a:endParaRPr>
          </a:p>
        </p:txBody>
      </p:sp>
      <p:sp>
        <p:nvSpPr>
          <p:cNvPr id="27" name="Rettangolo 26" descr="Circular Flowchart">
            <a:extLst>
              <a:ext uri="{FF2B5EF4-FFF2-40B4-BE49-F238E27FC236}">
                <a16:creationId xmlns:a16="http://schemas.microsoft.com/office/drawing/2014/main" id="{9BA41F99-8DBA-4007-8C63-98F4425BC7AC}"/>
              </a:ext>
            </a:extLst>
          </p:cNvPr>
          <p:cNvSpPr/>
          <p:nvPr/>
        </p:nvSpPr>
        <p:spPr>
          <a:xfrm>
            <a:off x="10419095" y="923911"/>
            <a:ext cx="793388" cy="79338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dirty="0"/>
          </a:p>
        </p:txBody>
      </p:sp>
      <p:sp>
        <p:nvSpPr>
          <p:cNvPr id="3" name="Segnaposto data 2">
            <a:extLst>
              <a:ext uri="{FF2B5EF4-FFF2-40B4-BE49-F238E27FC236}">
                <a16:creationId xmlns:a16="http://schemas.microsoft.com/office/drawing/2014/main" id="{7BDE068B-EE2C-4B43-A371-9C9528C4C1C9}"/>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38FA77F4-58B2-4E86-9981-9CF895D85E0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721001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12A40-9351-4E2D-B506-45367B782A9A}"/>
              </a:ext>
            </a:extLst>
          </p:cNvPr>
          <p:cNvSpPr>
            <a:spLocks noGrp="1"/>
          </p:cNvSpPr>
          <p:nvPr>
            <p:ph type="title"/>
          </p:nvPr>
        </p:nvSpPr>
        <p:spPr/>
        <p:txBody>
          <a:bodyPr/>
          <a:lstStyle/>
          <a:p>
            <a:r>
              <a:rPr lang="it-IT" dirty="0"/>
              <a:t>Entity Component System (ECS)</a:t>
            </a:r>
          </a:p>
        </p:txBody>
      </p:sp>
      <p:sp>
        <p:nvSpPr>
          <p:cNvPr id="4" name="Segnaposto numero diapositiva 3">
            <a:extLst>
              <a:ext uri="{FF2B5EF4-FFF2-40B4-BE49-F238E27FC236}">
                <a16:creationId xmlns:a16="http://schemas.microsoft.com/office/drawing/2014/main" id="{1C54C0C5-8048-43B9-955B-32A79B20B14A}"/>
              </a:ext>
            </a:extLst>
          </p:cNvPr>
          <p:cNvSpPr>
            <a:spLocks noGrp="1"/>
          </p:cNvSpPr>
          <p:nvPr>
            <p:ph type="sldNum" sz="quarter" idx="12"/>
          </p:nvPr>
        </p:nvSpPr>
        <p:spPr/>
        <p:txBody>
          <a:bodyPr/>
          <a:lstStyle/>
          <a:p>
            <a:fld id="{AF22AD4E-B70C-44B3-86C3-FBFF7EA87B72}" type="slidenum">
              <a:rPr lang="it-IT" smtClean="0"/>
              <a:t>12</a:t>
            </a:fld>
            <a:endParaRPr lang="it-IT" dirty="0"/>
          </a:p>
        </p:txBody>
      </p:sp>
      <p:sp>
        <p:nvSpPr>
          <p:cNvPr id="15" name="Segnaposto contenuto 8">
            <a:extLst>
              <a:ext uri="{FF2B5EF4-FFF2-40B4-BE49-F238E27FC236}">
                <a16:creationId xmlns:a16="http://schemas.microsoft.com/office/drawing/2014/main" id="{7E29A6C7-E079-4EBA-88A0-C2D98894A2D4}"/>
              </a:ext>
            </a:extLst>
          </p:cNvPr>
          <p:cNvSpPr txBox="1">
            <a:spLocks/>
          </p:cNvSpPr>
          <p:nvPr/>
        </p:nvSpPr>
        <p:spPr>
          <a:xfrm>
            <a:off x="1097280" y="1845732"/>
            <a:ext cx="1988819" cy="39010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b="1" dirty="0"/>
              <a:t>Entities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Components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Systems</a:t>
            </a:r>
            <a:r>
              <a:rPr lang="it-IT" dirty="0"/>
              <a:t>.</a:t>
            </a:r>
            <a:endParaRPr lang="it-IT" b="1" dirty="0"/>
          </a:p>
        </p:txBody>
      </p:sp>
      <p:sp>
        <p:nvSpPr>
          <p:cNvPr id="16" name="Segnaposto contenuto 2">
            <a:extLst>
              <a:ext uri="{FF2B5EF4-FFF2-40B4-BE49-F238E27FC236}">
                <a16:creationId xmlns:a16="http://schemas.microsoft.com/office/drawing/2014/main" id="{ED8B17C2-7038-4392-A8A3-BBBE0EE42D4D}"/>
              </a:ext>
            </a:extLst>
          </p:cNvPr>
          <p:cNvSpPr txBox="1">
            <a:spLocks/>
          </p:cNvSpPr>
          <p:nvPr/>
        </p:nvSpPr>
        <p:spPr>
          <a:xfrm>
            <a:off x="1308736" y="1844396"/>
            <a:ext cx="4305300" cy="13277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            </a:t>
            </a:r>
            <a:r>
              <a:rPr lang="it-IT" sz="1000" dirty="0"/>
              <a:t> </a:t>
            </a:r>
            <a:r>
              <a:rPr lang="it-IT" dirty="0"/>
              <a:t> Le «</a:t>
            </a:r>
            <a:r>
              <a:rPr lang="it-IT" b="1" dirty="0">
                <a:solidFill>
                  <a:schemeClr val="accent1"/>
                </a:solidFill>
              </a:rPr>
              <a:t>cose</a:t>
            </a:r>
            <a:r>
              <a:rPr lang="it-IT" dirty="0"/>
              <a:t>» concrete che popolano il gioco a tempo di esecuzione. Sono paragonabili alle </a:t>
            </a:r>
            <a:r>
              <a:rPr lang="it-IT" b="1" dirty="0">
                <a:solidFill>
                  <a:schemeClr val="accent1">
                    <a:lumMod val="75000"/>
                  </a:schemeClr>
                </a:solidFill>
              </a:rPr>
              <a:t>chiavi</a:t>
            </a:r>
            <a:r>
              <a:rPr lang="it-IT" dirty="0"/>
              <a:t> (</a:t>
            </a:r>
            <a:r>
              <a:rPr lang="it-IT" dirty="0">
                <a:solidFill>
                  <a:schemeClr val="tx1"/>
                </a:solidFill>
              </a:rPr>
              <a:t>ID numerici</a:t>
            </a:r>
            <a:r>
              <a:rPr lang="it-IT" dirty="0"/>
              <a:t>) di un database.</a:t>
            </a:r>
          </a:p>
        </p:txBody>
      </p:sp>
      <p:sp>
        <p:nvSpPr>
          <p:cNvPr id="17" name="Segnaposto contenuto 5">
            <a:extLst>
              <a:ext uri="{FF2B5EF4-FFF2-40B4-BE49-F238E27FC236}">
                <a16:creationId xmlns:a16="http://schemas.microsoft.com/office/drawing/2014/main" id="{C6986A44-B362-4E88-91F0-CDDA891EA5E2}"/>
              </a:ext>
            </a:extLst>
          </p:cNvPr>
          <p:cNvSpPr txBox="1">
            <a:spLocks/>
          </p:cNvSpPr>
          <p:nvPr/>
        </p:nvSpPr>
        <p:spPr>
          <a:xfrm>
            <a:off x="1308736" y="3200890"/>
            <a:ext cx="4305300" cy="13277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                     </a:t>
            </a:r>
            <a:r>
              <a:rPr lang="it-IT" sz="1000" dirty="0"/>
              <a:t>  </a:t>
            </a:r>
            <a:r>
              <a:rPr lang="it-IT" dirty="0"/>
              <a:t> I </a:t>
            </a:r>
            <a:r>
              <a:rPr lang="it-IT" b="1" dirty="0">
                <a:solidFill>
                  <a:schemeClr val="accent1"/>
                </a:solidFill>
              </a:rPr>
              <a:t>dati</a:t>
            </a:r>
            <a:r>
              <a:rPr lang="it-IT" dirty="0"/>
              <a:t> associati alle entità. Immagazzinano lo stato ma non contengono alcun tipo di logica. Sono paragonabili alle </a:t>
            </a:r>
            <a:r>
              <a:rPr lang="it-IT" b="1" dirty="0">
                <a:solidFill>
                  <a:schemeClr val="accent1">
                    <a:lumMod val="75000"/>
                  </a:schemeClr>
                </a:solidFill>
              </a:rPr>
              <a:t>tuple</a:t>
            </a:r>
            <a:r>
              <a:rPr lang="it-IT" dirty="0"/>
              <a:t> di un database.</a:t>
            </a:r>
          </a:p>
          <a:p>
            <a:endParaRPr lang="it-IT" dirty="0"/>
          </a:p>
        </p:txBody>
      </p:sp>
      <p:pic>
        <p:nvPicPr>
          <p:cNvPr id="13" name="Immagine 12">
            <a:extLst>
              <a:ext uri="{FF2B5EF4-FFF2-40B4-BE49-F238E27FC236}">
                <a16:creationId xmlns:a16="http://schemas.microsoft.com/office/drawing/2014/main" id="{F9CF0883-ACF7-4665-B7D0-E4A2E3526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22" y="1962309"/>
            <a:ext cx="5895530" cy="2963528"/>
          </a:xfrm>
          <a:prstGeom prst="rect">
            <a:avLst/>
          </a:prstGeom>
        </p:spPr>
      </p:pic>
      <p:sp>
        <p:nvSpPr>
          <p:cNvPr id="26" name="Rettangolo 25">
            <a:extLst>
              <a:ext uri="{FF2B5EF4-FFF2-40B4-BE49-F238E27FC236}">
                <a16:creationId xmlns:a16="http://schemas.microsoft.com/office/drawing/2014/main" id="{226C37AD-746F-4EAD-A1F7-7058DBB489E0}"/>
              </a:ext>
            </a:extLst>
          </p:cNvPr>
          <p:cNvSpPr/>
          <p:nvPr/>
        </p:nvSpPr>
        <p:spPr>
          <a:xfrm>
            <a:off x="6661305" y="515078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Esempio funzionamento ECS</a:t>
            </a:r>
            <a:endParaRPr lang="it-IT" sz="2000" b="1" dirty="0">
              <a:ln>
                <a:solidFill>
                  <a:schemeClr val="bg1"/>
                </a:solidFill>
              </a:ln>
              <a:solidFill>
                <a:schemeClr val="tx1"/>
              </a:solidFill>
            </a:endParaRPr>
          </a:p>
        </p:txBody>
      </p:sp>
      <p:sp>
        <p:nvSpPr>
          <p:cNvPr id="27" name="Rettangolo 26" descr="Circular Flowchart">
            <a:extLst>
              <a:ext uri="{FF2B5EF4-FFF2-40B4-BE49-F238E27FC236}">
                <a16:creationId xmlns:a16="http://schemas.microsoft.com/office/drawing/2014/main" id="{9BA41F99-8DBA-4007-8C63-98F4425BC7AC}"/>
              </a:ext>
            </a:extLst>
          </p:cNvPr>
          <p:cNvSpPr/>
          <p:nvPr/>
        </p:nvSpPr>
        <p:spPr>
          <a:xfrm>
            <a:off x="10419095" y="923911"/>
            <a:ext cx="793388" cy="79338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dirty="0"/>
          </a:p>
        </p:txBody>
      </p:sp>
      <p:sp>
        <p:nvSpPr>
          <p:cNvPr id="3" name="Segnaposto data 2">
            <a:extLst>
              <a:ext uri="{FF2B5EF4-FFF2-40B4-BE49-F238E27FC236}">
                <a16:creationId xmlns:a16="http://schemas.microsoft.com/office/drawing/2014/main" id="{7BDE068B-EE2C-4B43-A371-9C9528C4C1C9}"/>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38FA77F4-58B2-4E86-9981-9CF895D85E0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126527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12A40-9351-4E2D-B506-45367B782A9A}"/>
              </a:ext>
            </a:extLst>
          </p:cNvPr>
          <p:cNvSpPr>
            <a:spLocks noGrp="1"/>
          </p:cNvSpPr>
          <p:nvPr>
            <p:ph type="title"/>
          </p:nvPr>
        </p:nvSpPr>
        <p:spPr/>
        <p:txBody>
          <a:bodyPr/>
          <a:lstStyle/>
          <a:p>
            <a:r>
              <a:rPr lang="it-IT" dirty="0"/>
              <a:t>Entity Component System (ECS)</a:t>
            </a:r>
          </a:p>
        </p:txBody>
      </p:sp>
      <p:sp>
        <p:nvSpPr>
          <p:cNvPr id="4" name="Segnaposto numero diapositiva 3">
            <a:extLst>
              <a:ext uri="{FF2B5EF4-FFF2-40B4-BE49-F238E27FC236}">
                <a16:creationId xmlns:a16="http://schemas.microsoft.com/office/drawing/2014/main" id="{1C54C0C5-8048-43B9-955B-32A79B20B14A}"/>
              </a:ext>
            </a:extLst>
          </p:cNvPr>
          <p:cNvSpPr>
            <a:spLocks noGrp="1"/>
          </p:cNvSpPr>
          <p:nvPr>
            <p:ph type="sldNum" sz="quarter" idx="12"/>
          </p:nvPr>
        </p:nvSpPr>
        <p:spPr/>
        <p:txBody>
          <a:bodyPr/>
          <a:lstStyle/>
          <a:p>
            <a:fld id="{AF22AD4E-B70C-44B3-86C3-FBFF7EA87B72}" type="slidenum">
              <a:rPr lang="it-IT" smtClean="0"/>
              <a:t>13</a:t>
            </a:fld>
            <a:endParaRPr lang="it-IT" dirty="0"/>
          </a:p>
        </p:txBody>
      </p:sp>
      <p:sp>
        <p:nvSpPr>
          <p:cNvPr id="15" name="Segnaposto contenuto 8">
            <a:extLst>
              <a:ext uri="{FF2B5EF4-FFF2-40B4-BE49-F238E27FC236}">
                <a16:creationId xmlns:a16="http://schemas.microsoft.com/office/drawing/2014/main" id="{7E29A6C7-E079-4EBA-88A0-C2D98894A2D4}"/>
              </a:ext>
            </a:extLst>
          </p:cNvPr>
          <p:cNvSpPr txBox="1">
            <a:spLocks/>
          </p:cNvSpPr>
          <p:nvPr/>
        </p:nvSpPr>
        <p:spPr>
          <a:xfrm>
            <a:off x="1097280" y="1845732"/>
            <a:ext cx="1988819" cy="3901017"/>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b="1" dirty="0"/>
              <a:t>Entities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Components</a:t>
            </a:r>
            <a:r>
              <a:rPr lang="it-IT" dirty="0"/>
              <a:t>.</a:t>
            </a:r>
            <a:endParaRPr lang="it-IT" b="1" dirty="0"/>
          </a:p>
          <a:p>
            <a:pPr marL="0" indent="0">
              <a:buNone/>
            </a:pPr>
            <a:endParaRPr lang="it-IT" dirty="0"/>
          </a:p>
          <a:p>
            <a:pPr marL="0" indent="0">
              <a:buNone/>
            </a:pPr>
            <a:endParaRPr lang="it-IT" dirty="0"/>
          </a:p>
          <a:p>
            <a:pPr>
              <a:buFont typeface="Calibri" panose="020F0502020204030204" pitchFamily="34" charset="0"/>
              <a:buChar char="●"/>
            </a:pPr>
            <a:r>
              <a:rPr lang="it-IT" b="1" dirty="0"/>
              <a:t>Systems</a:t>
            </a:r>
            <a:r>
              <a:rPr lang="it-IT" dirty="0"/>
              <a:t>.</a:t>
            </a:r>
            <a:endParaRPr lang="it-IT" b="1" dirty="0"/>
          </a:p>
        </p:txBody>
      </p:sp>
      <p:sp>
        <p:nvSpPr>
          <p:cNvPr id="16" name="Segnaposto contenuto 2">
            <a:extLst>
              <a:ext uri="{FF2B5EF4-FFF2-40B4-BE49-F238E27FC236}">
                <a16:creationId xmlns:a16="http://schemas.microsoft.com/office/drawing/2014/main" id="{ED8B17C2-7038-4392-A8A3-BBBE0EE42D4D}"/>
              </a:ext>
            </a:extLst>
          </p:cNvPr>
          <p:cNvSpPr txBox="1">
            <a:spLocks/>
          </p:cNvSpPr>
          <p:nvPr/>
        </p:nvSpPr>
        <p:spPr>
          <a:xfrm>
            <a:off x="1308736" y="1844396"/>
            <a:ext cx="4305300" cy="1327708"/>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            </a:t>
            </a:r>
            <a:r>
              <a:rPr lang="it-IT" sz="1000" dirty="0"/>
              <a:t> </a:t>
            </a:r>
            <a:r>
              <a:rPr lang="it-IT" dirty="0"/>
              <a:t> Le «</a:t>
            </a:r>
            <a:r>
              <a:rPr lang="it-IT" b="1" dirty="0">
                <a:solidFill>
                  <a:schemeClr val="accent1"/>
                </a:solidFill>
              </a:rPr>
              <a:t>cose</a:t>
            </a:r>
            <a:r>
              <a:rPr lang="it-IT" dirty="0"/>
              <a:t>» concrete che popolano il gioco a tempo di esecuzione. Sono paragonabili alle </a:t>
            </a:r>
            <a:r>
              <a:rPr lang="it-IT" b="1" dirty="0">
                <a:solidFill>
                  <a:schemeClr val="accent1">
                    <a:lumMod val="75000"/>
                  </a:schemeClr>
                </a:solidFill>
              </a:rPr>
              <a:t>chiavi</a:t>
            </a:r>
            <a:r>
              <a:rPr lang="it-IT" dirty="0"/>
              <a:t> (</a:t>
            </a:r>
            <a:r>
              <a:rPr lang="it-IT" dirty="0">
                <a:solidFill>
                  <a:schemeClr val="tx1"/>
                </a:solidFill>
              </a:rPr>
              <a:t>ID numerici</a:t>
            </a:r>
            <a:r>
              <a:rPr lang="it-IT" dirty="0"/>
              <a:t>) di un database.</a:t>
            </a:r>
          </a:p>
        </p:txBody>
      </p:sp>
      <p:sp>
        <p:nvSpPr>
          <p:cNvPr id="17" name="Segnaposto contenuto 5">
            <a:extLst>
              <a:ext uri="{FF2B5EF4-FFF2-40B4-BE49-F238E27FC236}">
                <a16:creationId xmlns:a16="http://schemas.microsoft.com/office/drawing/2014/main" id="{C6986A44-B362-4E88-91F0-CDDA891EA5E2}"/>
              </a:ext>
            </a:extLst>
          </p:cNvPr>
          <p:cNvSpPr txBox="1">
            <a:spLocks/>
          </p:cNvSpPr>
          <p:nvPr/>
        </p:nvSpPr>
        <p:spPr>
          <a:xfrm>
            <a:off x="1308736" y="3200890"/>
            <a:ext cx="4305300" cy="1327709"/>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                     </a:t>
            </a:r>
            <a:r>
              <a:rPr lang="it-IT" sz="1000" dirty="0"/>
              <a:t>  </a:t>
            </a:r>
            <a:r>
              <a:rPr lang="it-IT" dirty="0"/>
              <a:t> I </a:t>
            </a:r>
            <a:r>
              <a:rPr lang="it-IT" b="1" dirty="0">
                <a:solidFill>
                  <a:schemeClr val="accent1"/>
                </a:solidFill>
              </a:rPr>
              <a:t>dati</a:t>
            </a:r>
            <a:r>
              <a:rPr lang="it-IT" dirty="0"/>
              <a:t> associati alle entità. Immagazzinano lo stato ma non contengono alcun tipo di logica. Sono paragonabili alle </a:t>
            </a:r>
            <a:r>
              <a:rPr lang="it-IT" b="1" dirty="0">
                <a:solidFill>
                  <a:schemeClr val="accent1">
                    <a:lumMod val="75000"/>
                  </a:schemeClr>
                </a:solidFill>
              </a:rPr>
              <a:t>tuple</a:t>
            </a:r>
            <a:r>
              <a:rPr lang="it-IT" dirty="0"/>
              <a:t> di un database.</a:t>
            </a:r>
          </a:p>
          <a:p>
            <a:endParaRPr lang="it-IT" dirty="0"/>
          </a:p>
        </p:txBody>
      </p:sp>
      <p:sp>
        <p:nvSpPr>
          <p:cNvPr id="18" name="Segnaposto contenuto 7">
            <a:extLst>
              <a:ext uri="{FF2B5EF4-FFF2-40B4-BE49-F238E27FC236}">
                <a16:creationId xmlns:a16="http://schemas.microsoft.com/office/drawing/2014/main" id="{B611B4BF-465D-4BC9-8A2A-6CBB292B9C90}"/>
              </a:ext>
            </a:extLst>
          </p:cNvPr>
          <p:cNvSpPr txBox="1">
            <a:spLocks/>
          </p:cNvSpPr>
          <p:nvPr/>
        </p:nvSpPr>
        <p:spPr>
          <a:xfrm>
            <a:off x="1308736" y="4560350"/>
            <a:ext cx="4305300" cy="144040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it-IT" dirty="0"/>
              <a:t>             </a:t>
            </a:r>
            <a:r>
              <a:rPr lang="it-IT" sz="1000" dirty="0"/>
              <a:t> </a:t>
            </a:r>
            <a:r>
              <a:rPr lang="it-IT" dirty="0"/>
              <a:t> Permettono di realizzare il </a:t>
            </a:r>
            <a:r>
              <a:rPr lang="it-IT" b="1" dirty="0">
                <a:solidFill>
                  <a:schemeClr val="accent1"/>
                </a:solidFill>
              </a:rPr>
              <a:t>comportamento</a:t>
            </a:r>
            <a:r>
              <a:rPr lang="it-IT" dirty="0"/>
              <a:t>, modificando lo stato dei componenti. Sono paragonabili alle </a:t>
            </a:r>
            <a:r>
              <a:rPr lang="it-IT" b="1" dirty="0">
                <a:solidFill>
                  <a:schemeClr val="accent1">
                    <a:lumMod val="75000"/>
                  </a:schemeClr>
                </a:solidFill>
              </a:rPr>
              <a:t>query</a:t>
            </a:r>
            <a:r>
              <a:rPr lang="it-IT" dirty="0"/>
              <a:t> di una database.</a:t>
            </a:r>
          </a:p>
          <a:p>
            <a:endParaRPr lang="it-IT" dirty="0"/>
          </a:p>
        </p:txBody>
      </p:sp>
      <p:pic>
        <p:nvPicPr>
          <p:cNvPr id="13" name="Immagine 12">
            <a:extLst>
              <a:ext uri="{FF2B5EF4-FFF2-40B4-BE49-F238E27FC236}">
                <a16:creationId xmlns:a16="http://schemas.microsoft.com/office/drawing/2014/main" id="{F9CF0883-ACF7-4665-B7D0-E4A2E35263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6922" y="1962309"/>
            <a:ext cx="5895530" cy="2963528"/>
          </a:xfrm>
          <a:prstGeom prst="rect">
            <a:avLst/>
          </a:prstGeom>
        </p:spPr>
      </p:pic>
      <p:sp>
        <p:nvSpPr>
          <p:cNvPr id="26" name="Rettangolo 25">
            <a:extLst>
              <a:ext uri="{FF2B5EF4-FFF2-40B4-BE49-F238E27FC236}">
                <a16:creationId xmlns:a16="http://schemas.microsoft.com/office/drawing/2014/main" id="{226C37AD-746F-4EAD-A1F7-7058DBB489E0}"/>
              </a:ext>
            </a:extLst>
          </p:cNvPr>
          <p:cNvSpPr/>
          <p:nvPr/>
        </p:nvSpPr>
        <p:spPr>
          <a:xfrm>
            <a:off x="6661305" y="515078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Esempio funzionamento ECS</a:t>
            </a:r>
            <a:endParaRPr lang="it-IT" sz="2000" b="1" dirty="0">
              <a:ln>
                <a:solidFill>
                  <a:schemeClr val="bg1"/>
                </a:solidFill>
              </a:ln>
              <a:solidFill>
                <a:schemeClr val="tx1"/>
              </a:solidFill>
            </a:endParaRPr>
          </a:p>
        </p:txBody>
      </p:sp>
      <p:sp>
        <p:nvSpPr>
          <p:cNvPr id="27" name="Rettangolo 26" descr="Circular Flowchart">
            <a:extLst>
              <a:ext uri="{FF2B5EF4-FFF2-40B4-BE49-F238E27FC236}">
                <a16:creationId xmlns:a16="http://schemas.microsoft.com/office/drawing/2014/main" id="{9BA41F99-8DBA-4007-8C63-98F4425BC7AC}"/>
              </a:ext>
            </a:extLst>
          </p:cNvPr>
          <p:cNvSpPr/>
          <p:nvPr/>
        </p:nvSpPr>
        <p:spPr>
          <a:xfrm>
            <a:off x="10419095" y="923911"/>
            <a:ext cx="793388" cy="793388"/>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it-IT" dirty="0"/>
          </a:p>
        </p:txBody>
      </p:sp>
      <p:sp>
        <p:nvSpPr>
          <p:cNvPr id="3" name="Segnaposto data 2">
            <a:extLst>
              <a:ext uri="{FF2B5EF4-FFF2-40B4-BE49-F238E27FC236}">
                <a16:creationId xmlns:a16="http://schemas.microsoft.com/office/drawing/2014/main" id="{7BDE068B-EE2C-4B43-A371-9C9528C4C1C9}"/>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38FA77F4-58B2-4E86-9981-9CF895D85E0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3037453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D494EBAD-E00F-495C-8B25-D09CE3549F20}"/>
              </a:ext>
            </a:extLst>
          </p:cNvPr>
          <p:cNvSpPr>
            <a:spLocks noGrp="1"/>
          </p:cNvSpPr>
          <p:nvPr>
            <p:ph type="sldNum" sz="quarter" idx="12"/>
          </p:nvPr>
        </p:nvSpPr>
        <p:spPr>
          <a:xfrm>
            <a:off x="9900458" y="6459785"/>
            <a:ext cx="1312025" cy="365125"/>
          </a:xfrm>
        </p:spPr>
        <p:txBody>
          <a:bodyPr>
            <a:normAutofit/>
          </a:bodyPr>
          <a:lstStyle/>
          <a:p>
            <a:pPr>
              <a:spcAft>
                <a:spcPts val="600"/>
              </a:spcAft>
            </a:pPr>
            <a:fld id="{AF22AD4E-B70C-44B3-86C3-FBFF7EA87B72}" type="slidenum">
              <a:rPr lang="it-IT" smtClean="0"/>
              <a:pPr>
                <a:spcAft>
                  <a:spcPts val="600"/>
                </a:spcAft>
              </a:pPr>
              <a:t>14</a:t>
            </a:fld>
            <a:endParaRPr lang="it-IT" dirty="0"/>
          </a:p>
        </p:txBody>
      </p:sp>
      <p:sp>
        <p:nvSpPr>
          <p:cNvPr id="5" name="Rettangolo 4" descr="Network Diagram">
            <a:extLst>
              <a:ext uri="{FF2B5EF4-FFF2-40B4-BE49-F238E27FC236}">
                <a16:creationId xmlns:a16="http://schemas.microsoft.com/office/drawing/2014/main" id="{FD8FCEC5-4FF1-4333-A896-4D302E910DB1}"/>
              </a:ext>
            </a:extLst>
          </p:cNvPr>
          <p:cNvSpPr/>
          <p:nvPr/>
        </p:nvSpPr>
        <p:spPr>
          <a:xfrm>
            <a:off x="10423529"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itolo 1">
            <a:extLst>
              <a:ext uri="{FF2B5EF4-FFF2-40B4-BE49-F238E27FC236}">
                <a16:creationId xmlns:a16="http://schemas.microsoft.com/office/drawing/2014/main" id="{FFDE1489-ABB0-4DD3-91E5-FFBEE51D1CA9}"/>
              </a:ext>
            </a:extLst>
          </p:cNvPr>
          <p:cNvSpPr>
            <a:spLocks noGrp="1"/>
          </p:cNvSpPr>
          <p:nvPr>
            <p:ph type="title"/>
          </p:nvPr>
        </p:nvSpPr>
        <p:spPr>
          <a:xfrm>
            <a:off x="1097280" y="286603"/>
            <a:ext cx="10058400" cy="1450757"/>
          </a:xfrm>
        </p:spPr>
        <p:txBody>
          <a:bodyPr>
            <a:normAutofit/>
          </a:bodyPr>
          <a:lstStyle/>
          <a:p>
            <a:r>
              <a:rPr lang="it-IT" dirty="0"/>
              <a:t>NetCode</a:t>
            </a:r>
          </a:p>
        </p:txBody>
      </p:sp>
      <p:sp>
        <p:nvSpPr>
          <p:cNvPr id="2" name="Segnaposto data 1">
            <a:extLst>
              <a:ext uri="{FF2B5EF4-FFF2-40B4-BE49-F238E27FC236}">
                <a16:creationId xmlns:a16="http://schemas.microsoft.com/office/drawing/2014/main" id="{F21002DC-7210-4536-B176-E4625B11022D}"/>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BA776F3F-DB42-453A-8D98-DC47DE4DDE92}"/>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7812514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 fill="hold"/>
                                        <p:tgtEl>
                                          <p:spTgt spid="5"/>
                                        </p:tgtEl>
                                        <p:attrNameLst>
                                          <p:attrName>ppt_x</p:attrName>
                                        </p:attrNameLst>
                                      </p:cBhvr>
                                      <p:tavLst>
                                        <p:tav tm="0">
                                          <p:val>
                                            <p:strVal val="1+#ppt_w/2"/>
                                          </p:val>
                                        </p:tav>
                                        <p:tav tm="100000">
                                          <p:val>
                                            <p:strVal val="#ppt_x"/>
                                          </p:val>
                                        </p:tav>
                                      </p:tavLst>
                                    </p:anim>
                                    <p:anim calcmode="lin" valueType="num">
                                      <p:cBhvr additive="base">
                                        <p:cTn id="12" dur="2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F485F55-26B4-4D19-9E1E-7EF5784CFE85}"/>
              </a:ext>
            </a:extLst>
          </p:cNvPr>
          <p:cNvSpPr>
            <a:spLocks noGrp="1"/>
          </p:cNvSpPr>
          <p:nvPr>
            <p:ph idx="1"/>
          </p:nvPr>
        </p:nvSpPr>
        <p:spPr>
          <a:xfrm>
            <a:off x="1169827" y="2915938"/>
            <a:ext cx="3895236" cy="1754753"/>
          </a:xfrm>
        </p:spPr>
        <p:txBody>
          <a:bodyPr>
            <a:normAutofit/>
          </a:bodyPr>
          <a:lstStyle/>
          <a:p>
            <a:pPr>
              <a:buFont typeface="Calibri" panose="020F0502020204030204" pitchFamily="34" charset="0"/>
              <a:buChar char="●"/>
            </a:pPr>
            <a:r>
              <a:rPr lang="it-IT" dirty="0"/>
              <a:t>Topologia di rete basata su un modello a client/server con </a:t>
            </a:r>
            <a:r>
              <a:rPr lang="it-IT" b="1" dirty="0">
                <a:solidFill>
                  <a:schemeClr val="accent1"/>
                </a:solidFill>
              </a:rPr>
              <a:t>server autoritativo</a:t>
            </a:r>
            <a:r>
              <a:rPr lang="it-IT" dirty="0">
                <a:solidFill>
                  <a:schemeClr val="tx1"/>
                </a:solidFill>
              </a:rPr>
              <a:t>.</a:t>
            </a:r>
            <a:r>
              <a:rPr lang="it-IT" dirty="0"/>
              <a:t> </a:t>
            </a:r>
          </a:p>
        </p:txBody>
      </p:sp>
      <p:sp>
        <p:nvSpPr>
          <p:cNvPr id="4" name="Segnaposto numero diapositiva 3">
            <a:extLst>
              <a:ext uri="{FF2B5EF4-FFF2-40B4-BE49-F238E27FC236}">
                <a16:creationId xmlns:a16="http://schemas.microsoft.com/office/drawing/2014/main" id="{D494EBAD-E00F-495C-8B25-D09CE3549F20}"/>
              </a:ext>
            </a:extLst>
          </p:cNvPr>
          <p:cNvSpPr>
            <a:spLocks noGrp="1"/>
          </p:cNvSpPr>
          <p:nvPr>
            <p:ph type="sldNum" sz="quarter" idx="12"/>
          </p:nvPr>
        </p:nvSpPr>
        <p:spPr>
          <a:xfrm>
            <a:off x="9900458" y="6459785"/>
            <a:ext cx="1312025" cy="365125"/>
          </a:xfrm>
        </p:spPr>
        <p:txBody>
          <a:bodyPr>
            <a:normAutofit/>
          </a:bodyPr>
          <a:lstStyle/>
          <a:p>
            <a:pPr>
              <a:spcAft>
                <a:spcPts val="600"/>
              </a:spcAft>
            </a:pPr>
            <a:fld id="{AF22AD4E-B70C-44B3-86C3-FBFF7EA87B72}" type="slidenum">
              <a:rPr lang="it-IT" smtClean="0"/>
              <a:pPr>
                <a:spcAft>
                  <a:spcPts val="600"/>
                </a:spcAft>
              </a:pPr>
              <a:t>15</a:t>
            </a:fld>
            <a:endParaRPr lang="it-IT" dirty="0"/>
          </a:p>
        </p:txBody>
      </p:sp>
      <p:sp>
        <p:nvSpPr>
          <p:cNvPr id="5" name="Rettangolo 4" descr="Network Diagram">
            <a:extLst>
              <a:ext uri="{FF2B5EF4-FFF2-40B4-BE49-F238E27FC236}">
                <a16:creationId xmlns:a16="http://schemas.microsoft.com/office/drawing/2014/main" id="{FD8FCEC5-4FF1-4333-A896-4D302E910DB1}"/>
              </a:ext>
            </a:extLst>
          </p:cNvPr>
          <p:cNvSpPr/>
          <p:nvPr/>
        </p:nvSpPr>
        <p:spPr>
          <a:xfrm>
            <a:off x="10423529"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itolo 1">
            <a:extLst>
              <a:ext uri="{FF2B5EF4-FFF2-40B4-BE49-F238E27FC236}">
                <a16:creationId xmlns:a16="http://schemas.microsoft.com/office/drawing/2014/main" id="{FFDE1489-ABB0-4DD3-91E5-FFBEE51D1CA9}"/>
              </a:ext>
            </a:extLst>
          </p:cNvPr>
          <p:cNvSpPr>
            <a:spLocks noGrp="1"/>
          </p:cNvSpPr>
          <p:nvPr>
            <p:ph type="title"/>
          </p:nvPr>
        </p:nvSpPr>
        <p:spPr>
          <a:xfrm>
            <a:off x="1097280" y="286603"/>
            <a:ext cx="10058400" cy="1450757"/>
          </a:xfrm>
        </p:spPr>
        <p:txBody>
          <a:bodyPr>
            <a:normAutofit/>
          </a:bodyPr>
          <a:lstStyle/>
          <a:p>
            <a:r>
              <a:rPr lang="it-IT" dirty="0"/>
              <a:t>NetCode</a:t>
            </a:r>
          </a:p>
        </p:txBody>
      </p:sp>
      <p:pic>
        <p:nvPicPr>
          <p:cNvPr id="12" name="Immagine 11">
            <a:extLst>
              <a:ext uri="{FF2B5EF4-FFF2-40B4-BE49-F238E27FC236}">
                <a16:creationId xmlns:a16="http://schemas.microsoft.com/office/drawing/2014/main" id="{717327F7-4ED1-4B7F-B401-DAAB4C315CEF}"/>
              </a:ext>
            </a:extLst>
          </p:cNvPr>
          <p:cNvPicPr>
            <a:picLocks noChangeAspect="1"/>
          </p:cNvPicPr>
          <p:nvPr/>
        </p:nvPicPr>
        <p:blipFill rotWithShape="1">
          <a:blip r:embed="rId5">
            <a:extLst>
              <a:ext uri="{28A0092B-C50C-407E-A947-70E740481C1C}">
                <a14:useLocalDpi xmlns:a14="http://schemas.microsoft.com/office/drawing/2010/main" val="0"/>
              </a:ext>
            </a:extLst>
          </a:blip>
          <a:srcRect l="5163" r="4519" b="5"/>
          <a:stretch/>
        </p:blipFill>
        <p:spPr>
          <a:xfrm>
            <a:off x="7202695" y="2057809"/>
            <a:ext cx="3135109" cy="3471012"/>
          </a:xfrm>
          <a:prstGeom prst="rect">
            <a:avLst/>
          </a:prstGeom>
        </p:spPr>
      </p:pic>
      <p:sp>
        <p:nvSpPr>
          <p:cNvPr id="13" name="Rettangolo 12">
            <a:extLst>
              <a:ext uri="{FF2B5EF4-FFF2-40B4-BE49-F238E27FC236}">
                <a16:creationId xmlns:a16="http://schemas.microsoft.com/office/drawing/2014/main" id="{4C391B29-1938-493D-AC8B-A546A389B9EC}"/>
              </a:ext>
            </a:extLst>
          </p:cNvPr>
          <p:cNvSpPr/>
          <p:nvPr/>
        </p:nvSpPr>
        <p:spPr>
          <a:xfrm>
            <a:off x="6822666" y="5346258"/>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Modello a server autoritativo</a:t>
            </a:r>
            <a:endParaRPr lang="it-IT" sz="2000" b="1" dirty="0">
              <a:ln>
                <a:solidFill>
                  <a:schemeClr val="bg1"/>
                </a:solidFill>
              </a:ln>
              <a:solidFill>
                <a:schemeClr val="tx1"/>
              </a:solidFill>
            </a:endParaRPr>
          </a:p>
        </p:txBody>
      </p:sp>
      <p:sp>
        <p:nvSpPr>
          <p:cNvPr id="2" name="Segnaposto data 1">
            <a:extLst>
              <a:ext uri="{FF2B5EF4-FFF2-40B4-BE49-F238E27FC236}">
                <a16:creationId xmlns:a16="http://schemas.microsoft.com/office/drawing/2014/main" id="{F21002DC-7210-4536-B176-E4625B11022D}"/>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BA776F3F-DB42-453A-8D98-DC47DE4DDE92}"/>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413641124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1+#ppt_w/2"/>
                                          </p:val>
                                        </p:tav>
                                        <p:tav tm="100000">
                                          <p:val>
                                            <p:strVal val="#ppt_x"/>
                                          </p:val>
                                        </p:tav>
                                      </p:tavLst>
                                    </p:anim>
                                    <p:anim calcmode="lin" valueType="num">
                                      <p:cBhvr additive="base">
                                        <p:cTn id="8" dur="1000" fill="hold"/>
                                        <p:tgtEl>
                                          <p:spTgt spid="11"/>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200" fill="hold"/>
                                        <p:tgtEl>
                                          <p:spTgt spid="5"/>
                                        </p:tgtEl>
                                        <p:attrNameLst>
                                          <p:attrName>ppt_x</p:attrName>
                                        </p:attrNameLst>
                                      </p:cBhvr>
                                      <p:tavLst>
                                        <p:tav tm="0">
                                          <p:val>
                                            <p:strVal val="1+#ppt_w/2"/>
                                          </p:val>
                                        </p:tav>
                                        <p:tav tm="100000">
                                          <p:val>
                                            <p:strVal val="#ppt_x"/>
                                          </p:val>
                                        </p:tav>
                                      </p:tavLst>
                                    </p:anim>
                                    <p:anim calcmode="lin" valueType="num">
                                      <p:cBhvr additive="base">
                                        <p:cTn id="12" dur="2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1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2F485F55-26B4-4D19-9E1E-7EF5784CFE85}"/>
              </a:ext>
            </a:extLst>
          </p:cNvPr>
          <p:cNvSpPr>
            <a:spLocks noGrp="1"/>
          </p:cNvSpPr>
          <p:nvPr>
            <p:ph idx="1"/>
          </p:nvPr>
        </p:nvSpPr>
        <p:spPr>
          <a:xfrm>
            <a:off x="1169827" y="2915938"/>
            <a:ext cx="3895236" cy="1754753"/>
          </a:xfrm>
        </p:spPr>
        <p:txBody>
          <a:bodyPr>
            <a:normAutofit/>
          </a:bodyPr>
          <a:lstStyle/>
          <a:p>
            <a:pPr>
              <a:buFont typeface="Calibri" panose="020F0502020204030204" pitchFamily="34" charset="0"/>
              <a:buChar char="●"/>
            </a:pPr>
            <a:r>
              <a:rPr lang="it-IT" dirty="0"/>
              <a:t>Topologia di rete basata su un modello a client/server con </a:t>
            </a:r>
            <a:r>
              <a:rPr lang="it-IT" b="1" dirty="0">
                <a:solidFill>
                  <a:schemeClr val="accent1"/>
                </a:solidFill>
              </a:rPr>
              <a:t>server autoritativo</a:t>
            </a:r>
            <a:r>
              <a:rPr lang="it-IT" dirty="0">
                <a:solidFill>
                  <a:schemeClr val="tx1"/>
                </a:solidFill>
              </a:rPr>
              <a:t>.</a:t>
            </a:r>
          </a:p>
          <a:p>
            <a:pPr>
              <a:buFont typeface="Calibri" panose="020F0502020204030204" pitchFamily="34" charset="0"/>
              <a:buChar char="●"/>
            </a:pPr>
            <a:r>
              <a:rPr lang="it-IT" dirty="0"/>
              <a:t>Riduzione della latenza tramite l’utilizzo della </a:t>
            </a:r>
            <a:r>
              <a:rPr lang="it-IT" b="1" dirty="0">
                <a:solidFill>
                  <a:schemeClr val="accent1"/>
                </a:solidFill>
              </a:rPr>
              <a:t>predizione lato client</a:t>
            </a:r>
            <a:r>
              <a:rPr lang="it-IT" dirty="0"/>
              <a:t>. </a:t>
            </a:r>
          </a:p>
        </p:txBody>
      </p:sp>
      <p:sp>
        <p:nvSpPr>
          <p:cNvPr id="4" name="Segnaposto numero diapositiva 3">
            <a:extLst>
              <a:ext uri="{FF2B5EF4-FFF2-40B4-BE49-F238E27FC236}">
                <a16:creationId xmlns:a16="http://schemas.microsoft.com/office/drawing/2014/main" id="{D494EBAD-E00F-495C-8B25-D09CE3549F20}"/>
              </a:ext>
            </a:extLst>
          </p:cNvPr>
          <p:cNvSpPr>
            <a:spLocks noGrp="1"/>
          </p:cNvSpPr>
          <p:nvPr>
            <p:ph type="sldNum" sz="quarter" idx="12"/>
          </p:nvPr>
        </p:nvSpPr>
        <p:spPr>
          <a:xfrm>
            <a:off x="9900458" y="6459785"/>
            <a:ext cx="1312025" cy="365125"/>
          </a:xfrm>
        </p:spPr>
        <p:txBody>
          <a:bodyPr>
            <a:normAutofit/>
          </a:bodyPr>
          <a:lstStyle/>
          <a:p>
            <a:pPr>
              <a:spcAft>
                <a:spcPts val="600"/>
              </a:spcAft>
            </a:pPr>
            <a:fld id="{AF22AD4E-B70C-44B3-86C3-FBFF7EA87B72}" type="slidenum">
              <a:rPr lang="it-IT" smtClean="0"/>
              <a:pPr>
                <a:spcAft>
                  <a:spcPts val="600"/>
                </a:spcAft>
              </a:pPr>
              <a:t>16</a:t>
            </a:fld>
            <a:endParaRPr lang="it-IT" dirty="0"/>
          </a:p>
        </p:txBody>
      </p:sp>
      <p:sp>
        <p:nvSpPr>
          <p:cNvPr id="5" name="Rettangolo 4" descr="Network Diagram">
            <a:extLst>
              <a:ext uri="{FF2B5EF4-FFF2-40B4-BE49-F238E27FC236}">
                <a16:creationId xmlns:a16="http://schemas.microsoft.com/office/drawing/2014/main" id="{FD8FCEC5-4FF1-4333-A896-4D302E910DB1}"/>
              </a:ext>
            </a:extLst>
          </p:cNvPr>
          <p:cNvSpPr/>
          <p:nvPr/>
        </p:nvSpPr>
        <p:spPr>
          <a:xfrm>
            <a:off x="10423529"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Titolo 1">
            <a:extLst>
              <a:ext uri="{FF2B5EF4-FFF2-40B4-BE49-F238E27FC236}">
                <a16:creationId xmlns:a16="http://schemas.microsoft.com/office/drawing/2014/main" id="{FFDE1489-ABB0-4DD3-91E5-FFBEE51D1CA9}"/>
              </a:ext>
            </a:extLst>
          </p:cNvPr>
          <p:cNvSpPr>
            <a:spLocks noGrp="1"/>
          </p:cNvSpPr>
          <p:nvPr>
            <p:ph type="title"/>
          </p:nvPr>
        </p:nvSpPr>
        <p:spPr>
          <a:xfrm>
            <a:off x="1097280" y="286603"/>
            <a:ext cx="10058400" cy="1450757"/>
          </a:xfrm>
        </p:spPr>
        <p:txBody>
          <a:bodyPr>
            <a:normAutofit/>
          </a:bodyPr>
          <a:lstStyle/>
          <a:p>
            <a:r>
              <a:rPr lang="it-IT" dirty="0"/>
              <a:t>NetCode</a:t>
            </a:r>
          </a:p>
        </p:txBody>
      </p:sp>
      <p:sp>
        <p:nvSpPr>
          <p:cNvPr id="13" name="Rettangolo 12">
            <a:extLst>
              <a:ext uri="{FF2B5EF4-FFF2-40B4-BE49-F238E27FC236}">
                <a16:creationId xmlns:a16="http://schemas.microsoft.com/office/drawing/2014/main" id="{4C391B29-1938-493D-AC8B-A546A389B9EC}"/>
              </a:ext>
            </a:extLst>
          </p:cNvPr>
          <p:cNvSpPr/>
          <p:nvPr/>
        </p:nvSpPr>
        <p:spPr>
          <a:xfrm>
            <a:off x="6822666" y="5346258"/>
            <a:ext cx="3895165" cy="5878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Esempio predizione lato client (nave bianca).</a:t>
            </a:r>
            <a:endParaRPr lang="it-IT" sz="2000" b="1" dirty="0">
              <a:ln>
                <a:solidFill>
                  <a:schemeClr val="bg1"/>
                </a:solidFill>
              </a:ln>
              <a:solidFill>
                <a:schemeClr val="tx1"/>
              </a:solidFill>
            </a:endParaRPr>
          </a:p>
        </p:txBody>
      </p:sp>
      <p:sp>
        <p:nvSpPr>
          <p:cNvPr id="2" name="Segnaposto data 1">
            <a:extLst>
              <a:ext uri="{FF2B5EF4-FFF2-40B4-BE49-F238E27FC236}">
                <a16:creationId xmlns:a16="http://schemas.microsoft.com/office/drawing/2014/main" id="{F21002DC-7210-4536-B176-E4625B11022D}"/>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BA776F3F-DB42-453A-8D98-DC47DE4DDE92}"/>
              </a:ext>
            </a:extLst>
          </p:cNvPr>
          <p:cNvSpPr>
            <a:spLocks noGrp="1"/>
          </p:cNvSpPr>
          <p:nvPr>
            <p:ph type="ftr" sz="quarter" idx="11"/>
          </p:nvPr>
        </p:nvSpPr>
        <p:spPr/>
        <p:txBody>
          <a:bodyPr/>
          <a:lstStyle/>
          <a:p>
            <a:r>
              <a:rPr lang="it-IT" dirty="0"/>
              <a:t>Michele Righi</a:t>
            </a:r>
          </a:p>
        </p:txBody>
      </p:sp>
      <p:pic>
        <p:nvPicPr>
          <p:cNvPr id="15" name="Immagine 14">
            <a:extLst>
              <a:ext uri="{FF2B5EF4-FFF2-40B4-BE49-F238E27FC236}">
                <a16:creationId xmlns:a16="http://schemas.microsoft.com/office/drawing/2014/main" id="{6ECC8567-A2F6-426F-A57F-786B59E9F140}"/>
              </a:ext>
            </a:extLst>
          </p:cNvPr>
          <p:cNvPicPr>
            <a:picLocks noChangeAspect="1"/>
          </p:cNvPicPr>
          <p:nvPr/>
        </p:nvPicPr>
        <p:blipFill>
          <a:blip r:embed="rId5"/>
          <a:stretch>
            <a:fillRect/>
          </a:stretch>
        </p:blipFill>
        <p:spPr>
          <a:xfrm>
            <a:off x="6822666" y="2476031"/>
            <a:ext cx="3895165" cy="2777888"/>
          </a:xfrm>
          <a:prstGeom prst="rect">
            <a:avLst/>
          </a:prstGeom>
        </p:spPr>
      </p:pic>
    </p:spTree>
    <p:extLst>
      <p:ext uri="{BB962C8B-B14F-4D97-AF65-F5344CB8AC3E}">
        <p14:creationId xmlns:p14="http://schemas.microsoft.com/office/powerpoint/2010/main" val="33500715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1: videogioco completo</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17</a:t>
            </a:fld>
            <a:endParaRPr lang="it-IT" dirty="0"/>
          </a:p>
        </p:txBody>
      </p:sp>
      <p:sp>
        <p:nvSpPr>
          <p:cNvPr id="11" name="Segnaposto data 10">
            <a:extLst>
              <a:ext uri="{FF2B5EF4-FFF2-40B4-BE49-F238E27FC236}">
                <a16:creationId xmlns:a16="http://schemas.microsoft.com/office/drawing/2014/main" id="{900DDEF9-B004-46AC-8995-322ADA7031F3}"/>
              </a:ext>
            </a:extLst>
          </p:cNvPr>
          <p:cNvSpPr>
            <a:spLocks noGrp="1"/>
          </p:cNvSpPr>
          <p:nvPr>
            <p:ph type="dt" sz="half" idx="10"/>
          </p:nvPr>
        </p:nvSpPr>
        <p:spPr/>
        <p:txBody>
          <a:bodyPr/>
          <a:lstStyle/>
          <a:p>
            <a:r>
              <a:rPr lang="it-IT" dirty="0"/>
              <a:t>11/03/2021</a:t>
            </a:r>
          </a:p>
        </p:txBody>
      </p:sp>
      <p:sp>
        <p:nvSpPr>
          <p:cNvPr id="12" name="Segnaposto piè di pagina 11">
            <a:extLst>
              <a:ext uri="{FF2B5EF4-FFF2-40B4-BE49-F238E27FC236}">
                <a16:creationId xmlns:a16="http://schemas.microsoft.com/office/drawing/2014/main" id="{1AB4A4EE-2430-4A67-ABD8-A4A5B228BC6E}"/>
              </a:ext>
            </a:extLst>
          </p:cNvPr>
          <p:cNvSpPr>
            <a:spLocks noGrp="1"/>
          </p:cNvSpPr>
          <p:nvPr>
            <p:ph type="ftr" sz="quarter" idx="11"/>
          </p:nvPr>
        </p:nvSpPr>
        <p:spPr/>
        <p:txBody>
          <a:bodyPr/>
          <a:lstStyle/>
          <a:p>
            <a:r>
              <a:rPr lang="it-IT" dirty="0"/>
              <a:t>Michele Righi</a:t>
            </a:r>
          </a:p>
        </p:txBody>
      </p:sp>
      <p:sp>
        <p:nvSpPr>
          <p:cNvPr id="19" name="Rettangolo 18" descr="Circles with Lines">
            <a:extLst>
              <a:ext uri="{FF2B5EF4-FFF2-40B4-BE49-F238E27FC236}">
                <a16:creationId xmlns:a16="http://schemas.microsoft.com/office/drawing/2014/main" id="{6467072A-2CF0-403D-9E21-B66337D41692}"/>
              </a:ext>
            </a:extLst>
          </p:cNvPr>
          <p:cNvSpPr/>
          <p:nvPr/>
        </p:nvSpPr>
        <p:spPr>
          <a:xfrm>
            <a:off x="10408935" y="923911"/>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3" name="Immagine 22">
            <a:extLst>
              <a:ext uri="{FF2B5EF4-FFF2-40B4-BE49-F238E27FC236}">
                <a16:creationId xmlns:a16="http://schemas.microsoft.com/office/drawing/2014/main" id="{3A3100E0-0D54-417A-ACD9-3DBD503DA4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1011" y="1737361"/>
            <a:ext cx="4032069" cy="2287924"/>
          </a:xfrm>
          <a:prstGeom prst="rect">
            <a:avLst/>
          </a:prstGeom>
        </p:spPr>
      </p:pic>
      <p:sp>
        <p:nvSpPr>
          <p:cNvPr id="24" name="Rettangolo 23">
            <a:extLst>
              <a:ext uri="{FF2B5EF4-FFF2-40B4-BE49-F238E27FC236}">
                <a16:creationId xmlns:a16="http://schemas.microsoft.com/office/drawing/2014/main" id="{31EF6390-4CC6-4DA4-B8B0-E37D6E14F594}"/>
              </a:ext>
            </a:extLst>
          </p:cNvPr>
          <p:cNvSpPr/>
          <p:nvPr/>
        </p:nvSpPr>
        <p:spPr>
          <a:xfrm>
            <a:off x="9322286" y="3778123"/>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Editor Unity</a:t>
            </a:r>
            <a:endParaRPr lang="it-IT" sz="1400" b="1" dirty="0">
              <a:ln>
                <a:solidFill>
                  <a:schemeClr val="bg1"/>
                </a:solidFill>
              </a:ln>
              <a:solidFill>
                <a:schemeClr val="tx1"/>
              </a:solidFill>
            </a:endParaRPr>
          </a:p>
        </p:txBody>
      </p:sp>
      <p:pic>
        <p:nvPicPr>
          <p:cNvPr id="27" name="Immagine 26">
            <a:extLst>
              <a:ext uri="{FF2B5EF4-FFF2-40B4-BE49-F238E27FC236}">
                <a16:creationId xmlns:a16="http://schemas.microsoft.com/office/drawing/2014/main" id="{CCEB5F7E-F443-46FA-9DDB-15BA7A5274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011" y="4023658"/>
            <a:ext cx="4032069" cy="2287924"/>
          </a:xfrm>
          <a:prstGeom prst="rect">
            <a:avLst/>
          </a:prstGeom>
        </p:spPr>
      </p:pic>
      <p:sp>
        <p:nvSpPr>
          <p:cNvPr id="29" name="Rettangolo 28">
            <a:extLst>
              <a:ext uri="{FF2B5EF4-FFF2-40B4-BE49-F238E27FC236}">
                <a16:creationId xmlns:a16="http://schemas.microsoft.com/office/drawing/2014/main" id="{8EC86B83-2769-4404-A015-8D0ACDC058D2}"/>
              </a:ext>
            </a:extLst>
          </p:cNvPr>
          <p:cNvSpPr/>
          <p:nvPr/>
        </p:nvSpPr>
        <p:spPr>
          <a:xfrm>
            <a:off x="9322286" y="6064419"/>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App Standalone</a:t>
            </a:r>
            <a:endParaRPr lang="it-IT" sz="1400" b="1" dirty="0">
              <a:ln>
                <a:solidFill>
                  <a:schemeClr val="bg1"/>
                </a:solidFill>
              </a:ln>
              <a:solidFill>
                <a:schemeClr val="tx1"/>
              </a:solidFill>
            </a:endParaRPr>
          </a:p>
        </p:txBody>
      </p:sp>
    </p:spTree>
    <p:extLst>
      <p:ext uri="{BB962C8B-B14F-4D97-AF65-F5344CB8AC3E}">
        <p14:creationId xmlns:p14="http://schemas.microsoft.com/office/powerpoint/2010/main" val="138030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80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200" fill="hold"/>
                                        <p:tgtEl>
                                          <p:spTgt spid="19"/>
                                        </p:tgtEl>
                                        <p:attrNameLst>
                                          <p:attrName>ppt_x</p:attrName>
                                        </p:attrNameLst>
                                      </p:cBhvr>
                                      <p:tavLst>
                                        <p:tav tm="0">
                                          <p:val>
                                            <p:strVal val="1+#ppt_w/2"/>
                                          </p:val>
                                        </p:tav>
                                        <p:tav tm="100000">
                                          <p:val>
                                            <p:strVal val="#ppt_x"/>
                                          </p:val>
                                        </p:tav>
                                      </p:tavLst>
                                    </p:anim>
                                    <p:anim calcmode="lin" valueType="num">
                                      <p:cBhvr additive="base">
                                        <p:cTn id="18" dur="200" fill="hold"/>
                                        <p:tgtEl>
                                          <p:spTgt spid="19"/>
                                        </p:tgtEl>
                                        <p:attrNameLst>
                                          <p:attrName>ppt_y</p:attrName>
                                        </p:attrNameLst>
                                      </p:cBhvr>
                                      <p:tavLst>
                                        <p:tav tm="0">
                                          <p:val>
                                            <p:strVal val="#ppt_y"/>
                                          </p:val>
                                        </p:tav>
                                        <p:tav tm="100000">
                                          <p:val>
                                            <p:strVal val="#ppt_y"/>
                                          </p:val>
                                        </p:tav>
                                      </p:tavLst>
                                    </p:anim>
                                  </p:childTnLst>
                                </p:cTn>
                              </p:par>
                              <p:par>
                                <p:cTn id="19" presetID="10" presetClass="entr" presetSubtype="0" fill="hold" grpId="0" nodeType="withEffect">
                                  <p:stCondLst>
                                    <p:cond delay="80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grpId="0" nodeType="withEffect">
                                  <p:stCondLst>
                                    <p:cond delay="800"/>
                                  </p:stCondLst>
                                  <p:childTnLst>
                                    <p:set>
                                      <p:cBhvr>
                                        <p:cTn id="23" dur="1" fill="hold">
                                          <p:stCondLst>
                                            <p:cond delay="0"/>
                                          </p:stCondLst>
                                        </p:cTn>
                                        <p:tgtEl>
                                          <p:spTgt spid="29"/>
                                        </p:tgtEl>
                                        <p:attrNameLst>
                                          <p:attrName>style.visibility</p:attrName>
                                        </p:attrNameLst>
                                      </p:cBhvr>
                                      <p:to>
                                        <p:strVal val="visible"/>
                                      </p:to>
                                    </p:set>
                                    <p:animEffect transition="in" filter="fade">
                                      <p:cBhvr>
                                        <p:cTn id="2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4" grpId="0" animBg="1"/>
      <p:bldP spid="2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1: videogioco completo</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80" y="2582334"/>
            <a:ext cx="4512945" cy="3028451"/>
          </a:xfrm>
        </p:spPr>
        <p:txBody>
          <a:bodyPr/>
          <a:lstStyle/>
          <a:p>
            <a:pPr>
              <a:buFont typeface="Calibri" panose="020F0502020204030204" pitchFamily="34" charset="0"/>
              <a:buChar char="●"/>
            </a:pPr>
            <a:r>
              <a:rPr lang="it-IT" dirty="0"/>
              <a:t>Applicazione basata su architettura </a:t>
            </a:r>
            <a:r>
              <a:rPr lang="it-IT" b="1" dirty="0">
                <a:solidFill>
                  <a:schemeClr val="accent1"/>
                </a:solidFill>
              </a:rPr>
              <a:t>ECS</a:t>
            </a:r>
            <a:r>
              <a:rPr lang="it-IT" dirty="0"/>
              <a:t>, fornita dal package Entities.</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18</a:t>
            </a:fld>
            <a:endParaRPr lang="it-IT" dirty="0"/>
          </a:p>
        </p:txBody>
      </p:sp>
      <p:sp>
        <p:nvSpPr>
          <p:cNvPr id="11" name="Segnaposto data 10">
            <a:extLst>
              <a:ext uri="{FF2B5EF4-FFF2-40B4-BE49-F238E27FC236}">
                <a16:creationId xmlns:a16="http://schemas.microsoft.com/office/drawing/2014/main" id="{900DDEF9-B004-46AC-8995-322ADA7031F3}"/>
              </a:ext>
            </a:extLst>
          </p:cNvPr>
          <p:cNvSpPr>
            <a:spLocks noGrp="1"/>
          </p:cNvSpPr>
          <p:nvPr>
            <p:ph type="dt" sz="half" idx="10"/>
          </p:nvPr>
        </p:nvSpPr>
        <p:spPr/>
        <p:txBody>
          <a:bodyPr/>
          <a:lstStyle/>
          <a:p>
            <a:r>
              <a:rPr lang="it-IT" dirty="0"/>
              <a:t>11/03/2021</a:t>
            </a:r>
          </a:p>
        </p:txBody>
      </p:sp>
      <p:sp>
        <p:nvSpPr>
          <p:cNvPr id="12" name="Segnaposto piè di pagina 11">
            <a:extLst>
              <a:ext uri="{FF2B5EF4-FFF2-40B4-BE49-F238E27FC236}">
                <a16:creationId xmlns:a16="http://schemas.microsoft.com/office/drawing/2014/main" id="{1AB4A4EE-2430-4A67-ABD8-A4A5B228BC6E}"/>
              </a:ext>
            </a:extLst>
          </p:cNvPr>
          <p:cNvSpPr>
            <a:spLocks noGrp="1"/>
          </p:cNvSpPr>
          <p:nvPr>
            <p:ph type="ftr" sz="quarter" idx="11"/>
          </p:nvPr>
        </p:nvSpPr>
        <p:spPr/>
        <p:txBody>
          <a:bodyPr/>
          <a:lstStyle/>
          <a:p>
            <a:r>
              <a:rPr lang="it-IT" dirty="0"/>
              <a:t>Michele Righi</a:t>
            </a:r>
          </a:p>
        </p:txBody>
      </p:sp>
      <p:sp>
        <p:nvSpPr>
          <p:cNvPr id="19" name="Rettangolo 18" descr="Circles with Lines">
            <a:extLst>
              <a:ext uri="{FF2B5EF4-FFF2-40B4-BE49-F238E27FC236}">
                <a16:creationId xmlns:a16="http://schemas.microsoft.com/office/drawing/2014/main" id="{6467072A-2CF0-403D-9E21-B66337D41692}"/>
              </a:ext>
            </a:extLst>
          </p:cNvPr>
          <p:cNvSpPr/>
          <p:nvPr/>
        </p:nvSpPr>
        <p:spPr>
          <a:xfrm>
            <a:off x="10408935" y="923911"/>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3" name="Immagine 22">
            <a:extLst>
              <a:ext uri="{FF2B5EF4-FFF2-40B4-BE49-F238E27FC236}">
                <a16:creationId xmlns:a16="http://schemas.microsoft.com/office/drawing/2014/main" id="{3A3100E0-0D54-417A-ACD9-3DBD503DA4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1011" y="1737361"/>
            <a:ext cx="4032069" cy="2287924"/>
          </a:xfrm>
          <a:prstGeom prst="rect">
            <a:avLst/>
          </a:prstGeom>
        </p:spPr>
      </p:pic>
      <p:sp>
        <p:nvSpPr>
          <p:cNvPr id="24" name="Rettangolo 23">
            <a:extLst>
              <a:ext uri="{FF2B5EF4-FFF2-40B4-BE49-F238E27FC236}">
                <a16:creationId xmlns:a16="http://schemas.microsoft.com/office/drawing/2014/main" id="{31EF6390-4CC6-4DA4-B8B0-E37D6E14F594}"/>
              </a:ext>
            </a:extLst>
          </p:cNvPr>
          <p:cNvSpPr/>
          <p:nvPr/>
        </p:nvSpPr>
        <p:spPr>
          <a:xfrm>
            <a:off x="9322286" y="3778123"/>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Editor Unity</a:t>
            </a:r>
            <a:endParaRPr lang="it-IT" sz="1400" b="1" dirty="0">
              <a:ln>
                <a:solidFill>
                  <a:schemeClr val="bg1"/>
                </a:solidFill>
              </a:ln>
              <a:solidFill>
                <a:schemeClr val="tx1"/>
              </a:solidFill>
            </a:endParaRPr>
          </a:p>
        </p:txBody>
      </p:sp>
      <p:pic>
        <p:nvPicPr>
          <p:cNvPr id="27" name="Immagine 26">
            <a:extLst>
              <a:ext uri="{FF2B5EF4-FFF2-40B4-BE49-F238E27FC236}">
                <a16:creationId xmlns:a16="http://schemas.microsoft.com/office/drawing/2014/main" id="{CCEB5F7E-F443-46FA-9DDB-15BA7A52741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011" y="4023658"/>
            <a:ext cx="4032069" cy="2287924"/>
          </a:xfrm>
          <a:prstGeom prst="rect">
            <a:avLst/>
          </a:prstGeom>
        </p:spPr>
      </p:pic>
      <p:sp>
        <p:nvSpPr>
          <p:cNvPr id="29" name="Rettangolo 28">
            <a:extLst>
              <a:ext uri="{FF2B5EF4-FFF2-40B4-BE49-F238E27FC236}">
                <a16:creationId xmlns:a16="http://schemas.microsoft.com/office/drawing/2014/main" id="{8EC86B83-2769-4404-A015-8D0ACDC058D2}"/>
              </a:ext>
            </a:extLst>
          </p:cNvPr>
          <p:cNvSpPr/>
          <p:nvPr/>
        </p:nvSpPr>
        <p:spPr>
          <a:xfrm>
            <a:off x="9322286" y="6064419"/>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App Standalone</a:t>
            </a:r>
            <a:endParaRPr lang="it-IT" sz="1400" b="1" dirty="0">
              <a:ln>
                <a:solidFill>
                  <a:schemeClr val="bg1"/>
                </a:solidFill>
              </a:ln>
              <a:solidFill>
                <a:schemeClr val="tx1"/>
              </a:solidFill>
            </a:endParaRPr>
          </a:p>
        </p:txBody>
      </p:sp>
    </p:spTree>
    <p:extLst>
      <p:ext uri="{BB962C8B-B14F-4D97-AF65-F5344CB8AC3E}">
        <p14:creationId xmlns:p14="http://schemas.microsoft.com/office/powerpoint/2010/main" val="158548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par>
                                <p:cTn id="20" presetID="2" presetClass="entr" presetSubtype="2" fill="hold" nodeType="withEffect">
                                  <p:stCondLst>
                                    <p:cond delay="80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200" fill="hold"/>
                                        <p:tgtEl>
                                          <p:spTgt spid="19"/>
                                        </p:tgtEl>
                                        <p:attrNameLst>
                                          <p:attrName>ppt_x</p:attrName>
                                        </p:attrNameLst>
                                      </p:cBhvr>
                                      <p:tavLst>
                                        <p:tav tm="0">
                                          <p:val>
                                            <p:strVal val="1+#ppt_w/2"/>
                                          </p:val>
                                        </p:tav>
                                        <p:tav tm="100000">
                                          <p:val>
                                            <p:strVal val="#ppt_x"/>
                                          </p:val>
                                        </p:tav>
                                      </p:tavLst>
                                    </p:anim>
                                    <p:anim calcmode="lin" valueType="num">
                                      <p:cBhvr additive="base">
                                        <p:cTn id="23" dur="200" fill="hold"/>
                                        <p:tgtEl>
                                          <p:spTgt spid="19"/>
                                        </p:tgtEl>
                                        <p:attrNameLst>
                                          <p:attrName>ppt_y</p:attrName>
                                        </p:attrNameLst>
                                      </p:cBhvr>
                                      <p:tavLst>
                                        <p:tav tm="0">
                                          <p:val>
                                            <p:strVal val="#ppt_y"/>
                                          </p:val>
                                        </p:tav>
                                        <p:tav tm="100000">
                                          <p:val>
                                            <p:strVal val="#ppt_y"/>
                                          </p:val>
                                        </p:tav>
                                      </p:tavLst>
                                    </p:anim>
                                  </p:childTnLst>
                                </p:cTn>
                              </p:par>
                              <p:par>
                                <p:cTn id="24" presetID="10" presetClass="entr" presetSubtype="0" fill="hold" grpId="0" nodeType="withEffect">
                                  <p:stCondLst>
                                    <p:cond delay="80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par>
                                <p:cTn id="27" presetID="10" presetClass="entr" presetSubtype="0" fill="hold" grpId="0" nodeType="withEffect">
                                  <p:stCondLst>
                                    <p:cond delay="80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24" grpId="0" animBg="1"/>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1: videogioco completo</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80" y="2582334"/>
            <a:ext cx="4512945" cy="3028451"/>
          </a:xfrm>
        </p:spPr>
        <p:txBody>
          <a:bodyPr/>
          <a:lstStyle/>
          <a:p>
            <a:pPr>
              <a:buFont typeface="Calibri" panose="020F0502020204030204" pitchFamily="34" charset="0"/>
              <a:buChar char="●"/>
            </a:pPr>
            <a:r>
              <a:rPr lang="it-IT" dirty="0"/>
              <a:t>Applicazione basata su architettura </a:t>
            </a:r>
            <a:r>
              <a:rPr lang="it-IT" b="1" dirty="0">
                <a:solidFill>
                  <a:schemeClr val="accent1"/>
                </a:solidFill>
              </a:rPr>
              <a:t>ECS</a:t>
            </a:r>
            <a:r>
              <a:rPr lang="it-IT" dirty="0"/>
              <a:t>, fornita dal package Entities.</a:t>
            </a:r>
          </a:p>
          <a:p>
            <a:pPr>
              <a:buFont typeface="Calibri" panose="020F0502020204030204" pitchFamily="34" charset="0"/>
              <a:buChar char="●"/>
            </a:pPr>
            <a:r>
              <a:rPr lang="it-IT" dirty="0"/>
              <a:t>Networking implementato tramite l’utilizzo del package </a:t>
            </a:r>
            <a:r>
              <a:rPr lang="it-IT" b="1" dirty="0" err="1">
                <a:solidFill>
                  <a:schemeClr val="accent1"/>
                </a:solidFill>
              </a:rPr>
              <a:t>NetCode</a:t>
            </a:r>
            <a:r>
              <a:rPr lang="it-IT" dirty="0"/>
              <a:t>.</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19</a:t>
            </a:fld>
            <a:endParaRPr lang="it-IT" dirty="0"/>
          </a:p>
        </p:txBody>
      </p:sp>
      <p:sp>
        <p:nvSpPr>
          <p:cNvPr id="11" name="Segnaposto data 10">
            <a:extLst>
              <a:ext uri="{FF2B5EF4-FFF2-40B4-BE49-F238E27FC236}">
                <a16:creationId xmlns:a16="http://schemas.microsoft.com/office/drawing/2014/main" id="{900DDEF9-B004-46AC-8995-322ADA7031F3}"/>
              </a:ext>
            </a:extLst>
          </p:cNvPr>
          <p:cNvSpPr>
            <a:spLocks noGrp="1"/>
          </p:cNvSpPr>
          <p:nvPr>
            <p:ph type="dt" sz="half" idx="10"/>
          </p:nvPr>
        </p:nvSpPr>
        <p:spPr/>
        <p:txBody>
          <a:bodyPr/>
          <a:lstStyle/>
          <a:p>
            <a:r>
              <a:rPr lang="it-IT" dirty="0"/>
              <a:t>11/03/2021</a:t>
            </a:r>
          </a:p>
        </p:txBody>
      </p:sp>
      <p:sp>
        <p:nvSpPr>
          <p:cNvPr id="12" name="Segnaposto piè di pagina 11">
            <a:extLst>
              <a:ext uri="{FF2B5EF4-FFF2-40B4-BE49-F238E27FC236}">
                <a16:creationId xmlns:a16="http://schemas.microsoft.com/office/drawing/2014/main" id="{1AB4A4EE-2430-4A67-ABD8-A4A5B228BC6E}"/>
              </a:ext>
            </a:extLst>
          </p:cNvPr>
          <p:cNvSpPr>
            <a:spLocks noGrp="1"/>
          </p:cNvSpPr>
          <p:nvPr>
            <p:ph type="ftr" sz="quarter" idx="11"/>
          </p:nvPr>
        </p:nvSpPr>
        <p:spPr/>
        <p:txBody>
          <a:bodyPr/>
          <a:lstStyle/>
          <a:p>
            <a:r>
              <a:rPr lang="it-IT" dirty="0"/>
              <a:t>Michele Righi</a:t>
            </a:r>
          </a:p>
        </p:txBody>
      </p:sp>
      <p:sp>
        <p:nvSpPr>
          <p:cNvPr id="19" name="Rettangolo 18" descr="Circles with Lines">
            <a:extLst>
              <a:ext uri="{FF2B5EF4-FFF2-40B4-BE49-F238E27FC236}">
                <a16:creationId xmlns:a16="http://schemas.microsoft.com/office/drawing/2014/main" id="{6467072A-2CF0-403D-9E21-B66337D41692}"/>
              </a:ext>
            </a:extLst>
          </p:cNvPr>
          <p:cNvSpPr/>
          <p:nvPr/>
        </p:nvSpPr>
        <p:spPr>
          <a:xfrm>
            <a:off x="10408935" y="923911"/>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0" name="Immagine 19">
            <a:extLst>
              <a:ext uri="{FF2B5EF4-FFF2-40B4-BE49-F238E27FC236}">
                <a16:creationId xmlns:a16="http://schemas.microsoft.com/office/drawing/2014/main" id="{DC2E8D2F-BC9E-48A7-BCBC-CD28B3EE1F9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1011" y="1737361"/>
            <a:ext cx="4032069" cy="2287924"/>
          </a:xfrm>
          <a:prstGeom prst="rect">
            <a:avLst/>
          </a:prstGeom>
        </p:spPr>
      </p:pic>
      <p:sp>
        <p:nvSpPr>
          <p:cNvPr id="21" name="Rettangolo 20">
            <a:extLst>
              <a:ext uri="{FF2B5EF4-FFF2-40B4-BE49-F238E27FC236}">
                <a16:creationId xmlns:a16="http://schemas.microsoft.com/office/drawing/2014/main" id="{ECEEC874-7F86-4916-A4E2-15794D8F8C2C}"/>
              </a:ext>
            </a:extLst>
          </p:cNvPr>
          <p:cNvSpPr/>
          <p:nvPr/>
        </p:nvSpPr>
        <p:spPr>
          <a:xfrm>
            <a:off x="9322286" y="3778123"/>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Editor Unity</a:t>
            </a:r>
            <a:endParaRPr lang="it-IT" sz="1400" b="1" dirty="0">
              <a:ln>
                <a:solidFill>
                  <a:schemeClr val="bg1"/>
                </a:solidFill>
              </a:ln>
              <a:solidFill>
                <a:schemeClr val="tx1"/>
              </a:solidFill>
            </a:endParaRPr>
          </a:p>
        </p:txBody>
      </p:sp>
      <p:pic>
        <p:nvPicPr>
          <p:cNvPr id="22" name="Immagine 21">
            <a:extLst>
              <a:ext uri="{FF2B5EF4-FFF2-40B4-BE49-F238E27FC236}">
                <a16:creationId xmlns:a16="http://schemas.microsoft.com/office/drawing/2014/main" id="{46E82006-C474-4D59-8F2F-FF8C208049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011" y="4023658"/>
            <a:ext cx="4032069" cy="2287924"/>
          </a:xfrm>
          <a:prstGeom prst="rect">
            <a:avLst/>
          </a:prstGeom>
        </p:spPr>
      </p:pic>
      <p:sp>
        <p:nvSpPr>
          <p:cNvPr id="23" name="Rettangolo 22">
            <a:extLst>
              <a:ext uri="{FF2B5EF4-FFF2-40B4-BE49-F238E27FC236}">
                <a16:creationId xmlns:a16="http://schemas.microsoft.com/office/drawing/2014/main" id="{4A5DB74E-5704-41C3-8EA2-639FE9C43684}"/>
              </a:ext>
            </a:extLst>
          </p:cNvPr>
          <p:cNvSpPr/>
          <p:nvPr/>
        </p:nvSpPr>
        <p:spPr>
          <a:xfrm>
            <a:off x="9322286" y="6064419"/>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App Standalone</a:t>
            </a:r>
            <a:endParaRPr lang="it-IT" sz="1400" b="1" dirty="0">
              <a:ln>
                <a:solidFill>
                  <a:schemeClr val="bg1"/>
                </a:solidFill>
              </a:ln>
              <a:solidFill>
                <a:schemeClr val="tx1"/>
              </a:solidFill>
            </a:endParaRPr>
          </a:p>
        </p:txBody>
      </p:sp>
    </p:spTree>
    <p:extLst>
      <p:ext uri="{BB962C8B-B14F-4D97-AF65-F5344CB8AC3E}">
        <p14:creationId xmlns:p14="http://schemas.microsoft.com/office/powerpoint/2010/main" val="2793293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par>
                                <p:cTn id="25" presetID="2" presetClass="entr" presetSubtype="2" fill="hold" nodeType="withEffect">
                                  <p:stCondLst>
                                    <p:cond delay="80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200" fill="hold"/>
                                        <p:tgtEl>
                                          <p:spTgt spid="19"/>
                                        </p:tgtEl>
                                        <p:attrNameLst>
                                          <p:attrName>ppt_x</p:attrName>
                                        </p:attrNameLst>
                                      </p:cBhvr>
                                      <p:tavLst>
                                        <p:tav tm="0">
                                          <p:val>
                                            <p:strVal val="1+#ppt_w/2"/>
                                          </p:val>
                                        </p:tav>
                                        <p:tav tm="100000">
                                          <p:val>
                                            <p:strVal val="#ppt_x"/>
                                          </p:val>
                                        </p:tav>
                                      </p:tavLst>
                                    </p:anim>
                                    <p:anim calcmode="lin" valueType="num">
                                      <p:cBhvr additive="base">
                                        <p:cTn id="28" dur="200" fill="hold"/>
                                        <p:tgtEl>
                                          <p:spTgt spid="19"/>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80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800"/>
                                  </p:stCondLst>
                                  <p:childTnLst>
                                    <p:set>
                                      <p:cBhvr>
                                        <p:cTn id="33" dur="1" fill="hold">
                                          <p:stCondLst>
                                            <p:cond delay="0"/>
                                          </p:stCondLst>
                                        </p:cTn>
                                        <p:tgtEl>
                                          <p:spTgt spid="23"/>
                                        </p:tgtEl>
                                        <p:attrNameLst>
                                          <p:attrName>style.visibility</p:attrName>
                                        </p:attrNameLst>
                                      </p:cBhvr>
                                      <p:to>
                                        <p:strVal val="visible"/>
                                      </p:to>
                                    </p:set>
                                    <p:animEffect transition="in" filter="fade">
                                      <p:cBhvr>
                                        <p:cTn id="3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21"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2</a:t>
            </a:fld>
            <a:endParaRPr lang="it-IT" dirty="0"/>
          </a:p>
        </p:txBody>
      </p:sp>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401778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1: videogioco completo</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80" y="2582334"/>
            <a:ext cx="4512945" cy="3028451"/>
          </a:xfrm>
        </p:spPr>
        <p:txBody>
          <a:bodyPr/>
          <a:lstStyle/>
          <a:p>
            <a:pPr>
              <a:buFont typeface="Calibri" panose="020F0502020204030204" pitchFamily="34" charset="0"/>
              <a:buChar char="●"/>
            </a:pPr>
            <a:r>
              <a:rPr lang="it-IT" dirty="0"/>
              <a:t>Applicazione basata su architettura </a:t>
            </a:r>
            <a:r>
              <a:rPr lang="it-IT" b="1" dirty="0">
                <a:solidFill>
                  <a:schemeClr val="accent1"/>
                </a:solidFill>
              </a:rPr>
              <a:t>ECS</a:t>
            </a:r>
            <a:r>
              <a:rPr lang="it-IT" dirty="0"/>
              <a:t>, fornita dal package Entities.</a:t>
            </a:r>
          </a:p>
          <a:p>
            <a:pPr>
              <a:buFont typeface="Calibri" panose="020F0502020204030204" pitchFamily="34" charset="0"/>
              <a:buChar char="●"/>
            </a:pPr>
            <a:r>
              <a:rPr lang="it-IT" dirty="0"/>
              <a:t>Networking implementato tramite l’utilizzo del package </a:t>
            </a:r>
            <a:r>
              <a:rPr lang="it-IT" b="1" dirty="0">
                <a:solidFill>
                  <a:schemeClr val="accent1"/>
                </a:solidFill>
              </a:rPr>
              <a:t>NetCode</a:t>
            </a:r>
            <a:r>
              <a:rPr lang="it-IT" dirty="0"/>
              <a:t>.</a:t>
            </a:r>
          </a:p>
          <a:p>
            <a:pPr>
              <a:buFont typeface="Calibri" panose="020F0502020204030204" pitchFamily="34" charset="0"/>
              <a:buChar char="●"/>
            </a:pPr>
            <a:r>
              <a:rPr lang="it-IT" dirty="0"/>
              <a:t>Simulazione fisica realizzata utilizzando il package </a:t>
            </a:r>
            <a:r>
              <a:rPr lang="it-IT" b="1" dirty="0" err="1">
                <a:solidFill>
                  <a:schemeClr val="accent1">
                    <a:lumMod val="75000"/>
                  </a:schemeClr>
                </a:solidFill>
              </a:rPr>
              <a:t>Physics</a:t>
            </a:r>
            <a:r>
              <a:rPr lang="it-IT" dirty="0"/>
              <a:t>.</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20</a:t>
            </a:fld>
            <a:endParaRPr lang="it-IT" dirty="0"/>
          </a:p>
        </p:txBody>
      </p:sp>
      <p:sp>
        <p:nvSpPr>
          <p:cNvPr id="11" name="Segnaposto data 10">
            <a:extLst>
              <a:ext uri="{FF2B5EF4-FFF2-40B4-BE49-F238E27FC236}">
                <a16:creationId xmlns:a16="http://schemas.microsoft.com/office/drawing/2014/main" id="{900DDEF9-B004-46AC-8995-322ADA7031F3}"/>
              </a:ext>
            </a:extLst>
          </p:cNvPr>
          <p:cNvSpPr>
            <a:spLocks noGrp="1"/>
          </p:cNvSpPr>
          <p:nvPr>
            <p:ph type="dt" sz="half" idx="10"/>
          </p:nvPr>
        </p:nvSpPr>
        <p:spPr/>
        <p:txBody>
          <a:bodyPr/>
          <a:lstStyle/>
          <a:p>
            <a:r>
              <a:rPr lang="it-IT" dirty="0"/>
              <a:t>11/03/2021</a:t>
            </a:r>
          </a:p>
        </p:txBody>
      </p:sp>
      <p:sp>
        <p:nvSpPr>
          <p:cNvPr id="12" name="Segnaposto piè di pagina 11">
            <a:extLst>
              <a:ext uri="{FF2B5EF4-FFF2-40B4-BE49-F238E27FC236}">
                <a16:creationId xmlns:a16="http://schemas.microsoft.com/office/drawing/2014/main" id="{1AB4A4EE-2430-4A67-ABD8-A4A5B228BC6E}"/>
              </a:ext>
            </a:extLst>
          </p:cNvPr>
          <p:cNvSpPr>
            <a:spLocks noGrp="1"/>
          </p:cNvSpPr>
          <p:nvPr>
            <p:ph type="ftr" sz="quarter" idx="11"/>
          </p:nvPr>
        </p:nvSpPr>
        <p:spPr/>
        <p:txBody>
          <a:bodyPr/>
          <a:lstStyle/>
          <a:p>
            <a:r>
              <a:rPr lang="it-IT" dirty="0"/>
              <a:t>Michele Righi</a:t>
            </a:r>
          </a:p>
        </p:txBody>
      </p:sp>
      <p:sp>
        <p:nvSpPr>
          <p:cNvPr id="19" name="Rettangolo 18" descr="Circles with Lines">
            <a:extLst>
              <a:ext uri="{FF2B5EF4-FFF2-40B4-BE49-F238E27FC236}">
                <a16:creationId xmlns:a16="http://schemas.microsoft.com/office/drawing/2014/main" id="{6467072A-2CF0-403D-9E21-B66337D41692}"/>
              </a:ext>
            </a:extLst>
          </p:cNvPr>
          <p:cNvSpPr/>
          <p:nvPr/>
        </p:nvSpPr>
        <p:spPr>
          <a:xfrm>
            <a:off x="10408935" y="923911"/>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4" name="Immagine 13">
            <a:extLst>
              <a:ext uri="{FF2B5EF4-FFF2-40B4-BE49-F238E27FC236}">
                <a16:creationId xmlns:a16="http://schemas.microsoft.com/office/drawing/2014/main" id="{C5C9CB97-FD68-46A2-999E-41BF067E92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1011" y="1737361"/>
            <a:ext cx="4032069" cy="2287924"/>
          </a:xfrm>
          <a:prstGeom prst="rect">
            <a:avLst/>
          </a:prstGeom>
        </p:spPr>
      </p:pic>
      <p:sp>
        <p:nvSpPr>
          <p:cNvPr id="20" name="Rettangolo 19">
            <a:extLst>
              <a:ext uri="{FF2B5EF4-FFF2-40B4-BE49-F238E27FC236}">
                <a16:creationId xmlns:a16="http://schemas.microsoft.com/office/drawing/2014/main" id="{2C2A61B2-36A6-43DF-AE6C-45A098163A6B}"/>
              </a:ext>
            </a:extLst>
          </p:cNvPr>
          <p:cNvSpPr/>
          <p:nvPr/>
        </p:nvSpPr>
        <p:spPr>
          <a:xfrm>
            <a:off x="9322286" y="3778123"/>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Editor Unity</a:t>
            </a:r>
            <a:endParaRPr lang="it-IT" sz="1400" b="1" dirty="0">
              <a:ln>
                <a:solidFill>
                  <a:schemeClr val="bg1"/>
                </a:solidFill>
              </a:ln>
              <a:solidFill>
                <a:schemeClr val="tx1"/>
              </a:solidFill>
            </a:endParaRPr>
          </a:p>
        </p:txBody>
      </p:sp>
      <p:pic>
        <p:nvPicPr>
          <p:cNvPr id="21" name="Immagine 20">
            <a:extLst>
              <a:ext uri="{FF2B5EF4-FFF2-40B4-BE49-F238E27FC236}">
                <a16:creationId xmlns:a16="http://schemas.microsoft.com/office/drawing/2014/main" id="{51CF1913-7DE4-49E1-9F75-2971672ADB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011" y="4023658"/>
            <a:ext cx="4032069" cy="2287924"/>
          </a:xfrm>
          <a:prstGeom prst="rect">
            <a:avLst/>
          </a:prstGeom>
        </p:spPr>
      </p:pic>
      <p:sp>
        <p:nvSpPr>
          <p:cNvPr id="22" name="Rettangolo 21">
            <a:extLst>
              <a:ext uri="{FF2B5EF4-FFF2-40B4-BE49-F238E27FC236}">
                <a16:creationId xmlns:a16="http://schemas.microsoft.com/office/drawing/2014/main" id="{BCA48B01-180F-4449-9E29-56BD11E50262}"/>
              </a:ext>
            </a:extLst>
          </p:cNvPr>
          <p:cNvSpPr/>
          <p:nvPr/>
        </p:nvSpPr>
        <p:spPr>
          <a:xfrm>
            <a:off x="9322286" y="6064419"/>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App Standalone</a:t>
            </a:r>
            <a:endParaRPr lang="it-IT" sz="1400" b="1" dirty="0">
              <a:ln>
                <a:solidFill>
                  <a:schemeClr val="bg1"/>
                </a:solidFill>
              </a:ln>
              <a:solidFill>
                <a:schemeClr val="tx1"/>
              </a:solidFill>
            </a:endParaRPr>
          </a:p>
        </p:txBody>
      </p:sp>
    </p:spTree>
    <p:extLst>
      <p:ext uri="{BB962C8B-B14F-4D97-AF65-F5344CB8AC3E}">
        <p14:creationId xmlns:p14="http://schemas.microsoft.com/office/powerpoint/2010/main" val="2473129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par>
                                <p:cTn id="30" presetID="2" presetClass="entr" presetSubtype="2" fill="hold" nodeType="withEffect">
                                  <p:stCondLst>
                                    <p:cond delay="800"/>
                                  </p:stCondLst>
                                  <p:childTnLst>
                                    <p:set>
                                      <p:cBhvr>
                                        <p:cTn id="31" dur="1" fill="hold">
                                          <p:stCondLst>
                                            <p:cond delay="0"/>
                                          </p:stCondLst>
                                        </p:cTn>
                                        <p:tgtEl>
                                          <p:spTgt spid="19"/>
                                        </p:tgtEl>
                                        <p:attrNameLst>
                                          <p:attrName>style.visibility</p:attrName>
                                        </p:attrNameLst>
                                      </p:cBhvr>
                                      <p:to>
                                        <p:strVal val="visible"/>
                                      </p:to>
                                    </p:set>
                                    <p:anim calcmode="lin" valueType="num">
                                      <p:cBhvr additive="base">
                                        <p:cTn id="32" dur="200" fill="hold"/>
                                        <p:tgtEl>
                                          <p:spTgt spid="19"/>
                                        </p:tgtEl>
                                        <p:attrNameLst>
                                          <p:attrName>ppt_x</p:attrName>
                                        </p:attrNameLst>
                                      </p:cBhvr>
                                      <p:tavLst>
                                        <p:tav tm="0">
                                          <p:val>
                                            <p:strVal val="1+#ppt_w/2"/>
                                          </p:val>
                                        </p:tav>
                                        <p:tav tm="100000">
                                          <p:val>
                                            <p:strVal val="#ppt_x"/>
                                          </p:val>
                                        </p:tav>
                                      </p:tavLst>
                                    </p:anim>
                                    <p:anim calcmode="lin" valueType="num">
                                      <p:cBhvr additive="base">
                                        <p:cTn id="33" dur="200" fill="hold"/>
                                        <p:tgtEl>
                                          <p:spTgt spid="19"/>
                                        </p:tgtEl>
                                        <p:attrNameLst>
                                          <p:attrName>ppt_y</p:attrName>
                                        </p:attrNameLst>
                                      </p:cBhvr>
                                      <p:tavLst>
                                        <p:tav tm="0">
                                          <p:val>
                                            <p:strVal val="#ppt_y"/>
                                          </p:val>
                                        </p:tav>
                                        <p:tav tm="100000">
                                          <p:val>
                                            <p:strVal val="#ppt_y"/>
                                          </p:val>
                                        </p:tav>
                                      </p:tavLst>
                                    </p:anim>
                                  </p:childTnLst>
                                </p:cTn>
                              </p:par>
                              <p:par>
                                <p:cTn id="34" presetID="10" presetClass="entr" presetSubtype="0" fill="hold" grpId="0" nodeType="withEffect">
                                  <p:stCondLst>
                                    <p:cond delay="80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grpId="0" nodeType="withEffect">
                                  <p:stCondLst>
                                    <p:cond delay="80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20" grpId="0" animBg="1"/>
      <p:bldP spid="2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1: videogioco completo</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80" y="2582334"/>
            <a:ext cx="4512945" cy="3028451"/>
          </a:xfrm>
        </p:spPr>
        <p:txBody>
          <a:bodyPr/>
          <a:lstStyle/>
          <a:p>
            <a:pPr>
              <a:buFont typeface="Calibri" panose="020F0502020204030204" pitchFamily="34" charset="0"/>
              <a:buChar char="●"/>
            </a:pPr>
            <a:r>
              <a:rPr lang="it-IT" dirty="0"/>
              <a:t>Applicazione basata su architettura </a:t>
            </a:r>
            <a:r>
              <a:rPr lang="it-IT" b="1" dirty="0">
                <a:solidFill>
                  <a:schemeClr val="accent1"/>
                </a:solidFill>
              </a:rPr>
              <a:t>ECS</a:t>
            </a:r>
            <a:r>
              <a:rPr lang="it-IT" dirty="0"/>
              <a:t>, fornita dal package Entities.</a:t>
            </a:r>
          </a:p>
          <a:p>
            <a:pPr>
              <a:buFont typeface="Calibri" panose="020F0502020204030204" pitchFamily="34" charset="0"/>
              <a:buChar char="●"/>
            </a:pPr>
            <a:r>
              <a:rPr lang="it-IT" dirty="0"/>
              <a:t>Networking implementato tramite l’utilizzo del package </a:t>
            </a:r>
            <a:r>
              <a:rPr lang="it-IT" b="1" dirty="0">
                <a:solidFill>
                  <a:schemeClr val="accent1"/>
                </a:solidFill>
              </a:rPr>
              <a:t>NetCode</a:t>
            </a:r>
            <a:r>
              <a:rPr lang="it-IT" dirty="0"/>
              <a:t>.</a:t>
            </a:r>
          </a:p>
          <a:p>
            <a:pPr>
              <a:buFont typeface="Calibri" panose="020F0502020204030204" pitchFamily="34" charset="0"/>
              <a:buChar char="●"/>
            </a:pPr>
            <a:r>
              <a:rPr lang="it-IT" dirty="0"/>
              <a:t>Simulazione fisica realizzata utilizzando il package </a:t>
            </a:r>
            <a:r>
              <a:rPr lang="it-IT" b="1" dirty="0">
                <a:solidFill>
                  <a:schemeClr val="accent1">
                    <a:lumMod val="75000"/>
                  </a:schemeClr>
                </a:solidFill>
              </a:rPr>
              <a:t>Physics</a:t>
            </a:r>
            <a:r>
              <a:rPr lang="it-IT" dirty="0"/>
              <a:t>.</a:t>
            </a:r>
          </a:p>
          <a:p>
            <a:pPr>
              <a:buFont typeface="Calibri" panose="020F0502020204030204" pitchFamily="34" charset="0"/>
              <a:buChar char="●"/>
            </a:pPr>
            <a:r>
              <a:rPr lang="it-IT" dirty="0"/>
              <a:t>Funzionalità realizzate: </a:t>
            </a:r>
            <a:r>
              <a:rPr lang="it-IT" b="1" dirty="0">
                <a:solidFill>
                  <a:schemeClr val="accent1">
                    <a:lumMod val="75000"/>
                  </a:schemeClr>
                </a:solidFill>
              </a:rPr>
              <a:t>portali cambia colore</a:t>
            </a:r>
            <a:r>
              <a:rPr lang="it-IT" dirty="0"/>
              <a:t>, </a:t>
            </a:r>
            <a:r>
              <a:rPr lang="it-IT" b="1" dirty="0">
                <a:solidFill>
                  <a:schemeClr val="accent1">
                    <a:lumMod val="75000"/>
                  </a:schemeClr>
                </a:solidFill>
              </a:rPr>
              <a:t>teletrasporti</a:t>
            </a:r>
            <a:r>
              <a:rPr lang="it-IT" dirty="0"/>
              <a:t>, </a:t>
            </a:r>
            <a:r>
              <a:rPr lang="it-IT" b="1" dirty="0">
                <a:solidFill>
                  <a:schemeClr val="accent1">
                    <a:lumMod val="75000"/>
                  </a:schemeClr>
                </a:solidFill>
              </a:rPr>
              <a:t>raccolta oggetti</a:t>
            </a:r>
            <a:r>
              <a:rPr lang="it-IT" dirty="0"/>
              <a:t>.</a:t>
            </a:r>
          </a:p>
          <a:p>
            <a:pPr>
              <a:buFont typeface="Calibri" panose="020F0502020204030204" pitchFamily="34" charset="0"/>
              <a:buChar char="●"/>
            </a:pPr>
            <a:endParaRPr lang="it-IT" dirty="0"/>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21</a:t>
            </a:fld>
            <a:endParaRPr lang="it-IT" dirty="0"/>
          </a:p>
        </p:txBody>
      </p:sp>
      <p:sp>
        <p:nvSpPr>
          <p:cNvPr id="11" name="Segnaposto data 10">
            <a:extLst>
              <a:ext uri="{FF2B5EF4-FFF2-40B4-BE49-F238E27FC236}">
                <a16:creationId xmlns:a16="http://schemas.microsoft.com/office/drawing/2014/main" id="{900DDEF9-B004-46AC-8995-322ADA7031F3}"/>
              </a:ext>
            </a:extLst>
          </p:cNvPr>
          <p:cNvSpPr>
            <a:spLocks noGrp="1"/>
          </p:cNvSpPr>
          <p:nvPr>
            <p:ph type="dt" sz="half" idx="10"/>
          </p:nvPr>
        </p:nvSpPr>
        <p:spPr/>
        <p:txBody>
          <a:bodyPr/>
          <a:lstStyle/>
          <a:p>
            <a:r>
              <a:rPr lang="it-IT" dirty="0"/>
              <a:t>11/03/2021</a:t>
            </a:r>
          </a:p>
        </p:txBody>
      </p:sp>
      <p:sp>
        <p:nvSpPr>
          <p:cNvPr id="12" name="Segnaposto piè di pagina 11">
            <a:extLst>
              <a:ext uri="{FF2B5EF4-FFF2-40B4-BE49-F238E27FC236}">
                <a16:creationId xmlns:a16="http://schemas.microsoft.com/office/drawing/2014/main" id="{1AB4A4EE-2430-4A67-ABD8-A4A5B228BC6E}"/>
              </a:ext>
            </a:extLst>
          </p:cNvPr>
          <p:cNvSpPr>
            <a:spLocks noGrp="1"/>
          </p:cNvSpPr>
          <p:nvPr>
            <p:ph type="ftr" sz="quarter" idx="11"/>
          </p:nvPr>
        </p:nvSpPr>
        <p:spPr/>
        <p:txBody>
          <a:bodyPr/>
          <a:lstStyle/>
          <a:p>
            <a:r>
              <a:rPr lang="it-IT" dirty="0"/>
              <a:t>Michele Righi</a:t>
            </a:r>
          </a:p>
        </p:txBody>
      </p:sp>
      <p:sp>
        <p:nvSpPr>
          <p:cNvPr id="19" name="Rettangolo 18" descr="Circles with Lines">
            <a:extLst>
              <a:ext uri="{FF2B5EF4-FFF2-40B4-BE49-F238E27FC236}">
                <a16:creationId xmlns:a16="http://schemas.microsoft.com/office/drawing/2014/main" id="{6467072A-2CF0-403D-9E21-B66337D41692}"/>
              </a:ext>
            </a:extLst>
          </p:cNvPr>
          <p:cNvSpPr/>
          <p:nvPr/>
        </p:nvSpPr>
        <p:spPr>
          <a:xfrm>
            <a:off x="10408935" y="923911"/>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3" name="Immagine 12">
            <a:extLst>
              <a:ext uri="{FF2B5EF4-FFF2-40B4-BE49-F238E27FC236}">
                <a16:creationId xmlns:a16="http://schemas.microsoft.com/office/drawing/2014/main" id="{9D383973-D16F-4CF9-9C3E-F509DDB46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1011" y="1737361"/>
            <a:ext cx="4032069" cy="2287924"/>
          </a:xfrm>
          <a:prstGeom prst="rect">
            <a:avLst/>
          </a:prstGeom>
        </p:spPr>
      </p:pic>
      <p:sp>
        <p:nvSpPr>
          <p:cNvPr id="14" name="Rettangolo 13">
            <a:extLst>
              <a:ext uri="{FF2B5EF4-FFF2-40B4-BE49-F238E27FC236}">
                <a16:creationId xmlns:a16="http://schemas.microsoft.com/office/drawing/2014/main" id="{C5234B36-7FE4-411A-AC88-C66E7F263803}"/>
              </a:ext>
            </a:extLst>
          </p:cNvPr>
          <p:cNvSpPr/>
          <p:nvPr/>
        </p:nvSpPr>
        <p:spPr>
          <a:xfrm>
            <a:off x="9322286" y="3778123"/>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Editor Unity</a:t>
            </a:r>
            <a:endParaRPr lang="it-IT" sz="1400" b="1" dirty="0">
              <a:ln>
                <a:solidFill>
                  <a:schemeClr val="bg1"/>
                </a:solidFill>
              </a:ln>
              <a:solidFill>
                <a:schemeClr val="tx1"/>
              </a:solidFill>
            </a:endParaRPr>
          </a:p>
        </p:txBody>
      </p:sp>
      <p:pic>
        <p:nvPicPr>
          <p:cNvPr id="20" name="Immagine 19">
            <a:extLst>
              <a:ext uri="{FF2B5EF4-FFF2-40B4-BE49-F238E27FC236}">
                <a16:creationId xmlns:a16="http://schemas.microsoft.com/office/drawing/2014/main" id="{B72800DF-1615-4106-B362-15DAD1259D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1011" y="4023658"/>
            <a:ext cx="4032069" cy="2287924"/>
          </a:xfrm>
          <a:prstGeom prst="rect">
            <a:avLst/>
          </a:prstGeom>
        </p:spPr>
      </p:pic>
      <p:sp>
        <p:nvSpPr>
          <p:cNvPr id="21" name="Rettangolo 20">
            <a:extLst>
              <a:ext uri="{FF2B5EF4-FFF2-40B4-BE49-F238E27FC236}">
                <a16:creationId xmlns:a16="http://schemas.microsoft.com/office/drawing/2014/main" id="{17FF8F24-935A-4785-B85D-8D22AF2EE4C8}"/>
              </a:ext>
            </a:extLst>
          </p:cNvPr>
          <p:cNvSpPr/>
          <p:nvPr/>
        </p:nvSpPr>
        <p:spPr>
          <a:xfrm>
            <a:off x="9322286" y="6064419"/>
            <a:ext cx="1330794" cy="245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solidFill>
                  <a:prstClr val="black">
                    <a:lumMod val="75000"/>
                    <a:lumOff val="25000"/>
                  </a:prstClr>
                </a:solidFill>
              </a:rPr>
              <a:t>App Standalone</a:t>
            </a:r>
            <a:endParaRPr lang="it-IT" sz="1400" b="1" dirty="0">
              <a:ln>
                <a:solidFill>
                  <a:schemeClr val="bg1"/>
                </a:solidFill>
              </a:ln>
              <a:solidFill>
                <a:schemeClr val="tx1"/>
              </a:solidFill>
            </a:endParaRPr>
          </a:p>
        </p:txBody>
      </p:sp>
    </p:spTree>
    <p:extLst>
      <p:ext uri="{BB962C8B-B14F-4D97-AF65-F5344CB8AC3E}">
        <p14:creationId xmlns:p14="http://schemas.microsoft.com/office/powerpoint/2010/main" val="166573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500"/>
                                        <p:tgtEl>
                                          <p:spTgt spid="4">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Effect transition="in" filter="fade">
                                      <p:cBhvr>
                                        <p:cTn id="34" dur="500"/>
                                        <p:tgtEl>
                                          <p:spTgt spid="4">
                                            <p:txEl>
                                              <p:pRg st="3" end="3"/>
                                            </p:txEl>
                                          </p:spTgt>
                                        </p:tgtEl>
                                      </p:cBhvr>
                                    </p:animEffect>
                                  </p:childTnLst>
                                </p:cTn>
                              </p:par>
                              <p:par>
                                <p:cTn id="35" presetID="2" presetClass="entr" presetSubtype="2" fill="hold" nodeType="withEffect">
                                  <p:stCondLst>
                                    <p:cond delay="80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200" fill="hold"/>
                                        <p:tgtEl>
                                          <p:spTgt spid="19"/>
                                        </p:tgtEl>
                                        <p:attrNameLst>
                                          <p:attrName>ppt_x</p:attrName>
                                        </p:attrNameLst>
                                      </p:cBhvr>
                                      <p:tavLst>
                                        <p:tav tm="0">
                                          <p:val>
                                            <p:strVal val="1+#ppt_w/2"/>
                                          </p:val>
                                        </p:tav>
                                        <p:tav tm="100000">
                                          <p:val>
                                            <p:strVal val="#ppt_x"/>
                                          </p:val>
                                        </p:tav>
                                      </p:tavLst>
                                    </p:anim>
                                    <p:anim calcmode="lin" valueType="num">
                                      <p:cBhvr additive="base">
                                        <p:cTn id="38" dur="200" fill="hold"/>
                                        <p:tgtEl>
                                          <p:spTgt spid="19"/>
                                        </p:tgtEl>
                                        <p:attrNameLst>
                                          <p:attrName>ppt_y</p:attrName>
                                        </p:attrNameLst>
                                      </p:cBhvr>
                                      <p:tavLst>
                                        <p:tav tm="0">
                                          <p:val>
                                            <p:strVal val="#ppt_y"/>
                                          </p:val>
                                        </p:tav>
                                        <p:tav tm="100000">
                                          <p:val>
                                            <p:strVal val="#ppt_y"/>
                                          </p:val>
                                        </p:tav>
                                      </p:tavLst>
                                    </p:anim>
                                  </p:childTnLst>
                                </p:cTn>
                              </p:par>
                              <p:par>
                                <p:cTn id="39" presetID="10" presetClass="entr" presetSubtype="0" fill="hold" grpId="0" nodeType="withEffect">
                                  <p:stCondLst>
                                    <p:cond delay="80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800"/>
                                  </p:stCondLst>
                                  <p:childTnLst>
                                    <p:set>
                                      <p:cBhvr>
                                        <p:cTn id="43" dur="1" fill="hold">
                                          <p:stCondLst>
                                            <p:cond delay="0"/>
                                          </p:stCondLst>
                                        </p:cTn>
                                        <p:tgtEl>
                                          <p:spTgt spid="21"/>
                                        </p:tgtEl>
                                        <p:attrNameLst>
                                          <p:attrName>style.visibility</p:attrName>
                                        </p:attrNameLst>
                                      </p:cBhvr>
                                      <p:to>
                                        <p:strVal val="visible"/>
                                      </p:to>
                                    </p:set>
                                    <p:animEffect transition="in" filter="fade">
                                      <p:cBhvr>
                                        <p:cTn id="4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14"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2: Stress Test</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22</a:t>
            </a:fld>
            <a:endParaRPr lang="it-IT" dirty="0"/>
          </a:p>
        </p:txBody>
      </p:sp>
      <p:sp>
        <p:nvSpPr>
          <p:cNvPr id="10" name="Rettangolo 9" descr="Circles with Lines">
            <a:extLst>
              <a:ext uri="{FF2B5EF4-FFF2-40B4-BE49-F238E27FC236}">
                <a16:creationId xmlns:a16="http://schemas.microsoft.com/office/drawing/2014/main" id="{0992D3CB-05C8-4971-BAAC-5FE351385C03}"/>
              </a:ext>
            </a:extLst>
          </p:cNvPr>
          <p:cNvSpPr/>
          <p:nvPr/>
        </p:nvSpPr>
        <p:spPr>
          <a:xfrm>
            <a:off x="10415632" y="923754"/>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3" name="Immagine 12">
            <a:extLst>
              <a:ext uri="{FF2B5EF4-FFF2-40B4-BE49-F238E27FC236}">
                <a16:creationId xmlns:a16="http://schemas.microsoft.com/office/drawing/2014/main" id="{2D691B55-BA9A-44E8-8C69-559E0043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395" y="2784541"/>
            <a:ext cx="5034696" cy="2565276"/>
          </a:xfrm>
          <a:prstGeom prst="rect">
            <a:avLst/>
          </a:prstGeom>
        </p:spPr>
      </p:pic>
      <p:sp>
        <p:nvSpPr>
          <p:cNvPr id="16" name="Rettangolo 15">
            <a:extLst>
              <a:ext uri="{FF2B5EF4-FFF2-40B4-BE49-F238E27FC236}">
                <a16:creationId xmlns:a16="http://schemas.microsoft.com/office/drawing/2014/main" id="{FFDB7806-8AD6-4527-8091-30133F4BB593}"/>
              </a:ext>
            </a:extLst>
          </p:cNvPr>
          <p:cNvSpPr/>
          <p:nvPr/>
        </p:nvSpPr>
        <p:spPr>
          <a:xfrm>
            <a:off x="6795278" y="5473889"/>
            <a:ext cx="446493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dirty="0">
                <a:ln>
                  <a:solidFill>
                    <a:schemeClr val="bg1"/>
                  </a:solidFill>
                </a:ln>
                <a:solidFill>
                  <a:schemeClr val="tx1"/>
                </a:solidFill>
              </a:rPr>
              <a:t>Prototipo per lo Stress Test (100 cubi).</a:t>
            </a:r>
          </a:p>
        </p:txBody>
      </p:sp>
      <p:sp>
        <p:nvSpPr>
          <p:cNvPr id="5" name="Segnaposto data 4">
            <a:extLst>
              <a:ext uri="{FF2B5EF4-FFF2-40B4-BE49-F238E27FC236}">
                <a16:creationId xmlns:a16="http://schemas.microsoft.com/office/drawing/2014/main" id="{213F1C83-3EA8-41E9-B796-81D9930BCB0C}"/>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FA36272D-9DE4-43FF-971C-2CB3A1D4A6EC}"/>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9115027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2: Stress Test</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79" y="2582334"/>
            <a:ext cx="5141595" cy="620772"/>
          </a:xfrm>
        </p:spPr>
        <p:txBody>
          <a:bodyPr>
            <a:normAutofit lnSpcReduction="10000"/>
          </a:bodyPr>
          <a:lstStyle/>
          <a:p>
            <a:pPr>
              <a:buFont typeface="Calibri" panose="020F0502020204030204" pitchFamily="34" charset="0"/>
              <a:buChar char="●"/>
            </a:pPr>
            <a:r>
              <a:rPr lang="it-IT" dirty="0"/>
              <a:t>Piccola applicazione che genera un numero arbitrario di cubi che vengono poi fatti ruotare.</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23</a:t>
            </a:fld>
            <a:endParaRPr lang="it-IT" dirty="0"/>
          </a:p>
        </p:txBody>
      </p:sp>
      <p:sp>
        <p:nvSpPr>
          <p:cNvPr id="10" name="Rettangolo 9" descr="Circles with Lines">
            <a:extLst>
              <a:ext uri="{FF2B5EF4-FFF2-40B4-BE49-F238E27FC236}">
                <a16:creationId xmlns:a16="http://schemas.microsoft.com/office/drawing/2014/main" id="{0992D3CB-05C8-4971-BAAC-5FE351385C03}"/>
              </a:ext>
            </a:extLst>
          </p:cNvPr>
          <p:cNvSpPr/>
          <p:nvPr/>
        </p:nvSpPr>
        <p:spPr>
          <a:xfrm>
            <a:off x="10415632" y="923754"/>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3" name="Immagine 12">
            <a:extLst>
              <a:ext uri="{FF2B5EF4-FFF2-40B4-BE49-F238E27FC236}">
                <a16:creationId xmlns:a16="http://schemas.microsoft.com/office/drawing/2014/main" id="{2D691B55-BA9A-44E8-8C69-559E0043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395" y="2784541"/>
            <a:ext cx="5034696" cy="2565276"/>
          </a:xfrm>
          <a:prstGeom prst="rect">
            <a:avLst/>
          </a:prstGeom>
        </p:spPr>
      </p:pic>
      <p:sp>
        <p:nvSpPr>
          <p:cNvPr id="16" name="Rettangolo 15">
            <a:extLst>
              <a:ext uri="{FF2B5EF4-FFF2-40B4-BE49-F238E27FC236}">
                <a16:creationId xmlns:a16="http://schemas.microsoft.com/office/drawing/2014/main" id="{FFDB7806-8AD6-4527-8091-30133F4BB593}"/>
              </a:ext>
            </a:extLst>
          </p:cNvPr>
          <p:cNvSpPr/>
          <p:nvPr/>
        </p:nvSpPr>
        <p:spPr>
          <a:xfrm>
            <a:off x="6795278" y="5473889"/>
            <a:ext cx="446493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dirty="0">
                <a:ln>
                  <a:solidFill>
                    <a:schemeClr val="bg1"/>
                  </a:solidFill>
                </a:ln>
                <a:solidFill>
                  <a:schemeClr val="tx1"/>
                </a:solidFill>
              </a:rPr>
              <a:t>Prototipo per lo Stress Test (100 cubi).</a:t>
            </a:r>
          </a:p>
        </p:txBody>
      </p:sp>
      <p:sp>
        <p:nvSpPr>
          <p:cNvPr id="5" name="Segnaposto data 4">
            <a:extLst>
              <a:ext uri="{FF2B5EF4-FFF2-40B4-BE49-F238E27FC236}">
                <a16:creationId xmlns:a16="http://schemas.microsoft.com/office/drawing/2014/main" id="{213F1C83-3EA8-41E9-B796-81D9930BCB0C}"/>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FA36272D-9DE4-43FF-971C-2CB3A1D4A6EC}"/>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988325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2: Stress Test</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79" y="2582334"/>
            <a:ext cx="5141595" cy="1017393"/>
          </a:xfrm>
        </p:spPr>
        <p:txBody>
          <a:bodyPr>
            <a:normAutofit lnSpcReduction="10000"/>
          </a:bodyPr>
          <a:lstStyle/>
          <a:p>
            <a:pPr>
              <a:buFont typeface="Calibri" panose="020F0502020204030204" pitchFamily="34" charset="0"/>
              <a:buChar char="●"/>
            </a:pPr>
            <a:r>
              <a:rPr lang="it-IT" dirty="0"/>
              <a:t>Piccola applicazione che genera un numero arbitrario di cubi che vengono poi fatti ruotare.</a:t>
            </a:r>
          </a:p>
          <a:p>
            <a:pPr>
              <a:buFont typeface="Calibri" panose="020F0502020204030204" pitchFamily="34" charset="0"/>
              <a:buChar char="●"/>
            </a:pPr>
            <a:r>
              <a:rPr lang="it-IT" dirty="0"/>
              <a:t>Rotazione dei cubi realizzata in modi differenti:</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24</a:t>
            </a:fld>
            <a:endParaRPr lang="it-IT" dirty="0"/>
          </a:p>
        </p:txBody>
      </p:sp>
      <p:sp>
        <p:nvSpPr>
          <p:cNvPr id="10" name="Rettangolo 9" descr="Circles with Lines">
            <a:extLst>
              <a:ext uri="{FF2B5EF4-FFF2-40B4-BE49-F238E27FC236}">
                <a16:creationId xmlns:a16="http://schemas.microsoft.com/office/drawing/2014/main" id="{0992D3CB-05C8-4971-BAAC-5FE351385C03}"/>
              </a:ext>
            </a:extLst>
          </p:cNvPr>
          <p:cNvSpPr/>
          <p:nvPr/>
        </p:nvSpPr>
        <p:spPr>
          <a:xfrm>
            <a:off x="10415632" y="923754"/>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3" name="Immagine 12">
            <a:extLst>
              <a:ext uri="{FF2B5EF4-FFF2-40B4-BE49-F238E27FC236}">
                <a16:creationId xmlns:a16="http://schemas.microsoft.com/office/drawing/2014/main" id="{2D691B55-BA9A-44E8-8C69-559E0043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395" y="2784541"/>
            <a:ext cx="5034696" cy="2565276"/>
          </a:xfrm>
          <a:prstGeom prst="rect">
            <a:avLst/>
          </a:prstGeom>
        </p:spPr>
      </p:pic>
      <p:sp>
        <p:nvSpPr>
          <p:cNvPr id="16" name="Rettangolo 15">
            <a:extLst>
              <a:ext uri="{FF2B5EF4-FFF2-40B4-BE49-F238E27FC236}">
                <a16:creationId xmlns:a16="http://schemas.microsoft.com/office/drawing/2014/main" id="{FFDB7806-8AD6-4527-8091-30133F4BB593}"/>
              </a:ext>
            </a:extLst>
          </p:cNvPr>
          <p:cNvSpPr/>
          <p:nvPr/>
        </p:nvSpPr>
        <p:spPr>
          <a:xfrm>
            <a:off x="6795278" y="5473889"/>
            <a:ext cx="446493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dirty="0">
                <a:ln>
                  <a:solidFill>
                    <a:schemeClr val="bg1"/>
                  </a:solidFill>
                </a:ln>
                <a:solidFill>
                  <a:schemeClr val="tx1"/>
                </a:solidFill>
              </a:rPr>
              <a:t>Prototipo per lo Stress Test (100 cubi).</a:t>
            </a:r>
          </a:p>
        </p:txBody>
      </p:sp>
      <p:sp>
        <p:nvSpPr>
          <p:cNvPr id="5" name="Segnaposto data 4">
            <a:extLst>
              <a:ext uri="{FF2B5EF4-FFF2-40B4-BE49-F238E27FC236}">
                <a16:creationId xmlns:a16="http://schemas.microsoft.com/office/drawing/2014/main" id="{213F1C83-3EA8-41E9-B796-81D9930BCB0C}"/>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FA36272D-9DE4-43FF-971C-2CB3A1D4A6EC}"/>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4096206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9A15C7D-AC6C-4916-9591-568DE4561708}"/>
              </a:ext>
            </a:extLst>
          </p:cNvPr>
          <p:cNvSpPr>
            <a:spLocks noGrp="1"/>
          </p:cNvSpPr>
          <p:nvPr>
            <p:ph type="title"/>
          </p:nvPr>
        </p:nvSpPr>
        <p:spPr/>
        <p:txBody>
          <a:bodyPr/>
          <a:lstStyle/>
          <a:p>
            <a:r>
              <a:rPr lang="it-IT" dirty="0"/>
              <a:t>Prototipi</a:t>
            </a:r>
          </a:p>
        </p:txBody>
      </p:sp>
      <p:sp>
        <p:nvSpPr>
          <p:cNvPr id="3" name="Segnaposto testo 2">
            <a:extLst>
              <a:ext uri="{FF2B5EF4-FFF2-40B4-BE49-F238E27FC236}">
                <a16:creationId xmlns:a16="http://schemas.microsoft.com/office/drawing/2014/main" id="{754FD55A-B629-4259-875B-D586DDAA3FC1}"/>
              </a:ext>
            </a:extLst>
          </p:cNvPr>
          <p:cNvSpPr>
            <a:spLocks noGrp="1"/>
          </p:cNvSpPr>
          <p:nvPr>
            <p:ph type="body" idx="1"/>
          </p:nvPr>
        </p:nvSpPr>
        <p:spPr/>
        <p:txBody>
          <a:bodyPr>
            <a:normAutofit/>
          </a:bodyPr>
          <a:lstStyle/>
          <a:p>
            <a:r>
              <a:rPr lang="it-IT" sz="2200" b="1" dirty="0"/>
              <a:t>Prototipo 2: Stress Test</a:t>
            </a:r>
          </a:p>
        </p:txBody>
      </p:sp>
      <p:sp>
        <p:nvSpPr>
          <p:cNvPr id="4" name="Segnaposto contenuto 3">
            <a:extLst>
              <a:ext uri="{FF2B5EF4-FFF2-40B4-BE49-F238E27FC236}">
                <a16:creationId xmlns:a16="http://schemas.microsoft.com/office/drawing/2014/main" id="{E30A1AC6-7E25-4EBF-8CFC-9317A3ABBEEB}"/>
              </a:ext>
            </a:extLst>
          </p:cNvPr>
          <p:cNvSpPr>
            <a:spLocks noGrp="1"/>
          </p:cNvSpPr>
          <p:nvPr>
            <p:ph sz="half" idx="2"/>
          </p:nvPr>
        </p:nvSpPr>
        <p:spPr>
          <a:xfrm>
            <a:off x="1097279" y="2582333"/>
            <a:ext cx="5141595" cy="3570817"/>
          </a:xfrm>
        </p:spPr>
        <p:txBody>
          <a:bodyPr>
            <a:normAutofit lnSpcReduction="10000"/>
          </a:bodyPr>
          <a:lstStyle/>
          <a:p>
            <a:pPr>
              <a:buFont typeface="Calibri" panose="020F0502020204030204" pitchFamily="34" charset="0"/>
              <a:buChar char="●"/>
            </a:pPr>
            <a:r>
              <a:rPr lang="it-IT" dirty="0"/>
              <a:t>Piccola applicazione che genera un numero arbitrario di cubi che vengono poi fatti ruotare.</a:t>
            </a:r>
          </a:p>
          <a:p>
            <a:pPr>
              <a:buFont typeface="Calibri" panose="020F0502020204030204" pitchFamily="34" charset="0"/>
              <a:buChar char="●"/>
            </a:pPr>
            <a:r>
              <a:rPr lang="it-IT" dirty="0"/>
              <a:t>Rotazione dei cubi realizzata in modi differenti:</a:t>
            </a:r>
          </a:p>
          <a:p>
            <a:pPr marL="457200" indent="-457200">
              <a:buFont typeface="+mj-lt"/>
              <a:buAutoNum type="arabicPeriod"/>
            </a:pPr>
            <a:r>
              <a:rPr lang="it-IT" dirty="0"/>
              <a:t>GameObject + MonoBehaviour (architettura classica).</a:t>
            </a:r>
          </a:p>
          <a:p>
            <a:pPr marL="457200" indent="-457200">
              <a:buFont typeface="+mj-lt"/>
              <a:buAutoNum type="arabicPeriod"/>
            </a:pPr>
            <a:r>
              <a:rPr lang="it-IT" dirty="0"/>
              <a:t>ECS «vanilla».</a:t>
            </a:r>
          </a:p>
          <a:p>
            <a:pPr marL="457200" indent="-457200">
              <a:buFont typeface="+mj-lt"/>
              <a:buAutoNum type="arabicPeriod"/>
            </a:pPr>
            <a:r>
              <a:rPr lang="it-IT" dirty="0"/>
              <a:t>ECS + Jobs.</a:t>
            </a:r>
          </a:p>
          <a:p>
            <a:pPr marL="457200" indent="-457200">
              <a:buFont typeface="+mj-lt"/>
              <a:buAutoNum type="arabicPeriod"/>
            </a:pPr>
            <a:r>
              <a:rPr lang="it-IT" dirty="0"/>
              <a:t>ECS + Parallel Jobs.</a:t>
            </a:r>
          </a:p>
          <a:p>
            <a:pPr marL="457200" indent="-457200">
              <a:buFont typeface="+mj-lt"/>
              <a:buAutoNum type="arabicPeriod"/>
            </a:pPr>
            <a:r>
              <a:rPr lang="it-IT" dirty="0"/>
              <a:t>ECS + Parallel Jobs + </a:t>
            </a:r>
            <a:r>
              <a:rPr lang="it-IT" dirty="0" err="1"/>
              <a:t>Burst</a:t>
            </a:r>
            <a:r>
              <a:rPr lang="it-IT" dirty="0"/>
              <a:t>.</a:t>
            </a:r>
          </a:p>
        </p:txBody>
      </p:sp>
      <p:sp>
        <p:nvSpPr>
          <p:cNvPr id="7" name="Segnaposto numero diapositiva 6">
            <a:extLst>
              <a:ext uri="{FF2B5EF4-FFF2-40B4-BE49-F238E27FC236}">
                <a16:creationId xmlns:a16="http://schemas.microsoft.com/office/drawing/2014/main" id="{7A4FC1A4-D294-4B8B-9E41-F6466F14A896}"/>
              </a:ext>
            </a:extLst>
          </p:cNvPr>
          <p:cNvSpPr>
            <a:spLocks noGrp="1"/>
          </p:cNvSpPr>
          <p:nvPr>
            <p:ph type="sldNum" sz="quarter" idx="12"/>
          </p:nvPr>
        </p:nvSpPr>
        <p:spPr/>
        <p:txBody>
          <a:bodyPr/>
          <a:lstStyle/>
          <a:p>
            <a:fld id="{AF22AD4E-B70C-44B3-86C3-FBFF7EA87B72}" type="slidenum">
              <a:rPr lang="it-IT" smtClean="0"/>
              <a:t>25</a:t>
            </a:fld>
            <a:endParaRPr lang="it-IT" dirty="0"/>
          </a:p>
        </p:txBody>
      </p:sp>
      <p:sp>
        <p:nvSpPr>
          <p:cNvPr id="10" name="Rettangolo 9" descr="Circles with Lines">
            <a:extLst>
              <a:ext uri="{FF2B5EF4-FFF2-40B4-BE49-F238E27FC236}">
                <a16:creationId xmlns:a16="http://schemas.microsoft.com/office/drawing/2014/main" id="{0992D3CB-05C8-4971-BAAC-5FE351385C03}"/>
              </a:ext>
            </a:extLst>
          </p:cNvPr>
          <p:cNvSpPr/>
          <p:nvPr/>
        </p:nvSpPr>
        <p:spPr>
          <a:xfrm>
            <a:off x="10415632" y="923754"/>
            <a:ext cx="793388" cy="793388"/>
          </a:xfrm>
          <a:prstGeom prst="rect">
            <a:avLst/>
          </a:prstGeom>
          <a: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3" name="Immagine 12">
            <a:extLst>
              <a:ext uri="{FF2B5EF4-FFF2-40B4-BE49-F238E27FC236}">
                <a16:creationId xmlns:a16="http://schemas.microsoft.com/office/drawing/2014/main" id="{2D691B55-BA9A-44E8-8C69-559E004392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10395" y="2784541"/>
            <a:ext cx="5034696" cy="2565276"/>
          </a:xfrm>
          <a:prstGeom prst="rect">
            <a:avLst/>
          </a:prstGeom>
        </p:spPr>
      </p:pic>
      <p:sp>
        <p:nvSpPr>
          <p:cNvPr id="16" name="Rettangolo 15">
            <a:extLst>
              <a:ext uri="{FF2B5EF4-FFF2-40B4-BE49-F238E27FC236}">
                <a16:creationId xmlns:a16="http://schemas.microsoft.com/office/drawing/2014/main" id="{FFDB7806-8AD6-4527-8091-30133F4BB593}"/>
              </a:ext>
            </a:extLst>
          </p:cNvPr>
          <p:cNvSpPr/>
          <p:nvPr/>
        </p:nvSpPr>
        <p:spPr>
          <a:xfrm>
            <a:off x="6795278" y="5473889"/>
            <a:ext cx="4464930"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b="1" dirty="0">
                <a:ln>
                  <a:solidFill>
                    <a:schemeClr val="bg1"/>
                  </a:solidFill>
                </a:ln>
                <a:solidFill>
                  <a:schemeClr val="tx1"/>
                </a:solidFill>
              </a:rPr>
              <a:t>Prototipo per lo Stress Test (100 cubi).</a:t>
            </a:r>
          </a:p>
        </p:txBody>
      </p:sp>
      <p:sp>
        <p:nvSpPr>
          <p:cNvPr id="5" name="Segnaposto data 4">
            <a:extLst>
              <a:ext uri="{FF2B5EF4-FFF2-40B4-BE49-F238E27FC236}">
                <a16:creationId xmlns:a16="http://schemas.microsoft.com/office/drawing/2014/main" id="{213F1C83-3EA8-41E9-B796-81D9930BCB0C}"/>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FA36272D-9DE4-43FF-971C-2CB3A1D4A6EC}"/>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32937674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fade">
                                      <p:cBhvr>
                                        <p:cTn id="13" dur="500"/>
                                        <p:tgtEl>
                                          <p:spTgt spid="4">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500"/>
                                        <p:tgtEl>
                                          <p:spTgt spid="4">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animEffect transition="in" filter="fade">
                                      <p:cBhvr>
                                        <p:cTn id="29" dur="500"/>
                                        <p:tgtEl>
                                          <p:spTgt spid="4">
                                            <p:txEl>
                                              <p:pRg st="2" end="2"/>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500"/>
                                        <p:tgtEl>
                                          <p:spTgt spid="4">
                                            <p:txEl>
                                              <p:pRg st="3" end="3"/>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500"/>
                                        <p:tgtEl>
                                          <p:spTgt spid="4">
                                            <p:txEl>
                                              <p:pRg st="4" end="4"/>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
                                            <p:txEl>
                                              <p:pRg st="5" end="5"/>
                                            </p:txEl>
                                          </p:spTgt>
                                        </p:tgtEl>
                                        <p:attrNameLst>
                                          <p:attrName>style.visibility</p:attrName>
                                        </p:attrNameLst>
                                      </p:cBhvr>
                                      <p:to>
                                        <p:strVal val="visible"/>
                                      </p:to>
                                    </p:set>
                                    <p:animEffect transition="in" filter="fade">
                                      <p:cBhvr>
                                        <p:cTn id="38" dur="500"/>
                                        <p:tgtEl>
                                          <p:spTgt spid="4">
                                            <p:txEl>
                                              <p:pRg st="5" end="5"/>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animEffect transition="in" filter="fade">
                                      <p:cBhvr>
                                        <p:cTn id="41"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1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26</a:t>
            </a:fld>
            <a:endParaRPr lang="it-IT" dirty="0"/>
          </a:p>
        </p:txBody>
      </p:sp>
      <p:sp>
        <p:nvSpPr>
          <p:cNvPr id="16" name="Titolo 1">
            <a:extLst>
              <a:ext uri="{FF2B5EF4-FFF2-40B4-BE49-F238E27FC236}">
                <a16:creationId xmlns:a16="http://schemas.microsoft.com/office/drawing/2014/main" id="{B5C5FF7E-5E87-4D91-9988-CB75F671C35E}"/>
              </a:ext>
            </a:extLst>
          </p:cNvPr>
          <p:cNvSpPr>
            <a:spLocks noGrp="1"/>
          </p:cNvSpPr>
          <p:nvPr>
            <p:ph type="title"/>
          </p:nvPr>
        </p:nvSpPr>
        <p:spPr>
          <a:xfrm>
            <a:off x="1097280" y="286603"/>
            <a:ext cx="10058400" cy="1450757"/>
          </a:xfrm>
        </p:spPr>
        <p:txBody>
          <a:bodyPr/>
          <a:lstStyle/>
          <a:p>
            <a:r>
              <a:rPr lang="it-IT" dirty="0"/>
              <a:t>Risultati Sperimentali</a:t>
            </a:r>
          </a:p>
        </p:txBody>
      </p:sp>
      <p:sp>
        <p:nvSpPr>
          <p:cNvPr id="17" name="Rettangolo 16" descr="Bar chart">
            <a:extLst>
              <a:ext uri="{FF2B5EF4-FFF2-40B4-BE49-F238E27FC236}">
                <a16:creationId xmlns:a16="http://schemas.microsoft.com/office/drawing/2014/main" id="{70F2203F-AA5F-4891-9D11-42CAB81E60C5}"/>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B963013-87A7-43A3-9566-C590D355038D}"/>
              </a:ext>
            </a:extLst>
          </p:cNvPr>
          <p:cNvSpPr>
            <a:spLocks noGrp="1"/>
          </p:cNvSpPr>
          <p:nvPr>
            <p:ph type="dt" sz="half" idx="10"/>
          </p:nvPr>
        </p:nvSpPr>
        <p:spPr/>
        <p:txBody>
          <a:bodyPr/>
          <a:lstStyle/>
          <a:p>
            <a:r>
              <a:rPr lang="it-IT" dirty="0"/>
              <a:t>11/03/2021</a:t>
            </a:r>
          </a:p>
        </p:txBody>
      </p:sp>
      <p:sp>
        <p:nvSpPr>
          <p:cNvPr id="3" name="Segnaposto piè di pagina 2">
            <a:extLst>
              <a:ext uri="{FF2B5EF4-FFF2-40B4-BE49-F238E27FC236}">
                <a16:creationId xmlns:a16="http://schemas.microsoft.com/office/drawing/2014/main" id="{37D188A3-E230-44D3-9813-B9E287F56440}"/>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20815913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00" fill="hold"/>
                                        <p:tgtEl>
                                          <p:spTgt spid="17"/>
                                        </p:tgtEl>
                                        <p:attrNameLst>
                                          <p:attrName>ppt_x</p:attrName>
                                        </p:attrNameLst>
                                      </p:cBhvr>
                                      <p:tavLst>
                                        <p:tav tm="0">
                                          <p:val>
                                            <p:strVal val="1+#ppt_w/2"/>
                                          </p:val>
                                        </p:tav>
                                        <p:tav tm="100000">
                                          <p:val>
                                            <p:strVal val="#ppt_x"/>
                                          </p:val>
                                        </p:tav>
                                      </p:tavLst>
                                    </p:anim>
                                    <p:anim calcmode="lin" valueType="num">
                                      <p:cBhvr additive="base">
                                        <p:cTn id="12" dur="2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27</a:t>
            </a:fld>
            <a:endParaRPr lang="it-IT" dirty="0"/>
          </a:p>
        </p:txBody>
      </p:sp>
      <p:sp>
        <p:nvSpPr>
          <p:cNvPr id="9" name="Segnaposto contenuto 2">
            <a:extLst>
              <a:ext uri="{FF2B5EF4-FFF2-40B4-BE49-F238E27FC236}">
                <a16:creationId xmlns:a16="http://schemas.microsoft.com/office/drawing/2014/main" id="{3D7AE583-C6F2-4668-830F-DB3F0F0B12CE}"/>
              </a:ext>
            </a:extLst>
          </p:cNvPr>
          <p:cNvSpPr txBox="1">
            <a:spLocks/>
          </p:cNvSpPr>
          <p:nvPr/>
        </p:nvSpPr>
        <p:spPr>
          <a:xfrm>
            <a:off x="1097281" y="1845735"/>
            <a:ext cx="4331970" cy="96604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Lo sviluppo dei prototipi ed i relativi test sono stati eseguiti sulla seguente </a:t>
            </a:r>
            <a:r>
              <a:rPr lang="it-IT" b="1" dirty="0">
                <a:solidFill>
                  <a:schemeClr val="accent1"/>
                </a:solidFill>
              </a:rPr>
              <a:t>architettura hardware</a:t>
            </a:r>
            <a:r>
              <a:rPr lang="it-IT" dirty="0"/>
              <a:t>:</a:t>
            </a:r>
            <a:endParaRPr lang="it-IT" dirty="0">
              <a:latin typeface="Arial" panose="020B0604020202020204" pitchFamily="34" charset="0"/>
            </a:endParaRPr>
          </a:p>
        </p:txBody>
      </p:sp>
      <p:sp>
        <p:nvSpPr>
          <p:cNvPr id="12" name="Segnaposto contenuto 2">
            <a:extLst>
              <a:ext uri="{FF2B5EF4-FFF2-40B4-BE49-F238E27FC236}">
                <a16:creationId xmlns:a16="http://schemas.microsoft.com/office/drawing/2014/main" id="{B4790C64-BE39-4F39-9400-D17F915E0010}"/>
              </a:ext>
            </a:extLst>
          </p:cNvPr>
          <p:cNvSpPr txBox="1">
            <a:spLocks/>
          </p:cNvSpPr>
          <p:nvPr/>
        </p:nvSpPr>
        <p:spPr>
          <a:xfrm>
            <a:off x="1097280" y="2714625"/>
            <a:ext cx="4331970" cy="24060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Calibri" pitchFamily="34" charset="0"/>
              <a:buChar char="●"/>
            </a:pPr>
            <a:r>
              <a:rPr lang="it-IT" dirty="0">
                <a:latin typeface="Arial" panose="020B0604020202020204" pitchFamily="34" charset="0"/>
              </a:rPr>
              <a:t>Processore Intel</a:t>
            </a:r>
            <a:r>
              <a:rPr lang="it-IT" b="0" i="0" dirty="0">
                <a:solidFill>
                  <a:srgbClr val="202124"/>
                </a:solidFill>
                <a:effectLst/>
                <a:latin typeface="arial" panose="020B0604020202020204" pitchFamily="34" charset="0"/>
              </a:rPr>
              <a:t>®</a:t>
            </a:r>
            <a:r>
              <a:rPr lang="it-IT" dirty="0">
                <a:latin typeface="Arial" panose="020B0604020202020204" pitchFamily="34" charset="0"/>
              </a:rPr>
              <a:t> Core</a:t>
            </a:r>
            <a:r>
              <a:rPr lang="it-IT" i="0" baseline="30000" dirty="0">
                <a:solidFill>
                  <a:srgbClr val="202124"/>
                </a:solidFill>
                <a:effectLst/>
                <a:latin typeface="arial" panose="020B0604020202020204" pitchFamily="34" charset="0"/>
              </a:rPr>
              <a:t>TM</a:t>
            </a:r>
            <a:r>
              <a:rPr lang="it-IT" dirty="0">
                <a:latin typeface="Arial" panose="020B0604020202020204" pitchFamily="34" charset="0"/>
              </a:rPr>
              <a:t> i7-7700HQ con 4 core (8 processori logici) e frequenza di clock pari a 2.80GHz.</a:t>
            </a:r>
          </a:p>
          <a:p>
            <a:pPr lvl="1">
              <a:buFont typeface="Calibri" pitchFamily="34" charset="0"/>
              <a:buChar char="●"/>
            </a:pPr>
            <a:r>
              <a:rPr lang="it-IT" dirty="0">
                <a:latin typeface="Arial" panose="020B0604020202020204" pitchFamily="34" charset="0"/>
              </a:rPr>
              <a:t>Memoria RAM da 16GB.</a:t>
            </a:r>
          </a:p>
          <a:p>
            <a:pPr lvl="1">
              <a:buFont typeface="Calibri" pitchFamily="34" charset="0"/>
              <a:buChar char="●"/>
            </a:pPr>
            <a:r>
              <a:rPr lang="it-IT" dirty="0">
                <a:latin typeface="Arial" panose="020B0604020202020204" pitchFamily="34" charset="0"/>
              </a:rPr>
              <a:t>Scheda video NVIDIA GeForce GTX 1060.</a:t>
            </a:r>
          </a:p>
          <a:p>
            <a:pPr lvl="1">
              <a:buFont typeface="Calibri" pitchFamily="34" charset="0"/>
              <a:buChar char="●"/>
            </a:pPr>
            <a:r>
              <a:rPr lang="it-IT" dirty="0">
                <a:latin typeface="Arial" panose="020B0604020202020204" pitchFamily="34" charset="0"/>
              </a:rPr>
              <a:t>Sistema Operativo Microsoft Windows 10 Home, a 64 bit.</a:t>
            </a:r>
          </a:p>
        </p:txBody>
      </p:sp>
      <p:sp>
        <p:nvSpPr>
          <p:cNvPr id="16" name="Titolo 1">
            <a:extLst>
              <a:ext uri="{FF2B5EF4-FFF2-40B4-BE49-F238E27FC236}">
                <a16:creationId xmlns:a16="http://schemas.microsoft.com/office/drawing/2014/main" id="{B5C5FF7E-5E87-4D91-9988-CB75F671C35E}"/>
              </a:ext>
            </a:extLst>
          </p:cNvPr>
          <p:cNvSpPr>
            <a:spLocks noGrp="1"/>
          </p:cNvSpPr>
          <p:nvPr>
            <p:ph type="title"/>
          </p:nvPr>
        </p:nvSpPr>
        <p:spPr>
          <a:xfrm>
            <a:off x="1097280" y="286603"/>
            <a:ext cx="10058400" cy="1450757"/>
          </a:xfrm>
        </p:spPr>
        <p:txBody>
          <a:bodyPr/>
          <a:lstStyle/>
          <a:p>
            <a:r>
              <a:rPr lang="it-IT" dirty="0"/>
              <a:t>Risultati Sperimentali</a:t>
            </a:r>
          </a:p>
        </p:txBody>
      </p:sp>
      <p:sp>
        <p:nvSpPr>
          <p:cNvPr id="17" name="Rettangolo 16" descr="Bar chart">
            <a:extLst>
              <a:ext uri="{FF2B5EF4-FFF2-40B4-BE49-F238E27FC236}">
                <a16:creationId xmlns:a16="http://schemas.microsoft.com/office/drawing/2014/main" id="{70F2203F-AA5F-4891-9D11-42CAB81E60C5}"/>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B963013-87A7-43A3-9566-C590D355038D}"/>
              </a:ext>
            </a:extLst>
          </p:cNvPr>
          <p:cNvSpPr>
            <a:spLocks noGrp="1"/>
          </p:cNvSpPr>
          <p:nvPr>
            <p:ph type="dt" sz="half" idx="10"/>
          </p:nvPr>
        </p:nvSpPr>
        <p:spPr/>
        <p:txBody>
          <a:bodyPr/>
          <a:lstStyle/>
          <a:p>
            <a:r>
              <a:rPr lang="it-IT" dirty="0"/>
              <a:t>11/03/2021</a:t>
            </a:r>
          </a:p>
        </p:txBody>
      </p:sp>
      <p:sp>
        <p:nvSpPr>
          <p:cNvPr id="3" name="Segnaposto piè di pagina 2">
            <a:extLst>
              <a:ext uri="{FF2B5EF4-FFF2-40B4-BE49-F238E27FC236}">
                <a16:creationId xmlns:a16="http://schemas.microsoft.com/office/drawing/2014/main" id="{37D188A3-E230-44D3-9813-B9E287F56440}"/>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38736852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00" fill="hold"/>
                                        <p:tgtEl>
                                          <p:spTgt spid="17"/>
                                        </p:tgtEl>
                                        <p:attrNameLst>
                                          <p:attrName>ppt_x</p:attrName>
                                        </p:attrNameLst>
                                      </p:cBhvr>
                                      <p:tavLst>
                                        <p:tav tm="0">
                                          <p:val>
                                            <p:strVal val="1+#ppt_w/2"/>
                                          </p:val>
                                        </p:tav>
                                        <p:tav tm="100000">
                                          <p:val>
                                            <p:strVal val="#ppt_x"/>
                                          </p:val>
                                        </p:tav>
                                      </p:tavLst>
                                    </p:anim>
                                    <p:anim calcmode="lin" valueType="num">
                                      <p:cBhvr additive="base">
                                        <p:cTn id="12" dur="2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28</a:t>
            </a:fld>
            <a:endParaRPr lang="it-IT" dirty="0"/>
          </a:p>
        </p:txBody>
      </p:sp>
      <p:sp>
        <p:nvSpPr>
          <p:cNvPr id="9" name="Segnaposto contenuto 2">
            <a:extLst>
              <a:ext uri="{FF2B5EF4-FFF2-40B4-BE49-F238E27FC236}">
                <a16:creationId xmlns:a16="http://schemas.microsoft.com/office/drawing/2014/main" id="{3D7AE583-C6F2-4668-830F-DB3F0F0B12CE}"/>
              </a:ext>
            </a:extLst>
          </p:cNvPr>
          <p:cNvSpPr txBox="1">
            <a:spLocks/>
          </p:cNvSpPr>
          <p:nvPr/>
        </p:nvSpPr>
        <p:spPr>
          <a:xfrm>
            <a:off x="1097281" y="1845735"/>
            <a:ext cx="4331970" cy="96604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Lo sviluppo dei prototipi ed i relativi test sono stati eseguiti sulla seguente </a:t>
            </a:r>
            <a:r>
              <a:rPr lang="it-IT" b="1" dirty="0">
                <a:solidFill>
                  <a:schemeClr val="accent1"/>
                </a:solidFill>
              </a:rPr>
              <a:t>architettura hardware</a:t>
            </a:r>
            <a:r>
              <a:rPr lang="it-IT" dirty="0"/>
              <a:t>:</a:t>
            </a:r>
            <a:endParaRPr lang="it-IT" dirty="0">
              <a:latin typeface="Arial" panose="020B0604020202020204" pitchFamily="34" charset="0"/>
            </a:endParaRPr>
          </a:p>
        </p:txBody>
      </p:sp>
      <p:sp>
        <p:nvSpPr>
          <p:cNvPr id="12" name="Segnaposto contenuto 2">
            <a:extLst>
              <a:ext uri="{FF2B5EF4-FFF2-40B4-BE49-F238E27FC236}">
                <a16:creationId xmlns:a16="http://schemas.microsoft.com/office/drawing/2014/main" id="{B4790C64-BE39-4F39-9400-D17F915E0010}"/>
              </a:ext>
            </a:extLst>
          </p:cNvPr>
          <p:cNvSpPr txBox="1">
            <a:spLocks/>
          </p:cNvSpPr>
          <p:nvPr/>
        </p:nvSpPr>
        <p:spPr>
          <a:xfrm>
            <a:off x="1097280" y="2714625"/>
            <a:ext cx="4331970" cy="240601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buFont typeface="Calibri" pitchFamily="34" charset="0"/>
              <a:buChar char="●"/>
            </a:pPr>
            <a:r>
              <a:rPr lang="it-IT" dirty="0">
                <a:latin typeface="Arial" panose="020B0604020202020204" pitchFamily="34" charset="0"/>
              </a:rPr>
              <a:t>Processore Intel</a:t>
            </a:r>
            <a:r>
              <a:rPr lang="it-IT" b="0" i="0" dirty="0">
                <a:solidFill>
                  <a:srgbClr val="202124"/>
                </a:solidFill>
                <a:effectLst/>
                <a:latin typeface="arial" panose="020B0604020202020204" pitchFamily="34" charset="0"/>
              </a:rPr>
              <a:t>®</a:t>
            </a:r>
            <a:r>
              <a:rPr lang="it-IT" dirty="0">
                <a:latin typeface="Arial" panose="020B0604020202020204" pitchFamily="34" charset="0"/>
              </a:rPr>
              <a:t> Core</a:t>
            </a:r>
            <a:r>
              <a:rPr lang="it-IT" i="0" baseline="30000" dirty="0">
                <a:solidFill>
                  <a:srgbClr val="202124"/>
                </a:solidFill>
                <a:effectLst/>
                <a:latin typeface="arial" panose="020B0604020202020204" pitchFamily="34" charset="0"/>
              </a:rPr>
              <a:t>TM</a:t>
            </a:r>
            <a:r>
              <a:rPr lang="it-IT" dirty="0">
                <a:latin typeface="Arial" panose="020B0604020202020204" pitchFamily="34" charset="0"/>
              </a:rPr>
              <a:t> i7-7700HQ con 4 core (8 processori logici) e frequenza di clock pari a 2.80GHz.</a:t>
            </a:r>
          </a:p>
          <a:p>
            <a:pPr lvl="1">
              <a:buFont typeface="Calibri" pitchFamily="34" charset="0"/>
              <a:buChar char="●"/>
            </a:pPr>
            <a:r>
              <a:rPr lang="it-IT" dirty="0">
                <a:latin typeface="Arial" panose="020B0604020202020204" pitchFamily="34" charset="0"/>
              </a:rPr>
              <a:t>Memoria RAM da 16GB.</a:t>
            </a:r>
          </a:p>
          <a:p>
            <a:pPr lvl="1">
              <a:buFont typeface="Calibri" pitchFamily="34" charset="0"/>
              <a:buChar char="●"/>
            </a:pPr>
            <a:r>
              <a:rPr lang="it-IT" dirty="0">
                <a:latin typeface="Arial" panose="020B0604020202020204" pitchFamily="34" charset="0"/>
              </a:rPr>
              <a:t>Scheda video NVIDIA GeForce GTX 1060.</a:t>
            </a:r>
          </a:p>
          <a:p>
            <a:pPr lvl="1">
              <a:buFont typeface="Calibri" pitchFamily="34" charset="0"/>
              <a:buChar char="●"/>
            </a:pPr>
            <a:r>
              <a:rPr lang="it-IT" dirty="0">
                <a:latin typeface="Arial" panose="020B0604020202020204" pitchFamily="34" charset="0"/>
              </a:rPr>
              <a:t>Sistema Operativo Microsoft Windows 10 Home, a 64 bit.</a:t>
            </a:r>
          </a:p>
        </p:txBody>
      </p:sp>
      <p:sp>
        <p:nvSpPr>
          <p:cNvPr id="16" name="Titolo 1">
            <a:extLst>
              <a:ext uri="{FF2B5EF4-FFF2-40B4-BE49-F238E27FC236}">
                <a16:creationId xmlns:a16="http://schemas.microsoft.com/office/drawing/2014/main" id="{B5C5FF7E-5E87-4D91-9988-CB75F671C35E}"/>
              </a:ext>
            </a:extLst>
          </p:cNvPr>
          <p:cNvSpPr>
            <a:spLocks noGrp="1"/>
          </p:cNvSpPr>
          <p:nvPr>
            <p:ph type="title"/>
          </p:nvPr>
        </p:nvSpPr>
        <p:spPr>
          <a:xfrm>
            <a:off x="1097280" y="286603"/>
            <a:ext cx="10058400" cy="1450757"/>
          </a:xfrm>
        </p:spPr>
        <p:txBody>
          <a:bodyPr/>
          <a:lstStyle/>
          <a:p>
            <a:r>
              <a:rPr lang="it-IT" dirty="0"/>
              <a:t>Risultati Sperimentali</a:t>
            </a:r>
          </a:p>
        </p:txBody>
      </p:sp>
      <p:sp>
        <p:nvSpPr>
          <p:cNvPr id="17" name="Rettangolo 16" descr="Bar chart">
            <a:extLst>
              <a:ext uri="{FF2B5EF4-FFF2-40B4-BE49-F238E27FC236}">
                <a16:creationId xmlns:a16="http://schemas.microsoft.com/office/drawing/2014/main" id="{70F2203F-AA5F-4891-9D11-42CAB81E60C5}"/>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4" name="Segnaposto contenuto 2">
            <a:extLst>
              <a:ext uri="{FF2B5EF4-FFF2-40B4-BE49-F238E27FC236}">
                <a16:creationId xmlns:a16="http://schemas.microsoft.com/office/drawing/2014/main" id="{C136B361-2CD7-4192-BAF8-FCBBB8D15272}"/>
              </a:ext>
            </a:extLst>
          </p:cNvPr>
          <p:cNvSpPr txBox="1">
            <a:spLocks/>
          </p:cNvSpPr>
          <p:nvPr/>
        </p:nvSpPr>
        <p:spPr>
          <a:xfrm>
            <a:off x="1097280" y="4991101"/>
            <a:ext cx="4331970" cy="119803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latin typeface="Arial" panose="020B0604020202020204" pitchFamily="34" charset="0"/>
              </a:rPr>
              <a:t>I test sono stati eseguiti, per ciascuna soluzione, su 10, 100, 1.000, 10.000, 100.000 e 1.000.000 di cubi.</a:t>
            </a:r>
          </a:p>
        </p:txBody>
      </p:sp>
      <p:sp>
        <p:nvSpPr>
          <p:cNvPr id="2" name="Segnaposto data 1">
            <a:extLst>
              <a:ext uri="{FF2B5EF4-FFF2-40B4-BE49-F238E27FC236}">
                <a16:creationId xmlns:a16="http://schemas.microsoft.com/office/drawing/2014/main" id="{3B963013-87A7-43A3-9566-C590D355038D}"/>
              </a:ext>
            </a:extLst>
          </p:cNvPr>
          <p:cNvSpPr>
            <a:spLocks noGrp="1"/>
          </p:cNvSpPr>
          <p:nvPr>
            <p:ph type="dt" sz="half" idx="10"/>
          </p:nvPr>
        </p:nvSpPr>
        <p:spPr/>
        <p:txBody>
          <a:bodyPr/>
          <a:lstStyle/>
          <a:p>
            <a:r>
              <a:rPr lang="it-IT" dirty="0"/>
              <a:t>11/03/2021</a:t>
            </a:r>
          </a:p>
        </p:txBody>
      </p:sp>
      <p:sp>
        <p:nvSpPr>
          <p:cNvPr id="3" name="Segnaposto piè di pagina 2">
            <a:extLst>
              <a:ext uri="{FF2B5EF4-FFF2-40B4-BE49-F238E27FC236}">
                <a16:creationId xmlns:a16="http://schemas.microsoft.com/office/drawing/2014/main" id="{37D188A3-E230-44D3-9813-B9E287F56440}"/>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511535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1+#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200" fill="hold"/>
                                        <p:tgtEl>
                                          <p:spTgt spid="17"/>
                                        </p:tgtEl>
                                        <p:attrNameLst>
                                          <p:attrName>ppt_x</p:attrName>
                                        </p:attrNameLst>
                                      </p:cBhvr>
                                      <p:tavLst>
                                        <p:tav tm="0">
                                          <p:val>
                                            <p:strVal val="1+#ppt_w/2"/>
                                          </p:val>
                                        </p:tav>
                                        <p:tav tm="100000">
                                          <p:val>
                                            <p:strVal val="#ppt_x"/>
                                          </p:val>
                                        </p:tav>
                                      </p:tavLst>
                                    </p:anim>
                                    <p:anim calcmode="lin" valueType="num">
                                      <p:cBhvr additive="base">
                                        <p:cTn id="12" dur="2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6" grpId="0"/>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CDC6F-F327-4579-9CC2-D3458CFCFA01}"/>
              </a:ext>
            </a:extLst>
          </p:cNvPr>
          <p:cNvSpPr>
            <a:spLocks noGrp="1"/>
          </p:cNvSpPr>
          <p:nvPr>
            <p:ph type="title"/>
          </p:nvPr>
        </p:nvSpPr>
        <p:spPr/>
        <p:txBody>
          <a:bodyPr/>
          <a:lstStyle/>
          <a:p>
            <a:r>
              <a:rPr lang="it-IT" dirty="0"/>
              <a:t>Risultati Sperimentali</a:t>
            </a:r>
          </a:p>
        </p:txBody>
      </p:sp>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29</a:t>
            </a:fld>
            <a:endParaRPr lang="it-IT" dirty="0"/>
          </a:p>
        </p:txBody>
      </p:sp>
      <p:sp>
        <p:nvSpPr>
          <p:cNvPr id="6" name="Rettangolo 5" descr="Bar chart">
            <a:extLst>
              <a:ext uri="{FF2B5EF4-FFF2-40B4-BE49-F238E27FC236}">
                <a16:creationId xmlns:a16="http://schemas.microsoft.com/office/drawing/2014/main" id="{AE10D80D-20AE-4AB9-AF25-2429C7C97A2C}"/>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7" name="Segnaposto contenuto 8">
            <a:extLst>
              <a:ext uri="{FF2B5EF4-FFF2-40B4-BE49-F238E27FC236}">
                <a16:creationId xmlns:a16="http://schemas.microsoft.com/office/drawing/2014/main" id="{163D4AFE-7DE4-478B-92ED-4A629C240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0412" y="1851674"/>
            <a:ext cx="6044555" cy="2159525"/>
          </a:xfrm>
          <a:prstGeom prst="rect">
            <a:avLst/>
          </a:prstGeom>
        </p:spPr>
      </p:pic>
      <p:sp>
        <p:nvSpPr>
          <p:cNvPr id="9" name="Segnaposto contenuto 2">
            <a:extLst>
              <a:ext uri="{FF2B5EF4-FFF2-40B4-BE49-F238E27FC236}">
                <a16:creationId xmlns:a16="http://schemas.microsoft.com/office/drawing/2014/main" id="{3D7AE583-C6F2-4668-830F-DB3F0F0B12CE}"/>
              </a:ext>
            </a:extLst>
          </p:cNvPr>
          <p:cNvSpPr txBox="1">
            <a:spLocks/>
          </p:cNvSpPr>
          <p:nvPr/>
        </p:nvSpPr>
        <p:spPr>
          <a:xfrm>
            <a:off x="1097281" y="1845734"/>
            <a:ext cx="3838401" cy="21595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Rotazione di 100.000 GameObject, tramite MonoBehaviour:</a:t>
            </a:r>
          </a:p>
          <a:p>
            <a:pPr marL="0" indent="0">
              <a:buNone/>
            </a:pPr>
            <a:endParaRPr lang="it-IT" dirty="0"/>
          </a:p>
        </p:txBody>
      </p:sp>
      <p:graphicFrame>
        <p:nvGraphicFramePr>
          <p:cNvPr id="5" name="Tabella 11">
            <a:extLst>
              <a:ext uri="{FF2B5EF4-FFF2-40B4-BE49-F238E27FC236}">
                <a16:creationId xmlns:a16="http://schemas.microsoft.com/office/drawing/2014/main" id="{C8BFCC09-CC51-4291-8671-2BA7D641D37E}"/>
              </a:ext>
            </a:extLst>
          </p:cNvPr>
          <p:cNvGraphicFramePr>
            <a:graphicFrameLocks noGrp="1"/>
          </p:cNvGraphicFramePr>
          <p:nvPr>
            <p:extLst>
              <p:ext uri="{D42A27DB-BD31-4B8C-83A1-F6EECF244321}">
                <p14:modId xmlns:p14="http://schemas.microsoft.com/office/powerpoint/2010/main" val="2320744450"/>
              </p:ext>
            </p:extLst>
          </p:nvPr>
        </p:nvGraphicFramePr>
        <p:xfrm>
          <a:off x="1788477" y="2743784"/>
          <a:ext cx="2573972" cy="970908"/>
        </p:xfrm>
        <a:graphic>
          <a:graphicData uri="http://schemas.openxmlformats.org/drawingml/2006/table">
            <a:tbl>
              <a:tblPr firstRow="1" bandRow="1">
                <a:tableStyleId>{5C22544A-7EE6-4342-B048-85BDC9FD1C3A}</a:tableStyleId>
              </a:tblPr>
              <a:tblGrid>
                <a:gridCol w="1286986">
                  <a:extLst>
                    <a:ext uri="{9D8B030D-6E8A-4147-A177-3AD203B41FA5}">
                      <a16:colId xmlns:a16="http://schemas.microsoft.com/office/drawing/2014/main" val="4223519600"/>
                    </a:ext>
                  </a:extLst>
                </a:gridCol>
                <a:gridCol w="1286986">
                  <a:extLst>
                    <a:ext uri="{9D8B030D-6E8A-4147-A177-3AD203B41FA5}">
                      <a16:colId xmlns:a16="http://schemas.microsoft.com/office/drawing/2014/main" val="1846461666"/>
                    </a:ext>
                  </a:extLst>
                </a:gridCol>
              </a:tblGrid>
              <a:tr h="323616">
                <a:tc>
                  <a:txBody>
                    <a:bodyPr/>
                    <a:lstStyle/>
                    <a:p>
                      <a:r>
                        <a:rPr lang="it-IT" sz="1600" dirty="0"/>
                        <a:t>FPS</a:t>
                      </a:r>
                    </a:p>
                  </a:txBody>
                  <a:tcPr marL="79795" marR="79795" marT="39898" marB="39898"/>
                </a:tc>
                <a:tc>
                  <a:txBody>
                    <a:bodyPr/>
                    <a:lstStyle/>
                    <a:p>
                      <a:r>
                        <a:rPr lang="it-IT" sz="1600" dirty="0"/>
                        <a:t>~2,5</a:t>
                      </a:r>
                    </a:p>
                  </a:txBody>
                  <a:tcPr marL="79795" marR="79795" marT="39898" marB="39898"/>
                </a:tc>
                <a:extLst>
                  <a:ext uri="{0D108BD9-81ED-4DB2-BD59-A6C34878D82A}">
                    <a16:rowId xmlns:a16="http://schemas.microsoft.com/office/drawing/2014/main" val="856088479"/>
                  </a:ext>
                </a:extLst>
              </a:tr>
              <a:tr h="323616">
                <a:tc>
                  <a:txBody>
                    <a:bodyPr/>
                    <a:lstStyle/>
                    <a:p>
                      <a:r>
                        <a:rPr lang="it-IT" sz="1600" dirty="0"/>
                        <a:t>ms Rotator</a:t>
                      </a:r>
                    </a:p>
                  </a:txBody>
                  <a:tcPr marL="79795" marR="79795" marT="39898" marB="39898"/>
                </a:tc>
                <a:tc>
                  <a:txBody>
                    <a:bodyPr/>
                    <a:lstStyle/>
                    <a:p>
                      <a:r>
                        <a:rPr lang="it-IT" sz="1600" dirty="0"/>
                        <a:t>~77</a:t>
                      </a:r>
                    </a:p>
                  </a:txBody>
                  <a:tcPr marL="79795" marR="79795" marT="39898" marB="39898"/>
                </a:tc>
                <a:extLst>
                  <a:ext uri="{0D108BD9-81ED-4DB2-BD59-A6C34878D82A}">
                    <a16:rowId xmlns:a16="http://schemas.microsoft.com/office/drawing/2014/main" val="3884420287"/>
                  </a:ext>
                </a:extLst>
              </a:tr>
              <a:tr h="323616">
                <a:tc>
                  <a:txBody>
                    <a:bodyPr/>
                    <a:lstStyle/>
                    <a:p>
                      <a:r>
                        <a:rPr lang="it-IT" sz="1600" dirty="0"/>
                        <a:t>ms totali CPU</a:t>
                      </a:r>
                    </a:p>
                  </a:txBody>
                  <a:tcPr marL="79795" marR="79795" marT="39898" marB="39898"/>
                </a:tc>
                <a:tc>
                  <a:txBody>
                    <a:bodyPr/>
                    <a:lstStyle/>
                    <a:p>
                      <a:r>
                        <a:rPr lang="it-IT" sz="1600" dirty="0"/>
                        <a:t>~430</a:t>
                      </a:r>
                    </a:p>
                  </a:txBody>
                  <a:tcPr marL="79795" marR="79795" marT="39898" marB="39898"/>
                </a:tc>
                <a:extLst>
                  <a:ext uri="{0D108BD9-81ED-4DB2-BD59-A6C34878D82A}">
                    <a16:rowId xmlns:a16="http://schemas.microsoft.com/office/drawing/2014/main" val="3260815296"/>
                  </a:ext>
                </a:extLst>
              </a:tr>
            </a:tbl>
          </a:graphicData>
        </a:graphic>
      </p:graphicFrame>
      <p:sp>
        <p:nvSpPr>
          <p:cNvPr id="3" name="Segnaposto data 2">
            <a:extLst>
              <a:ext uri="{FF2B5EF4-FFF2-40B4-BE49-F238E27FC236}">
                <a16:creationId xmlns:a16="http://schemas.microsoft.com/office/drawing/2014/main" id="{DAA8FD79-6029-4695-A3E5-FC01A02BCC12}"/>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15A7A7D0-6695-448D-8F98-0B746278833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41757706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3</a:t>
            </a:fld>
            <a:endParaRPr lang="it-IT" dirty="0"/>
          </a:p>
        </p:txBody>
      </p:sp>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sp>
        <p:nvSpPr>
          <p:cNvPr id="10" name="Segnaposto contenuto 2">
            <a:extLst>
              <a:ext uri="{FF2B5EF4-FFF2-40B4-BE49-F238E27FC236}">
                <a16:creationId xmlns:a16="http://schemas.microsoft.com/office/drawing/2014/main" id="{44AFF3BC-98F8-4E42-8A94-8EAAECEE54C6}"/>
              </a:ext>
            </a:extLst>
          </p:cNvPr>
          <p:cNvSpPr>
            <a:spLocks noGrp="1"/>
          </p:cNvSpPr>
          <p:nvPr>
            <p:ph idx="1"/>
          </p:nvPr>
        </p:nvSpPr>
        <p:spPr>
          <a:xfrm>
            <a:off x="1097279" y="1845734"/>
            <a:ext cx="4998721" cy="1450757"/>
          </a:xfrm>
        </p:spPr>
        <p:txBody>
          <a:bodyPr>
            <a:normAutofit/>
          </a:bodyPr>
          <a:lstStyle/>
          <a:p>
            <a:pPr>
              <a:buFont typeface="Calibri" panose="020F0502020204030204" pitchFamily="34" charset="0"/>
              <a:buChar char="●"/>
            </a:pPr>
            <a:r>
              <a:rPr lang="it-IT" dirty="0"/>
              <a:t>Nel 2018 Unity ha iniziato una profonda </a:t>
            </a:r>
            <a:r>
              <a:rPr lang="it-IT" b="1" dirty="0">
                <a:solidFill>
                  <a:schemeClr val="accent1">
                    <a:lumMod val="75000"/>
                  </a:schemeClr>
                </a:solidFill>
              </a:rPr>
              <a:t>ristrutturazione</a:t>
            </a:r>
            <a:r>
              <a:rPr lang="it-IT" dirty="0"/>
              <a:t> del proprio motore di gioco.</a:t>
            </a:r>
          </a:p>
        </p:txBody>
      </p:sp>
    </p:spTree>
    <p:extLst>
      <p:ext uri="{BB962C8B-B14F-4D97-AF65-F5344CB8AC3E}">
        <p14:creationId xmlns:p14="http://schemas.microsoft.com/office/powerpoint/2010/main" val="2895858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CDC6F-F327-4579-9CC2-D3458CFCFA01}"/>
              </a:ext>
            </a:extLst>
          </p:cNvPr>
          <p:cNvSpPr>
            <a:spLocks noGrp="1"/>
          </p:cNvSpPr>
          <p:nvPr>
            <p:ph type="title"/>
          </p:nvPr>
        </p:nvSpPr>
        <p:spPr/>
        <p:txBody>
          <a:bodyPr/>
          <a:lstStyle/>
          <a:p>
            <a:r>
              <a:rPr lang="it-IT" dirty="0"/>
              <a:t>Risultati Sperimentali</a:t>
            </a:r>
          </a:p>
        </p:txBody>
      </p:sp>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30</a:t>
            </a:fld>
            <a:endParaRPr lang="it-IT" dirty="0"/>
          </a:p>
        </p:txBody>
      </p:sp>
      <p:sp>
        <p:nvSpPr>
          <p:cNvPr id="6" name="Rettangolo 5" descr="Bar chart">
            <a:extLst>
              <a:ext uri="{FF2B5EF4-FFF2-40B4-BE49-F238E27FC236}">
                <a16:creationId xmlns:a16="http://schemas.microsoft.com/office/drawing/2014/main" id="{AE10D80D-20AE-4AB9-AF25-2429C7C97A2C}"/>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7" name="Segnaposto contenuto 8">
            <a:extLst>
              <a:ext uri="{FF2B5EF4-FFF2-40B4-BE49-F238E27FC236}">
                <a16:creationId xmlns:a16="http://schemas.microsoft.com/office/drawing/2014/main" id="{163D4AFE-7DE4-478B-92ED-4A629C240C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0412" y="1851674"/>
            <a:ext cx="6044555" cy="2159525"/>
          </a:xfrm>
          <a:prstGeom prst="rect">
            <a:avLst/>
          </a:prstGeom>
        </p:spPr>
      </p:pic>
      <p:pic>
        <p:nvPicPr>
          <p:cNvPr id="8" name="Segnaposto contenuto 10">
            <a:extLst>
              <a:ext uri="{FF2B5EF4-FFF2-40B4-BE49-F238E27FC236}">
                <a16:creationId xmlns:a16="http://schemas.microsoft.com/office/drawing/2014/main" id="{99492AB8-073B-4714-A726-78404D87A3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0412" y="4125513"/>
            <a:ext cx="6044555" cy="2159525"/>
          </a:xfrm>
          <a:prstGeom prst="rect">
            <a:avLst/>
          </a:prstGeom>
        </p:spPr>
      </p:pic>
      <p:sp>
        <p:nvSpPr>
          <p:cNvPr id="9" name="Segnaposto contenuto 2">
            <a:extLst>
              <a:ext uri="{FF2B5EF4-FFF2-40B4-BE49-F238E27FC236}">
                <a16:creationId xmlns:a16="http://schemas.microsoft.com/office/drawing/2014/main" id="{3D7AE583-C6F2-4668-830F-DB3F0F0B12CE}"/>
              </a:ext>
            </a:extLst>
          </p:cNvPr>
          <p:cNvSpPr txBox="1">
            <a:spLocks/>
          </p:cNvSpPr>
          <p:nvPr/>
        </p:nvSpPr>
        <p:spPr>
          <a:xfrm>
            <a:off x="1097281" y="1845734"/>
            <a:ext cx="3838401" cy="21595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Rotazione di 100.000 GameObject, tramite MonoBehaviour:</a:t>
            </a:r>
          </a:p>
          <a:p>
            <a:pPr marL="0" indent="0">
              <a:buNone/>
            </a:pPr>
            <a:endParaRPr lang="it-IT" dirty="0"/>
          </a:p>
        </p:txBody>
      </p:sp>
      <p:sp>
        <p:nvSpPr>
          <p:cNvPr id="10" name="Segnaposto contenuto 2">
            <a:extLst>
              <a:ext uri="{FF2B5EF4-FFF2-40B4-BE49-F238E27FC236}">
                <a16:creationId xmlns:a16="http://schemas.microsoft.com/office/drawing/2014/main" id="{3DDA8AEE-D332-4368-986F-2B20DE4E6EE4}"/>
              </a:ext>
            </a:extLst>
          </p:cNvPr>
          <p:cNvSpPr txBox="1">
            <a:spLocks/>
          </p:cNvSpPr>
          <p:nvPr/>
        </p:nvSpPr>
        <p:spPr>
          <a:xfrm>
            <a:off x="1097280" y="4125513"/>
            <a:ext cx="3838402" cy="2159525"/>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Rotazione di 100.000 entità utilizzando ECS + Jobs + Burst:</a:t>
            </a:r>
          </a:p>
        </p:txBody>
      </p:sp>
      <p:graphicFrame>
        <p:nvGraphicFramePr>
          <p:cNvPr id="5" name="Tabella 11">
            <a:extLst>
              <a:ext uri="{FF2B5EF4-FFF2-40B4-BE49-F238E27FC236}">
                <a16:creationId xmlns:a16="http://schemas.microsoft.com/office/drawing/2014/main" id="{C8BFCC09-CC51-4291-8671-2BA7D641D37E}"/>
              </a:ext>
            </a:extLst>
          </p:cNvPr>
          <p:cNvGraphicFramePr>
            <a:graphicFrameLocks noGrp="1"/>
          </p:cNvGraphicFramePr>
          <p:nvPr/>
        </p:nvGraphicFramePr>
        <p:xfrm>
          <a:off x="1788477" y="2743784"/>
          <a:ext cx="2573972" cy="970908"/>
        </p:xfrm>
        <a:graphic>
          <a:graphicData uri="http://schemas.openxmlformats.org/drawingml/2006/table">
            <a:tbl>
              <a:tblPr firstRow="1" bandRow="1">
                <a:tableStyleId>{5C22544A-7EE6-4342-B048-85BDC9FD1C3A}</a:tableStyleId>
              </a:tblPr>
              <a:tblGrid>
                <a:gridCol w="1286986">
                  <a:extLst>
                    <a:ext uri="{9D8B030D-6E8A-4147-A177-3AD203B41FA5}">
                      <a16:colId xmlns:a16="http://schemas.microsoft.com/office/drawing/2014/main" val="4223519600"/>
                    </a:ext>
                  </a:extLst>
                </a:gridCol>
                <a:gridCol w="1286986">
                  <a:extLst>
                    <a:ext uri="{9D8B030D-6E8A-4147-A177-3AD203B41FA5}">
                      <a16:colId xmlns:a16="http://schemas.microsoft.com/office/drawing/2014/main" val="1846461666"/>
                    </a:ext>
                  </a:extLst>
                </a:gridCol>
              </a:tblGrid>
              <a:tr h="323616">
                <a:tc>
                  <a:txBody>
                    <a:bodyPr/>
                    <a:lstStyle/>
                    <a:p>
                      <a:r>
                        <a:rPr lang="it-IT" sz="1600" dirty="0"/>
                        <a:t>FPS</a:t>
                      </a:r>
                    </a:p>
                  </a:txBody>
                  <a:tcPr marL="79795" marR="79795" marT="39898" marB="39898"/>
                </a:tc>
                <a:tc>
                  <a:txBody>
                    <a:bodyPr/>
                    <a:lstStyle/>
                    <a:p>
                      <a:r>
                        <a:rPr lang="it-IT" sz="1600" dirty="0"/>
                        <a:t>~2,5</a:t>
                      </a:r>
                    </a:p>
                  </a:txBody>
                  <a:tcPr marL="79795" marR="79795" marT="39898" marB="39898"/>
                </a:tc>
                <a:extLst>
                  <a:ext uri="{0D108BD9-81ED-4DB2-BD59-A6C34878D82A}">
                    <a16:rowId xmlns:a16="http://schemas.microsoft.com/office/drawing/2014/main" val="856088479"/>
                  </a:ext>
                </a:extLst>
              </a:tr>
              <a:tr h="323616">
                <a:tc>
                  <a:txBody>
                    <a:bodyPr/>
                    <a:lstStyle/>
                    <a:p>
                      <a:r>
                        <a:rPr lang="it-IT" sz="1600" dirty="0"/>
                        <a:t>ms Rotator</a:t>
                      </a:r>
                    </a:p>
                  </a:txBody>
                  <a:tcPr marL="79795" marR="79795" marT="39898" marB="39898"/>
                </a:tc>
                <a:tc>
                  <a:txBody>
                    <a:bodyPr/>
                    <a:lstStyle/>
                    <a:p>
                      <a:r>
                        <a:rPr lang="it-IT" sz="1600" dirty="0"/>
                        <a:t>~77</a:t>
                      </a:r>
                    </a:p>
                  </a:txBody>
                  <a:tcPr marL="79795" marR="79795" marT="39898" marB="39898"/>
                </a:tc>
                <a:extLst>
                  <a:ext uri="{0D108BD9-81ED-4DB2-BD59-A6C34878D82A}">
                    <a16:rowId xmlns:a16="http://schemas.microsoft.com/office/drawing/2014/main" val="3884420287"/>
                  </a:ext>
                </a:extLst>
              </a:tr>
              <a:tr h="323616">
                <a:tc>
                  <a:txBody>
                    <a:bodyPr/>
                    <a:lstStyle/>
                    <a:p>
                      <a:r>
                        <a:rPr lang="it-IT" sz="1600" dirty="0"/>
                        <a:t>ms totali CPU</a:t>
                      </a:r>
                    </a:p>
                  </a:txBody>
                  <a:tcPr marL="79795" marR="79795" marT="39898" marB="39898"/>
                </a:tc>
                <a:tc>
                  <a:txBody>
                    <a:bodyPr/>
                    <a:lstStyle/>
                    <a:p>
                      <a:r>
                        <a:rPr lang="it-IT" sz="1600" dirty="0"/>
                        <a:t>~430</a:t>
                      </a:r>
                    </a:p>
                  </a:txBody>
                  <a:tcPr marL="79795" marR="79795" marT="39898" marB="39898"/>
                </a:tc>
                <a:extLst>
                  <a:ext uri="{0D108BD9-81ED-4DB2-BD59-A6C34878D82A}">
                    <a16:rowId xmlns:a16="http://schemas.microsoft.com/office/drawing/2014/main" val="3260815296"/>
                  </a:ext>
                </a:extLst>
              </a:tr>
            </a:tbl>
          </a:graphicData>
        </a:graphic>
      </p:graphicFrame>
      <p:graphicFrame>
        <p:nvGraphicFramePr>
          <p:cNvPr id="12" name="Tabella 11">
            <a:extLst>
              <a:ext uri="{FF2B5EF4-FFF2-40B4-BE49-F238E27FC236}">
                <a16:creationId xmlns:a16="http://schemas.microsoft.com/office/drawing/2014/main" id="{3D5965E3-E18B-441F-B963-39510C89A8A1}"/>
              </a:ext>
            </a:extLst>
          </p:cNvPr>
          <p:cNvGraphicFramePr>
            <a:graphicFrameLocks noGrp="1"/>
          </p:cNvGraphicFramePr>
          <p:nvPr/>
        </p:nvGraphicFramePr>
        <p:xfrm>
          <a:off x="1788477" y="5017935"/>
          <a:ext cx="2573972" cy="970848"/>
        </p:xfrm>
        <a:graphic>
          <a:graphicData uri="http://schemas.openxmlformats.org/drawingml/2006/table">
            <a:tbl>
              <a:tblPr firstRow="1" bandRow="1">
                <a:tableStyleId>{5C22544A-7EE6-4342-B048-85BDC9FD1C3A}</a:tableStyleId>
              </a:tblPr>
              <a:tblGrid>
                <a:gridCol w="1286986">
                  <a:extLst>
                    <a:ext uri="{9D8B030D-6E8A-4147-A177-3AD203B41FA5}">
                      <a16:colId xmlns:a16="http://schemas.microsoft.com/office/drawing/2014/main" val="4223519600"/>
                    </a:ext>
                  </a:extLst>
                </a:gridCol>
                <a:gridCol w="1286986">
                  <a:extLst>
                    <a:ext uri="{9D8B030D-6E8A-4147-A177-3AD203B41FA5}">
                      <a16:colId xmlns:a16="http://schemas.microsoft.com/office/drawing/2014/main" val="1846461666"/>
                    </a:ext>
                  </a:extLst>
                </a:gridCol>
              </a:tblGrid>
              <a:tr h="323616">
                <a:tc>
                  <a:txBody>
                    <a:bodyPr/>
                    <a:lstStyle/>
                    <a:p>
                      <a:r>
                        <a:rPr lang="it-IT" sz="1500" dirty="0"/>
                        <a:t>FPS</a:t>
                      </a:r>
                    </a:p>
                  </a:txBody>
                  <a:tcPr marL="79795" marR="79795" marT="39899" marB="39899"/>
                </a:tc>
                <a:tc>
                  <a:txBody>
                    <a:bodyPr/>
                    <a:lstStyle/>
                    <a:p>
                      <a:r>
                        <a:rPr lang="it-IT" sz="1500" dirty="0"/>
                        <a:t>~25,2</a:t>
                      </a:r>
                    </a:p>
                  </a:txBody>
                  <a:tcPr marL="79795" marR="79795" marT="39899" marB="39899"/>
                </a:tc>
                <a:extLst>
                  <a:ext uri="{0D108BD9-81ED-4DB2-BD59-A6C34878D82A}">
                    <a16:rowId xmlns:a16="http://schemas.microsoft.com/office/drawing/2014/main" val="856088479"/>
                  </a:ext>
                </a:extLst>
              </a:tr>
              <a:tr h="323616">
                <a:tc>
                  <a:txBody>
                    <a:bodyPr/>
                    <a:lstStyle/>
                    <a:p>
                      <a:r>
                        <a:rPr lang="it-IT" sz="1500" dirty="0"/>
                        <a:t>ms Rotator</a:t>
                      </a:r>
                    </a:p>
                  </a:txBody>
                  <a:tcPr marL="79795" marR="79795" marT="39899" marB="39899"/>
                </a:tc>
                <a:tc>
                  <a:txBody>
                    <a:bodyPr/>
                    <a:lstStyle/>
                    <a:p>
                      <a:r>
                        <a:rPr lang="it-IT" sz="1500" dirty="0"/>
                        <a:t>~8,84</a:t>
                      </a:r>
                    </a:p>
                  </a:txBody>
                  <a:tcPr marL="79795" marR="79795" marT="39899" marB="39899"/>
                </a:tc>
                <a:extLst>
                  <a:ext uri="{0D108BD9-81ED-4DB2-BD59-A6C34878D82A}">
                    <a16:rowId xmlns:a16="http://schemas.microsoft.com/office/drawing/2014/main" val="3884420287"/>
                  </a:ext>
                </a:extLst>
              </a:tr>
              <a:tr h="323616">
                <a:tc>
                  <a:txBody>
                    <a:bodyPr/>
                    <a:lstStyle/>
                    <a:p>
                      <a:r>
                        <a:rPr lang="it-IT" sz="1500" dirty="0"/>
                        <a:t>ms totali CPU</a:t>
                      </a:r>
                    </a:p>
                  </a:txBody>
                  <a:tcPr marL="79795" marR="79795" marT="39899" marB="39899"/>
                </a:tc>
                <a:tc>
                  <a:txBody>
                    <a:bodyPr/>
                    <a:lstStyle/>
                    <a:p>
                      <a:r>
                        <a:rPr lang="it-IT" sz="1500" dirty="0"/>
                        <a:t>~39,8</a:t>
                      </a:r>
                    </a:p>
                  </a:txBody>
                  <a:tcPr marL="79795" marR="79795" marT="39899" marB="39899"/>
                </a:tc>
                <a:extLst>
                  <a:ext uri="{0D108BD9-81ED-4DB2-BD59-A6C34878D82A}">
                    <a16:rowId xmlns:a16="http://schemas.microsoft.com/office/drawing/2014/main" val="3260815296"/>
                  </a:ext>
                </a:extLst>
              </a:tr>
            </a:tbl>
          </a:graphicData>
        </a:graphic>
      </p:graphicFrame>
      <p:sp>
        <p:nvSpPr>
          <p:cNvPr id="3" name="Segnaposto data 2">
            <a:extLst>
              <a:ext uri="{FF2B5EF4-FFF2-40B4-BE49-F238E27FC236}">
                <a16:creationId xmlns:a16="http://schemas.microsoft.com/office/drawing/2014/main" id="{DAA8FD79-6029-4695-A3E5-FC01A02BCC12}"/>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15A7A7D0-6695-448D-8F98-0B746278833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34018593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CDC6F-F327-4579-9CC2-D3458CFCFA01}"/>
              </a:ext>
            </a:extLst>
          </p:cNvPr>
          <p:cNvSpPr>
            <a:spLocks noGrp="1"/>
          </p:cNvSpPr>
          <p:nvPr>
            <p:ph type="title"/>
          </p:nvPr>
        </p:nvSpPr>
        <p:spPr/>
        <p:txBody>
          <a:bodyPr/>
          <a:lstStyle/>
          <a:p>
            <a:r>
              <a:rPr lang="it-IT" dirty="0"/>
              <a:t>Risultati Sperimentali</a:t>
            </a:r>
          </a:p>
        </p:txBody>
      </p:sp>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31</a:t>
            </a:fld>
            <a:endParaRPr lang="it-IT" dirty="0"/>
          </a:p>
        </p:txBody>
      </p:sp>
      <p:sp>
        <p:nvSpPr>
          <p:cNvPr id="6" name="Rettangolo 5" descr="Bar chart">
            <a:extLst>
              <a:ext uri="{FF2B5EF4-FFF2-40B4-BE49-F238E27FC236}">
                <a16:creationId xmlns:a16="http://schemas.microsoft.com/office/drawing/2014/main" id="{AE10D80D-20AE-4AB9-AF25-2429C7C97A2C}"/>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1" name="Segnaposto contenuto 10">
            <a:extLst>
              <a:ext uri="{FF2B5EF4-FFF2-40B4-BE49-F238E27FC236}">
                <a16:creationId xmlns:a16="http://schemas.microsoft.com/office/drawing/2014/main" id="{223D932B-FDF0-4886-ABA5-8E354325FA2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02868" y="1952174"/>
            <a:ext cx="6417607" cy="3916920"/>
          </a:xfrm>
        </p:spPr>
      </p:pic>
      <p:sp>
        <p:nvSpPr>
          <p:cNvPr id="3" name="Segnaposto data 2">
            <a:extLst>
              <a:ext uri="{FF2B5EF4-FFF2-40B4-BE49-F238E27FC236}">
                <a16:creationId xmlns:a16="http://schemas.microsoft.com/office/drawing/2014/main" id="{3BBEA966-5485-450D-91FF-18998D5C87A5}"/>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C1906097-BD59-487A-95BF-7C3049209505}"/>
              </a:ext>
            </a:extLst>
          </p:cNvPr>
          <p:cNvSpPr>
            <a:spLocks noGrp="1"/>
          </p:cNvSpPr>
          <p:nvPr>
            <p:ph type="ftr" sz="quarter" idx="11"/>
          </p:nvPr>
        </p:nvSpPr>
        <p:spPr/>
        <p:txBody>
          <a:bodyPr/>
          <a:lstStyle/>
          <a:p>
            <a:r>
              <a:rPr lang="it-IT" dirty="0"/>
              <a:t>Michele Righi</a:t>
            </a:r>
          </a:p>
        </p:txBody>
      </p:sp>
      <p:sp>
        <p:nvSpPr>
          <p:cNvPr id="9" name="Rettangolo 8">
            <a:extLst>
              <a:ext uri="{FF2B5EF4-FFF2-40B4-BE49-F238E27FC236}">
                <a16:creationId xmlns:a16="http://schemas.microsoft.com/office/drawing/2014/main" id="{9D2650E9-07F1-4CA3-9FF0-DFCB81DA474D}"/>
              </a:ext>
            </a:extLst>
          </p:cNvPr>
          <p:cNvSpPr/>
          <p:nvPr/>
        </p:nvSpPr>
        <p:spPr>
          <a:xfrm>
            <a:off x="6467127" y="5879485"/>
            <a:ext cx="3705573" cy="2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Numero di cubi fatti ruotare</a:t>
            </a:r>
            <a:endParaRPr lang="it-IT" sz="2000" b="1" dirty="0">
              <a:ln>
                <a:solidFill>
                  <a:schemeClr val="bg1"/>
                </a:solidFill>
              </a:ln>
              <a:solidFill>
                <a:schemeClr val="tx1"/>
              </a:solidFill>
            </a:endParaRPr>
          </a:p>
        </p:txBody>
      </p:sp>
      <p:sp>
        <p:nvSpPr>
          <p:cNvPr id="10" name="Rettangolo 9">
            <a:extLst>
              <a:ext uri="{FF2B5EF4-FFF2-40B4-BE49-F238E27FC236}">
                <a16:creationId xmlns:a16="http://schemas.microsoft.com/office/drawing/2014/main" id="{F95D008F-83AB-4D2B-A2E6-DDDE99C7A3A1}"/>
              </a:ext>
            </a:extLst>
          </p:cNvPr>
          <p:cNvSpPr/>
          <p:nvPr/>
        </p:nvSpPr>
        <p:spPr>
          <a:xfrm rot="16200000">
            <a:off x="4447128" y="3793196"/>
            <a:ext cx="758844" cy="2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FPS</a:t>
            </a:r>
            <a:endParaRPr lang="it-IT" sz="2000" b="1" dirty="0">
              <a:ln>
                <a:solidFill>
                  <a:schemeClr val="bg1"/>
                </a:solidFill>
              </a:ln>
              <a:solidFill>
                <a:schemeClr val="tx1"/>
              </a:solidFill>
            </a:endParaRPr>
          </a:p>
        </p:txBody>
      </p:sp>
    </p:spTree>
    <p:extLst>
      <p:ext uri="{BB962C8B-B14F-4D97-AF65-F5344CB8AC3E}">
        <p14:creationId xmlns:p14="http://schemas.microsoft.com/office/powerpoint/2010/main" val="200297969"/>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CDC6F-F327-4579-9CC2-D3458CFCFA01}"/>
              </a:ext>
            </a:extLst>
          </p:cNvPr>
          <p:cNvSpPr>
            <a:spLocks noGrp="1"/>
          </p:cNvSpPr>
          <p:nvPr>
            <p:ph type="title"/>
          </p:nvPr>
        </p:nvSpPr>
        <p:spPr/>
        <p:txBody>
          <a:bodyPr/>
          <a:lstStyle/>
          <a:p>
            <a:r>
              <a:rPr lang="it-IT" dirty="0"/>
              <a:t>Risultati Sperimentali</a:t>
            </a:r>
          </a:p>
        </p:txBody>
      </p:sp>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32</a:t>
            </a:fld>
            <a:endParaRPr lang="it-IT" dirty="0"/>
          </a:p>
        </p:txBody>
      </p:sp>
      <p:sp>
        <p:nvSpPr>
          <p:cNvPr id="6" name="Rettangolo 5" descr="Bar chart">
            <a:extLst>
              <a:ext uri="{FF2B5EF4-FFF2-40B4-BE49-F238E27FC236}">
                <a16:creationId xmlns:a16="http://schemas.microsoft.com/office/drawing/2014/main" id="{AE10D80D-20AE-4AB9-AF25-2429C7C97A2C}"/>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1" name="Segnaposto contenuto 10">
            <a:extLst>
              <a:ext uri="{FF2B5EF4-FFF2-40B4-BE49-F238E27FC236}">
                <a16:creationId xmlns:a16="http://schemas.microsoft.com/office/drawing/2014/main" id="{223D932B-FDF0-4886-ABA5-8E354325FA2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02868" y="1952174"/>
            <a:ext cx="6417607" cy="3916920"/>
          </a:xfrm>
        </p:spPr>
      </p:pic>
      <p:sp>
        <p:nvSpPr>
          <p:cNvPr id="12" name="Segnaposto contenuto 2">
            <a:extLst>
              <a:ext uri="{FF2B5EF4-FFF2-40B4-BE49-F238E27FC236}">
                <a16:creationId xmlns:a16="http://schemas.microsoft.com/office/drawing/2014/main" id="{01ED9780-1065-44B4-83CC-C2398FD41123}"/>
              </a:ext>
            </a:extLst>
          </p:cNvPr>
          <p:cNvSpPr txBox="1">
            <a:spLocks/>
          </p:cNvSpPr>
          <p:nvPr/>
        </p:nvSpPr>
        <p:spPr>
          <a:xfrm>
            <a:off x="1097280" y="1845734"/>
            <a:ext cx="3401984" cy="3609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Il grafico mostra le </a:t>
            </a:r>
            <a:r>
              <a:rPr lang="it-IT" b="1" dirty="0">
                <a:solidFill>
                  <a:schemeClr val="accent1">
                    <a:lumMod val="75000"/>
                  </a:schemeClr>
                </a:solidFill>
              </a:rPr>
              <a:t>differenza di FPS</a:t>
            </a:r>
            <a:r>
              <a:rPr lang="it-IT" dirty="0"/>
              <a:t> fra le varie implementazioni.</a:t>
            </a:r>
          </a:p>
        </p:txBody>
      </p:sp>
      <p:sp>
        <p:nvSpPr>
          <p:cNvPr id="3" name="Segnaposto data 2">
            <a:extLst>
              <a:ext uri="{FF2B5EF4-FFF2-40B4-BE49-F238E27FC236}">
                <a16:creationId xmlns:a16="http://schemas.microsoft.com/office/drawing/2014/main" id="{3BBEA966-5485-450D-91FF-18998D5C87A5}"/>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C1906097-BD59-487A-95BF-7C3049209505}"/>
              </a:ext>
            </a:extLst>
          </p:cNvPr>
          <p:cNvSpPr>
            <a:spLocks noGrp="1"/>
          </p:cNvSpPr>
          <p:nvPr>
            <p:ph type="ftr" sz="quarter" idx="11"/>
          </p:nvPr>
        </p:nvSpPr>
        <p:spPr/>
        <p:txBody>
          <a:bodyPr/>
          <a:lstStyle/>
          <a:p>
            <a:r>
              <a:rPr lang="it-IT" dirty="0"/>
              <a:t>Michele Righi</a:t>
            </a:r>
          </a:p>
        </p:txBody>
      </p:sp>
      <p:sp>
        <p:nvSpPr>
          <p:cNvPr id="9" name="Rettangolo 8">
            <a:extLst>
              <a:ext uri="{FF2B5EF4-FFF2-40B4-BE49-F238E27FC236}">
                <a16:creationId xmlns:a16="http://schemas.microsoft.com/office/drawing/2014/main" id="{9D2650E9-07F1-4CA3-9FF0-DFCB81DA474D}"/>
              </a:ext>
            </a:extLst>
          </p:cNvPr>
          <p:cNvSpPr/>
          <p:nvPr/>
        </p:nvSpPr>
        <p:spPr>
          <a:xfrm>
            <a:off x="6467127" y="5879485"/>
            <a:ext cx="3705573" cy="2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Numero di cubi fatti ruotare</a:t>
            </a:r>
            <a:endParaRPr lang="it-IT" sz="2000" b="1" dirty="0">
              <a:ln>
                <a:solidFill>
                  <a:schemeClr val="bg1"/>
                </a:solidFill>
              </a:ln>
              <a:solidFill>
                <a:schemeClr val="tx1"/>
              </a:solidFill>
            </a:endParaRPr>
          </a:p>
        </p:txBody>
      </p:sp>
      <p:sp>
        <p:nvSpPr>
          <p:cNvPr id="10" name="Rettangolo 9">
            <a:extLst>
              <a:ext uri="{FF2B5EF4-FFF2-40B4-BE49-F238E27FC236}">
                <a16:creationId xmlns:a16="http://schemas.microsoft.com/office/drawing/2014/main" id="{F95D008F-83AB-4D2B-A2E6-DDDE99C7A3A1}"/>
              </a:ext>
            </a:extLst>
          </p:cNvPr>
          <p:cNvSpPr/>
          <p:nvPr/>
        </p:nvSpPr>
        <p:spPr>
          <a:xfrm rot="16200000">
            <a:off x="4447128" y="3793196"/>
            <a:ext cx="758844" cy="2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FPS</a:t>
            </a:r>
            <a:endParaRPr lang="it-IT" sz="2000" b="1" dirty="0">
              <a:ln>
                <a:solidFill>
                  <a:schemeClr val="bg1"/>
                </a:solidFill>
              </a:ln>
              <a:solidFill>
                <a:schemeClr val="tx1"/>
              </a:solidFill>
            </a:endParaRPr>
          </a:p>
        </p:txBody>
      </p:sp>
    </p:spTree>
    <p:extLst>
      <p:ext uri="{BB962C8B-B14F-4D97-AF65-F5344CB8AC3E}">
        <p14:creationId xmlns:p14="http://schemas.microsoft.com/office/powerpoint/2010/main" val="1432124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20CDC6F-F327-4579-9CC2-D3458CFCFA01}"/>
              </a:ext>
            </a:extLst>
          </p:cNvPr>
          <p:cNvSpPr>
            <a:spLocks noGrp="1"/>
          </p:cNvSpPr>
          <p:nvPr>
            <p:ph type="title"/>
          </p:nvPr>
        </p:nvSpPr>
        <p:spPr/>
        <p:txBody>
          <a:bodyPr/>
          <a:lstStyle/>
          <a:p>
            <a:r>
              <a:rPr lang="it-IT" dirty="0"/>
              <a:t>Risultati Sperimentali</a:t>
            </a:r>
          </a:p>
        </p:txBody>
      </p:sp>
      <p:sp>
        <p:nvSpPr>
          <p:cNvPr id="4" name="Segnaposto numero diapositiva 3">
            <a:extLst>
              <a:ext uri="{FF2B5EF4-FFF2-40B4-BE49-F238E27FC236}">
                <a16:creationId xmlns:a16="http://schemas.microsoft.com/office/drawing/2014/main" id="{2D7339BC-E693-474C-A28C-E95A710DCB4A}"/>
              </a:ext>
            </a:extLst>
          </p:cNvPr>
          <p:cNvSpPr>
            <a:spLocks noGrp="1"/>
          </p:cNvSpPr>
          <p:nvPr>
            <p:ph type="sldNum" sz="quarter" idx="12"/>
          </p:nvPr>
        </p:nvSpPr>
        <p:spPr/>
        <p:txBody>
          <a:bodyPr/>
          <a:lstStyle/>
          <a:p>
            <a:fld id="{AF22AD4E-B70C-44B3-86C3-FBFF7EA87B72}" type="slidenum">
              <a:rPr lang="it-IT" smtClean="0"/>
              <a:t>33</a:t>
            </a:fld>
            <a:endParaRPr lang="it-IT" dirty="0"/>
          </a:p>
        </p:txBody>
      </p:sp>
      <p:sp>
        <p:nvSpPr>
          <p:cNvPr id="6" name="Rettangolo 5" descr="Bar chart">
            <a:extLst>
              <a:ext uri="{FF2B5EF4-FFF2-40B4-BE49-F238E27FC236}">
                <a16:creationId xmlns:a16="http://schemas.microsoft.com/office/drawing/2014/main" id="{AE10D80D-20AE-4AB9-AF25-2429C7C97A2C}"/>
              </a:ext>
            </a:extLst>
          </p:cNvPr>
          <p:cNvSpPr/>
          <p:nvPr/>
        </p:nvSpPr>
        <p:spPr>
          <a:xfrm>
            <a:off x="10362292" y="923911"/>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11" name="Segnaposto contenuto 10">
            <a:extLst>
              <a:ext uri="{FF2B5EF4-FFF2-40B4-BE49-F238E27FC236}">
                <a16:creationId xmlns:a16="http://schemas.microsoft.com/office/drawing/2014/main" id="{223D932B-FDF0-4886-ABA5-8E354325FA2F}"/>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002868" y="1952174"/>
            <a:ext cx="6417607" cy="3916920"/>
          </a:xfrm>
        </p:spPr>
      </p:pic>
      <p:sp>
        <p:nvSpPr>
          <p:cNvPr id="12" name="Segnaposto contenuto 2">
            <a:extLst>
              <a:ext uri="{FF2B5EF4-FFF2-40B4-BE49-F238E27FC236}">
                <a16:creationId xmlns:a16="http://schemas.microsoft.com/office/drawing/2014/main" id="{01ED9780-1065-44B4-83CC-C2398FD41123}"/>
              </a:ext>
            </a:extLst>
          </p:cNvPr>
          <p:cNvSpPr txBox="1">
            <a:spLocks/>
          </p:cNvSpPr>
          <p:nvPr/>
        </p:nvSpPr>
        <p:spPr>
          <a:xfrm>
            <a:off x="1097280" y="1845734"/>
            <a:ext cx="3401984" cy="360949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Il grafico mostra le </a:t>
            </a:r>
            <a:r>
              <a:rPr lang="it-IT" b="1" dirty="0">
                <a:solidFill>
                  <a:schemeClr val="accent1">
                    <a:lumMod val="75000"/>
                  </a:schemeClr>
                </a:solidFill>
              </a:rPr>
              <a:t>differenza di FPS</a:t>
            </a:r>
            <a:r>
              <a:rPr lang="it-IT" dirty="0"/>
              <a:t> fra le varie implementazioni.</a:t>
            </a:r>
          </a:p>
          <a:p>
            <a:pPr>
              <a:buFont typeface="Calibri" panose="020F0502020204030204" pitchFamily="34" charset="0"/>
              <a:buChar char="●"/>
            </a:pPr>
            <a:r>
              <a:rPr lang="it-IT" dirty="0"/>
              <a:t>ECS e l’utilizzo dei package DOTS portano ad un </a:t>
            </a:r>
            <a:r>
              <a:rPr lang="it-IT" b="1" dirty="0">
                <a:solidFill>
                  <a:schemeClr val="accent1"/>
                </a:solidFill>
              </a:rPr>
              <a:t>miglioramento di prestazioni</a:t>
            </a:r>
            <a:r>
              <a:rPr lang="it-IT" dirty="0"/>
              <a:t>, rispetto all’architettura classica basata su GameObject. </a:t>
            </a:r>
          </a:p>
        </p:txBody>
      </p:sp>
      <p:sp>
        <p:nvSpPr>
          <p:cNvPr id="3" name="Segnaposto data 2">
            <a:extLst>
              <a:ext uri="{FF2B5EF4-FFF2-40B4-BE49-F238E27FC236}">
                <a16:creationId xmlns:a16="http://schemas.microsoft.com/office/drawing/2014/main" id="{3BBEA966-5485-450D-91FF-18998D5C87A5}"/>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C1906097-BD59-487A-95BF-7C3049209505}"/>
              </a:ext>
            </a:extLst>
          </p:cNvPr>
          <p:cNvSpPr>
            <a:spLocks noGrp="1"/>
          </p:cNvSpPr>
          <p:nvPr>
            <p:ph type="ftr" sz="quarter" idx="11"/>
          </p:nvPr>
        </p:nvSpPr>
        <p:spPr/>
        <p:txBody>
          <a:bodyPr/>
          <a:lstStyle/>
          <a:p>
            <a:r>
              <a:rPr lang="it-IT" dirty="0"/>
              <a:t>Michele Righi</a:t>
            </a:r>
          </a:p>
        </p:txBody>
      </p:sp>
      <p:sp>
        <p:nvSpPr>
          <p:cNvPr id="9" name="Rettangolo 8">
            <a:extLst>
              <a:ext uri="{FF2B5EF4-FFF2-40B4-BE49-F238E27FC236}">
                <a16:creationId xmlns:a16="http://schemas.microsoft.com/office/drawing/2014/main" id="{9D2650E9-07F1-4CA3-9FF0-DFCB81DA474D}"/>
              </a:ext>
            </a:extLst>
          </p:cNvPr>
          <p:cNvSpPr/>
          <p:nvPr/>
        </p:nvSpPr>
        <p:spPr>
          <a:xfrm>
            <a:off x="6467127" y="5879485"/>
            <a:ext cx="3705573" cy="2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Numero di cubi fatti ruotare</a:t>
            </a:r>
            <a:endParaRPr lang="it-IT" sz="2000" b="1" dirty="0">
              <a:ln>
                <a:solidFill>
                  <a:schemeClr val="bg1"/>
                </a:solidFill>
              </a:ln>
              <a:solidFill>
                <a:schemeClr val="tx1"/>
              </a:solidFill>
            </a:endParaRPr>
          </a:p>
        </p:txBody>
      </p:sp>
      <p:sp>
        <p:nvSpPr>
          <p:cNvPr id="10" name="Rettangolo 9">
            <a:extLst>
              <a:ext uri="{FF2B5EF4-FFF2-40B4-BE49-F238E27FC236}">
                <a16:creationId xmlns:a16="http://schemas.microsoft.com/office/drawing/2014/main" id="{F95D008F-83AB-4D2B-A2E6-DDDE99C7A3A1}"/>
              </a:ext>
            </a:extLst>
          </p:cNvPr>
          <p:cNvSpPr/>
          <p:nvPr/>
        </p:nvSpPr>
        <p:spPr>
          <a:xfrm rot="16200000">
            <a:off x="4447128" y="3793196"/>
            <a:ext cx="758844" cy="2348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FPS</a:t>
            </a:r>
            <a:endParaRPr lang="it-IT" sz="2000" b="1" dirty="0">
              <a:ln>
                <a:solidFill>
                  <a:schemeClr val="bg1"/>
                </a:solidFill>
              </a:ln>
              <a:solidFill>
                <a:schemeClr val="tx1"/>
              </a:solidFill>
            </a:endParaRPr>
          </a:p>
        </p:txBody>
      </p:sp>
    </p:spTree>
    <p:extLst>
      <p:ext uri="{BB962C8B-B14F-4D97-AF65-F5344CB8AC3E}">
        <p14:creationId xmlns:p14="http://schemas.microsoft.com/office/powerpoint/2010/main" val="11753543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fade">
                                      <p:cBhvr>
                                        <p:cTn id="1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34</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
        <p:nvSpPr>
          <p:cNvPr id="20" name="Segnaposto testo 4">
            <a:extLst>
              <a:ext uri="{FF2B5EF4-FFF2-40B4-BE49-F238E27FC236}">
                <a16:creationId xmlns:a16="http://schemas.microsoft.com/office/drawing/2014/main" id="{CC3F554A-3E2B-4E97-A9CA-894DBCA5C8BB}"/>
              </a:ext>
            </a:extLst>
          </p:cNvPr>
          <p:cNvSpPr>
            <a:spLocks noGrp="1"/>
          </p:cNvSpPr>
          <p:nvPr>
            <p:ph type="body" sz="quarter" idx="3"/>
          </p:nvPr>
        </p:nvSpPr>
        <p:spPr>
          <a:xfrm>
            <a:off x="6217920" y="1846052"/>
            <a:ext cx="4937760" cy="736282"/>
          </a:xfrm>
        </p:spPr>
        <p:txBody>
          <a:bodyPr>
            <a:normAutofit/>
          </a:bodyPr>
          <a:lstStyle/>
          <a:p>
            <a:r>
              <a:rPr lang="it-IT" sz="2200" b="1" dirty="0"/>
              <a:t>CONTRO</a:t>
            </a:r>
          </a:p>
        </p:txBody>
      </p:sp>
    </p:spTree>
    <p:extLst>
      <p:ext uri="{BB962C8B-B14F-4D97-AF65-F5344CB8AC3E}">
        <p14:creationId xmlns:p14="http://schemas.microsoft.com/office/powerpoint/2010/main" val="3304599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0">
                                            <p:txEl>
                                              <p:pRg st="0" end="0"/>
                                            </p:txEl>
                                          </p:spTgt>
                                        </p:tgtEl>
                                        <p:attrNameLst>
                                          <p:attrName>style.visibility</p:attrName>
                                        </p:attrNameLst>
                                      </p:cBhvr>
                                      <p:to>
                                        <p:strVal val="visible"/>
                                      </p:to>
                                    </p:set>
                                    <p:anim calcmode="lin" valueType="num">
                                      <p:cBhvr additive="base">
                                        <p:cTn id="23" dur="250" fill="hold"/>
                                        <p:tgtEl>
                                          <p:spTgt spid="20">
                                            <p:txEl>
                                              <p:pRg st="0" end="0"/>
                                            </p:txEl>
                                          </p:spTgt>
                                        </p:tgtEl>
                                        <p:attrNameLst>
                                          <p:attrName>ppt_x</p:attrName>
                                        </p:attrNameLst>
                                      </p:cBhvr>
                                      <p:tavLst>
                                        <p:tav tm="0">
                                          <p:val>
                                            <p:strVal val="1+#ppt_w/2"/>
                                          </p:val>
                                        </p:tav>
                                        <p:tav tm="100000">
                                          <p:val>
                                            <p:strVal val="#ppt_x"/>
                                          </p:val>
                                        </p:tav>
                                      </p:tavLst>
                                    </p:anim>
                                    <p:anim calcmode="lin" valueType="num">
                                      <p:cBhvr additive="base">
                                        <p:cTn id="24" dur="250" fill="hold"/>
                                        <p:tgtEl>
                                          <p:spTgt spid="2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2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35</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
        <p:nvSpPr>
          <p:cNvPr id="15" name="Segnaposto testo 4">
            <a:extLst>
              <a:ext uri="{FF2B5EF4-FFF2-40B4-BE49-F238E27FC236}">
                <a16:creationId xmlns:a16="http://schemas.microsoft.com/office/drawing/2014/main" id="{B60C77FB-B660-462A-B853-3CA33C980011}"/>
              </a:ext>
            </a:extLst>
          </p:cNvPr>
          <p:cNvSpPr>
            <a:spLocks noGrp="1"/>
          </p:cNvSpPr>
          <p:nvPr>
            <p:ph type="body" sz="quarter" idx="3"/>
          </p:nvPr>
        </p:nvSpPr>
        <p:spPr>
          <a:xfrm>
            <a:off x="6217920" y="1846052"/>
            <a:ext cx="4937760" cy="736282"/>
          </a:xfrm>
        </p:spPr>
        <p:txBody>
          <a:bodyPr>
            <a:normAutofit/>
          </a:bodyPr>
          <a:lstStyle/>
          <a:p>
            <a:r>
              <a:rPr lang="it-IT" sz="2200" b="1" dirty="0"/>
              <a:t>CONTRO</a:t>
            </a:r>
          </a:p>
        </p:txBody>
      </p:sp>
    </p:spTree>
    <p:extLst>
      <p:ext uri="{BB962C8B-B14F-4D97-AF65-F5344CB8AC3E}">
        <p14:creationId xmlns:p14="http://schemas.microsoft.com/office/powerpoint/2010/main" val="4136059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9"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36</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
        <p:nvSpPr>
          <p:cNvPr id="15" name="Segnaposto testo 4">
            <a:extLst>
              <a:ext uri="{FF2B5EF4-FFF2-40B4-BE49-F238E27FC236}">
                <a16:creationId xmlns:a16="http://schemas.microsoft.com/office/drawing/2014/main" id="{102F75BF-38F8-4CA4-8E2A-8BE90D26843F}"/>
              </a:ext>
            </a:extLst>
          </p:cNvPr>
          <p:cNvSpPr>
            <a:spLocks noGrp="1"/>
          </p:cNvSpPr>
          <p:nvPr>
            <p:ph type="body" sz="quarter" idx="3"/>
          </p:nvPr>
        </p:nvSpPr>
        <p:spPr>
          <a:xfrm>
            <a:off x="6217920" y="1846052"/>
            <a:ext cx="4937760" cy="736282"/>
          </a:xfrm>
        </p:spPr>
        <p:txBody>
          <a:bodyPr>
            <a:normAutofit/>
          </a:bodyPr>
          <a:lstStyle/>
          <a:p>
            <a:r>
              <a:rPr lang="it-IT" sz="2200" b="1" dirty="0"/>
              <a:t>CONTRO</a:t>
            </a:r>
          </a:p>
        </p:txBody>
      </p:sp>
    </p:spTree>
    <p:extLst>
      <p:ext uri="{BB962C8B-B14F-4D97-AF65-F5344CB8AC3E}">
        <p14:creationId xmlns:p14="http://schemas.microsoft.com/office/powerpoint/2010/main" val="2989506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5"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a:p>
            <a:pPr>
              <a:buFont typeface="Calibri" panose="020F0502020204030204" pitchFamily="34" charset="0"/>
              <a:buChar char="●"/>
            </a:pPr>
            <a:r>
              <a:rPr lang="it-IT" b="1" dirty="0">
                <a:solidFill>
                  <a:schemeClr val="accent1"/>
                </a:solidFill>
              </a:rPr>
              <a:t>Uso massimizzato </a:t>
            </a:r>
            <a:r>
              <a:rPr lang="it-IT" dirty="0"/>
              <a:t>delle risorse, soprattutto </a:t>
            </a:r>
            <a:r>
              <a:rPr lang="it-IT" b="1" dirty="0">
                <a:solidFill>
                  <a:schemeClr val="accent1"/>
                </a:solidFill>
              </a:rPr>
              <a:t>CPU</a:t>
            </a:r>
            <a:r>
              <a:rPr lang="it-IT" dirty="0"/>
              <a:t> e </a:t>
            </a:r>
            <a:r>
              <a:rPr lang="it-IT" b="1" dirty="0">
                <a:solidFill>
                  <a:schemeClr val="accent1"/>
                </a:solidFill>
              </a:rPr>
              <a:t>cache</a:t>
            </a:r>
            <a:r>
              <a:rPr lang="it-IT" dirty="0"/>
              <a:t>, grazie al layout dei </a:t>
            </a:r>
            <a:r>
              <a:rPr lang="it-IT" u="sng" dirty="0"/>
              <a:t>dati</a:t>
            </a:r>
            <a:r>
              <a:rPr lang="it-IT" dirty="0"/>
              <a:t>.</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37</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
        <p:nvSpPr>
          <p:cNvPr id="15" name="Segnaposto testo 4">
            <a:extLst>
              <a:ext uri="{FF2B5EF4-FFF2-40B4-BE49-F238E27FC236}">
                <a16:creationId xmlns:a16="http://schemas.microsoft.com/office/drawing/2014/main" id="{EFE539CC-887B-432E-8D1F-A467CBFAB5E0}"/>
              </a:ext>
            </a:extLst>
          </p:cNvPr>
          <p:cNvSpPr>
            <a:spLocks noGrp="1"/>
          </p:cNvSpPr>
          <p:nvPr>
            <p:ph type="body" sz="quarter" idx="3"/>
          </p:nvPr>
        </p:nvSpPr>
        <p:spPr>
          <a:xfrm>
            <a:off x="6217920" y="1846052"/>
            <a:ext cx="4937760" cy="736282"/>
          </a:xfrm>
        </p:spPr>
        <p:txBody>
          <a:bodyPr>
            <a:normAutofit/>
          </a:bodyPr>
          <a:lstStyle/>
          <a:p>
            <a:r>
              <a:rPr lang="it-IT" sz="2200" b="1" dirty="0"/>
              <a:t>CONTRO</a:t>
            </a:r>
          </a:p>
        </p:txBody>
      </p:sp>
    </p:spTree>
    <p:extLst>
      <p:ext uri="{BB962C8B-B14F-4D97-AF65-F5344CB8AC3E}">
        <p14:creationId xmlns:p14="http://schemas.microsoft.com/office/powerpoint/2010/main" val="80721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15">
                                            <p:txEl>
                                              <p:pRg st="0" end="0"/>
                                            </p:txEl>
                                          </p:spTgt>
                                        </p:tgtEl>
                                        <p:attrNameLst>
                                          <p:attrName>style.visibility</p:attrName>
                                        </p:attrNameLst>
                                      </p:cBhvr>
                                      <p:to>
                                        <p:strVal val="visible"/>
                                      </p:to>
                                    </p:set>
                                    <p:anim calcmode="lin" valueType="num">
                                      <p:cBhvr additive="base">
                                        <p:cTn id="38"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9"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a:p>
            <a:pPr>
              <a:buFont typeface="Calibri" panose="020F0502020204030204" pitchFamily="34" charset="0"/>
              <a:buChar char="●"/>
            </a:pPr>
            <a:r>
              <a:rPr lang="it-IT" b="1" dirty="0">
                <a:solidFill>
                  <a:schemeClr val="accent1"/>
                </a:solidFill>
              </a:rPr>
              <a:t>Uso massimizzato </a:t>
            </a:r>
            <a:r>
              <a:rPr lang="it-IT" dirty="0"/>
              <a:t>delle risorse, soprattutto </a:t>
            </a:r>
            <a:r>
              <a:rPr lang="it-IT" b="1" dirty="0">
                <a:solidFill>
                  <a:schemeClr val="accent1"/>
                </a:solidFill>
              </a:rPr>
              <a:t>CPU</a:t>
            </a:r>
            <a:r>
              <a:rPr lang="it-IT" dirty="0"/>
              <a:t> e </a:t>
            </a:r>
            <a:r>
              <a:rPr lang="it-IT" b="1" dirty="0">
                <a:solidFill>
                  <a:schemeClr val="accent1"/>
                </a:solidFill>
              </a:rPr>
              <a:t>cache</a:t>
            </a:r>
            <a:r>
              <a:rPr lang="it-IT" dirty="0"/>
              <a:t>, grazie al layout dei </a:t>
            </a:r>
            <a:r>
              <a:rPr lang="it-IT" u="sng" dirty="0"/>
              <a:t>dati</a:t>
            </a:r>
            <a:r>
              <a:rPr lang="it-IT" dirty="0"/>
              <a:t>.</a:t>
            </a:r>
          </a:p>
          <a:p>
            <a:pPr>
              <a:buFont typeface="Calibri" panose="020F0502020204030204" pitchFamily="34" charset="0"/>
              <a:buChar char="●"/>
            </a:pPr>
            <a:r>
              <a:rPr lang="it-IT" dirty="0"/>
              <a:t>Riduzione dei consumi (maggiore durata della batteria).</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38</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
        <p:nvSpPr>
          <p:cNvPr id="15" name="Segnaposto testo 4">
            <a:extLst>
              <a:ext uri="{FF2B5EF4-FFF2-40B4-BE49-F238E27FC236}">
                <a16:creationId xmlns:a16="http://schemas.microsoft.com/office/drawing/2014/main" id="{8F690A39-0179-4055-87D9-B70CB0B3F5FD}"/>
              </a:ext>
            </a:extLst>
          </p:cNvPr>
          <p:cNvSpPr>
            <a:spLocks noGrp="1"/>
          </p:cNvSpPr>
          <p:nvPr>
            <p:ph type="body" sz="quarter" idx="3"/>
          </p:nvPr>
        </p:nvSpPr>
        <p:spPr>
          <a:xfrm>
            <a:off x="6217920" y="1846052"/>
            <a:ext cx="4937760" cy="736282"/>
          </a:xfrm>
        </p:spPr>
        <p:txBody>
          <a:bodyPr>
            <a:normAutofit/>
          </a:bodyPr>
          <a:lstStyle/>
          <a:p>
            <a:r>
              <a:rPr lang="it-IT" sz="2200" b="1" dirty="0"/>
              <a:t>CONTRO</a:t>
            </a:r>
          </a:p>
        </p:txBody>
      </p:sp>
    </p:spTree>
    <p:extLst>
      <p:ext uri="{BB962C8B-B14F-4D97-AF65-F5344CB8AC3E}">
        <p14:creationId xmlns:p14="http://schemas.microsoft.com/office/powerpoint/2010/main" val="213692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15">
                                            <p:txEl>
                                              <p:pRg st="0" end="0"/>
                                            </p:txEl>
                                          </p:spTgt>
                                        </p:tgtEl>
                                        <p:attrNameLst>
                                          <p:attrName>style.visibility</p:attrName>
                                        </p:attrNameLst>
                                      </p:cBhvr>
                                      <p:to>
                                        <p:strVal val="visible"/>
                                      </p:to>
                                    </p:set>
                                    <p:anim calcmode="lin" valueType="num">
                                      <p:cBhvr additive="base">
                                        <p:cTn id="43"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44"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a:p>
            <a:pPr>
              <a:buFont typeface="Calibri" panose="020F0502020204030204" pitchFamily="34" charset="0"/>
              <a:buChar char="●"/>
            </a:pPr>
            <a:r>
              <a:rPr lang="it-IT" b="1" dirty="0">
                <a:solidFill>
                  <a:schemeClr val="accent1"/>
                </a:solidFill>
              </a:rPr>
              <a:t>Uso massimizzato </a:t>
            </a:r>
            <a:r>
              <a:rPr lang="it-IT" dirty="0"/>
              <a:t>delle risorse, soprattutto </a:t>
            </a:r>
            <a:r>
              <a:rPr lang="it-IT" b="1" dirty="0">
                <a:solidFill>
                  <a:schemeClr val="accent1"/>
                </a:solidFill>
              </a:rPr>
              <a:t>CPU</a:t>
            </a:r>
            <a:r>
              <a:rPr lang="it-IT" dirty="0"/>
              <a:t> e </a:t>
            </a:r>
            <a:r>
              <a:rPr lang="it-IT" b="1" dirty="0">
                <a:solidFill>
                  <a:schemeClr val="accent1"/>
                </a:solidFill>
              </a:rPr>
              <a:t>cache</a:t>
            </a:r>
            <a:r>
              <a:rPr lang="it-IT" dirty="0"/>
              <a:t>, grazie al layout dei </a:t>
            </a:r>
            <a:r>
              <a:rPr lang="it-IT" u="sng" dirty="0"/>
              <a:t>dati</a:t>
            </a:r>
            <a:r>
              <a:rPr lang="it-IT" dirty="0"/>
              <a:t>.</a:t>
            </a:r>
          </a:p>
          <a:p>
            <a:pPr>
              <a:buFont typeface="Calibri" panose="020F0502020204030204" pitchFamily="34" charset="0"/>
              <a:buChar char="●"/>
            </a:pPr>
            <a:r>
              <a:rPr lang="it-IT" dirty="0"/>
              <a:t>Riduzione dei consumi (maggiore durata della batteria).</a:t>
            </a:r>
          </a:p>
          <a:p>
            <a:pPr>
              <a:buFont typeface="Calibri" panose="020F0502020204030204" pitchFamily="34" charset="0"/>
              <a:buChar char="●"/>
            </a:pPr>
            <a:r>
              <a:rPr lang="it-IT" dirty="0"/>
              <a:t>Modello di rete con </a:t>
            </a:r>
            <a:r>
              <a:rPr lang="it-IT" b="1" dirty="0">
                <a:solidFill>
                  <a:schemeClr val="accent1"/>
                </a:solidFill>
              </a:rPr>
              <a:t>latenza minima.</a:t>
            </a:r>
            <a:endParaRPr lang="it-IT" dirty="0"/>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39</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
        <p:nvSpPr>
          <p:cNvPr id="15" name="Segnaposto testo 4">
            <a:extLst>
              <a:ext uri="{FF2B5EF4-FFF2-40B4-BE49-F238E27FC236}">
                <a16:creationId xmlns:a16="http://schemas.microsoft.com/office/drawing/2014/main" id="{A979A4F7-86CB-4541-99A3-91CD0043F358}"/>
              </a:ext>
            </a:extLst>
          </p:cNvPr>
          <p:cNvSpPr>
            <a:spLocks noGrp="1"/>
          </p:cNvSpPr>
          <p:nvPr>
            <p:ph type="body" sz="quarter" idx="3"/>
          </p:nvPr>
        </p:nvSpPr>
        <p:spPr>
          <a:xfrm>
            <a:off x="6217920" y="1846052"/>
            <a:ext cx="4937760" cy="736282"/>
          </a:xfrm>
        </p:spPr>
        <p:txBody>
          <a:bodyPr>
            <a:normAutofit/>
          </a:bodyPr>
          <a:lstStyle/>
          <a:p>
            <a:r>
              <a:rPr lang="it-IT" sz="2200" b="1" dirty="0"/>
              <a:t>CONTRO</a:t>
            </a:r>
          </a:p>
        </p:txBody>
      </p:sp>
    </p:spTree>
    <p:extLst>
      <p:ext uri="{BB962C8B-B14F-4D97-AF65-F5344CB8AC3E}">
        <p14:creationId xmlns:p14="http://schemas.microsoft.com/office/powerpoint/2010/main" val="3887355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15">
                                            <p:txEl>
                                              <p:pRg st="0" end="0"/>
                                            </p:txEl>
                                          </p:spTgt>
                                        </p:tgtEl>
                                        <p:attrNameLst>
                                          <p:attrName>style.visibility</p:attrName>
                                        </p:attrNameLst>
                                      </p:cBhvr>
                                      <p:to>
                                        <p:strVal val="visible"/>
                                      </p:to>
                                    </p:set>
                                    <p:anim calcmode="lin" valueType="num">
                                      <p:cBhvr additive="base">
                                        <p:cTn id="48"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49"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1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FF42FEAD-C9FD-4DB4-A6B1-C00637AC1ECF}"/>
              </a:ext>
            </a:extLst>
          </p:cNvPr>
          <p:cNvSpPr>
            <a:spLocks noGrp="1"/>
          </p:cNvSpPr>
          <p:nvPr>
            <p:ph idx="1"/>
          </p:nvPr>
        </p:nvSpPr>
        <p:spPr>
          <a:xfrm>
            <a:off x="1097279" y="1845734"/>
            <a:ext cx="4998721" cy="1450757"/>
          </a:xfrm>
        </p:spPr>
        <p:txBody>
          <a:bodyPr>
            <a:normAutofit/>
          </a:bodyPr>
          <a:lstStyle/>
          <a:p>
            <a:pPr>
              <a:buFont typeface="Calibri" panose="020F0502020204030204" pitchFamily="34" charset="0"/>
              <a:buChar char="●"/>
            </a:pPr>
            <a:r>
              <a:rPr lang="it-IT" dirty="0"/>
              <a:t>Nel 2018 Unity ha iniziato una profonda </a:t>
            </a:r>
            <a:r>
              <a:rPr lang="it-IT" b="1" dirty="0">
                <a:solidFill>
                  <a:schemeClr val="accent1">
                    <a:lumMod val="75000"/>
                  </a:schemeClr>
                </a:solidFill>
              </a:rPr>
              <a:t>ristrutturazione</a:t>
            </a:r>
            <a:r>
              <a:rPr lang="it-IT" dirty="0"/>
              <a:t> del proprio motore di gioco.</a:t>
            </a:r>
          </a:p>
          <a:p>
            <a:pPr>
              <a:buFont typeface="Calibri" panose="020F0502020204030204" pitchFamily="34" charset="0"/>
              <a:buChar char="●"/>
            </a:pPr>
            <a:r>
              <a:rPr lang="it-IT" b="1" dirty="0">
                <a:solidFill>
                  <a:schemeClr val="accent1">
                    <a:lumMod val="75000"/>
                  </a:schemeClr>
                </a:solidFill>
              </a:rPr>
              <a:t>Architettura classica</a:t>
            </a:r>
            <a:r>
              <a:rPr lang="it-IT" dirty="0"/>
              <a:t> limitata dal modello a </a:t>
            </a:r>
            <a:r>
              <a:rPr lang="it-IT" b="1" dirty="0">
                <a:solidFill>
                  <a:schemeClr val="accent1">
                    <a:lumMod val="75000"/>
                  </a:schemeClr>
                </a:solidFill>
              </a:rPr>
              <a:t>componenti</a:t>
            </a:r>
            <a:r>
              <a:rPr lang="it-IT" dirty="0"/>
              <a:t> (GameObject e MonoBehaviour).</a:t>
            </a:r>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4</a:t>
            </a:fld>
            <a:endParaRPr lang="it-IT" dirty="0"/>
          </a:p>
        </p:txBody>
      </p:sp>
      <p:sp>
        <p:nvSpPr>
          <p:cNvPr id="9" name="Rettangolo 8">
            <a:extLst>
              <a:ext uri="{FF2B5EF4-FFF2-40B4-BE49-F238E27FC236}">
                <a16:creationId xmlns:a16="http://schemas.microsoft.com/office/drawing/2014/main" id="{D808B65A-3F95-4764-BD4D-7677C0CD5F04}"/>
              </a:ext>
            </a:extLst>
          </p:cNvPr>
          <p:cNvSpPr/>
          <p:nvPr/>
        </p:nvSpPr>
        <p:spPr>
          <a:xfrm>
            <a:off x="6822669" y="573521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Unity: modello a componenti.</a:t>
            </a:r>
            <a:endParaRPr lang="it-IT" sz="2000" b="1" dirty="0">
              <a:ln>
                <a:solidFill>
                  <a:schemeClr val="bg1"/>
                </a:solidFill>
              </a:ln>
              <a:solidFill>
                <a:schemeClr val="tx1"/>
              </a:solidFill>
            </a:endParaRPr>
          </a:p>
        </p:txBody>
      </p:sp>
      <p:pic>
        <p:nvPicPr>
          <p:cNvPr id="25" name="Immagine 24">
            <a:extLst>
              <a:ext uri="{FF2B5EF4-FFF2-40B4-BE49-F238E27FC236}">
                <a16:creationId xmlns:a16="http://schemas.microsoft.com/office/drawing/2014/main" id="{EB107B05-9964-4652-9E75-EAE27A984C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2671" y="1845734"/>
            <a:ext cx="3895164" cy="3895164"/>
          </a:xfrm>
          <a:prstGeom prst="rect">
            <a:avLst/>
          </a:prstGeom>
        </p:spPr>
      </p:pic>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124913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80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fade">
                                      <p:cBhvr>
                                        <p:cTn id="16" dur="500"/>
                                        <p:tgtEl>
                                          <p:spTgt spid="3">
                                            <p:txEl>
                                              <p:pRg st="1" end="1"/>
                                            </p:txEl>
                                          </p:spTgt>
                                        </p:tgtEl>
                                      </p:cBhvr>
                                    </p:animEffect>
                                  </p:childTnLst>
                                </p:cTn>
                              </p:par>
                              <p:par>
                                <p:cTn id="17" presetID="10" presetClass="entr" presetSubtype="0" fill="hold" nodeType="withEffect">
                                  <p:stCondLst>
                                    <p:cond delay="30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grpId="0" nodeType="withEffect">
                                  <p:stCondLst>
                                    <p:cond delay="3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a:p>
            <a:pPr>
              <a:buFont typeface="Calibri" panose="020F0502020204030204" pitchFamily="34" charset="0"/>
              <a:buChar char="●"/>
            </a:pPr>
            <a:r>
              <a:rPr lang="it-IT" b="1" dirty="0">
                <a:solidFill>
                  <a:schemeClr val="accent1"/>
                </a:solidFill>
              </a:rPr>
              <a:t>Uso massimizzato </a:t>
            </a:r>
            <a:r>
              <a:rPr lang="it-IT" dirty="0"/>
              <a:t>delle risorse, soprattutto </a:t>
            </a:r>
            <a:r>
              <a:rPr lang="it-IT" b="1" dirty="0">
                <a:solidFill>
                  <a:schemeClr val="accent1"/>
                </a:solidFill>
              </a:rPr>
              <a:t>CPU</a:t>
            </a:r>
            <a:r>
              <a:rPr lang="it-IT" dirty="0"/>
              <a:t> e </a:t>
            </a:r>
            <a:r>
              <a:rPr lang="it-IT" b="1" dirty="0">
                <a:solidFill>
                  <a:schemeClr val="accent1"/>
                </a:solidFill>
              </a:rPr>
              <a:t>cache</a:t>
            </a:r>
            <a:r>
              <a:rPr lang="it-IT" dirty="0"/>
              <a:t>, grazie al layout dei </a:t>
            </a:r>
            <a:r>
              <a:rPr lang="it-IT" u="sng" dirty="0"/>
              <a:t>dati</a:t>
            </a:r>
            <a:r>
              <a:rPr lang="it-IT" dirty="0"/>
              <a:t>.</a:t>
            </a:r>
          </a:p>
          <a:p>
            <a:pPr>
              <a:buFont typeface="Calibri" panose="020F0502020204030204" pitchFamily="34" charset="0"/>
              <a:buChar char="●"/>
            </a:pPr>
            <a:r>
              <a:rPr lang="it-IT" dirty="0"/>
              <a:t>Riduzione dei consumi (maggiore durata della batteria).</a:t>
            </a:r>
          </a:p>
          <a:p>
            <a:pPr>
              <a:buFont typeface="Calibri" panose="020F0502020204030204" pitchFamily="34" charset="0"/>
              <a:buChar char="●"/>
            </a:pPr>
            <a:r>
              <a:rPr lang="it-IT" dirty="0"/>
              <a:t>Modello di rete con </a:t>
            </a:r>
            <a:r>
              <a:rPr lang="it-IT" b="1" dirty="0">
                <a:solidFill>
                  <a:schemeClr val="accent1"/>
                </a:solidFill>
              </a:rPr>
              <a:t>latenza minima.</a:t>
            </a:r>
            <a:endParaRPr lang="it-IT" dirty="0"/>
          </a:p>
        </p:txBody>
      </p:sp>
      <p:sp>
        <p:nvSpPr>
          <p:cNvPr id="5" name="Segnaposto testo 4">
            <a:extLst>
              <a:ext uri="{FF2B5EF4-FFF2-40B4-BE49-F238E27FC236}">
                <a16:creationId xmlns:a16="http://schemas.microsoft.com/office/drawing/2014/main" id="{0CDE92CC-10A0-4F61-99DB-C49C40751E76}"/>
              </a:ext>
            </a:extLst>
          </p:cNvPr>
          <p:cNvSpPr>
            <a:spLocks noGrp="1"/>
          </p:cNvSpPr>
          <p:nvPr>
            <p:ph type="body" sz="quarter" idx="3"/>
          </p:nvPr>
        </p:nvSpPr>
        <p:spPr/>
        <p:txBody>
          <a:bodyPr>
            <a:normAutofit/>
          </a:bodyPr>
          <a:lstStyle/>
          <a:p>
            <a:r>
              <a:rPr lang="it-IT" sz="2200" b="1" dirty="0"/>
              <a:t>CONTRO</a:t>
            </a:r>
          </a:p>
        </p:txBody>
      </p:sp>
      <p:sp>
        <p:nvSpPr>
          <p:cNvPr id="6" name="Segnaposto contenuto 5">
            <a:extLst>
              <a:ext uri="{FF2B5EF4-FFF2-40B4-BE49-F238E27FC236}">
                <a16:creationId xmlns:a16="http://schemas.microsoft.com/office/drawing/2014/main" id="{ABB0E878-0EB8-44C8-8308-00FD73E14287}"/>
              </a:ext>
            </a:extLst>
          </p:cNvPr>
          <p:cNvSpPr>
            <a:spLocks noGrp="1"/>
          </p:cNvSpPr>
          <p:nvPr>
            <p:ph sz="quarter" idx="4"/>
          </p:nvPr>
        </p:nvSpPr>
        <p:spPr>
          <a:xfrm>
            <a:off x="6217920" y="2582334"/>
            <a:ext cx="4937760" cy="3625960"/>
          </a:xfrm>
        </p:spPr>
        <p:txBody>
          <a:bodyPr>
            <a:normAutofit/>
          </a:bodyPr>
          <a:lstStyle/>
          <a:p>
            <a:pPr>
              <a:buFont typeface="Calibri" panose="020F0502020204030204" pitchFamily="34" charset="0"/>
              <a:buChar char="●"/>
            </a:pPr>
            <a:r>
              <a:rPr lang="it-IT" dirty="0"/>
              <a:t>Ancora in fase di sviluppo.</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40</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93895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 calcmode="lin" valueType="num">
                                      <p:cBhvr additive="base">
                                        <p:cTn id="48" dur="2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49" dur="25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a:p>
            <a:pPr>
              <a:buFont typeface="Calibri" panose="020F0502020204030204" pitchFamily="34" charset="0"/>
              <a:buChar char="●"/>
            </a:pPr>
            <a:r>
              <a:rPr lang="it-IT" b="1" dirty="0">
                <a:solidFill>
                  <a:schemeClr val="accent1"/>
                </a:solidFill>
              </a:rPr>
              <a:t>Uso massimizzato </a:t>
            </a:r>
            <a:r>
              <a:rPr lang="it-IT" dirty="0"/>
              <a:t>delle risorse, soprattutto </a:t>
            </a:r>
            <a:r>
              <a:rPr lang="it-IT" b="1" dirty="0">
                <a:solidFill>
                  <a:schemeClr val="accent1"/>
                </a:solidFill>
              </a:rPr>
              <a:t>CPU</a:t>
            </a:r>
            <a:r>
              <a:rPr lang="it-IT" dirty="0"/>
              <a:t> e </a:t>
            </a:r>
            <a:r>
              <a:rPr lang="it-IT" b="1" dirty="0">
                <a:solidFill>
                  <a:schemeClr val="accent1"/>
                </a:solidFill>
              </a:rPr>
              <a:t>cache</a:t>
            </a:r>
            <a:r>
              <a:rPr lang="it-IT" dirty="0"/>
              <a:t>, grazie al layout dei </a:t>
            </a:r>
            <a:r>
              <a:rPr lang="it-IT" u="sng" dirty="0"/>
              <a:t>dati</a:t>
            </a:r>
            <a:r>
              <a:rPr lang="it-IT" dirty="0"/>
              <a:t>.</a:t>
            </a:r>
          </a:p>
          <a:p>
            <a:pPr>
              <a:buFont typeface="Calibri" panose="020F0502020204030204" pitchFamily="34" charset="0"/>
              <a:buChar char="●"/>
            </a:pPr>
            <a:r>
              <a:rPr lang="it-IT" dirty="0"/>
              <a:t>Riduzione dei consumi (maggiore durata della batteria).</a:t>
            </a:r>
          </a:p>
          <a:p>
            <a:pPr>
              <a:buFont typeface="Calibri" panose="020F0502020204030204" pitchFamily="34" charset="0"/>
              <a:buChar char="●"/>
            </a:pPr>
            <a:r>
              <a:rPr lang="it-IT" dirty="0"/>
              <a:t>Modello di rete con </a:t>
            </a:r>
            <a:r>
              <a:rPr lang="it-IT" b="1" dirty="0">
                <a:solidFill>
                  <a:schemeClr val="accent1"/>
                </a:solidFill>
              </a:rPr>
              <a:t>latenza minima.</a:t>
            </a:r>
            <a:endParaRPr lang="it-IT" dirty="0"/>
          </a:p>
        </p:txBody>
      </p:sp>
      <p:sp>
        <p:nvSpPr>
          <p:cNvPr id="5" name="Segnaposto testo 4">
            <a:extLst>
              <a:ext uri="{FF2B5EF4-FFF2-40B4-BE49-F238E27FC236}">
                <a16:creationId xmlns:a16="http://schemas.microsoft.com/office/drawing/2014/main" id="{0CDE92CC-10A0-4F61-99DB-C49C40751E76}"/>
              </a:ext>
            </a:extLst>
          </p:cNvPr>
          <p:cNvSpPr>
            <a:spLocks noGrp="1"/>
          </p:cNvSpPr>
          <p:nvPr>
            <p:ph type="body" sz="quarter" idx="3"/>
          </p:nvPr>
        </p:nvSpPr>
        <p:spPr/>
        <p:txBody>
          <a:bodyPr>
            <a:normAutofit/>
          </a:bodyPr>
          <a:lstStyle/>
          <a:p>
            <a:r>
              <a:rPr lang="it-IT" sz="2200" b="1" dirty="0"/>
              <a:t>CONTRO</a:t>
            </a:r>
          </a:p>
        </p:txBody>
      </p:sp>
      <p:sp>
        <p:nvSpPr>
          <p:cNvPr id="6" name="Segnaposto contenuto 5">
            <a:extLst>
              <a:ext uri="{FF2B5EF4-FFF2-40B4-BE49-F238E27FC236}">
                <a16:creationId xmlns:a16="http://schemas.microsoft.com/office/drawing/2014/main" id="{ABB0E878-0EB8-44C8-8308-00FD73E14287}"/>
              </a:ext>
            </a:extLst>
          </p:cNvPr>
          <p:cNvSpPr>
            <a:spLocks noGrp="1"/>
          </p:cNvSpPr>
          <p:nvPr>
            <p:ph sz="quarter" idx="4"/>
          </p:nvPr>
        </p:nvSpPr>
        <p:spPr>
          <a:xfrm>
            <a:off x="6217920" y="2582334"/>
            <a:ext cx="4937760" cy="3625960"/>
          </a:xfrm>
        </p:spPr>
        <p:txBody>
          <a:bodyPr>
            <a:normAutofit/>
          </a:bodyPr>
          <a:lstStyle/>
          <a:p>
            <a:pPr>
              <a:buFont typeface="Calibri" panose="020F0502020204030204" pitchFamily="34" charset="0"/>
              <a:buChar char="●"/>
            </a:pPr>
            <a:r>
              <a:rPr lang="it-IT" dirty="0"/>
              <a:t>Ancora in fase di sviluppo.</a:t>
            </a:r>
          </a:p>
          <a:p>
            <a:pPr>
              <a:buFont typeface="Calibri" panose="020F0502020204030204" pitchFamily="34" charset="0"/>
              <a:buChar char="●"/>
            </a:pPr>
            <a:r>
              <a:rPr lang="it-IT" dirty="0"/>
              <a:t>I package saranno soggetti a possibili cambiamenti dal calibro differente.</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41</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40742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 calcmode="lin" valueType="num">
                                      <p:cBhvr additive="base">
                                        <p:cTn id="48" dur="2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49" dur="25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500"/>
                                        <p:tgtEl>
                                          <p:spTgt spid="6">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animEffect transition="in" filter="fade">
                                      <p:cBhvr>
                                        <p:cTn id="5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A115608A-4C6C-4EA8-9263-523A32F4D6A8}"/>
              </a:ext>
            </a:extLst>
          </p:cNvPr>
          <p:cNvSpPr>
            <a:spLocks noGrp="1"/>
          </p:cNvSpPr>
          <p:nvPr>
            <p:ph type="body" idx="1"/>
          </p:nvPr>
        </p:nvSpPr>
        <p:spPr/>
        <p:txBody>
          <a:bodyPr>
            <a:normAutofit/>
          </a:bodyPr>
          <a:lstStyle/>
          <a:p>
            <a:r>
              <a:rPr lang="it-IT" sz="2200" b="1" dirty="0"/>
              <a:t>PRO</a:t>
            </a:r>
          </a:p>
        </p:txBody>
      </p:sp>
      <p:sp>
        <p:nvSpPr>
          <p:cNvPr id="4" name="Segnaposto contenuto 3">
            <a:extLst>
              <a:ext uri="{FF2B5EF4-FFF2-40B4-BE49-F238E27FC236}">
                <a16:creationId xmlns:a16="http://schemas.microsoft.com/office/drawing/2014/main" id="{77A1E21B-9BE5-4B74-BA58-D9AF9AE21492}"/>
              </a:ext>
            </a:extLst>
          </p:cNvPr>
          <p:cNvSpPr>
            <a:spLocks noGrp="1"/>
          </p:cNvSpPr>
          <p:nvPr>
            <p:ph sz="half" idx="2"/>
          </p:nvPr>
        </p:nvSpPr>
        <p:spPr>
          <a:xfrm>
            <a:off x="1097280" y="2582333"/>
            <a:ext cx="4937760" cy="3625961"/>
          </a:xfrm>
        </p:spPr>
        <p:txBody>
          <a:bodyPr>
            <a:normAutofit/>
          </a:bodyPr>
          <a:lstStyle/>
          <a:p>
            <a:pPr>
              <a:buFont typeface="Calibri" panose="020F0502020204030204" pitchFamily="34" charset="0"/>
              <a:buChar char="●"/>
            </a:pPr>
            <a:r>
              <a:rPr lang="it-IT" b="1" dirty="0">
                <a:solidFill>
                  <a:schemeClr val="accent1"/>
                </a:solidFill>
              </a:rPr>
              <a:t>Separazione logica </a:t>
            </a:r>
            <a:r>
              <a:rPr lang="it-IT" dirty="0"/>
              <a:t>dei dati e del comportamento.</a:t>
            </a:r>
          </a:p>
          <a:p>
            <a:pPr>
              <a:buFont typeface="Calibri" panose="020F0502020204030204" pitchFamily="34" charset="0"/>
              <a:buChar char="●"/>
            </a:pPr>
            <a:r>
              <a:rPr lang="it-IT" b="1" dirty="0">
                <a:solidFill>
                  <a:schemeClr val="accent1"/>
                </a:solidFill>
              </a:rPr>
              <a:t>Codice</a:t>
            </a:r>
            <a:r>
              <a:rPr lang="it-IT" dirty="0"/>
              <a:t> altamente </a:t>
            </a:r>
            <a:r>
              <a:rPr lang="it-IT" b="1" dirty="0">
                <a:solidFill>
                  <a:schemeClr val="accent1"/>
                </a:solidFill>
              </a:rPr>
              <a:t>leggibile</a:t>
            </a:r>
            <a:r>
              <a:rPr lang="it-IT" dirty="0"/>
              <a:t> e </a:t>
            </a:r>
            <a:r>
              <a:rPr lang="it-IT" b="1" dirty="0">
                <a:solidFill>
                  <a:schemeClr val="accent1"/>
                </a:solidFill>
              </a:rPr>
              <a:t>riutilizzabile</a:t>
            </a:r>
            <a:r>
              <a:rPr lang="it-IT" dirty="0"/>
              <a:t>.</a:t>
            </a:r>
          </a:p>
          <a:p>
            <a:pPr>
              <a:buFont typeface="Calibri" panose="020F0502020204030204" pitchFamily="34" charset="0"/>
              <a:buChar char="●"/>
            </a:pPr>
            <a:r>
              <a:rPr lang="it-IT" b="1" dirty="0">
                <a:solidFill>
                  <a:schemeClr val="accent1"/>
                </a:solidFill>
              </a:rPr>
              <a:t>Uso massimizzato </a:t>
            </a:r>
            <a:r>
              <a:rPr lang="it-IT" dirty="0"/>
              <a:t>delle risorse, soprattutto </a:t>
            </a:r>
            <a:r>
              <a:rPr lang="it-IT" b="1" dirty="0">
                <a:solidFill>
                  <a:schemeClr val="accent1"/>
                </a:solidFill>
              </a:rPr>
              <a:t>CPU</a:t>
            </a:r>
            <a:r>
              <a:rPr lang="it-IT" dirty="0"/>
              <a:t> e </a:t>
            </a:r>
            <a:r>
              <a:rPr lang="it-IT" b="1" dirty="0">
                <a:solidFill>
                  <a:schemeClr val="accent1"/>
                </a:solidFill>
              </a:rPr>
              <a:t>cache</a:t>
            </a:r>
            <a:r>
              <a:rPr lang="it-IT" dirty="0"/>
              <a:t>, grazie al layout dei </a:t>
            </a:r>
            <a:r>
              <a:rPr lang="it-IT" u="sng" dirty="0"/>
              <a:t>dati</a:t>
            </a:r>
            <a:r>
              <a:rPr lang="it-IT" dirty="0"/>
              <a:t>.</a:t>
            </a:r>
          </a:p>
          <a:p>
            <a:pPr>
              <a:buFont typeface="Calibri" panose="020F0502020204030204" pitchFamily="34" charset="0"/>
              <a:buChar char="●"/>
            </a:pPr>
            <a:r>
              <a:rPr lang="it-IT" dirty="0"/>
              <a:t>Riduzione dei consumi (maggiore durata della batteria).</a:t>
            </a:r>
          </a:p>
          <a:p>
            <a:pPr>
              <a:buFont typeface="Calibri" panose="020F0502020204030204" pitchFamily="34" charset="0"/>
              <a:buChar char="●"/>
            </a:pPr>
            <a:r>
              <a:rPr lang="it-IT" dirty="0"/>
              <a:t>Modello di rete con </a:t>
            </a:r>
            <a:r>
              <a:rPr lang="it-IT" b="1" dirty="0">
                <a:solidFill>
                  <a:schemeClr val="accent1"/>
                </a:solidFill>
              </a:rPr>
              <a:t>latenza minima.</a:t>
            </a:r>
            <a:endParaRPr lang="it-IT" dirty="0"/>
          </a:p>
        </p:txBody>
      </p:sp>
      <p:sp>
        <p:nvSpPr>
          <p:cNvPr id="5" name="Segnaposto testo 4">
            <a:extLst>
              <a:ext uri="{FF2B5EF4-FFF2-40B4-BE49-F238E27FC236}">
                <a16:creationId xmlns:a16="http://schemas.microsoft.com/office/drawing/2014/main" id="{0CDE92CC-10A0-4F61-99DB-C49C40751E76}"/>
              </a:ext>
            </a:extLst>
          </p:cNvPr>
          <p:cNvSpPr>
            <a:spLocks noGrp="1"/>
          </p:cNvSpPr>
          <p:nvPr>
            <p:ph type="body" sz="quarter" idx="3"/>
          </p:nvPr>
        </p:nvSpPr>
        <p:spPr/>
        <p:txBody>
          <a:bodyPr>
            <a:normAutofit/>
          </a:bodyPr>
          <a:lstStyle/>
          <a:p>
            <a:r>
              <a:rPr lang="it-IT" sz="2200" b="1" dirty="0"/>
              <a:t>CONTRO</a:t>
            </a:r>
          </a:p>
        </p:txBody>
      </p:sp>
      <p:sp>
        <p:nvSpPr>
          <p:cNvPr id="6" name="Segnaposto contenuto 5">
            <a:extLst>
              <a:ext uri="{FF2B5EF4-FFF2-40B4-BE49-F238E27FC236}">
                <a16:creationId xmlns:a16="http://schemas.microsoft.com/office/drawing/2014/main" id="{ABB0E878-0EB8-44C8-8308-00FD73E14287}"/>
              </a:ext>
            </a:extLst>
          </p:cNvPr>
          <p:cNvSpPr>
            <a:spLocks noGrp="1"/>
          </p:cNvSpPr>
          <p:nvPr>
            <p:ph sz="quarter" idx="4"/>
          </p:nvPr>
        </p:nvSpPr>
        <p:spPr>
          <a:xfrm>
            <a:off x="6217920" y="2582334"/>
            <a:ext cx="4937760" cy="3625960"/>
          </a:xfrm>
        </p:spPr>
        <p:txBody>
          <a:bodyPr>
            <a:normAutofit/>
          </a:bodyPr>
          <a:lstStyle/>
          <a:p>
            <a:pPr>
              <a:buFont typeface="Calibri" panose="020F0502020204030204" pitchFamily="34" charset="0"/>
              <a:buChar char="●"/>
            </a:pPr>
            <a:r>
              <a:rPr lang="it-IT" dirty="0"/>
              <a:t>Ancora in fase di sviluppo.</a:t>
            </a:r>
          </a:p>
          <a:p>
            <a:pPr>
              <a:buFont typeface="Calibri" panose="020F0502020204030204" pitchFamily="34" charset="0"/>
              <a:buChar char="●"/>
            </a:pPr>
            <a:r>
              <a:rPr lang="it-IT" dirty="0"/>
              <a:t>I package saranno soggetti a possibili cambiamenti dal calibro differente.</a:t>
            </a:r>
          </a:p>
          <a:p>
            <a:pPr>
              <a:buFont typeface="Calibri" panose="020F0502020204030204" pitchFamily="34" charset="0"/>
              <a:buChar char="●"/>
            </a:pPr>
            <a:r>
              <a:rPr lang="it-IT" dirty="0"/>
              <a:t>Parti delle funzionalità presenti nell’architettura classica non ancora supportate.</a:t>
            </a:r>
          </a:p>
        </p:txBody>
      </p:sp>
      <p:sp>
        <p:nvSpPr>
          <p:cNvPr id="7" name="Segnaposto numero diapositiva 6">
            <a:extLst>
              <a:ext uri="{FF2B5EF4-FFF2-40B4-BE49-F238E27FC236}">
                <a16:creationId xmlns:a16="http://schemas.microsoft.com/office/drawing/2014/main" id="{EBA90A8E-FC85-4427-A887-C1712078278F}"/>
              </a:ext>
            </a:extLst>
          </p:cNvPr>
          <p:cNvSpPr>
            <a:spLocks noGrp="1"/>
          </p:cNvSpPr>
          <p:nvPr>
            <p:ph type="sldNum" sz="quarter" idx="12"/>
          </p:nvPr>
        </p:nvSpPr>
        <p:spPr/>
        <p:txBody>
          <a:bodyPr/>
          <a:lstStyle/>
          <a:p>
            <a:fld id="{AF22AD4E-B70C-44B3-86C3-FBFF7EA87B72}" type="slidenum">
              <a:rPr lang="it-IT" smtClean="0"/>
              <a:t>42</a:t>
            </a:fld>
            <a:endParaRPr lang="it-IT" dirty="0"/>
          </a:p>
        </p:txBody>
      </p:sp>
      <p:sp>
        <p:nvSpPr>
          <p:cNvPr id="8" name="Titolo 1">
            <a:extLst>
              <a:ext uri="{FF2B5EF4-FFF2-40B4-BE49-F238E27FC236}">
                <a16:creationId xmlns:a16="http://schemas.microsoft.com/office/drawing/2014/main" id="{C624ADAC-CC8A-4AB1-BC75-314FF805C297}"/>
              </a:ext>
            </a:extLst>
          </p:cNvPr>
          <p:cNvSpPr txBox="1">
            <a:spLocks/>
          </p:cNvSpPr>
          <p:nvPr/>
        </p:nvSpPr>
        <p:spPr>
          <a:xfrm>
            <a:off x="1097280" y="286603"/>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it-IT" dirty="0"/>
              <a:t>Conclusioni</a:t>
            </a:r>
          </a:p>
        </p:txBody>
      </p:sp>
      <p:sp>
        <p:nvSpPr>
          <p:cNvPr id="9" name="Rettangolo 8" descr="Segno di spunta">
            <a:extLst>
              <a:ext uri="{FF2B5EF4-FFF2-40B4-BE49-F238E27FC236}">
                <a16:creationId xmlns:a16="http://schemas.microsoft.com/office/drawing/2014/main" id="{7E452BD4-6906-43FA-B71A-14C8D71B732F}"/>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2" name="Segnaposto data 11">
            <a:extLst>
              <a:ext uri="{FF2B5EF4-FFF2-40B4-BE49-F238E27FC236}">
                <a16:creationId xmlns:a16="http://schemas.microsoft.com/office/drawing/2014/main" id="{7C6E8261-22C5-4922-82AE-9071A4C753A5}"/>
              </a:ext>
            </a:extLst>
          </p:cNvPr>
          <p:cNvSpPr>
            <a:spLocks noGrp="1"/>
          </p:cNvSpPr>
          <p:nvPr>
            <p:ph type="dt" sz="half" idx="10"/>
          </p:nvPr>
        </p:nvSpPr>
        <p:spPr/>
        <p:txBody>
          <a:bodyPr/>
          <a:lstStyle/>
          <a:p>
            <a:r>
              <a:rPr lang="it-IT" dirty="0"/>
              <a:t>11/03/2021</a:t>
            </a:r>
          </a:p>
        </p:txBody>
      </p:sp>
      <p:sp>
        <p:nvSpPr>
          <p:cNvPr id="13" name="Segnaposto piè di pagina 12">
            <a:extLst>
              <a:ext uri="{FF2B5EF4-FFF2-40B4-BE49-F238E27FC236}">
                <a16:creationId xmlns:a16="http://schemas.microsoft.com/office/drawing/2014/main" id="{22FE2664-B18F-4D44-B3E7-D822D4889A2D}"/>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1017907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1+#ppt_w/2"/>
                                          </p:val>
                                        </p:tav>
                                        <p:tav tm="100000">
                                          <p:val>
                                            <p:strVal val="#ppt_x"/>
                                          </p:val>
                                        </p:tav>
                                      </p:tavLst>
                                    </p:anim>
                                    <p:anim calcmode="lin" valueType="num">
                                      <p:cBhvr additive="base">
                                        <p:cTn id="8" dur="10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80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200" fill="hold"/>
                                        <p:tgtEl>
                                          <p:spTgt spid="9"/>
                                        </p:tgtEl>
                                        <p:attrNameLst>
                                          <p:attrName>ppt_x</p:attrName>
                                        </p:attrNameLst>
                                      </p:cBhvr>
                                      <p:tavLst>
                                        <p:tav tm="0">
                                          <p:val>
                                            <p:strVal val="1+#ppt_w/2"/>
                                          </p:val>
                                        </p:tav>
                                        <p:tav tm="100000">
                                          <p:val>
                                            <p:strVal val="#ppt_x"/>
                                          </p:val>
                                        </p:tav>
                                      </p:tavLst>
                                    </p:anim>
                                    <p:anim calcmode="lin" valueType="num">
                                      <p:cBhvr additive="base">
                                        <p:cTn id="12" dur="2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 calcmode="lin" valueType="num">
                                      <p:cBhvr additive="base">
                                        <p:cTn id="1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animEffect transition="in" filter="fade">
                                      <p:cBhvr>
                                        <p:cTn id="23" dur="500"/>
                                        <p:tgtEl>
                                          <p:spTgt spid="4">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Effect transition="in" filter="fade">
                                      <p:cBhvr>
                                        <p:cTn id="28" dur="500"/>
                                        <p:tgtEl>
                                          <p:spTgt spid="4">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500"/>
                                        <p:tgtEl>
                                          <p:spTgt spid="4">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fad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animEffect transition="in" filter="fade">
                                      <p:cBhvr>
                                        <p:cTn id="43" dur="500"/>
                                        <p:tgtEl>
                                          <p:spTgt spid="4">
                                            <p:txEl>
                                              <p:pRg st="4" end="4"/>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2" fill="hold" grpId="0" nodeType="clickEffect">
                                  <p:stCondLst>
                                    <p:cond delay="0"/>
                                  </p:stCondLst>
                                  <p:childTnLst>
                                    <p:set>
                                      <p:cBhvr>
                                        <p:cTn id="47" dur="1" fill="hold">
                                          <p:stCondLst>
                                            <p:cond delay="0"/>
                                          </p:stCondLst>
                                        </p:cTn>
                                        <p:tgtEl>
                                          <p:spTgt spid="5">
                                            <p:txEl>
                                              <p:pRg st="0" end="0"/>
                                            </p:txEl>
                                          </p:spTgt>
                                        </p:tgtEl>
                                        <p:attrNameLst>
                                          <p:attrName>style.visibility</p:attrName>
                                        </p:attrNameLst>
                                      </p:cBhvr>
                                      <p:to>
                                        <p:strVal val="visible"/>
                                      </p:to>
                                    </p:set>
                                    <p:anim calcmode="lin" valueType="num">
                                      <p:cBhvr additive="base">
                                        <p:cTn id="48" dur="25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49" dur="25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6">
                                            <p:txEl>
                                              <p:pRg st="0" end="0"/>
                                            </p:txEl>
                                          </p:spTgt>
                                        </p:tgtEl>
                                        <p:attrNameLst>
                                          <p:attrName>style.visibility</p:attrName>
                                        </p:attrNameLst>
                                      </p:cBhvr>
                                      <p:to>
                                        <p:strVal val="visible"/>
                                      </p:to>
                                    </p:set>
                                    <p:animEffect transition="in" filter="fade">
                                      <p:cBhvr>
                                        <p:cTn id="54" dur="500"/>
                                        <p:tgtEl>
                                          <p:spTgt spid="6">
                                            <p:txEl>
                                              <p:pRg st="0" end="0"/>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animEffect transition="in" filter="fade">
                                      <p:cBhvr>
                                        <p:cTn id="59" dur="500"/>
                                        <p:tgtEl>
                                          <p:spTgt spid="6">
                                            <p:txEl>
                                              <p:pRg st="1" end="1"/>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6">
                                            <p:txEl>
                                              <p:pRg st="2" end="2"/>
                                            </p:txEl>
                                          </p:spTgt>
                                        </p:tgtEl>
                                        <p:attrNameLst>
                                          <p:attrName>style.visibility</p:attrName>
                                        </p:attrNameLst>
                                      </p:cBhvr>
                                      <p:to>
                                        <p:strVal val="visible"/>
                                      </p:to>
                                    </p:set>
                                    <p:animEffect transition="in" filter="fade">
                                      <p:cBhvr>
                                        <p:cTn id="6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43</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5" name="Segnaposto testo 4">
            <a:extLst>
              <a:ext uri="{FF2B5EF4-FFF2-40B4-BE49-F238E27FC236}">
                <a16:creationId xmlns:a16="http://schemas.microsoft.com/office/drawing/2014/main" id="{8C4A60FB-5011-402E-B52E-085340BF1D5B}"/>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2711730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 calcmode="lin" valueType="num">
                                      <p:cBhvr additive="base">
                                        <p:cTn id="13"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4"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44</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5" name="Segnaposto testo 4">
            <a:extLst>
              <a:ext uri="{FF2B5EF4-FFF2-40B4-BE49-F238E27FC236}">
                <a16:creationId xmlns:a16="http://schemas.microsoft.com/office/drawing/2014/main" id="{9D297568-9EC7-46BF-80C5-938E50732389}"/>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6731481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grpId="0" nodeType="clickEffect">
                                  <p:stCondLst>
                                    <p:cond delay="0"/>
                                  </p:stCondLst>
                                  <p:childTnLst>
                                    <p:set>
                                      <p:cBhvr>
                                        <p:cTn id="17" dur="1" fill="hold">
                                          <p:stCondLst>
                                            <p:cond delay="0"/>
                                          </p:stCondLst>
                                        </p:cTn>
                                        <p:tgtEl>
                                          <p:spTgt spid="15">
                                            <p:txEl>
                                              <p:pRg st="0" end="0"/>
                                            </p:txEl>
                                          </p:spTgt>
                                        </p:tgtEl>
                                        <p:attrNameLst>
                                          <p:attrName>style.visibility</p:attrName>
                                        </p:attrNameLst>
                                      </p:cBhvr>
                                      <p:to>
                                        <p:strVal val="visible"/>
                                      </p:to>
                                    </p:set>
                                    <p:anim calcmode="lin" valueType="num">
                                      <p:cBhvr additive="base">
                                        <p:cTn id="18"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19"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45</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5" name="Segnaposto testo 4">
            <a:extLst>
              <a:ext uri="{FF2B5EF4-FFF2-40B4-BE49-F238E27FC236}">
                <a16:creationId xmlns:a16="http://schemas.microsoft.com/office/drawing/2014/main" id="{D3AEE989-1C29-4718-AF7A-9277E94DD755}"/>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28225012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anim calcmode="lin" valueType="num">
                                      <p:cBhvr additive="base">
                                        <p:cTn id="23"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4"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46</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a:p>
            <a:pPr>
              <a:buFont typeface="Calibri" panose="020F0502020204030204" pitchFamily="34" charset="0"/>
              <a:buChar char="●"/>
            </a:pPr>
            <a:r>
              <a:rPr lang="it-IT" dirty="0"/>
              <a:t>Riduzione del codice necessario per implementare il flusso di esecuzione di </a:t>
            </a:r>
            <a:r>
              <a:rPr lang="it-IT" dirty="0" err="1"/>
              <a:t>NetCode</a:t>
            </a:r>
            <a:r>
              <a:rPr lang="it-IT" dirty="0"/>
              <a:t>.</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5" name="Segnaposto testo 4">
            <a:extLst>
              <a:ext uri="{FF2B5EF4-FFF2-40B4-BE49-F238E27FC236}">
                <a16:creationId xmlns:a16="http://schemas.microsoft.com/office/drawing/2014/main" id="{573BC048-3222-4B30-AC07-707894F25641}"/>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36034435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2" fill="hold" grpId="0" nodeType="clickEffect">
                                  <p:stCondLst>
                                    <p:cond delay="0"/>
                                  </p:stCondLst>
                                  <p:childTnLst>
                                    <p:set>
                                      <p:cBhvr>
                                        <p:cTn id="27" dur="1" fill="hold">
                                          <p:stCondLst>
                                            <p:cond delay="0"/>
                                          </p:stCondLst>
                                        </p:cTn>
                                        <p:tgtEl>
                                          <p:spTgt spid="15">
                                            <p:txEl>
                                              <p:pRg st="0" end="0"/>
                                            </p:txEl>
                                          </p:spTgt>
                                        </p:tgtEl>
                                        <p:attrNameLst>
                                          <p:attrName>style.visibility</p:attrName>
                                        </p:attrNameLst>
                                      </p:cBhvr>
                                      <p:to>
                                        <p:strVal val="visible"/>
                                      </p:to>
                                    </p:set>
                                    <p:anim calcmode="lin" valueType="num">
                                      <p:cBhvr additive="base">
                                        <p:cTn id="28"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29"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47</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a:p>
            <a:pPr>
              <a:buFont typeface="Calibri" panose="020F0502020204030204" pitchFamily="34" charset="0"/>
              <a:buChar char="●"/>
            </a:pPr>
            <a:r>
              <a:rPr lang="it-IT" dirty="0"/>
              <a:t>Riduzione del codice necessario per implementare il flusso di esecuzione di NetCode.</a:t>
            </a:r>
          </a:p>
          <a:p>
            <a:pPr>
              <a:buFont typeface="Calibri" panose="020F0502020204030204" pitchFamily="34" charset="0"/>
              <a:buChar char="●"/>
            </a:pPr>
            <a:r>
              <a:rPr lang="it-IT" dirty="0"/>
              <a:t>Aggiunta di ulteriori interfacce utili per l’analisi.</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5" name="Segnaposto testo 4">
            <a:extLst>
              <a:ext uri="{FF2B5EF4-FFF2-40B4-BE49-F238E27FC236}">
                <a16:creationId xmlns:a16="http://schemas.microsoft.com/office/drawing/2014/main" id="{838A8546-A838-4EB6-9431-5A3464C37977}"/>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1239903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5">
                                            <p:txEl>
                                              <p:pRg st="0" end="0"/>
                                            </p:txEl>
                                          </p:spTgt>
                                        </p:tgtEl>
                                        <p:attrNameLst>
                                          <p:attrName>style.visibility</p:attrName>
                                        </p:attrNameLst>
                                      </p:cBhvr>
                                      <p:to>
                                        <p:strVal val="visible"/>
                                      </p:to>
                                    </p:set>
                                    <p:anim calcmode="lin" valueType="num">
                                      <p:cBhvr additive="base">
                                        <p:cTn id="33" dur="250" fill="hold"/>
                                        <p:tgtEl>
                                          <p:spTgt spid="15">
                                            <p:txEl>
                                              <p:pRg st="0" end="0"/>
                                            </p:txEl>
                                          </p:spTgt>
                                        </p:tgtEl>
                                        <p:attrNameLst>
                                          <p:attrName>ppt_x</p:attrName>
                                        </p:attrNameLst>
                                      </p:cBhvr>
                                      <p:tavLst>
                                        <p:tav tm="0">
                                          <p:val>
                                            <p:strVal val="1+#ppt_w/2"/>
                                          </p:val>
                                        </p:tav>
                                        <p:tav tm="100000">
                                          <p:val>
                                            <p:strVal val="#ppt_x"/>
                                          </p:val>
                                        </p:tav>
                                      </p:tavLst>
                                    </p:anim>
                                    <p:anim calcmode="lin" valueType="num">
                                      <p:cBhvr additive="base">
                                        <p:cTn id="34" dur="250" fill="hold"/>
                                        <p:tgtEl>
                                          <p:spTgt spid="15">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48</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a:p>
            <a:pPr>
              <a:buFont typeface="Calibri" panose="020F0502020204030204" pitchFamily="34" charset="0"/>
              <a:buChar char="●"/>
            </a:pPr>
            <a:r>
              <a:rPr lang="it-IT" dirty="0"/>
              <a:t>Riduzione del codice necessario per implementare il flusso di esecuzione di NetCode.</a:t>
            </a:r>
          </a:p>
          <a:p>
            <a:pPr>
              <a:buFont typeface="Calibri" panose="020F0502020204030204" pitchFamily="34" charset="0"/>
              <a:buChar char="●"/>
            </a:pPr>
            <a:r>
              <a:rPr lang="it-IT" dirty="0"/>
              <a:t>Aggiunta di ulteriori interfacce utili per l’analisi.</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3" name="Segnaposto contenuto 5">
            <a:extLst>
              <a:ext uri="{FF2B5EF4-FFF2-40B4-BE49-F238E27FC236}">
                <a16:creationId xmlns:a16="http://schemas.microsoft.com/office/drawing/2014/main" id="{B3B2C1DC-C4B3-4951-8B2C-0A7A7BE19C3D}"/>
              </a:ext>
            </a:extLst>
          </p:cNvPr>
          <p:cNvSpPr txBox="1">
            <a:spLocks/>
          </p:cNvSpPr>
          <p:nvPr/>
        </p:nvSpPr>
        <p:spPr>
          <a:xfrm>
            <a:off x="6217920" y="2582334"/>
            <a:ext cx="4937760" cy="36259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Lobby prepartita.</a:t>
            </a:r>
          </a:p>
        </p:txBody>
      </p:sp>
      <p:sp>
        <p:nvSpPr>
          <p:cNvPr id="14" name="Segnaposto testo 4">
            <a:extLst>
              <a:ext uri="{FF2B5EF4-FFF2-40B4-BE49-F238E27FC236}">
                <a16:creationId xmlns:a16="http://schemas.microsoft.com/office/drawing/2014/main" id="{601D239F-DAAA-49C9-B95E-5C63AD61D8E4}"/>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983534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 calcmode="lin" valueType="num">
                                      <p:cBhvr additive="base">
                                        <p:cTn id="33" dur="2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4" dur="2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49</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a:p>
            <a:pPr>
              <a:buFont typeface="Calibri" panose="020F0502020204030204" pitchFamily="34" charset="0"/>
              <a:buChar char="●"/>
            </a:pPr>
            <a:r>
              <a:rPr lang="it-IT" dirty="0"/>
              <a:t>Riduzione del codice necessario per implementare il flusso di esecuzione di NetCode.</a:t>
            </a:r>
          </a:p>
          <a:p>
            <a:pPr>
              <a:buFont typeface="Calibri" panose="020F0502020204030204" pitchFamily="34" charset="0"/>
              <a:buChar char="●"/>
            </a:pPr>
            <a:r>
              <a:rPr lang="it-IT" dirty="0"/>
              <a:t>Aggiunta di ulteriori interfacce utili per l’analisi.</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3" name="Segnaposto contenuto 5">
            <a:extLst>
              <a:ext uri="{FF2B5EF4-FFF2-40B4-BE49-F238E27FC236}">
                <a16:creationId xmlns:a16="http://schemas.microsoft.com/office/drawing/2014/main" id="{B3B2C1DC-C4B3-4951-8B2C-0A7A7BE19C3D}"/>
              </a:ext>
            </a:extLst>
          </p:cNvPr>
          <p:cNvSpPr txBox="1">
            <a:spLocks/>
          </p:cNvSpPr>
          <p:nvPr/>
        </p:nvSpPr>
        <p:spPr>
          <a:xfrm>
            <a:off x="6217920" y="2582334"/>
            <a:ext cx="4937760" cy="36259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Lobby prepartita.</a:t>
            </a:r>
          </a:p>
          <a:p>
            <a:pPr>
              <a:buFont typeface="Calibri" panose="020F0502020204030204" pitchFamily="34" charset="0"/>
              <a:buChar char="●"/>
            </a:pPr>
            <a:r>
              <a:rPr lang="it-IT" dirty="0"/>
              <a:t>Scoreboard.</a:t>
            </a:r>
          </a:p>
        </p:txBody>
      </p:sp>
      <p:sp>
        <p:nvSpPr>
          <p:cNvPr id="14" name="Segnaposto testo 4">
            <a:extLst>
              <a:ext uri="{FF2B5EF4-FFF2-40B4-BE49-F238E27FC236}">
                <a16:creationId xmlns:a16="http://schemas.microsoft.com/office/drawing/2014/main" id="{601D239F-DAAA-49C9-B95E-5C63AD61D8E4}"/>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21256002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 calcmode="lin" valueType="num">
                                      <p:cBhvr additive="base">
                                        <p:cTn id="33" dur="2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4" dur="2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fade">
                                      <p:cBhvr>
                                        <p:cTn id="44" dur="500"/>
                                        <p:tgtEl>
                                          <p:spTgt spid="1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FF42FEAD-C9FD-4DB4-A6B1-C00637AC1ECF}"/>
              </a:ext>
            </a:extLst>
          </p:cNvPr>
          <p:cNvSpPr>
            <a:spLocks noGrp="1"/>
          </p:cNvSpPr>
          <p:nvPr>
            <p:ph idx="1"/>
          </p:nvPr>
        </p:nvSpPr>
        <p:spPr>
          <a:xfrm>
            <a:off x="1097279" y="1845734"/>
            <a:ext cx="4998721" cy="1978121"/>
          </a:xfrm>
        </p:spPr>
        <p:txBody>
          <a:bodyPr>
            <a:normAutofit/>
          </a:bodyPr>
          <a:lstStyle/>
          <a:p>
            <a:pPr>
              <a:buFont typeface="Calibri" panose="020F0502020204030204" pitchFamily="34" charset="0"/>
              <a:buChar char="●"/>
            </a:pPr>
            <a:r>
              <a:rPr lang="it-IT" dirty="0"/>
              <a:t>Nel 2018 Unity ha iniziato una profonda </a:t>
            </a:r>
            <a:r>
              <a:rPr lang="it-IT" b="1" dirty="0">
                <a:solidFill>
                  <a:schemeClr val="accent1">
                    <a:lumMod val="75000"/>
                  </a:schemeClr>
                </a:solidFill>
              </a:rPr>
              <a:t>ristrutturazione</a:t>
            </a:r>
            <a:r>
              <a:rPr lang="it-IT" dirty="0"/>
              <a:t> del proprio motore di gioco.</a:t>
            </a:r>
          </a:p>
          <a:p>
            <a:pPr>
              <a:buFont typeface="Calibri" panose="020F0502020204030204" pitchFamily="34" charset="0"/>
              <a:buChar char="●"/>
            </a:pPr>
            <a:r>
              <a:rPr lang="it-IT" b="1" dirty="0">
                <a:solidFill>
                  <a:schemeClr val="accent1">
                    <a:lumMod val="75000"/>
                  </a:schemeClr>
                </a:solidFill>
              </a:rPr>
              <a:t>Architettura classica</a:t>
            </a:r>
            <a:r>
              <a:rPr lang="it-IT" dirty="0"/>
              <a:t> limitata dal modello a </a:t>
            </a:r>
            <a:r>
              <a:rPr lang="it-IT" b="1" dirty="0">
                <a:solidFill>
                  <a:schemeClr val="accent1">
                    <a:lumMod val="75000"/>
                  </a:schemeClr>
                </a:solidFill>
              </a:rPr>
              <a:t>componenti</a:t>
            </a:r>
            <a:r>
              <a:rPr lang="it-IT" dirty="0"/>
              <a:t> (GameObject e MonoBehaviour).</a:t>
            </a:r>
          </a:p>
          <a:p>
            <a:pPr lvl="1">
              <a:buFont typeface="Calibri" panose="020F0502020204030204" pitchFamily="34" charset="0"/>
              <a:buChar char="●"/>
            </a:pPr>
            <a:r>
              <a:rPr lang="it-IT" b="1" dirty="0">
                <a:solidFill>
                  <a:schemeClr val="accent1">
                    <a:lumMod val="75000"/>
                  </a:schemeClr>
                </a:solidFill>
              </a:rPr>
              <a:t>Overhead</a:t>
            </a:r>
            <a:r>
              <a:rPr lang="it-IT" dirty="0"/>
              <a:t> delle classi (sia GameObject che MonoBehaviour sono classi).</a:t>
            </a:r>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5</a:t>
            </a:fld>
            <a:endParaRPr lang="it-IT" dirty="0"/>
          </a:p>
        </p:txBody>
      </p:sp>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pic>
        <p:nvPicPr>
          <p:cNvPr id="10" name="Immagine 9" descr="Immagine che contiene testo&#10;&#10;Descrizione generata automaticamente">
            <a:extLst>
              <a:ext uri="{FF2B5EF4-FFF2-40B4-BE49-F238E27FC236}">
                <a16:creationId xmlns:a16="http://schemas.microsoft.com/office/drawing/2014/main" id="{15FB41DB-EDBD-4308-94D1-A749B76449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7315" y="1895282"/>
            <a:ext cx="3745871" cy="3796067"/>
          </a:xfrm>
          <a:prstGeom prst="rect">
            <a:avLst/>
          </a:prstGeom>
        </p:spPr>
      </p:pic>
      <p:sp>
        <p:nvSpPr>
          <p:cNvPr id="11" name="Rettangolo 10">
            <a:extLst>
              <a:ext uri="{FF2B5EF4-FFF2-40B4-BE49-F238E27FC236}">
                <a16:creationId xmlns:a16="http://schemas.microsoft.com/office/drawing/2014/main" id="{4E2BB5A5-9013-4A24-8004-18C2F9627193}"/>
              </a:ext>
            </a:extLst>
          </p:cNvPr>
          <p:cNvSpPr/>
          <p:nvPr/>
        </p:nvSpPr>
        <p:spPr>
          <a:xfrm>
            <a:off x="6822669" y="573521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Unity: componente Transform.</a:t>
            </a:r>
            <a:endParaRPr lang="it-IT" sz="2000" b="1" dirty="0">
              <a:ln>
                <a:solidFill>
                  <a:schemeClr val="bg1"/>
                </a:solidFill>
              </a:ln>
              <a:solidFill>
                <a:schemeClr val="tx1"/>
              </a:solidFill>
            </a:endParaRPr>
          </a:p>
        </p:txBody>
      </p:sp>
    </p:spTree>
    <p:extLst>
      <p:ext uri="{BB962C8B-B14F-4D97-AF65-F5344CB8AC3E}">
        <p14:creationId xmlns:p14="http://schemas.microsoft.com/office/powerpoint/2010/main" val="2131837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50</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a:p>
            <a:pPr>
              <a:buFont typeface="Calibri" panose="020F0502020204030204" pitchFamily="34" charset="0"/>
              <a:buChar char="●"/>
            </a:pPr>
            <a:r>
              <a:rPr lang="it-IT" dirty="0"/>
              <a:t>Riduzione del codice necessario per implementare il flusso di esecuzione di NetCode.</a:t>
            </a:r>
          </a:p>
          <a:p>
            <a:pPr>
              <a:buFont typeface="Calibri" panose="020F0502020204030204" pitchFamily="34" charset="0"/>
              <a:buChar char="●"/>
            </a:pPr>
            <a:r>
              <a:rPr lang="it-IT" dirty="0"/>
              <a:t>Aggiunta di ulteriori interfacce utili per l’analisi.</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3" name="Segnaposto contenuto 5">
            <a:extLst>
              <a:ext uri="{FF2B5EF4-FFF2-40B4-BE49-F238E27FC236}">
                <a16:creationId xmlns:a16="http://schemas.microsoft.com/office/drawing/2014/main" id="{B3B2C1DC-C4B3-4951-8B2C-0A7A7BE19C3D}"/>
              </a:ext>
            </a:extLst>
          </p:cNvPr>
          <p:cNvSpPr txBox="1">
            <a:spLocks/>
          </p:cNvSpPr>
          <p:nvPr/>
        </p:nvSpPr>
        <p:spPr>
          <a:xfrm>
            <a:off x="6217920" y="2582334"/>
            <a:ext cx="4937760" cy="36259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Lobby prepartita.</a:t>
            </a:r>
          </a:p>
          <a:p>
            <a:pPr>
              <a:buFont typeface="Calibri" panose="020F0502020204030204" pitchFamily="34" charset="0"/>
              <a:buChar char="●"/>
            </a:pPr>
            <a:r>
              <a:rPr lang="it-IT" dirty="0"/>
              <a:t>Scoreboard.</a:t>
            </a:r>
          </a:p>
          <a:p>
            <a:pPr>
              <a:buFont typeface="Calibri" panose="020F0502020204030204" pitchFamily="34" charset="0"/>
              <a:buChar char="●"/>
            </a:pPr>
            <a:r>
              <a:rPr lang="it-IT" dirty="0"/>
              <a:t>Sistema per la gestione dell’inventario.</a:t>
            </a:r>
          </a:p>
        </p:txBody>
      </p:sp>
      <p:sp>
        <p:nvSpPr>
          <p:cNvPr id="14" name="Segnaposto testo 4">
            <a:extLst>
              <a:ext uri="{FF2B5EF4-FFF2-40B4-BE49-F238E27FC236}">
                <a16:creationId xmlns:a16="http://schemas.microsoft.com/office/drawing/2014/main" id="{601D239F-DAAA-49C9-B95E-5C63AD61D8E4}"/>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1528806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 calcmode="lin" valueType="num">
                                      <p:cBhvr additive="base">
                                        <p:cTn id="33" dur="2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4" dur="2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fade">
                                      <p:cBhvr>
                                        <p:cTn id="44" dur="500"/>
                                        <p:tgtEl>
                                          <p:spTgt spid="1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animEffect transition="in" filter="fade">
                                      <p:cBhvr>
                                        <p:cTn id="49"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6">
            <a:extLst>
              <a:ext uri="{FF2B5EF4-FFF2-40B4-BE49-F238E27FC236}">
                <a16:creationId xmlns:a16="http://schemas.microsoft.com/office/drawing/2014/main" id="{54D21911-6761-4470-A134-C433E1A61C1C}"/>
              </a:ext>
            </a:extLst>
          </p:cNvPr>
          <p:cNvSpPr>
            <a:spLocks noGrp="1"/>
          </p:cNvSpPr>
          <p:nvPr>
            <p:ph type="sldNum" sz="quarter" idx="12"/>
          </p:nvPr>
        </p:nvSpPr>
        <p:spPr/>
        <p:txBody>
          <a:bodyPr/>
          <a:lstStyle/>
          <a:p>
            <a:fld id="{AF22AD4E-B70C-44B3-86C3-FBFF7EA87B72}" type="slidenum">
              <a:rPr lang="it-IT" smtClean="0"/>
              <a:t>51</a:t>
            </a:fld>
            <a:endParaRPr lang="it-IT" dirty="0"/>
          </a:p>
        </p:txBody>
      </p:sp>
      <p:sp>
        <p:nvSpPr>
          <p:cNvPr id="10" name="Titolo 1">
            <a:extLst>
              <a:ext uri="{FF2B5EF4-FFF2-40B4-BE49-F238E27FC236}">
                <a16:creationId xmlns:a16="http://schemas.microsoft.com/office/drawing/2014/main" id="{55C508AD-B294-4D2D-A518-4A496DD8EFD2}"/>
              </a:ext>
            </a:extLst>
          </p:cNvPr>
          <p:cNvSpPr>
            <a:spLocks noGrp="1"/>
          </p:cNvSpPr>
          <p:nvPr>
            <p:ph type="title"/>
          </p:nvPr>
        </p:nvSpPr>
        <p:spPr>
          <a:xfrm>
            <a:off x="1097280" y="286603"/>
            <a:ext cx="10058400" cy="1450757"/>
          </a:xfrm>
        </p:spPr>
        <p:txBody>
          <a:bodyPr/>
          <a:lstStyle/>
          <a:p>
            <a:r>
              <a:rPr lang="it-IT" dirty="0"/>
              <a:t>Conclusioni</a:t>
            </a:r>
          </a:p>
        </p:txBody>
      </p:sp>
      <p:sp>
        <p:nvSpPr>
          <p:cNvPr id="11" name="Rettangolo 10" descr="Segno di spunta">
            <a:extLst>
              <a:ext uri="{FF2B5EF4-FFF2-40B4-BE49-F238E27FC236}">
                <a16:creationId xmlns:a16="http://schemas.microsoft.com/office/drawing/2014/main" id="{168294D7-D8FB-45B9-BF49-C510AB1C6E5D}"/>
              </a:ext>
            </a:extLst>
          </p:cNvPr>
          <p:cNvSpPr/>
          <p:nvPr/>
        </p:nvSpPr>
        <p:spPr>
          <a:xfrm>
            <a:off x="10362292" y="909718"/>
            <a:ext cx="793388" cy="7933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 name="Segnaposto data 1">
            <a:extLst>
              <a:ext uri="{FF2B5EF4-FFF2-40B4-BE49-F238E27FC236}">
                <a16:creationId xmlns:a16="http://schemas.microsoft.com/office/drawing/2014/main" id="{31AC122A-C6EF-4DBA-A74E-2D6D3E544911}"/>
              </a:ext>
            </a:extLst>
          </p:cNvPr>
          <p:cNvSpPr>
            <a:spLocks noGrp="1"/>
          </p:cNvSpPr>
          <p:nvPr>
            <p:ph type="dt" sz="half" idx="10"/>
          </p:nvPr>
        </p:nvSpPr>
        <p:spPr/>
        <p:txBody>
          <a:bodyPr/>
          <a:lstStyle/>
          <a:p>
            <a:r>
              <a:rPr lang="it-IT" dirty="0"/>
              <a:t>11/03/2021</a:t>
            </a:r>
          </a:p>
        </p:txBody>
      </p:sp>
      <p:sp>
        <p:nvSpPr>
          <p:cNvPr id="5" name="Segnaposto piè di pagina 4">
            <a:extLst>
              <a:ext uri="{FF2B5EF4-FFF2-40B4-BE49-F238E27FC236}">
                <a16:creationId xmlns:a16="http://schemas.microsoft.com/office/drawing/2014/main" id="{02E7F960-3CD8-43D0-94C6-668950A7CCA5}"/>
              </a:ext>
            </a:extLst>
          </p:cNvPr>
          <p:cNvSpPr>
            <a:spLocks noGrp="1"/>
          </p:cNvSpPr>
          <p:nvPr>
            <p:ph type="ftr" sz="quarter" idx="11"/>
          </p:nvPr>
        </p:nvSpPr>
        <p:spPr/>
        <p:txBody>
          <a:bodyPr/>
          <a:lstStyle/>
          <a:p>
            <a:r>
              <a:rPr lang="it-IT" dirty="0"/>
              <a:t>Michele Righi</a:t>
            </a:r>
          </a:p>
        </p:txBody>
      </p:sp>
      <p:sp>
        <p:nvSpPr>
          <p:cNvPr id="9" name="Segnaposto contenuto 3">
            <a:extLst>
              <a:ext uri="{FF2B5EF4-FFF2-40B4-BE49-F238E27FC236}">
                <a16:creationId xmlns:a16="http://schemas.microsoft.com/office/drawing/2014/main" id="{AAEA7F4F-4255-4346-801A-48111DC8B160}"/>
              </a:ext>
            </a:extLst>
          </p:cNvPr>
          <p:cNvSpPr txBox="1">
            <a:spLocks/>
          </p:cNvSpPr>
          <p:nvPr/>
        </p:nvSpPr>
        <p:spPr>
          <a:xfrm>
            <a:off x="1097280" y="2582333"/>
            <a:ext cx="4937760" cy="36259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Release ufficiale di DOTS.</a:t>
            </a:r>
          </a:p>
          <a:p>
            <a:pPr>
              <a:buFont typeface="Calibri" panose="020F0502020204030204" pitchFamily="34" charset="0"/>
              <a:buChar char="●"/>
            </a:pPr>
            <a:r>
              <a:rPr lang="it-IT" dirty="0"/>
              <a:t>Estensione del supporto alla conversione.</a:t>
            </a:r>
          </a:p>
          <a:p>
            <a:pPr>
              <a:buFont typeface="Calibri" panose="020F0502020204030204" pitchFamily="34" charset="0"/>
              <a:buChar char="●"/>
            </a:pPr>
            <a:r>
              <a:rPr lang="it-IT" dirty="0"/>
              <a:t>Riduzione del codice necessario per implementare il flusso di esecuzione di NetCode.</a:t>
            </a:r>
          </a:p>
          <a:p>
            <a:pPr>
              <a:buFont typeface="Calibri" panose="020F0502020204030204" pitchFamily="34" charset="0"/>
              <a:buChar char="●"/>
            </a:pPr>
            <a:r>
              <a:rPr lang="it-IT" dirty="0"/>
              <a:t>Aggiunta di ulteriori interfacce utili per l’analisi.</a:t>
            </a:r>
          </a:p>
        </p:txBody>
      </p:sp>
      <p:sp>
        <p:nvSpPr>
          <p:cNvPr id="12" name="Segnaposto testo 2">
            <a:extLst>
              <a:ext uri="{FF2B5EF4-FFF2-40B4-BE49-F238E27FC236}">
                <a16:creationId xmlns:a16="http://schemas.microsoft.com/office/drawing/2014/main" id="{04F33A9D-3A90-4F01-85CB-3C21DE42B641}"/>
              </a:ext>
            </a:extLst>
          </p:cNvPr>
          <p:cNvSpPr txBox="1">
            <a:spLocks/>
          </p:cNvSpPr>
          <p:nvPr/>
        </p:nvSpPr>
        <p:spPr>
          <a:xfrm>
            <a:off x="109728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SVILUPPI FUTURI DOTS</a:t>
            </a:r>
          </a:p>
        </p:txBody>
      </p:sp>
      <p:sp>
        <p:nvSpPr>
          <p:cNvPr id="13" name="Segnaposto contenuto 5">
            <a:extLst>
              <a:ext uri="{FF2B5EF4-FFF2-40B4-BE49-F238E27FC236}">
                <a16:creationId xmlns:a16="http://schemas.microsoft.com/office/drawing/2014/main" id="{B3B2C1DC-C4B3-4951-8B2C-0A7A7BE19C3D}"/>
              </a:ext>
            </a:extLst>
          </p:cNvPr>
          <p:cNvSpPr txBox="1">
            <a:spLocks/>
          </p:cNvSpPr>
          <p:nvPr/>
        </p:nvSpPr>
        <p:spPr>
          <a:xfrm>
            <a:off x="6217920" y="2582334"/>
            <a:ext cx="4937760" cy="36259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Calibri" panose="020F0502020204030204" pitchFamily="34" charset="0"/>
              <a:buChar char="●"/>
            </a:pPr>
            <a:r>
              <a:rPr lang="it-IT" dirty="0"/>
              <a:t>Lobby prepartita.</a:t>
            </a:r>
          </a:p>
          <a:p>
            <a:pPr>
              <a:buFont typeface="Calibri" panose="020F0502020204030204" pitchFamily="34" charset="0"/>
              <a:buChar char="●"/>
            </a:pPr>
            <a:r>
              <a:rPr lang="it-IT" dirty="0"/>
              <a:t>Scoreboard.</a:t>
            </a:r>
          </a:p>
          <a:p>
            <a:pPr>
              <a:buFont typeface="Calibri" panose="020F0502020204030204" pitchFamily="34" charset="0"/>
              <a:buChar char="●"/>
            </a:pPr>
            <a:r>
              <a:rPr lang="it-IT" dirty="0"/>
              <a:t>Sistema per la gestione dell’inventario.</a:t>
            </a:r>
          </a:p>
          <a:p>
            <a:pPr>
              <a:buFont typeface="Calibri" panose="020F0502020204030204" pitchFamily="34" charset="0"/>
              <a:buChar char="●"/>
            </a:pPr>
            <a:r>
              <a:rPr lang="it-IT" dirty="0"/>
              <a:t>Nuova valutazione approfondita della latenza in rete.</a:t>
            </a:r>
          </a:p>
        </p:txBody>
      </p:sp>
      <p:sp>
        <p:nvSpPr>
          <p:cNvPr id="14" name="Segnaposto testo 4">
            <a:extLst>
              <a:ext uri="{FF2B5EF4-FFF2-40B4-BE49-F238E27FC236}">
                <a16:creationId xmlns:a16="http://schemas.microsoft.com/office/drawing/2014/main" id="{601D239F-DAAA-49C9-B95E-5C63AD61D8E4}"/>
              </a:ext>
            </a:extLst>
          </p:cNvPr>
          <p:cNvSpPr txBox="1">
            <a:spLocks/>
          </p:cNvSpPr>
          <p:nvPr/>
        </p:nvSpPr>
        <p:spPr>
          <a:xfrm>
            <a:off x="6217920" y="1846052"/>
            <a:ext cx="4937760" cy="73628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000" b="0" kern="1200" cap="all" baseline="0">
                <a:solidFill>
                  <a:schemeClr val="tx2"/>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1600" b="1" kern="1200">
                <a:solidFill>
                  <a:schemeClr val="tx1">
                    <a:lumMod val="75000"/>
                    <a:lumOff val="25000"/>
                  </a:schemeClr>
                </a:solidFill>
                <a:latin typeface="+mn-lt"/>
                <a:ea typeface="+mn-ea"/>
                <a:cs typeface="+mn-cs"/>
              </a:defRPr>
            </a:lvl9pPr>
          </a:lstStyle>
          <a:p>
            <a:r>
              <a:rPr lang="it-IT" sz="2200" b="1" dirty="0"/>
              <a:t>POSSIBILI SVILUPPI FUTURI PROTOTIPO</a:t>
            </a:r>
          </a:p>
        </p:txBody>
      </p:sp>
    </p:spTree>
    <p:extLst>
      <p:ext uri="{BB962C8B-B14F-4D97-AF65-F5344CB8AC3E}">
        <p14:creationId xmlns:p14="http://schemas.microsoft.com/office/powerpoint/2010/main" val="28115604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 calcmode="lin" valueType="num">
                                      <p:cBhvr additive="base">
                                        <p:cTn id="7" dur="500" fill="hold"/>
                                        <p:tgtEl>
                                          <p:spTgt spid="12">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fade">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xEl>
                                              <p:pRg st="1" end="1"/>
                                            </p:txEl>
                                          </p:spTgt>
                                        </p:tgtEl>
                                        <p:attrNameLst>
                                          <p:attrName>style.visibility</p:attrName>
                                        </p:attrNameLst>
                                      </p:cBhvr>
                                      <p:to>
                                        <p:strVal val="visible"/>
                                      </p:to>
                                    </p:set>
                                    <p:animEffect transition="in" filter="fade">
                                      <p:cBhvr>
                                        <p:cTn id="18" dur="500"/>
                                        <p:tgtEl>
                                          <p:spTgt spid="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9">
                                            <p:txEl>
                                              <p:pRg st="2" end="2"/>
                                            </p:txEl>
                                          </p:spTgt>
                                        </p:tgtEl>
                                        <p:attrNameLst>
                                          <p:attrName>style.visibility</p:attrName>
                                        </p:attrNameLst>
                                      </p:cBhvr>
                                      <p:to>
                                        <p:strVal val="visible"/>
                                      </p:to>
                                    </p:set>
                                    <p:animEffect transition="in" filter="fade">
                                      <p:cBhvr>
                                        <p:cTn id="23" dur="500"/>
                                        <p:tgtEl>
                                          <p:spTgt spid="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9">
                                            <p:txEl>
                                              <p:pRg st="3" end="3"/>
                                            </p:txEl>
                                          </p:spTgt>
                                        </p:tgtEl>
                                        <p:attrNameLst>
                                          <p:attrName>style.visibility</p:attrName>
                                        </p:attrNameLst>
                                      </p:cBhvr>
                                      <p:to>
                                        <p:strVal val="visible"/>
                                      </p:to>
                                    </p:set>
                                    <p:animEffect transition="in" filter="fade">
                                      <p:cBhvr>
                                        <p:cTn id="28" dur="500"/>
                                        <p:tgtEl>
                                          <p:spTgt spid="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4">
                                            <p:txEl>
                                              <p:pRg st="0" end="0"/>
                                            </p:txEl>
                                          </p:spTgt>
                                        </p:tgtEl>
                                        <p:attrNameLst>
                                          <p:attrName>style.visibility</p:attrName>
                                        </p:attrNameLst>
                                      </p:cBhvr>
                                      <p:to>
                                        <p:strVal val="visible"/>
                                      </p:to>
                                    </p:set>
                                    <p:anim calcmode="lin" valueType="num">
                                      <p:cBhvr additive="base">
                                        <p:cTn id="33" dur="250" fill="hold"/>
                                        <p:tgtEl>
                                          <p:spTgt spid="14">
                                            <p:txEl>
                                              <p:pRg st="0" end="0"/>
                                            </p:txEl>
                                          </p:spTgt>
                                        </p:tgtEl>
                                        <p:attrNameLst>
                                          <p:attrName>ppt_x</p:attrName>
                                        </p:attrNameLst>
                                      </p:cBhvr>
                                      <p:tavLst>
                                        <p:tav tm="0">
                                          <p:val>
                                            <p:strVal val="1+#ppt_w/2"/>
                                          </p:val>
                                        </p:tav>
                                        <p:tav tm="100000">
                                          <p:val>
                                            <p:strVal val="#ppt_x"/>
                                          </p:val>
                                        </p:tav>
                                      </p:tavLst>
                                    </p:anim>
                                    <p:anim calcmode="lin" valueType="num">
                                      <p:cBhvr additive="base">
                                        <p:cTn id="34" dur="250" fill="hold"/>
                                        <p:tgtEl>
                                          <p:spTgt spid="1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3">
                                            <p:txEl>
                                              <p:pRg st="0" end="0"/>
                                            </p:txEl>
                                          </p:spTgt>
                                        </p:tgtEl>
                                        <p:attrNameLst>
                                          <p:attrName>style.visibility</p:attrName>
                                        </p:attrNameLst>
                                      </p:cBhvr>
                                      <p:to>
                                        <p:strVal val="visible"/>
                                      </p:to>
                                    </p:set>
                                    <p:animEffect transition="in" filter="fade">
                                      <p:cBhvr>
                                        <p:cTn id="39" dur="500"/>
                                        <p:tgtEl>
                                          <p:spTgt spid="13">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1" end="1"/>
                                            </p:txEl>
                                          </p:spTgt>
                                        </p:tgtEl>
                                        <p:attrNameLst>
                                          <p:attrName>style.visibility</p:attrName>
                                        </p:attrNameLst>
                                      </p:cBhvr>
                                      <p:to>
                                        <p:strVal val="visible"/>
                                      </p:to>
                                    </p:set>
                                    <p:animEffect transition="in" filter="fade">
                                      <p:cBhvr>
                                        <p:cTn id="44" dur="500"/>
                                        <p:tgtEl>
                                          <p:spTgt spid="13">
                                            <p:txEl>
                                              <p:pRg st="1" end="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animEffect transition="in" filter="fade">
                                      <p:cBhvr>
                                        <p:cTn id="49" dur="500"/>
                                        <p:tgtEl>
                                          <p:spTgt spid="13">
                                            <p:txEl>
                                              <p:pRg st="2" end="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3">
                                            <p:txEl>
                                              <p:pRg st="3" end="3"/>
                                            </p:txEl>
                                          </p:spTgt>
                                        </p:tgtEl>
                                        <p:attrNameLst>
                                          <p:attrName>style.visibility</p:attrName>
                                        </p:attrNameLst>
                                      </p:cBhvr>
                                      <p:to>
                                        <p:strVal val="visible"/>
                                      </p:to>
                                    </p:set>
                                    <p:animEffect transition="in" filter="fade">
                                      <p:cBhvr>
                                        <p:cTn id="5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10">
            <a:extLst>
              <a:ext uri="{FF2B5EF4-FFF2-40B4-BE49-F238E27FC236}">
                <a16:creationId xmlns:a16="http://schemas.microsoft.com/office/drawing/2014/main" id="{A9D068DB-E7E7-4102-9402-EAA049E13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9" name="Rectangle 12">
            <a:extLst>
              <a:ext uri="{FF2B5EF4-FFF2-40B4-BE49-F238E27FC236}">
                <a16:creationId xmlns:a16="http://schemas.microsoft.com/office/drawing/2014/main" id="{96C8906C-CCD9-4F71-B3DD-BC1331E1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0" name="Straight Connector 14">
            <a:extLst>
              <a:ext uri="{FF2B5EF4-FFF2-40B4-BE49-F238E27FC236}">
                <a16:creationId xmlns:a16="http://schemas.microsoft.com/office/drawing/2014/main" id="{CA0D6F13-628B-4FC4-AD48-A2B64677D01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41" name="Rectangle 16">
            <a:extLst>
              <a:ext uri="{FF2B5EF4-FFF2-40B4-BE49-F238E27FC236}">
                <a16:creationId xmlns:a16="http://schemas.microsoft.com/office/drawing/2014/main" id="{448A6F93-54E3-457B-848B-965C351652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2" name="Straight Connector 18">
            <a:extLst>
              <a:ext uri="{FF2B5EF4-FFF2-40B4-BE49-F238E27FC236}">
                <a16:creationId xmlns:a16="http://schemas.microsoft.com/office/drawing/2014/main" id="{D71F2F7B-1CD1-4341-8300-D3AB8CC5EB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3A2B49CD-2DCD-4FD0-8D29-3FD4F115CB74}"/>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dirty="0">
                <a:solidFill>
                  <a:schemeClr val="tx1">
                    <a:lumMod val="85000"/>
                    <a:lumOff val="15000"/>
                  </a:schemeClr>
                </a:solidFill>
              </a:rPr>
              <a:t>Unity DOTS</a:t>
            </a:r>
          </a:p>
        </p:txBody>
      </p:sp>
      <p:sp>
        <p:nvSpPr>
          <p:cNvPr id="3" name="Segnaposto contenuto 2">
            <a:extLst>
              <a:ext uri="{FF2B5EF4-FFF2-40B4-BE49-F238E27FC236}">
                <a16:creationId xmlns:a16="http://schemas.microsoft.com/office/drawing/2014/main" id="{6EA8F55C-BD34-4967-BA14-62A2CF559A27}"/>
              </a:ext>
            </a:extLst>
          </p:cNvPr>
          <p:cNvSpPr>
            <a:spLocks noGrp="1"/>
          </p:cNvSpPr>
          <p:nvPr>
            <p:ph idx="1"/>
          </p:nvPr>
        </p:nvSpPr>
        <p:spPr>
          <a:xfrm>
            <a:off x="3836504" y="4455620"/>
            <a:ext cx="7321946" cy="1143000"/>
          </a:xfrm>
        </p:spPr>
        <p:txBody>
          <a:bodyPr vert="horz" lIns="91440" tIns="45720" rIns="91440" bIns="45720" rtlCol="0">
            <a:normAutofit/>
          </a:bodyPr>
          <a:lstStyle/>
          <a:p>
            <a:pPr marL="0" indent="0">
              <a:buNone/>
            </a:pPr>
            <a:r>
              <a:rPr lang="en-US" sz="2400" cap="all" spc="200" dirty="0">
                <a:solidFill>
                  <a:schemeClr val="tx2"/>
                </a:solidFill>
                <a:latin typeface="+mj-lt"/>
              </a:rPr>
              <a:t>Performance by default</a:t>
            </a:r>
          </a:p>
        </p:txBody>
      </p:sp>
      <p:pic>
        <p:nvPicPr>
          <p:cNvPr id="8" name="Graphic 7" descr="Segno di spunta">
            <a:extLst>
              <a:ext uri="{FF2B5EF4-FFF2-40B4-BE49-F238E27FC236}">
                <a16:creationId xmlns:a16="http://schemas.microsoft.com/office/drawing/2014/main" id="{FB2953F4-4572-419F-8F34-22BC5595B7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9818" y="1944907"/>
            <a:ext cx="2449486" cy="2449486"/>
          </a:xfrm>
          <a:prstGeom prst="rect">
            <a:avLst/>
          </a:prstGeom>
        </p:spPr>
      </p:pic>
      <p:sp>
        <p:nvSpPr>
          <p:cNvPr id="43" name="Rectangle 20">
            <a:extLst>
              <a:ext uri="{FF2B5EF4-FFF2-40B4-BE49-F238E27FC236}">
                <a16:creationId xmlns:a16="http://schemas.microsoft.com/office/drawing/2014/main" id="{51F59CD9-29E6-4943-8931-5BC7201334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a:extLst>
              <a:ext uri="{FF2B5EF4-FFF2-40B4-BE49-F238E27FC236}">
                <a16:creationId xmlns:a16="http://schemas.microsoft.com/office/drawing/2014/main" id="{5B76B32D-AA83-45A4-9609-F96830AD4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egnaposto numero diapositiva 3">
            <a:extLst>
              <a:ext uri="{FF2B5EF4-FFF2-40B4-BE49-F238E27FC236}">
                <a16:creationId xmlns:a16="http://schemas.microsoft.com/office/drawing/2014/main" id="{FAFD9346-FA55-4399-8FD8-4EFE62ABEAE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AF22AD4E-B70C-44B3-86C3-FBFF7EA87B72}" type="slidenum">
              <a:rPr lang="en-US" smtClean="0"/>
              <a:pPr defTabSz="914400">
                <a:spcAft>
                  <a:spcPts val="600"/>
                </a:spcAft>
              </a:pPr>
              <a:t>52</a:t>
            </a:fld>
            <a:endParaRPr lang="en-US" dirty="0"/>
          </a:p>
        </p:txBody>
      </p:sp>
      <p:sp>
        <p:nvSpPr>
          <p:cNvPr id="5" name="Segnaposto data 4">
            <a:extLst>
              <a:ext uri="{FF2B5EF4-FFF2-40B4-BE49-F238E27FC236}">
                <a16:creationId xmlns:a16="http://schemas.microsoft.com/office/drawing/2014/main" id="{390DC38C-E5FB-4562-8358-F32996C830D9}"/>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3EA8902F-9261-4EFF-B86F-9AD15B2B2965}"/>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32148162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FF42FEAD-C9FD-4DB4-A6B1-C00637AC1ECF}"/>
              </a:ext>
            </a:extLst>
          </p:cNvPr>
          <p:cNvSpPr>
            <a:spLocks noGrp="1"/>
          </p:cNvSpPr>
          <p:nvPr>
            <p:ph idx="1"/>
          </p:nvPr>
        </p:nvSpPr>
        <p:spPr>
          <a:xfrm>
            <a:off x="1097279" y="1845734"/>
            <a:ext cx="4998721" cy="3567930"/>
          </a:xfrm>
        </p:spPr>
        <p:txBody>
          <a:bodyPr>
            <a:normAutofit/>
          </a:bodyPr>
          <a:lstStyle/>
          <a:p>
            <a:pPr>
              <a:buFont typeface="Calibri" panose="020F0502020204030204" pitchFamily="34" charset="0"/>
              <a:buChar char="●"/>
            </a:pPr>
            <a:r>
              <a:rPr lang="it-IT" dirty="0"/>
              <a:t>Nel 2018 Unity ha iniziato una profonda </a:t>
            </a:r>
            <a:r>
              <a:rPr lang="it-IT" b="1" dirty="0">
                <a:solidFill>
                  <a:schemeClr val="accent1">
                    <a:lumMod val="75000"/>
                  </a:schemeClr>
                </a:solidFill>
              </a:rPr>
              <a:t>ristrutturazione</a:t>
            </a:r>
            <a:r>
              <a:rPr lang="it-IT" dirty="0"/>
              <a:t> del proprio motore di gioco.</a:t>
            </a:r>
          </a:p>
          <a:p>
            <a:pPr>
              <a:buFont typeface="Calibri" panose="020F0502020204030204" pitchFamily="34" charset="0"/>
              <a:buChar char="●"/>
            </a:pPr>
            <a:r>
              <a:rPr lang="it-IT" b="1" dirty="0">
                <a:solidFill>
                  <a:schemeClr val="accent1">
                    <a:lumMod val="75000"/>
                  </a:schemeClr>
                </a:solidFill>
              </a:rPr>
              <a:t>Architettura classica</a:t>
            </a:r>
            <a:r>
              <a:rPr lang="it-IT" dirty="0"/>
              <a:t> limitata dal modello a </a:t>
            </a:r>
            <a:r>
              <a:rPr lang="it-IT" b="1" dirty="0">
                <a:solidFill>
                  <a:schemeClr val="accent1">
                    <a:lumMod val="75000"/>
                  </a:schemeClr>
                </a:solidFill>
              </a:rPr>
              <a:t>componenti</a:t>
            </a:r>
            <a:r>
              <a:rPr lang="it-IT" dirty="0"/>
              <a:t> (GameObject e MonoBehaviour).</a:t>
            </a:r>
          </a:p>
          <a:p>
            <a:pPr lvl="1">
              <a:buFont typeface="Calibri" panose="020F0502020204030204" pitchFamily="34" charset="0"/>
              <a:buChar char="●"/>
            </a:pPr>
            <a:r>
              <a:rPr lang="it-IT" b="1" dirty="0">
                <a:solidFill>
                  <a:schemeClr val="accent1">
                    <a:lumMod val="75000"/>
                  </a:schemeClr>
                </a:solidFill>
              </a:rPr>
              <a:t>Overhead</a:t>
            </a:r>
            <a:r>
              <a:rPr lang="it-IT" dirty="0"/>
              <a:t> delle classi (sia GameObject che MonoBehaviour sono classi).</a:t>
            </a:r>
          </a:p>
          <a:p>
            <a:pPr lvl="1">
              <a:buFont typeface="Calibri" panose="020F0502020204030204" pitchFamily="34" charset="0"/>
              <a:buChar char="●"/>
            </a:pPr>
            <a:r>
              <a:rPr lang="it-IT" b="1" dirty="0">
                <a:solidFill>
                  <a:schemeClr val="accent1">
                    <a:lumMod val="75000"/>
                  </a:schemeClr>
                </a:solidFill>
              </a:rPr>
              <a:t>Dati sparpagliati </a:t>
            </a:r>
            <a:r>
              <a:rPr lang="it-IT" dirty="0">
                <a:solidFill>
                  <a:schemeClr val="tx1"/>
                </a:solidFill>
              </a:rPr>
              <a:t>in memoria, a causa dei riferimenti.</a:t>
            </a:r>
          </a:p>
          <a:p>
            <a:pPr lvl="1">
              <a:buFont typeface="Calibri" panose="020F0502020204030204" pitchFamily="34" charset="0"/>
              <a:buChar char="●"/>
            </a:pPr>
            <a:endParaRPr lang="it-IT" dirty="0"/>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6</a:t>
            </a:fld>
            <a:endParaRPr lang="it-IT" dirty="0"/>
          </a:p>
        </p:txBody>
      </p:sp>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sp>
        <p:nvSpPr>
          <p:cNvPr id="9" name="Rettangolo 8">
            <a:extLst>
              <a:ext uri="{FF2B5EF4-FFF2-40B4-BE49-F238E27FC236}">
                <a16:creationId xmlns:a16="http://schemas.microsoft.com/office/drawing/2014/main" id="{1D888E4F-BB03-4502-AF3E-AECF649020FF}"/>
              </a:ext>
            </a:extLst>
          </p:cNvPr>
          <p:cNvSpPr/>
          <p:nvPr/>
        </p:nvSpPr>
        <p:spPr>
          <a:xfrm>
            <a:off x="6663084" y="5738056"/>
            <a:ext cx="4450079"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Dati sparpagliati in memoria.</a:t>
            </a:r>
            <a:endParaRPr lang="it-IT" sz="2000" b="1" dirty="0">
              <a:ln>
                <a:solidFill>
                  <a:schemeClr val="bg1"/>
                </a:solidFill>
              </a:ln>
              <a:solidFill>
                <a:schemeClr val="tx1"/>
              </a:solidFill>
            </a:endParaRPr>
          </a:p>
        </p:txBody>
      </p:sp>
      <p:pic>
        <p:nvPicPr>
          <p:cNvPr id="12" name="Immagine 11">
            <a:extLst>
              <a:ext uri="{FF2B5EF4-FFF2-40B4-BE49-F238E27FC236}">
                <a16:creationId xmlns:a16="http://schemas.microsoft.com/office/drawing/2014/main" id="{C246F24D-A0A0-428E-BA0B-DB9F676AEE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1083" y="2000237"/>
            <a:ext cx="3894080" cy="3714353"/>
          </a:xfrm>
          <a:prstGeom prst="rect">
            <a:avLst/>
          </a:prstGeom>
        </p:spPr>
      </p:pic>
    </p:spTree>
    <p:extLst>
      <p:ext uri="{BB962C8B-B14F-4D97-AF65-F5344CB8AC3E}">
        <p14:creationId xmlns:p14="http://schemas.microsoft.com/office/powerpoint/2010/main" val="23688567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FF42FEAD-C9FD-4DB4-A6B1-C00637AC1ECF}"/>
              </a:ext>
            </a:extLst>
          </p:cNvPr>
          <p:cNvSpPr>
            <a:spLocks noGrp="1"/>
          </p:cNvSpPr>
          <p:nvPr>
            <p:ph idx="1"/>
          </p:nvPr>
        </p:nvSpPr>
        <p:spPr>
          <a:xfrm>
            <a:off x="1097279" y="1845734"/>
            <a:ext cx="4998721" cy="3567930"/>
          </a:xfrm>
        </p:spPr>
        <p:txBody>
          <a:bodyPr>
            <a:normAutofit/>
          </a:bodyPr>
          <a:lstStyle/>
          <a:p>
            <a:pPr>
              <a:buFont typeface="Calibri" panose="020F0502020204030204" pitchFamily="34" charset="0"/>
              <a:buChar char="●"/>
            </a:pPr>
            <a:r>
              <a:rPr lang="it-IT" dirty="0"/>
              <a:t>Nel 2018 Unity ha iniziato una profonda </a:t>
            </a:r>
            <a:r>
              <a:rPr lang="it-IT" b="1" dirty="0">
                <a:solidFill>
                  <a:schemeClr val="accent1">
                    <a:lumMod val="75000"/>
                  </a:schemeClr>
                </a:solidFill>
              </a:rPr>
              <a:t>ristrutturazione</a:t>
            </a:r>
            <a:r>
              <a:rPr lang="it-IT" dirty="0"/>
              <a:t> del proprio motore di gioco.</a:t>
            </a:r>
          </a:p>
          <a:p>
            <a:pPr>
              <a:buFont typeface="Calibri" panose="020F0502020204030204" pitchFamily="34" charset="0"/>
              <a:buChar char="●"/>
            </a:pPr>
            <a:r>
              <a:rPr lang="it-IT" b="1" dirty="0">
                <a:solidFill>
                  <a:schemeClr val="accent1">
                    <a:lumMod val="75000"/>
                  </a:schemeClr>
                </a:solidFill>
              </a:rPr>
              <a:t>Architettura classica</a:t>
            </a:r>
            <a:r>
              <a:rPr lang="it-IT" dirty="0"/>
              <a:t> limitata dal modello a </a:t>
            </a:r>
            <a:r>
              <a:rPr lang="it-IT" b="1" dirty="0">
                <a:solidFill>
                  <a:schemeClr val="accent1">
                    <a:lumMod val="75000"/>
                  </a:schemeClr>
                </a:solidFill>
              </a:rPr>
              <a:t>componenti</a:t>
            </a:r>
            <a:r>
              <a:rPr lang="it-IT" dirty="0"/>
              <a:t> (GameObject e MonoBehaviour).</a:t>
            </a:r>
          </a:p>
          <a:p>
            <a:pPr lvl="1">
              <a:buFont typeface="Calibri" panose="020F0502020204030204" pitchFamily="34" charset="0"/>
              <a:buChar char="●"/>
            </a:pPr>
            <a:r>
              <a:rPr lang="it-IT" b="1" dirty="0">
                <a:solidFill>
                  <a:schemeClr val="accent1">
                    <a:lumMod val="75000"/>
                  </a:schemeClr>
                </a:solidFill>
              </a:rPr>
              <a:t>Overhead</a:t>
            </a:r>
            <a:r>
              <a:rPr lang="it-IT" dirty="0"/>
              <a:t> delle classi (sia GameObject che MonoBehaviour sono classi).</a:t>
            </a:r>
          </a:p>
          <a:p>
            <a:pPr lvl="1">
              <a:buFont typeface="Calibri" panose="020F0502020204030204" pitchFamily="34" charset="0"/>
              <a:buChar char="●"/>
            </a:pPr>
            <a:r>
              <a:rPr lang="it-IT" b="1" dirty="0">
                <a:solidFill>
                  <a:schemeClr val="accent1">
                    <a:lumMod val="75000"/>
                  </a:schemeClr>
                </a:solidFill>
              </a:rPr>
              <a:t>Dati sparpagliati </a:t>
            </a:r>
            <a:r>
              <a:rPr lang="it-IT" dirty="0">
                <a:solidFill>
                  <a:schemeClr val="tx1"/>
                </a:solidFill>
              </a:rPr>
              <a:t>in memoria, a causa dei riferimenti.</a:t>
            </a:r>
          </a:p>
          <a:p>
            <a:pPr lvl="1">
              <a:buFont typeface="Calibri" panose="020F0502020204030204" pitchFamily="34" charset="0"/>
              <a:buChar char="●"/>
            </a:pPr>
            <a:r>
              <a:rPr lang="it-IT" b="1" dirty="0">
                <a:solidFill>
                  <a:schemeClr val="accent1">
                    <a:lumMod val="75000"/>
                  </a:schemeClr>
                </a:solidFill>
              </a:rPr>
              <a:t>Core multipli</a:t>
            </a:r>
            <a:r>
              <a:rPr lang="it-IT" dirty="0"/>
              <a:t> della CPU </a:t>
            </a:r>
            <a:r>
              <a:rPr lang="it-IT" b="1" dirty="0">
                <a:solidFill>
                  <a:schemeClr val="accent1">
                    <a:lumMod val="75000"/>
                  </a:schemeClr>
                </a:solidFill>
              </a:rPr>
              <a:t>non utilizzati</a:t>
            </a:r>
            <a:r>
              <a:rPr lang="it-IT" dirty="0"/>
              <a:t>.</a:t>
            </a:r>
            <a:endParaRPr lang="it-IT" dirty="0">
              <a:solidFill>
                <a:schemeClr val="tx1"/>
              </a:solidFill>
            </a:endParaRPr>
          </a:p>
          <a:p>
            <a:pPr lvl="1">
              <a:buFont typeface="Calibri" panose="020F0502020204030204" pitchFamily="34" charset="0"/>
              <a:buChar char="●"/>
            </a:pPr>
            <a:endParaRPr lang="it-IT" dirty="0"/>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7</a:t>
            </a:fld>
            <a:endParaRPr lang="it-IT" dirty="0"/>
          </a:p>
        </p:txBody>
      </p:sp>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pic>
        <p:nvPicPr>
          <p:cNvPr id="10" name="Immagine 9">
            <a:extLst>
              <a:ext uri="{FF2B5EF4-FFF2-40B4-BE49-F238E27FC236}">
                <a16:creationId xmlns:a16="http://schemas.microsoft.com/office/drawing/2014/main" id="{B1082E72-BFDF-4A64-A162-48B5136C22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7084" y="3156890"/>
            <a:ext cx="5323981" cy="1401048"/>
          </a:xfrm>
          <a:prstGeom prst="rect">
            <a:avLst/>
          </a:prstGeom>
        </p:spPr>
      </p:pic>
      <p:sp>
        <p:nvSpPr>
          <p:cNvPr id="11" name="Rettangolo 10">
            <a:extLst>
              <a:ext uri="{FF2B5EF4-FFF2-40B4-BE49-F238E27FC236}">
                <a16:creationId xmlns:a16="http://schemas.microsoft.com/office/drawing/2014/main" id="{B15423E8-7760-4E15-92B5-AC3C95175EFF}"/>
              </a:ext>
            </a:extLst>
          </p:cNvPr>
          <p:cNvSpPr/>
          <p:nvPr/>
        </p:nvSpPr>
        <p:spPr>
          <a:xfrm>
            <a:off x="6663084" y="5738056"/>
            <a:ext cx="4450079"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Unity: esecuzione dei MonoBehaviour.</a:t>
            </a:r>
            <a:endParaRPr lang="it-IT" sz="2000" b="1" dirty="0">
              <a:ln>
                <a:solidFill>
                  <a:schemeClr val="bg1"/>
                </a:solidFill>
              </a:ln>
              <a:solidFill>
                <a:schemeClr val="tx1"/>
              </a:solidFill>
            </a:endParaRPr>
          </a:p>
        </p:txBody>
      </p:sp>
    </p:spTree>
    <p:extLst>
      <p:ext uri="{BB962C8B-B14F-4D97-AF65-F5344CB8AC3E}">
        <p14:creationId xmlns:p14="http://schemas.microsoft.com/office/powerpoint/2010/main" val="98568505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5322C8-38DD-4620-B54E-3A5F2AE2419D}"/>
              </a:ext>
            </a:extLst>
          </p:cNvPr>
          <p:cNvSpPr>
            <a:spLocks noGrp="1"/>
          </p:cNvSpPr>
          <p:nvPr>
            <p:ph type="title"/>
          </p:nvPr>
        </p:nvSpPr>
        <p:spPr/>
        <p:txBody>
          <a:bodyPr/>
          <a:lstStyle/>
          <a:p>
            <a:r>
              <a:rPr lang="it-IT" dirty="0"/>
              <a:t>Introduzione</a:t>
            </a:r>
          </a:p>
        </p:txBody>
      </p:sp>
      <p:sp>
        <p:nvSpPr>
          <p:cNvPr id="3" name="Segnaposto contenuto 2">
            <a:extLst>
              <a:ext uri="{FF2B5EF4-FFF2-40B4-BE49-F238E27FC236}">
                <a16:creationId xmlns:a16="http://schemas.microsoft.com/office/drawing/2014/main" id="{FF42FEAD-C9FD-4DB4-A6B1-C00637AC1ECF}"/>
              </a:ext>
            </a:extLst>
          </p:cNvPr>
          <p:cNvSpPr>
            <a:spLocks noGrp="1"/>
          </p:cNvSpPr>
          <p:nvPr>
            <p:ph idx="1"/>
          </p:nvPr>
        </p:nvSpPr>
        <p:spPr>
          <a:xfrm>
            <a:off x="1097279" y="1845733"/>
            <a:ext cx="4998721" cy="4077085"/>
          </a:xfrm>
        </p:spPr>
        <p:txBody>
          <a:bodyPr>
            <a:normAutofit/>
          </a:bodyPr>
          <a:lstStyle/>
          <a:p>
            <a:pPr>
              <a:buFont typeface="Calibri" panose="020F0502020204030204" pitchFamily="34" charset="0"/>
              <a:buChar char="●"/>
            </a:pPr>
            <a:r>
              <a:rPr lang="it-IT" dirty="0"/>
              <a:t>Nel 2018 Unity ha iniziato una profonda </a:t>
            </a:r>
            <a:r>
              <a:rPr lang="it-IT" b="1" dirty="0">
                <a:solidFill>
                  <a:schemeClr val="accent1">
                    <a:lumMod val="75000"/>
                  </a:schemeClr>
                </a:solidFill>
              </a:rPr>
              <a:t>ristrutturazione</a:t>
            </a:r>
            <a:r>
              <a:rPr lang="it-IT" dirty="0"/>
              <a:t> del proprio motore di gioco.</a:t>
            </a:r>
          </a:p>
          <a:p>
            <a:pPr>
              <a:buFont typeface="Calibri" panose="020F0502020204030204" pitchFamily="34" charset="0"/>
              <a:buChar char="●"/>
            </a:pPr>
            <a:r>
              <a:rPr lang="it-IT" b="1" dirty="0">
                <a:solidFill>
                  <a:schemeClr val="accent1">
                    <a:lumMod val="75000"/>
                  </a:schemeClr>
                </a:solidFill>
              </a:rPr>
              <a:t>Architettura classica</a:t>
            </a:r>
            <a:r>
              <a:rPr lang="it-IT" dirty="0"/>
              <a:t> limitata dal modello a </a:t>
            </a:r>
            <a:r>
              <a:rPr lang="it-IT" b="1" dirty="0">
                <a:solidFill>
                  <a:schemeClr val="accent1">
                    <a:lumMod val="75000"/>
                  </a:schemeClr>
                </a:solidFill>
              </a:rPr>
              <a:t>componenti</a:t>
            </a:r>
            <a:r>
              <a:rPr lang="it-IT" dirty="0"/>
              <a:t> (GameObject e MonoBehaviour).</a:t>
            </a:r>
          </a:p>
          <a:p>
            <a:pPr lvl="1">
              <a:buFont typeface="Calibri" panose="020F0502020204030204" pitchFamily="34" charset="0"/>
              <a:buChar char="●"/>
            </a:pPr>
            <a:r>
              <a:rPr lang="it-IT" b="1" dirty="0">
                <a:solidFill>
                  <a:schemeClr val="accent1">
                    <a:lumMod val="75000"/>
                  </a:schemeClr>
                </a:solidFill>
              </a:rPr>
              <a:t>Overhead</a:t>
            </a:r>
            <a:r>
              <a:rPr lang="it-IT" dirty="0"/>
              <a:t> delle classi (sia GameObject che MonoBehaviour sono classi).</a:t>
            </a:r>
          </a:p>
          <a:p>
            <a:pPr lvl="1">
              <a:buFont typeface="Calibri" panose="020F0502020204030204" pitchFamily="34" charset="0"/>
              <a:buChar char="●"/>
            </a:pPr>
            <a:r>
              <a:rPr lang="it-IT" b="1" dirty="0">
                <a:solidFill>
                  <a:schemeClr val="accent1">
                    <a:lumMod val="75000"/>
                  </a:schemeClr>
                </a:solidFill>
              </a:rPr>
              <a:t>Dati sparpagliati </a:t>
            </a:r>
            <a:r>
              <a:rPr lang="it-IT" dirty="0">
                <a:solidFill>
                  <a:schemeClr val="tx1"/>
                </a:solidFill>
              </a:rPr>
              <a:t>in memoria, a causa dei riferimenti.</a:t>
            </a:r>
          </a:p>
          <a:p>
            <a:pPr lvl="1">
              <a:buFont typeface="Calibri" panose="020F0502020204030204" pitchFamily="34" charset="0"/>
              <a:buChar char="●"/>
            </a:pPr>
            <a:r>
              <a:rPr lang="it-IT" b="1" dirty="0">
                <a:solidFill>
                  <a:schemeClr val="accent1">
                    <a:lumMod val="75000"/>
                  </a:schemeClr>
                </a:solidFill>
              </a:rPr>
              <a:t>Core multipli</a:t>
            </a:r>
            <a:r>
              <a:rPr lang="it-IT" dirty="0"/>
              <a:t> della CPU </a:t>
            </a:r>
            <a:r>
              <a:rPr lang="it-IT" b="1" dirty="0">
                <a:solidFill>
                  <a:schemeClr val="accent1">
                    <a:lumMod val="75000"/>
                  </a:schemeClr>
                </a:solidFill>
              </a:rPr>
              <a:t>non utilizzati</a:t>
            </a:r>
            <a:r>
              <a:rPr lang="it-IT" dirty="0"/>
              <a:t>.</a:t>
            </a:r>
          </a:p>
          <a:p>
            <a:pPr>
              <a:buFont typeface="Calibri" panose="020F0502020204030204" pitchFamily="34" charset="0"/>
              <a:buChar char="●"/>
            </a:pPr>
            <a:r>
              <a:rPr lang="it-IT" dirty="0"/>
              <a:t>Soluzione: </a:t>
            </a:r>
            <a:r>
              <a:rPr lang="it-IT" dirty="0">
                <a:solidFill>
                  <a:schemeClr val="tx1"/>
                </a:solidFill>
              </a:rPr>
              <a:t>Unity</a:t>
            </a:r>
            <a:r>
              <a:rPr lang="it-IT" b="1" dirty="0">
                <a:solidFill>
                  <a:schemeClr val="accent1"/>
                </a:solidFill>
              </a:rPr>
              <a:t> Data-Oriented Technology Stack</a:t>
            </a:r>
            <a:r>
              <a:rPr lang="it-IT" dirty="0"/>
              <a:t> (DOTS).</a:t>
            </a:r>
            <a:endParaRPr lang="it-IT" dirty="0">
              <a:solidFill>
                <a:schemeClr val="tx1"/>
              </a:solidFill>
            </a:endParaRPr>
          </a:p>
          <a:p>
            <a:pPr lvl="1">
              <a:buFont typeface="Calibri" panose="020F0502020204030204" pitchFamily="34" charset="0"/>
              <a:buChar char="●"/>
            </a:pPr>
            <a:endParaRPr lang="it-IT" dirty="0"/>
          </a:p>
        </p:txBody>
      </p:sp>
      <p:sp>
        <p:nvSpPr>
          <p:cNvPr id="4" name="Segnaposto numero diapositiva 3">
            <a:extLst>
              <a:ext uri="{FF2B5EF4-FFF2-40B4-BE49-F238E27FC236}">
                <a16:creationId xmlns:a16="http://schemas.microsoft.com/office/drawing/2014/main" id="{8F56CD82-CD1C-4FFB-BDEA-F08CE6EAD980}"/>
              </a:ext>
            </a:extLst>
          </p:cNvPr>
          <p:cNvSpPr>
            <a:spLocks noGrp="1"/>
          </p:cNvSpPr>
          <p:nvPr>
            <p:ph type="sldNum" sz="quarter" idx="12"/>
          </p:nvPr>
        </p:nvSpPr>
        <p:spPr/>
        <p:txBody>
          <a:bodyPr/>
          <a:lstStyle/>
          <a:p>
            <a:fld id="{AF22AD4E-B70C-44B3-86C3-FBFF7EA87B72}" type="slidenum">
              <a:rPr lang="it-IT" smtClean="0"/>
              <a:t>8</a:t>
            </a:fld>
            <a:endParaRPr lang="it-IT" dirty="0"/>
          </a:p>
        </p:txBody>
      </p:sp>
      <p:sp>
        <p:nvSpPr>
          <p:cNvPr id="5" name="Segnaposto data 4">
            <a:extLst>
              <a:ext uri="{FF2B5EF4-FFF2-40B4-BE49-F238E27FC236}">
                <a16:creationId xmlns:a16="http://schemas.microsoft.com/office/drawing/2014/main" id="{E91BA78E-C48C-4243-BA9B-07C59EA8F784}"/>
              </a:ext>
            </a:extLst>
          </p:cNvPr>
          <p:cNvSpPr>
            <a:spLocks noGrp="1"/>
          </p:cNvSpPr>
          <p:nvPr>
            <p:ph type="dt" sz="half" idx="10"/>
          </p:nvPr>
        </p:nvSpPr>
        <p:spPr/>
        <p:txBody>
          <a:bodyPr/>
          <a:lstStyle/>
          <a:p>
            <a:r>
              <a:rPr lang="it-IT" dirty="0"/>
              <a:t>11/03/2021</a:t>
            </a:r>
          </a:p>
        </p:txBody>
      </p:sp>
      <p:sp>
        <p:nvSpPr>
          <p:cNvPr id="6" name="Segnaposto piè di pagina 5">
            <a:extLst>
              <a:ext uri="{FF2B5EF4-FFF2-40B4-BE49-F238E27FC236}">
                <a16:creationId xmlns:a16="http://schemas.microsoft.com/office/drawing/2014/main" id="{09272A79-3CAB-44EA-9030-7A124E2C9969}"/>
              </a:ext>
            </a:extLst>
          </p:cNvPr>
          <p:cNvSpPr>
            <a:spLocks noGrp="1"/>
          </p:cNvSpPr>
          <p:nvPr>
            <p:ph type="ftr" sz="quarter" idx="11"/>
          </p:nvPr>
        </p:nvSpPr>
        <p:spPr/>
        <p:txBody>
          <a:bodyPr/>
          <a:lstStyle/>
          <a:p>
            <a:r>
              <a:rPr lang="it-IT" dirty="0"/>
              <a:t>Michele Righi</a:t>
            </a:r>
          </a:p>
        </p:txBody>
      </p:sp>
      <p:pic>
        <p:nvPicPr>
          <p:cNvPr id="9" name="Immagine 8" descr="Immagine che contiene testo&#10;&#10;Descrizione generata automaticamente">
            <a:extLst>
              <a:ext uri="{FF2B5EF4-FFF2-40B4-BE49-F238E27FC236}">
                <a16:creationId xmlns:a16="http://schemas.microsoft.com/office/drawing/2014/main" id="{E24C0048-0D49-4623-9CEE-D365AB2D69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35064" y="1974176"/>
            <a:ext cx="2270374" cy="3632598"/>
          </a:xfrm>
          <a:prstGeom prst="rect">
            <a:avLst/>
          </a:prstGeom>
        </p:spPr>
      </p:pic>
      <p:sp>
        <p:nvSpPr>
          <p:cNvPr id="12" name="Rettangolo 11">
            <a:extLst>
              <a:ext uri="{FF2B5EF4-FFF2-40B4-BE49-F238E27FC236}">
                <a16:creationId xmlns:a16="http://schemas.microsoft.com/office/drawing/2014/main" id="{F851918C-439A-46BD-B2CD-9A0CE2B04D56}"/>
              </a:ext>
            </a:extLst>
          </p:cNvPr>
          <p:cNvSpPr/>
          <p:nvPr/>
        </p:nvSpPr>
        <p:spPr>
          <a:xfrm>
            <a:off x="6822669" y="5735216"/>
            <a:ext cx="3895165" cy="3651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000" dirty="0">
                <a:solidFill>
                  <a:prstClr val="black">
                    <a:lumMod val="75000"/>
                    <a:lumOff val="25000"/>
                  </a:prstClr>
                </a:solidFill>
              </a:rPr>
              <a:t>Unity: librerie DOTS.</a:t>
            </a:r>
            <a:endParaRPr lang="it-IT" sz="2000" b="1" dirty="0">
              <a:ln>
                <a:solidFill>
                  <a:schemeClr val="bg1"/>
                </a:solidFill>
              </a:ln>
              <a:solidFill>
                <a:schemeClr val="tx1"/>
              </a:solidFill>
            </a:endParaRPr>
          </a:p>
        </p:txBody>
      </p:sp>
    </p:spTree>
    <p:extLst>
      <p:ext uri="{BB962C8B-B14F-4D97-AF65-F5344CB8AC3E}">
        <p14:creationId xmlns:p14="http://schemas.microsoft.com/office/powerpoint/2010/main" val="459693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B212A40-9351-4E2D-B506-45367B782A9A}"/>
              </a:ext>
            </a:extLst>
          </p:cNvPr>
          <p:cNvSpPr>
            <a:spLocks noGrp="1"/>
          </p:cNvSpPr>
          <p:nvPr>
            <p:ph type="title"/>
          </p:nvPr>
        </p:nvSpPr>
        <p:spPr/>
        <p:txBody>
          <a:bodyPr/>
          <a:lstStyle/>
          <a:p>
            <a:r>
              <a:rPr lang="it-IT" dirty="0"/>
              <a:t>Argomenti principali</a:t>
            </a:r>
          </a:p>
        </p:txBody>
      </p:sp>
      <p:graphicFrame>
        <p:nvGraphicFramePr>
          <p:cNvPr id="6" name="Segnaposto contenuto 2">
            <a:extLst>
              <a:ext uri="{FF2B5EF4-FFF2-40B4-BE49-F238E27FC236}">
                <a16:creationId xmlns:a16="http://schemas.microsoft.com/office/drawing/2014/main" id="{F3BE2C93-0B78-4F47-8567-DA615C95FDF6}"/>
              </a:ext>
            </a:extLst>
          </p:cNvPr>
          <p:cNvGraphicFramePr>
            <a:graphicFrameLocks noGrp="1"/>
          </p:cNvGraphicFramePr>
          <p:nvPr>
            <p:ph idx="1"/>
            <p:extLst>
              <p:ext uri="{D42A27DB-BD31-4B8C-83A1-F6EECF244321}">
                <p14:modId xmlns:p14="http://schemas.microsoft.com/office/powerpoint/2010/main" val="63545658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egnaposto numero diapositiva 3">
            <a:extLst>
              <a:ext uri="{FF2B5EF4-FFF2-40B4-BE49-F238E27FC236}">
                <a16:creationId xmlns:a16="http://schemas.microsoft.com/office/drawing/2014/main" id="{1C54C0C5-8048-43B9-955B-32A79B20B14A}"/>
              </a:ext>
            </a:extLst>
          </p:cNvPr>
          <p:cNvSpPr>
            <a:spLocks noGrp="1"/>
          </p:cNvSpPr>
          <p:nvPr>
            <p:ph type="sldNum" sz="quarter" idx="12"/>
          </p:nvPr>
        </p:nvSpPr>
        <p:spPr/>
        <p:txBody>
          <a:bodyPr/>
          <a:lstStyle/>
          <a:p>
            <a:fld id="{AF22AD4E-B70C-44B3-86C3-FBFF7EA87B72}" type="slidenum">
              <a:rPr lang="it-IT" smtClean="0"/>
              <a:t>9</a:t>
            </a:fld>
            <a:endParaRPr lang="it-IT" dirty="0"/>
          </a:p>
        </p:txBody>
      </p:sp>
      <p:sp>
        <p:nvSpPr>
          <p:cNvPr id="3" name="Segnaposto data 2">
            <a:extLst>
              <a:ext uri="{FF2B5EF4-FFF2-40B4-BE49-F238E27FC236}">
                <a16:creationId xmlns:a16="http://schemas.microsoft.com/office/drawing/2014/main" id="{53C1505C-A692-4D0D-AC2C-F095F81D8CC9}"/>
              </a:ext>
            </a:extLst>
          </p:cNvPr>
          <p:cNvSpPr>
            <a:spLocks noGrp="1"/>
          </p:cNvSpPr>
          <p:nvPr>
            <p:ph type="dt" sz="half" idx="10"/>
          </p:nvPr>
        </p:nvSpPr>
        <p:spPr/>
        <p:txBody>
          <a:bodyPr/>
          <a:lstStyle/>
          <a:p>
            <a:r>
              <a:rPr lang="it-IT" dirty="0"/>
              <a:t>11/03/2021</a:t>
            </a:r>
          </a:p>
        </p:txBody>
      </p:sp>
      <p:sp>
        <p:nvSpPr>
          <p:cNvPr id="7" name="Segnaposto piè di pagina 6">
            <a:extLst>
              <a:ext uri="{FF2B5EF4-FFF2-40B4-BE49-F238E27FC236}">
                <a16:creationId xmlns:a16="http://schemas.microsoft.com/office/drawing/2014/main" id="{021E96C8-43D7-4E7F-A6DB-071C467FD63E}"/>
              </a:ext>
            </a:extLst>
          </p:cNvPr>
          <p:cNvSpPr>
            <a:spLocks noGrp="1"/>
          </p:cNvSpPr>
          <p:nvPr>
            <p:ph type="ftr" sz="quarter" idx="11"/>
          </p:nvPr>
        </p:nvSpPr>
        <p:spPr/>
        <p:txBody>
          <a:bodyPr/>
          <a:lstStyle/>
          <a:p>
            <a:r>
              <a:rPr lang="it-IT" dirty="0"/>
              <a:t>Michele Righi</a:t>
            </a:r>
          </a:p>
        </p:txBody>
      </p:sp>
    </p:spTree>
    <p:extLst>
      <p:ext uri="{BB962C8B-B14F-4D97-AF65-F5344CB8AC3E}">
        <p14:creationId xmlns:p14="http://schemas.microsoft.com/office/powerpoint/2010/main" val="162154573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1+#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10" presetClass="entr" presetSubtype="0"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theme/theme1.xml><?xml version="1.0" encoding="utf-8"?>
<a:theme xmlns:a="http://schemas.openxmlformats.org/drawingml/2006/main" name="Retrospettivo">
  <a:themeElements>
    <a:clrScheme name="Retrospettivo">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3219</TotalTime>
  <Words>8525</Words>
  <Application>Microsoft Office PowerPoint</Application>
  <PresentationFormat>Widescreen</PresentationFormat>
  <Paragraphs>1074</Paragraphs>
  <Slides>52</Slides>
  <Notes>52</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52</vt:i4>
      </vt:variant>
    </vt:vector>
  </HeadingPairs>
  <TitlesOfParts>
    <vt:vector size="57" baseType="lpstr">
      <vt:lpstr>Arial</vt:lpstr>
      <vt:lpstr>Arial</vt:lpstr>
      <vt:lpstr>Calibri</vt:lpstr>
      <vt:lpstr>Calibri Light</vt:lpstr>
      <vt:lpstr>Retrospettivo</vt:lpstr>
      <vt:lpstr>Progetto di Applicazioni e Giochi Multiplayer su Architettura Unity DOTS</vt:lpstr>
      <vt:lpstr>Introduzione</vt:lpstr>
      <vt:lpstr>Introduzione</vt:lpstr>
      <vt:lpstr>Introduzione</vt:lpstr>
      <vt:lpstr>Introduzione</vt:lpstr>
      <vt:lpstr>Introduzione</vt:lpstr>
      <vt:lpstr>Introduzione</vt:lpstr>
      <vt:lpstr>Introduzione</vt:lpstr>
      <vt:lpstr>Argomenti principali</vt:lpstr>
      <vt:lpstr>Entity Component System (ECS)</vt:lpstr>
      <vt:lpstr>Entity Component System (ECS)</vt:lpstr>
      <vt:lpstr>Entity Component System (ECS)</vt:lpstr>
      <vt:lpstr>Entity Component System (ECS)</vt:lpstr>
      <vt:lpstr>NetCode</vt:lpstr>
      <vt:lpstr>NetCode</vt:lpstr>
      <vt:lpstr>NetCode</vt:lpstr>
      <vt:lpstr>Prototipi</vt:lpstr>
      <vt:lpstr>Prototipi</vt:lpstr>
      <vt:lpstr>Prototipi</vt:lpstr>
      <vt:lpstr>Prototipi</vt:lpstr>
      <vt:lpstr>Prototipi</vt:lpstr>
      <vt:lpstr>Prototipi</vt:lpstr>
      <vt:lpstr>Prototipi</vt:lpstr>
      <vt:lpstr>Prototipi</vt:lpstr>
      <vt:lpstr>Prototipi</vt:lpstr>
      <vt:lpstr>Risultati Sperimentali</vt:lpstr>
      <vt:lpstr>Risultati Sperimentali</vt:lpstr>
      <vt:lpstr>Risultati Sperimentali</vt:lpstr>
      <vt:lpstr>Risultati Sperimentali</vt:lpstr>
      <vt:lpstr>Risultati Sperimentali</vt:lpstr>
      <vt:lpstr>Risultati Sperimentali</vt:lpstr>
      <vt:lpstr>Risultati Sperimentali</vt:lpstr>
      <vt:lpstr>Risultati Sperimentali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Conclusioni</vt:lpstr>
      <vt:lpstr>Conclusioni</vt:lpstr>
      <vt:lpstr>Conclusioni</vt:lpstr>
      <vt:lpstr>Conclusioni</vt:lpstr>
      <vt:lpstr>Conclusioni</vt:lpstr>
      <vt:lpstr>Conclusioni</vt:lpstr>
      <vt:lpstr>Conclusioni</vt:lpstr>
      <vt:lpstr>Conclusioni</vt:lpstr>
      <vt:lpstr>Conclusioni</vt:lpstr>
      <vt:lpstr>Unity DOTS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Michele Righi - michele.righi5@studio.unibo.it</dc:creator>
  <cp:lastModifiedBy>Michele Righi - michele.righi5@studio.unibo.it</cp:lastModifiedBy>
  <cp:revision>180</cp:revision>
  <dcterms:created xsi:type="dcterms:W3CDTF">2021-03-07T10:47:16Z</dcterms:created>
  <dcterms:modified xsi:type="dcterms:W3CDTF">2021-03-29T21:59:11Z</dcterms:modified>
</cp:coreProperties>
</file>