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맑은 고딕"/>
              </a:rPr>
              <a:t>Cliquez pour déplacer la diapo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11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&lt;en-tête&gt;</a:t>
            </a:r>
          </a:p>
        </p:txBody>
      </p:sp>
      <p:sp>
        <p:nvSpPr>
          <p:cNvPr id="11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12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12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763BD2A-87B5-4C34-8EFE-BD043913D5B0}" type="slidenum">
              <a:rPr lang="fr-FR" sz="1400" b="0" strike="noStrike" spc="-1">
                <a:latin typeface="Times New Roman"/>
              </a:rPr>
              <a:pPr algn="r"/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487B4BF-4877-4A0C-A224-56DF39DA5B16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B5A02FA-F010-4948-BD06-7710DC423ABB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ABB3046-30D4-4703-BE9C-82D909A1B46C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64DB5C5-5334-4544-94C9-63D245D7A460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967978D-2149-4D40-B7F8-97919244CF03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8401E52-4217-4D5A-85AE-A4D55C813445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6902025-1445-4380-B68E-1EFDE69C62DB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8ED083B-E09F-42A2-B7CC-9C247A0C0994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0DA2247-5D48-40C8-AAE1-FDD0876C4A87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CEF910A-9474-4D07-8D94-DBEFBDECF3F6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8496720" cy="219600"/>
          </a:xfrm>
          <a:prstGeom prst="rect">
            <a:avLst/>
          </a:prstGeom>
        </p:spPr>
        <p:txBody>
          <a:bodyPr lIns="0" tIns="0" rIns="0" bIns="0">
            <a:normAutofit fontScale="3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95640" y="1372320"/>
            <a:ext cx="8496720" cy="219600"/>
          </a:xfrm>
          <a:prstGeom prst="rect">
            <a:avLst/>
          </a:prstGeom>
        </p:spPr>
        <p:txBody>
          <a:bodyPr lIns="0" tIns="0" rIns="0" bIns="0">
            <a:normAutofit fontScale="3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49480" y="113148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95640" y="137232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749480" y="137232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2735640" cy="21960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68440" y="1131480"/>
            <a:ext cx="2735640" cy="21960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141240" y="1131480"/>
            <a:ext cx="2735640" cy="21960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95640" y="1372320"/>
            <a:ext cx="2735640" cy="21960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68440" y="1372320"/>
            <a:ext cx="2735640" cy="21960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141240" y="1372320"/>
            <a:ext cx="2735640" cy="21960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395640" y="1131480"/>
            <a:ext cx="8496720" cy="46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8496720" cy="4604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4146120" cy="460440"/>
          </a:xfrm>
          <a:prstGeom prst="rect">
            <a:avLst/>
          </a:prstGeom>
        </p:spPr>
        <p:txBody>
          <a:bodyPr lIns="0" tIns="0" rIns="0" bIns="0">
            <a:normAutofit fontScale="3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749480" y="1131480"/>
            <a:ext cx="4146120" cy="460440"/>
          </a:xfrm>
          <a:prstGeom prst="rect">
            <a:avLst/>
          </a:prstGeom>
        </p:spPr>
        <p:txBody>
          <a:bodyPr lIns="0" tIns="0" rIns="0" bIns="0">
            <a:normAutofit fontScale="3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4099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749480" y="1131480"/>
            <a:ext cx="4146120" cy="460440"/>
          </a:xfrm>
          <a:prstGeom prst="rect">
            <a:avLst/>
          </a:prstGeom>
        </p:spPr>
        <p:txBody>
          <a:bodyPr lIns="0" tIns="0" rIns="0" bIns="0">
            <a:normAutofit fontScale="3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395640" y="137232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95640" y="1131480"/>
            <a:ext cx="8496720" cy="46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4146120" cy="460440"/>
          </a:xfrm>
          <a:prstGeom prst="rect">
            <a:avLst/>
          </a:prstGeom>
        </p:spPr>
        <p:txBody>
          <a:bodyPr lIns="0" tIns="0" rIns="0" bIns="0">
            <a:normAutofit fontScale="3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749480" y="113148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749480" y="137232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749480" y="113148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95640" y="1372320"/>
            <a:ext cx="8496720" cy="219600"/>
          </a:xfrm>
          <a:prstGeom prst="rect">
            <a:avLst/>
          </a:prstGeom>
        </p:spPr>
        <p:txBody>
          <a:bodyPr lIns="0" tIns="0" rIns="0" bIns="0">
            <a:normAutofit fontScale="3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8496720" cy="219600"/>
          </a:xfrm>
          <a:prstGeom prst="rect">
            <a:avLst/>
          </a:prstGeom>
        </p:spPr>
        <p:txBody>
          <a:bodyPr lIns="0" tIns="0" rIns="0" bIns="0">
            <a:normAutofit fontScale="3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95640" y="1372320"/>
            <a:ext cx="8496720" cy="219600"/>
          </a:xfrm>
          <a:prstGeom prst="rect">
            <a:avLst/>
          </a:prstGeom>
        </p:spPr>
        <p:txBody>
          <a:bodyPr lIns="0" tIns="0" rIns="0" bIns="0">
            <a:normAutofit fontScale="3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749480" y="113148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95640" y="137232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749480" y="137232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2735640" cy="21960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68440" y="1131480"/>
            <a:ext cx="2735640" cy="21960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141240" y="1131480"/>
            <a:ext cx="2735640" cy="21960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95640" y="1372320"/>
            <a:ext cx="2735640" cy="21960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68440" y="1372320"/>
            <a:ext cx="2735640" cy="21960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141240" y="1372320"/>
            <a:ext cx="2735640" cy="21960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395640" y="1131480"/>
            <a:ext cx="8496720" cy="46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8496720" cy="4604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4146120" cy="460440"/>
          </a:xfrm>
          <a:prstGeom prst="rect">
            <a:avLst/>
          </a:prstGeom>
        </p:spPr>
        <p:txBody>
          <a:bodyPr lIns="0" tIns="0" rIns="0" bIns="0">
            <a:normAutofit fontScale="3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749480" y="1131480"/>
            <a:ext cx="4146120" cy="460440"/>
          </a:xfrm>
          <a:prstGeom prst="rect">
            <a:avLst/>
          </a:prstGeom>
        </p:spPr>
        <p:txBody>
          <a:bodyPr lIns="0" tIns="0" rIns="0" bIns="0">
            <a:normAutofit fontScale="3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8496720" cy="4604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4099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749480" y="1131480"/>
            <a:ext cx="4146120" cy="460440"/>
          </a:xfrm>
          <a:prstGeom prst="rect">
            <a:avLst/>
          </a:prstGeom>
        </p:spPr>
        <p:txBody>
          <a:bodyPr lIns="0" tIns="0" rIns="0" bIns="0">
            <a:normAutofit fontScale="3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395640" y="137232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4146120" cy="460440"/>
          </a:xfrm>
          <a:prstGeom prst="rect">
            <a:avLst/>
          </a:prstGeom>
        </p:spPr>
        <p:txBody>
          <a:bodyPr lIns="0" tIns="0" rIns="0" bIns="0">
            <a:normAutofit fontScale="3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749480" y="113148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749480" y="137232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749480" y="113148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95640" y="1372320"/>
            <a:ext cx="8496720" cy="219600"/>
          </a:xfrm>
          <a:prstGeom prst="rect">
            <a:avLst/>
          </a:prstGeom>
        </p:spPr>
        <p:txBody>
          <a:bodyPr lIns="0" tIns="0" rIns="0" bIns="0">
            <a:normAutofit fontScale="3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8496720" cy="219600"/>
          </a:xfrm>
          <a:prstGeom prst="rect">
            <a:avLst/>
          </a:prstGeom>
        </p:spPr>
        <p:txBody>
          <a:bodyPr lIns="0" tIns="0" rIns="0" bIns="0">
            <a:normAutofit fontScale="3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95640" y="1372320"/>
            <a:ext cx="8496720" cy="219600"/>
          </a:xfrm>
          <a:prstGeom prst="rect">
            <a:avLst/>
          </a:prstGeom>
        </p:spPr>
        <p:txBody>
          <a:bodyPr lIns="0" tIns="0" rIns="0" bIns="0">
            <a:normAutofit fontScale="3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749480" y="113148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95640" y="137232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749480" y="137232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2735640" cy="21960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68440" y="1131480"/>
            <a:ext cx="2735640" cy="21960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141240" y="1131480"/>
            <a:ext cx="2735640" cy="21960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395640" y="1372320"/>
            <a:ext cx="2735640" cy="21960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68440" y="1372320"/>
            <a:ext cx="2735640" cy="21960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141240" y="1372320"/>
            <a:ext cx="2735640" cy="21960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4146120" cy="460440"/>
          </a:xfrm>
          <a:prstGeom prst="rect">
            <a:avLst/>
          </a:prstGeom>
        </p:spPr>
        <p:txBody>
          <a:bodyPr lIns="0" tIns="0" rIns="0" bIns="0">
            <a:normAutofit fontScale="3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749480" y="1131480"/>
            <a:ext cx="4146120" cy="460440"/>
          </a:xfrm>
          <a:prstGeom prst="rect">
            <a:avLst/>
          </a:prstGeom>
        </p:spPr>
        <p:txBody>
          <a:bodyPr lIns="0" tIns="0" rIns="0" bIns="0">
            <a:normAutofit fontScale="3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4099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749480" y="1131480"/>
            <a:ext cx="4146120" cy="460440"/>
          </a:xfrm>
          <a:prstGeom prst="rect">
            <a:avLst/>
          </a:prstGeom>
        </p:spPr>
        <p:txBody>
          <a:bodyPr lIns="0" tIns="0" rIns="0" bIns="0">
            <a:normAutofit fontScale="3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95640" y="137232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4146120" cy="460440"/>
          </a:xfrm>
          <a:prstGeom prst="rect">
            <a:avLst/>
          </a:prstGeom>
        </p:spPr>
        <p:txBody>
          <a:bodyPr lIns="0" tIns="0" rIns="0" bIns="0">
            <a:normAutofit fontScale="33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49480" y="113148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749480" y="137232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749480" y="1131480"/>
            <a:ext cx="4146120" cy="2196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95640" y="1372320"/>
            <a:ext cx="8496720" cy="219600"/>
          </a:xfrm>
          <a:prstGeom prst="rect">
            <a:avLst/>
          </a:prstGeom>
        </p:spPr>
        <p:txBody>
          <a:bodyPr lIns="0" tIns="0" rIns="0" bIns="0">
            <a:normAutofit fontScale="31000"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맑은 고딕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맑은 고딕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맑은 고딕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맑은 고딕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맑은 고딕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맑은 고딕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맑은 고딕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맑은 고딕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Click to edit title</a:t>
            </a:r>
            <a:endParaRPr lang="fr-FR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95640" y="1131480"/>
            <a:ext cx="8496720" cy="46044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Click to edit Master text styles</a:t>
            </a:r>
            <a:endParaRPr lang="fr-FR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05720" y="1808280"/>
            <a:ext cx="8496720" cy="2995200"/>
          </a:xfrm>
          <a:prstGeom prst="rect">
            <a:avLst/>
          </a:prstGeom>
        </p:spPr>
        <p:txBody>
          <a:bodyPr lIns="396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맑은 고딕"/>
              </a:rPr>
              <a:t>Click to edit Master text styles</a:t>
            </a:r>
            <a:endParaRPr lang="fr-FR" sz="1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Click to edit title</a:t>
            </a:r>
            <a:endParaRPr lang="fr-FR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979640" y="987480"/>
            <a:ext cx="6912360" cy="46044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Click to edit Master text styles</a:t>
            </a:r>
            <a:endParaRPr lang="fr-FR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990080" y="1664280"/>
            <a:ext cx="6912360" cy="2995200"/>
          </a:xfrm>
          <a:prstGeom prst="rect">
            <a:avLst/>
          </a:prstGeom>
        </p:spPr>
        <p:txBody>
          <a:bodyPr lIns="396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맑은 고딕"/>
              </a:rPr>
              <a:t>Click to edit Master text styles</a:t>
            </a:r>
            <a:endParaRPr lang="fr-FR" sz="1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904000" y="2016000"/>
            <a:ext cx="27360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-1">
                <a:solidFill>
                  <a:srgbClr val="000000"/>
                </a:solidFill>
                <a:latin typeface="맑은 고딕"/>
              </a:rPr>
              <a:t>Khebizi chahinaze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1" strike="noStrike" spc="-1">
                <a:solidFill>
                  <a:srgbClr val="000000"/>
                </a:solidFill>
                <a:latin typeface="맑은 고딕"/>
              </a:rPr>
              <a:t>Moussa Conde 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1" strike="noStrike" spc="-1">
                <a:solidFill>
                  <a:srgbClr val="000000"/>
                </a:solidFill>
                <a:latin typeface="맑은 고딕"/>
              </a:rPr>
              <a:t>Syphax Ouaissa 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1" strike="noStrike" spc="-1">
                <a:solidFill>
                  <a:srgbClr val="000000"/>
                </a:solidFill>
                <a:latin typeface="맑은 고딕"/>
              </a:rPr>
              <a:t>Aurélie Chorro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392000" y="3682440"/>
            <a:ext cx="453600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맑은 고딕"/>
              </a:rPr>
              <a:t>Encadré par : Monsieur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1" strike="noStrike" spc="-1">
                <a:solidFill>
                  <a:srgbClr val="000000"/>
                </a:solidFill>
                <a:latin typeface="맑은 고딕"/>
              </a:rPr>
              <a:t> </a:t>
            </a:r>
            <a:r>
              <a:rPr lang="sv-SE" sz="1800" b="1" strike="noStrike" spc="-1">
                <a:solidFill>
                  <a:srgbClr val="000000"/>
                </a:solidFill>
                <a:latin typeface="맑은 고딕"/>
              </a:rPr>
              <a:t>Massinisa hamidi 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sv-SE" sz="1800" b="1" strike="noStrike" spc="-1">
                <a:solidFill>
                  <a:srgbClr val="000000"/>
                </a:solidFill>
                <a:latin typeface="맑은 고딕"/>
              </a:rPr>
              <a:t>Aomar osmani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5364000" y="1476720"/>
            <a:ext cx="36360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i="1" strike="noStrike" spc="-1">
                <a:solidFill>
                  <a:srgbClr val="000000"/>
                </a:solidFill>
                <a:latin typeface="맑은 고딕"/>
              </a:rPr>
              <a:t>Smart irrigation system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6516360" y="950400"/>
            <a:ext cx="1511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>
                <a:solidFill>
                  <a:srgbClr val="000000"/>
                </a:solidFill>
                <a:latin typeface="맑은 고딕"/>
              </a:rPr>
              <a:t>Projet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7056000" y="4608000"/>
            <a:ext cx="21916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맑은 고딕"/>
              </a:rPr>
              <a:t>Année 2020/2021</a:t>
            </a:r>
            <a:endParaRPr lang="fr-FR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0" y="0"/>
            <a:ext cx="9143640" cy="915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맑은 고딕"/>
              </a:rPr>
              <a:t>Application </a:t>
            </a:r>
          </a:p>
        </p:txBody>
      </p:sp>
      <p:pic>
        <p:nvPicPr>
          <p:cNvPr id="169" name="Image 4_0"/>
          <p:cNvPicPr/>
          <p:nvPr/>
        </p:nvPicPr>
        <p:blipFill>
          <a:blip r:embed="rId3" cstate="print"/>
          <a:stretch/>
        </p:blipFill>
        <p:spPr>
          <a:xfrm>
            <a:off x="2700000" y="1152000"/>
            <a:ext cx="2664000" cy="336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1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07640" y="1059480"/>
            <a:ext cx="8712720" cy="3816000"/>
          </a:xfrm>
          <a:prstGeom prst="rect">
            <a:avLst/>
          </a:prstGeom>
          <a:noFill/>
          <a:ln>
            <a:noFill/>
          </a:ln>
        </p:spPr>
        <p:txBody>
          <a:bodyPr lIns="396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fr-FR" sz="2000" b="0" strike="noStrike" spc="-1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  Notre système d’irrigation automatique est  contrôlé   par une application. Ce dernier est opérationnel et applicable dans un cas réel. Il automatise l’irrigation et économise l’eau.      </a:t>
            </a:r>
            <a:endParaRPr lang="fr-FR" sz="2000" b="0" strike="noStrike" spc="-1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 Merci pour votre attention</a:t>
            </a:r>
            <a:endParaRPr lang="fr-FR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fr-FR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fr-FR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0" y="0"/>
            <a:ext cx="8100000" cy="884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4800" b="1" strike="noStrike" spc="-1">
                <a:solidFill>
                  <a:srgbClr val="404040"/>
                </a:solidFill>
                <a:latin typeface="Times New Roman"/>
              </a:rPr>
              <a:t>Conclusion</a:t>
            </a:r>
            <a:endParaRPr lang="fr-FR" sz="4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1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0" y="0"/>
            <a:ext cx="9143640" cy="915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 </a:t>
            </a:r>
            <a:r>
              <a:rPr lang="en-US" sz="3600" b="1" strike="noStrike" spc="-1">
                <a:solidFill>
                  <a:srgbClr val="404040"/>
                </a:solidFill>
                <a:latin typeface="Times New Roman"/>
              </a:rPr>
              <a:t>Plan</a:t>
            </a:r>
            <a:endParaRPr lang="fr-FR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11560" y="1206793"/>
            <a:ext cx="25200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 smtClean="0">
                <a:latin typeface="Arial"/>
              </a:rPr>
              <a:t>1</a:t>
            </a:r>
            <a:r>
              <a:rPr lang="fr-FR" sz="1800" b="0" strike="noStrike" spc="-1" dirty="0" smtClean="0">
                <a:solidFill>
                  <a:srgbClr val="000000"/>
                </a:solidFill>
                <a:latin typeface="Arial"/>
              </a:rPr>
              <a:t>. Introduction</a:t>
            </a: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11640" y="1923678"/>
            <a:ext cx="2016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0000"/>
                </a:solidFill>
                <a:latin typeface="Arial"/>
              </a:rPr>
              <a:t>3</a:t>
            </a:r>
            <a:r>
              <a:rPr lang="fr-FR" sz="1800" b="0" strike="noStrike" spc="-1" dirty="0" smtClean="0">
                <a:solidFill>
                  <a:srgbClr val="000000"/>
                </a:solidFill>
                <a:latin typeface="Arial"/>
              </a:rPr>
              <a:t>. 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Problématique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611640" y="2283718"/>
            <a:ext cx="1511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0000"/>
                </a:solidFill>
                <a:latin typeface="Arial"/>
              </a:rPr>
              <a:t>4</a:t>
            </a:r>
            <a:r>
              <a:rPr lang="fr-FR" sz="1800" b="0" strike="noStrike" spc="-1" dirty="0" smtClean="0">
                <a:solidFill>
                  <a:srgbClr val="000000"/>
                </a:solidFill>
                <a:latin typeface="Arial"/>
              </a:rPr>
              <a:t>. 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Objectifs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611640" y="2643758"/>
            <a:ext cx="410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0000"/>
                </a:solidFill>
                <a:latin typeface="Arial"/>
              </a:rPr>
              <a:t>5</a:t>
            </a:r>
            <a:r>
              <a:rPr lang="fr-FR" sz="1800" b="0" strike="noStrike" spc="-1" dirty="0" smtClean="0">
                <a:solidFill>
                  <a:srgbClr val="000000"/>
                </a:solidFill>
                <a:latin typeface="Arial"/>
              </a:rPr>
              <a:t>. 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Composants électroniques utilisés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611640" y="3143174"/>
            <a:ext cx="6192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0000"/>
                </a:solidFill>
                <a:latin typeface="Arial"/>
              </a:rPr>
              <a:t>6</a:t>
            </a:r>
            <a:r>
              <a:rPr lang="fr-FR" sz="1800" b="0" strike="noStrike" spc="-1" dirty="0" smtClean="0">
                <a:solidFill>
                  <a:srgbClr val="000000"/>
                </a:solidFill>
                <a:latin typeface="Arial"/>
              </a:rPr>
              <a:t>. 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Diagramme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834120" y="3431206"/>
            <a:ext cx="482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1800" b="0" strike="noStrike" spc="-1" dirty="0" smtClean="0">
                <a:solidFill>
                  <a:srgbClr val="000000"/>
                </a:solidFill>
                <a:latin typeface="Arial"/>
              </a:rPr>
              <a:t>6.1 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Diagramme de séquences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4" name="CustomShape 8"/>
          <p:cNvSpPr/>
          <p:nvPr/>
        </p:nvSpPr>
        <p:spPr>
          <a:xfrm>
            <a:off x="611640" y="3791246"/>
            <a:ext cx="6228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       </a:t>
            </a:r>
            <a:r>
              <a:rPr lang="fr-FR" sz="1800" b="0" strike="noStrike" spc="-1" dirty="0" smtClean="0">
                <a:solidFill>
                  <a:srgbClr val="000000"/>
                </a:solidFill>
                <a:latin typeface="Arial"/>
              </a:rPr>
              <a:t>6.2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. Diagramme de cas d’utilisation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5" name="CustomShape 9"/>
          <p:cNvSpPr/>
          <p:nvPr/>
        </p:nvSpPr>
        <p:spPr>
          <a:xfrm>
            <a:off x="611640" y="3579840"/>
            <a:ext cx="410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10"/>
          <p:cNvSpPr/>
          <p:nvPr/>
        </p:nvSpPr>
        <p:spPr>
          <a:xfrm>
            <a:off x="611640" y="3939840"/>
            <a:ext cx="316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1"/>
          <p:cNvSpPr/>
          <p:nvPr/>
        </p:nvSpPr>
        <p:spPr>
          <a:xfrm>
            <a:off x="648000" y="3672000"/>
            <a:ext cx="2592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12"/>
          <p:cNvSpPr/>
          <p:nvPr/>
        </p:nvSpPr>
        <p:spPr>
          <a:xfrm>
            <a:off x="648000" y="4083918"/>
            <a:ext cx="194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0000"/>
                </a:solidFill>
                <a:latin typeface="맑은 고딕"/>
              </a:rPr>
              <a:t>7</a:t>
            </a:r>
            <a:r>
              <a:rPr lang="fr-FR" sz="1800" b="0" strike="noStrike" spc="-1" dirty="0" smtClean="0">
                <a:solidFill>
                  <a:srgbClr val="000000"/>
                </a:solidFill>
                <a:latin typeface="맑은 고딕"/>
              </a:rPr>
              <a:t>.Application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9" name="CustomShape 13"/>
          <p:cNvSpPr/>
          <p:nvPr/>
        </p:nvSpPr>
        <p:spPr>
          <a:xfrm>
            <a:off x="648000" y="3744000"/>
            <a:ext cx="194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14"/>
          <p:cNvSpPr/>
          <p:nvPr/>
        </p:nvSpPr>
        <p:spPr>
          <a:xfrm>
            <a:off x="611560" y="4439318"/>
            <a:ext cx="194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1" dirty="0" smtClean="0">
                <a:solidFill>
                  <a:srgbClr val="000000"/>
                </a:solidFill>
                <a:latin typeface="맑은 고딕"/>
              </a:rPr>
              <a:t> 8</a:t>
            </a:r>
            <a:r>
              <a:rPr lang="fr-FR" sz="1800" b="0" strike="noStrike" spc="-1" dirty="0" smtClean="0">
                <a:solidFill>
                  <a:srgbClr val="000000"/>
                </a:solidFill>
                <a:latin typeface="맑은 고딕"/>
              </a:rPr>
              <a:t>.Conclusion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6" name="CustomShape 2"/>
          <p:cNvSpPr/>
          <p:nvPr/>
        </p:nvSpPr>
        <p:spPr>
          <a:xfrm>
            <a:off x="611840" y="1566833"/>
            <a:ext cx="25200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1" dirty="0" smtClean="0">
                <a:latin typeface="Arial"/>
              </a:rPr>
              <a:t>2</a:t>
            </a:r>
            <a:r>
              <a:rPr lang="fr-FR" sz="1800" b="0" strike="noStrike" spc="-1" dirty="0" smtClean="0">
                <a:solidFill>
                  <a:srgbClr val="000000"/>
                </a:solidFill>
                <a:latin typeface="Arial"/>
              </a:rPr>
              <a:t>. Etat de l’art </a:t>
            </a: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1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0" y="0"/>
            <a:ext cx="9143640" cy="915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</a:t>
            </a:r>
            <a:r>
              <a:rPr lang="fr-FR" sz="3600" b="1" strike="noStrike" spc="-1">
                <a:solidFill>
                  <a:srgbClr val="404040"/>
                </a:solidFill>
                <a:latin typeface="Times New Roman"/>
              </a:rPr>
              <a:t>Introduction</a:t>
            </a:r>
            <a:endParaRPr lang="fr-FR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79640" y="1332360"/>
            <a:ext cx="799236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De nos jours, on observe dans différents domaines le développement            technologique et l’émergence de l’internet des objets qui permettent                l’automatisation de plusieurs tâches.</a:t>
            </a:r>
            <a:endParaRPr lang="fr-F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 Parallèlement à ce progrès immense, le monde fait face au manque d’une   ressource vital, l’eau.</a:t>
            </a:r>
            <a:endParaRPr lang="fr-F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000000"/>
                </a:solidFill>
                <a:latin typeface="Arial"/>
              </a:rPr>
              <a:t>l’irrigation 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nous conduit à   formuler cette problématique.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0"/>
            <a:ext cx="9143640" cy="915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404040"/>
                </a:solidFill>
                <a:latin typeface="Times New Roman"/>
              </a:rPr>
              <a:t> </a:t>
            </a:r>
            <a:r>
              <a:rPr lang="fr-FR" sz="3600" b="1" strike="noStrike" spc="-1">
                <a:solidFill>
                  <a:srgbClr val="404040"/>
                </a:solidFill>
                <a:latin typeface="Times New Roman"/>
              </a:rPr>
              <a:t>Problématique</a:t>
            </a:r>
            <a:endParaRPr lang="fr-FR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51640" y="2067840"/>
            <a:ext cx="81367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맑은 고딕"/>
              </a:rPr>
              <a:t>   </a:t>
            </a: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Comment exploiter l’émergence de l’internet des objets   au profit de l’irrigation intelligente afin de contribuer à        l’économie de l’eau et à sa préservation ?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0" y="0"/>
            <a:ext cx="9143640" cy="915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</a:t>
            </a:r>
            <a:r>
              <a:rPr lang="fr-FR" sz="3600" b="1" strike="noStrike" spc="-1">
                <a:solidFill>
                  <a:srgbClr val="404040"/>
                </a:solidFill>
                <a:latin typeface="Arial"/>
              </a:rPr>
              <a:t>Objectif</a:t>
            </a:r>
            <a:endParaRPr lang="fr-FR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79640" y="1332360"/>
            <a:ext cx="81367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fr-FR" sz="1800" b="0" strike="noStrike" spc="-1">
                <a:solidFill>
                  <a:srgbClr val="000000"/>
                </a:solidFill>
                <a:latin typeface="맑은 고딕"/>
              </a:rPr>
              <a:t> 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Concevoir  un système d’irrigation à l’aide d’une carte </a:t>
            </a:r>
            <a:r>
              <a:rPr lang="fr-FR" sz="1800" b="0" i="1" strike="noStrike" spc="-1">
                <a:solidFill>
                  <a:srgbClr val="000000"/>
                </a:solidFill>
                <a:latin typeface="Times New Roman"/>
              </a:rPr>
              <a:t>Arduino</a:t>
            </a:r>
            <a:r>
              <a:rPr lang="fr-FR" sz="1800" b="0" i="1" strike="noStrike" spc="-1">
                <a:solidFill>
                  <a:srgbClr val="000000"/>
                </a:solidFill>
                <a:latin typeface="Arial"/>
              </a:rPr>
              <a:t>  </a:t>
            </a:r>
            <a:r>
              <a:rPr lang="fr-FR" sz="1800" b="0" i="1" strike="noStrike" spc="-1">
                <a:solidFill>
                  <a:srgbClr val="000000"/>
                </a:solidFill>
                <a:latin typeface="Times New Roman"/>
              </a:rPr>
              <a:t>Wemos</a:t>
            </a:r>
            <a:r>
              <a:rPr lang="fr-FR" sz="1800" b="0" i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reliée à  des </a:t>
            </a:r>
            <a:r>
              <a:rPr lang="fr-FR" sz="1800" b="0" i="1" strike="noStrike" spc="-1">
                <a:solidFill>
                  <a:srgbClr val="000000"/>
                </a:solidFill>
                <a:latin typeface="Times New Roman"/>
              </a:rPr>
              <a:t>capteurs</a:t>
            </a:r>
            <a:r>
              <a:rPr lang="fr-FR" sz="1800" b="0" i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spécifiques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79640" y="1995840"/>
            <a:ext cx="79923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fr-FR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Contrôler ce système à l’aide d’une </a:t>
            </a:r>
            <a:r>
              <a:rPr lang="fr-FR" sz="1800" b="0" i="1" strike="noStrike" spc="-1">
                <a:solidFill>
                  <a:srgbClr val="000000"/>
                </a:solidFill>
                <a:latin typeface="Arial"/>
              </a:rPr>
              <a:t>application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 et envoyer les mesures      des </a:t>
            </a:r>
            <a:r>
              <a:rPr lang="fr-FR" sz="1800" b="0" i="1" strike="noStrike" spc="-1">
                <a:solidFill>
                  <a:srgbClr val="000000"/>
                </a:solidFill>
                <a:latin typeface="Times New Roman"/>
              </a:rPr>
              <a:t>capteurs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 au </a:t>
            </a:r>
            <a:r>
              <a:rPr lang="fr-FR" sz="1800" b="0" i="1" strike="noStrike" spc="-1">
                <a:solidFill>
                  <a:srgbClr val="000000"/>
                </a:solidFill>
                <a:latin typeface="Times New Roman"/>
              </a:rPr>
              <a:t>Cloud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179640" y="2846880"/>
            <a:ext cx="8352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fr-FR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Automatiser le système en lançant la pompe si le sol n’est pas assez humide.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1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0" y="0"/>
            <a:ext cx="9143640" cy="915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</a:t>
            </a:r>
            <a:r>
              <a:rPr lang="fr-FR" sz="3200" b="1" strike="noStrike" spc="-1">
                <a:solidFill>
                  <a:srgbClr val="404040"/>
                </a:solidFill>
                <a:latin typeface="Arial"/>
              </a:rPr>
              <a:t>Composants électroniques utilisés</a:t>
            </a:r>
            <a:endParaRPr lang="fr-F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32000" y="2016000"/>
            <a:ext cx="2196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fr-FR" sz="1800" b="1" strike="noStrike" spc="-1">
                <a:solidFill>
                  <a:srgbClr val="000000"/>
                </a:solidFill>
                <a:latin typeface="Arial"/>
              </a:rPr>
              <a:t>Carte</a:t>
            </a:r>
            <a:r>
              <a:rPr lang="fr-FR" sz="18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fr-FR" sz="1800" b="1" i="1" strike="noStrike" spc="-1">
                <a:solidFill>
                  <a:srgbClr val="000000"/>
                </a:solidFill>
                <a:latin typeface="Times New Roman"/>
              </a:rPr>
              <a:t>Wemos D1 R2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960000" y="2088000"/>
            <a:ext cx="1116360" cy="638280"/>
          </a:xfrm>
          <a:prstGeom prst="rect">
            <a:avLst/>
          </a:prstGeom>
          <a:solidFill>
            <a:srgbClr val="EEEEEE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i="1" strike="noStrike" spc="-1">
                <a:solidFill>
                  <a:srgbClr val="000000"/>
                </a:solidFill>
                <a:latin typeface="Arial"/>
              </a:rPr>
              <a:t>Relais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  <p:pic>
        <p:nvPicPr>
          <p:cNvPr id="152" name="Image 5"/>
          <p:cNvPicPr/>
          <p:nvPr/>
        </p:nvPicPr>
        <p:blipFill>
          <a:blip r:embed="rId3" cstate="print"/>
          <a:stretch/>
        </p:blipFill>
        <p:spPr>
          <a:xfrm>
            <a:off x="288360" y="2844360"/>
            <a:ext cx="2519640" cy="1475640"/>
          </a:xfrm>
          <a:prstGeom prst="rect">
            <a:avLst/>
          </a:prstGeom>
          <a:ln w="9360">
            <a:noFill/>
          </a:ln>
        </p:spPr>
      </p:pic>
      <p:pic>
        <p:nvPicPr>
          <p:cNvPr id="153" name="Image 6" descr="2019-07-08-18-54-24--1606991746.jpeg"/>
          <p:cNvPicPr/>
          <p:nvPr/>
        </p:nvPicPr>
        <p:blipFill>
          <a:blip r:embed="rId4" cstate="print"/>
          <a:stretch/>
        </p:blipFill>
        <p:spPr>
          <a:xfrm>
            <a:off x="3672000" y="2700000"/>
            <a:ext cx="1835640" cy="1835640"/>
          </a:xfrm>
          <a:prstGeom prst="rect">
            <a:avLst/>
          </a:prstGeom>
          <a:ln>
            <a:noFill/>
          </a:ln>
        </p:spPr>
      </p:pic>
      <p:pic>
        <p:nvPicPr>
          <p:cNvPr id="154" name="Image 8_0"/>
          <p:cNvPicPr/>
          <p:nvPr/>
        </p:nvPicPr>
        <p:blipFill>
          <a:blip r:embed="rId5" cstate="print"/>
          <a:stretch/>
        </p:blipFill>
        <p:spPr>
          <a:xfrm>
            <a:off x="5904000" y="2736000"/>
            <a:ext cx="2428560" cy="1714320"/>
          </a:xfrm>
          <a:prstGeom prst="rect">
            <a:avLst/>
          </a:prstGeom>
          <a:ln>
            <a:noFill/>
          </a:ln>
        </p:spPr>
      </p:pic>
      <p:sp>
        <p:nvSpPr>
          <p:cNvPr id="155" name="TextShape 4"/>
          <p:cNvSpPr txBox="1"/>
          <p:nvPr/>
        </p:nvSpPr>
        <p:spPr>
          <a:xfrm>
            <a:off x="6480000" y="2160000"/>
            <a:ext cx="1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Yl69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1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800000" y="1364040"/>
            <a:ext cx="2016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-1">
                <a:solidFill>
                  <a:srgbClr val="000000"/>
                </a:solidFill>
                <a:latin typeface="Arial"/>
              </a:rPr>
              <a:t>La </a:t>
            </a:r>
            <a:r>
              <a:rPr lang="fr-FR" sz="1800" b="1" i="1" strike="noStrike" spc="-1">
                <a:solidFill>
                  <a:srgbClr val="000000"/>
                </a:solidFill>
                <a:latin typeface="Arial"/>
              </a:rPr>
              <a:t>breadBoard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57" name="Image 14"/>
          <p:cNvPicPr/>
          <p:nvPr/>
        </p:nvPicPr>
        <p:blipFill>
          <a:blip r:embed="rId3" cstate="print"/>
          <a:stretch/>
        </p:blipFill>
        <p:spPr>
          <a:xfrm>
            <a:off x="1835640" y="2160000"/>
            <a:ext cx="2340360" cy="1612440"/>
          </a:xfrm>
          <a:prstGeom prst="rect">
            <a:avLst/>
          </a:prstGeom>
          <a:ln>
            <a:noFill/>
          </a:ln>
        </p:spPr>
      </p:pic>
      <p:pic>
        <p:nvPicPr>
          <p:cNvPr id="158" name="Image 10_0"/>
          <p:cNvPicPr/>
          <p:nvPr/>
        </p:nvPicPr>
        <p:blipFill>
          <a:blip r:embed="rId4" cstate="print"/>
          <a:stretch/>
        </p:blipFill>
        <p:spPr>
          <a:xfrm>
            <a:off x="4464000" y="2317320"/>
            <a:ext cx="1584000" cy="994680"/>
          </a:xfrm>
          <a:prstGeom prst="rect">
            <a:avLst/>
          </a:prstGeom>
          <a:ln>
            <a:noFill/>
          </a:ln>
        </p:spPr>
      </p:pic>
      <p:pic>
        <p:nvPicPr>
          <p:cNvPr id="159" name="Image 12_0"/>
          <p:cNvPicPr/>
          <p:nvPr/>
        </p:nvPicPr>
        <p:blipFill>
          <a:blip r:embed="rId5" cstate="print"/>
          <a:stretch/>
        </p:blipFill>
        <p:spPr>
          <a:xfrm>
            <a:off x="6984000" y="1815480"/>
            <a:ext cx="1890360" cy="1640520"/>
          </a:xfrm>
          <a:prstGeom prst="rect">
            <a:avLst/>
          </a:prstGeom>
          <a:ln>
            <a:noFill/>
          </a:ln>
        </p:spPr>
      </p:pic>
      <p:pic>
        <p:nvPicPr>
          <p:cNvPr id="160" name="Image 12_1"/>
          <p:cNvPicPr/>
          <p:nvPr/>
        </p:nvPicPr>
        <p:blipFill>
          <a:blip r:embed="rId5" cstate="print"/>
          <a:stretch/>
        </p:blipFill>
        <p:spPr>
          <a:xfrm>
            <a:off x="6480000" y="1872000"/>
            <a:ext cx="2088000" cy="1584000"/>
          </a:xfrm>
          <a:prstGeom prst="rect">
            <a:avLst/>
          </a:prstGeom>
          <a:ln>
            <a:noFill/>
          </a:ln>
        </p:spPr>
      </p:pic>
      <p:sp>
        <p:nvSpPr>
          <p:cNvPr id="161" name="TextShape 2"/>
          <p:cNvSpPr txBox="1"/>
          <p:nvPr/>
        </p:nvSpPr>
        <p:spPr>
          <a:xfrm>
            <a:off x="4824000" y="1512000"/>
            <a:ext cx="136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DHT11</a:t>
            </a:r>
          </a:p>
        </p:txBody>
      </p:sp>
      <p:sp>
        <p:nvSpPr>
          <p:cNvPr id="162" name="TextShape 3"/>
          <p:cNvSpPr txBox="1"/>
          <p:nvPr/>
        </p:nvSpPr>
        <p:spPr>
          <a:xfrm>
            <a:off x="6912000" y="1584000"/>
            <a:ext cx="19623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Détecteur d’eau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6000" y="0"/>
            <a:ext cx="9143640" cy="915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맑은 고딕"/>
              </a:rPr>
              <a:t>Diagramme de séquence : User - Thingspeak-application</a:t>
            </a:r>
          </a:p>
        </p:txBody>
      </p:sp>
      <p:pic>
        <p:nvPicPr>
          <p:cNvPr id="164" name="Image 163"/>
          <p:cNvPicPr/>
          <p:nvPr/>
        </p:nvPicPr>
        <p:blipFill>
          <a:blip r:embed="rId3" cstate="print"/>
          <a:stretch/>
        </p:blipFill>
        <p:spPr>
          <a:xfrm>
            <a:off x="251520" y="1347614"/>
            <a:ext cx="3096000" cy="3201840"/>
          </a:xfrm>
          <a:prstGeom prst="rect">
            <a:avLst/>
          </a:prstGeom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179512" y="1275606"/>
            <a:ext cx="576064" cy="288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0" y="1347614"/>
            <a:ext cx="1115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hardware</a:t>
            </a:r>
            <a:endParaRPr lang="fr-F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Image 11"/>
          <p:cNvPicPr/>
          <p:nvPr/>
        </p:nvPicPr>
        <p:blipFill>
          <a:blip r:embed="rId4" cstate="print"/>
          <a:stretch/>
        </p:blipFill>
        <p:spPr>
          <a:xfrm>
            <a:off x="3995936" y="1347974"/>
            <a:ext cx="4846320" cy="3240000"/>
          </a:xfrm>
          <a:prstGeom prst="rect">
            <a:avLst/>
          </a:prstGeom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0" y="1275606"/>
            <a:ext cx="1079104" cy="35283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259632" y="2211710"/>
            <a:ext cx="1080120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331640" y="1563638"/>
            <a:ext cx="1080120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Mesure des données</a:t>
            </a:r>
            <a:endParaRPr lang="fr-F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Connecteur droit avec flèche 17"/>
          <p:cNvCxnSpPr>
            <a:stCxn id="14" idx="1"/>
          </p:cNvCxnSpPr>
          <p:nvPr/>
        </p:nvCxnSpPr>
        <p:spPr>
          <a:xfrm>
            <a:off x="1259632" y="249974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331640" y="221171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Envoie des donnée</a:t>
            </a:r>
            <a:endParaRPr lang="fr-F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87624" y="3219822"/>
            <a:ext cx="1296144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2627784" y="3291830"/>
            <a:ext cx="1224136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Enregistrement et affichage des données</a:t>
            </a:r>
            <a:endParaRPr lang="fr-F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1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360" y="0"/>
            <a:ext cx="9143640" cy="915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맑은 고딕"/>
              </a:rPr>
              <a:t>Diagramme de cas d’utilisation</a:t>
            </a:r>
          </a:p>
        </p:txBody>
      </p:sp>
      <p:pic>
        <p:nvPicPr>
          <p:cNvPr id="167" name="Image 166"/>
          <p:cNvPicPr/>
          <p:nvPr/>
        </p:nvPicPr>
        <p:blipFill>
          <a:blip r:embed="rId2" cstate="print"/>
          <a:stretch/>
        </p:blipFill>
        <p:spPr>
          <a:xfrm>
            <a:off x="819360" y="1317960"/>
            <a:ext cx="7172640" cy="321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</TotalTime>
  <Words>271</Words>
  <Application>Microsoft Office PowerPoint</Application>
  <PresentationFormat>Affichage à l'écran (16:9)</PresentationFormat>
  <Paragraphs>59</Paragraphs>
  <Slides>11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Office Theme</vt:lpstr>
      <vt:lpstr>Office Theme</vt:lpstr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Registered User</dc:creator>
  <dc:description/>
  <cp:lastModifiedBy>Chahinez</cp:lastModifiedBy>
  <cp:revision>160</cp:revision>
  <dcterms:created xsi:type="dcterms:W3CDTF">2014-04-01T16:27:38Z</dcterms:created>
  <dcterms:modified xsi:type="dcterms:W3CDTF">2020-12-17T15:45:46Z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25</vt:i4>
  </property>
  <property fmtid="{D5CDD505-2E9C-101B-9397-08002B2CF9AE}" pid="9" name="PresentationFormat">
    <vt:lpwstr>Affichage à l'écran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25</vt:i4>
  </property>
</Properties>
</file>