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3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Galileo's Internet of Objects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10A1-CCA4-45A7-8CED-D046A6C05B69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Alex JETON, Adrien SIMONNET, Pierre WU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24FCC-17D6-4F94-9172-148F6E289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3275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Galileo's Internet of Objects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9DC4A-E8E1-4F5E-B873-D55C3A8F2A07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Alex JETON, Adrien SIMONNET, Pierre WU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64C9A-7BBC-411C-89BE-B71435546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153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3A8815B-10CE-4531-A96A-27E190B82792}" type="datetime1">
              <a:rPr lang="fr-FR" smtClean="0"/>
              <a:t>20/11/2019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00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BE8F-A65F-4EA2-8A8C-A4E669F4B1B2}" type="datetime1">
              <a:rPr lang="fr-FR" smtClean="0"/>
              <a:t>20/11/2019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2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1E99-BBF3-4C09-9B29-B69554332A34}" type="datetime1">
              <a:rPr lang="fr-FR" smtClean="0"/>
              <a:t>20/11/2019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133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C87D-1430-4319-9D44-10E8BA4F6C04}" type="datetime1">
              <a:rPr lang="fr-FR" smtClean="0"/>
              <a:t>20/11/2019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7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13D2-CB9A-4E2A-B0B8-03A602F52786}" type="datetime1">
              <a:rPr lang="fr-FR" smtClean="0"/>
              <a:t>20/11/2019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205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3FE1-5AC7-4A97-A364-C04B1EBAB102}" type="datetime1">
              <a:rPr lang="fr-FR" smtClean="0"/>
              <a:t>20/11/2019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42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CE6C-EFFC-4471-8FAA-76E2A473FF0A}" type="datetime1">
              <a:rPr lang="fr-FR" smtClean="0"/>
              <a:t>20/11/2019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0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B686DDC-0731-4C70-8209-BFD0DD43CF5F}" type="datetime1">
              <a:rPr lang="fr-FR" smtClean="0"/>
              <a:t>20/11/2019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231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6D775A5-9D98-4771-86F6-EE7F7FB285C5}" type="datetime1">
              <a:rPr lang="fr-FR" smtClean="0"/>
              <a:t>20/11/2019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93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272C-03C3-4726-9C9B-B45A6A4F4F61}" type="datetime1">
              <a:rPr lang="fr-FR" smtClean="0"/>
              <a:t>20/11/2019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7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58B5-9513-4F7F-A90B-1E265BFCFF53}" type="datetime1">
              <a:rPr lang="fr-FR" smtClean="0"/>
              <a:t>20/11/2019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6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FF16-F201-4A2C-8E88-547BD643F0F2}" type="datetime1">
              <a:rPr lang="fr-FR" smtClean="0"/>
              <a:t>20/11/2019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8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59C7-7B3B-4E22-B89A-8D25D66FCB0A}" type="datetime1">
              <a:rPr lang="fr-FR" smtClean="0"/>
              <a:t>20/11/2019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28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17C9-CE05-4B3C-BAD7-133F628B7C06}" type="datetime1">
              <a:rPr lang="fr-FR" smtClean="0"/>
              <a:t>20/11/2019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95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4CA5-E411-4BFF-82F5-FBCC9FE26096}" type="datetime1">
              <a:rPr lang="fr-FR" smtClean="0"/>
              <a:t>20/11/2019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2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2733-5881-470A-A9FF-F76EF724ABD3}" type="datetime1">
              <a:rPr lang="fr-FR" smtClean="0"/>
              <a:t>20/11/2019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92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75F3-DCED-4E4A-9B13-9DE4707C13E7}" type="datetime1">
              <a:rPr lang="fr-FR" smtClean="0"/>
              <a:t>20/11/2019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2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9148018-1EEA-429C-9903-FC5AE2831D8B}" type="datetime1">
              <a:rPr lang="fr-FR" smtClean="0"/>
              <a:t>20/11/2019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26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Réalisation d’un engin motorisé télécommandé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154955" y="5333999"/>
            <a:ext cx="3859795" cy="304801"/>
          </a:xfrm>
        </p:spPr>
        <p:txBody>
          <a:bodyPr/>
          <a:lstStyle/>
          <a:p>
            <a:r>
              <a:rPr lang="fr-FR" dirty="0" smtClean="0"/>
              <a:t>Alex JETON, Adrien SIMONNET, Pierre WU</a:t>
            </a:r>
          </a:p>
        </p:txBody>
      </p:sp>
    </p:spTree>
    <p:extLst>
      <p:ext uri="{BB962C8B-B14F-4D97-AF65-F5344CB8AC3E}">
        <p14:creationId xmlns:p14="http://schemas.microsoft.com/office/powerpoint/2010/main" val="25456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des composants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</a:t>
            </a:r>
            <a:endParaRPr lang="fr-FR" dirty="0"/>
          </a:p>
        </p:txBody>
      </p:sp>
      <p:graphicFrame>
        <p:nvGraphicFramePr>
          <p:cNvPr id="14" name="Espace réservé du contenu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4948636"/>
              </p:ext>
            </p:extLst>
          </p:nvPr>
        </p:nvGraphicFramePr>
        <p:xfrm>
          <a:off x="1155700" y="3179763"/>
          <a:ext cx="4823388" cy="28400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52607">
                  <a:extLst>
                    <a:ext uri="{9D8B030D-6E8A-4147-A177-3AD203B41FA5}">
                      <a16:colId xmlns:a16="http://schemas.microsoft.com/office/drawing/2014/main" val="3518540225"/>
                    </a:ext>
                  </a:extLst>
                </a:gridCol>
                <a:gridCol w="2474159">
                  <a:extLst>
                    <a:ext uri="{9D8B030D-6E8A-4147-A177-3AD203B41FA5}">
                      <a16:colId xmlns:a16="http://schemas.microsoft.com/office/drawing/2014/main" val="2047234116"/>
                    </a:ext>
                  </a:extLst>
                </a:gridCol>
                <a:gridCol w="398715">
                  <a:extLst>
                    <a:ext uri="{9D8B030D-6E8A-4147-A177-3AD203B41FA5}">
                      <a16:colId xmlns:a16="http://schemas.microsoft.com/office/drawing/2014/main" val="1288303798"/>
                    </a:ext>
                  </a:extLst>
                </a:gridCol>
                <a:gridCol w="467294">
                  <a:extLst>
                    <a:ext uri="{9D8B030D-6E8A-4147-A177-3AD203B41FA5}">
                      <a16:colId xmlns:a16="http://schemas.microsoft.com/office/drawing/2014/main" val="341641215"/>
                    </a:ext>
                  </a:extLst>
                </a:gridCol>
                <a:gridCol w="430613">
                  <a:extLst>
                    <a:ext uri="{9D8B030D-6E8A-4147-A177-3AD203B41FA5}">
                      <a16:colId xmlns:a16="http://schemas.microsoft.com/office/drawing/2014/main" val="3909756821"/>
                    </a:ext>
                  </a:extLst>
                </a:gridCol>
              </a:tblGrid>
              <a:tr h="3407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Matériel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Description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PIN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PIN~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 smtClean="0">
                          <a:effectLst/>
                        </a:rPr>
                        <a:t>Prix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extLst>
                  <a:ext uri="{0D108BD9-81ED-4DB2-BD59-A6C34878D82A}">
                    <a16:rowId xmlns:a16="http://schemas.microsoft.com/office/drawing/2014/main" val="1244135701"/>
                  </a:ext>
                </a:extLst>
              </a:tr>
              <a:tr h="851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Arduino UNO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Carte mère, permet le transfert d’information entre composants.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11 PIN( dont 6 PIN~)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6 PIN analog (= PIN~)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PIN TRX/DRX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-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extLst>
                  <a:ext uri="{0D108BD9-81ED-4DB2-BD59-A6C34878D82A}">
                    <a16:rowId xmlns:a16="http://schemas.microsoft.com/office/drawing/2014/main" val="506468631"/>
                  </a:ext>
                </a:extLst>
              </a:tr>
              <a:tr h="3407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Breadboard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Permet d’étendre le nombre de PIN d’alimentation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-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extLst>
                  <a:ext uri="{0D108BD9-81ED-4DB2-BD59-A6C34878D82A}">
                    <a16:rowId xmlns:a16="http://schemas.microsoft.com/office/drawing/2014/main" val="456132780"/>
                  </a:ext>
                </a:extLst>
              </a:tr>
              <a:tr h="170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L293D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Contrôleur de moteur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2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2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-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extLst>
                  <a:ext uri="{0D108BD9-81ED-4DB2-BD59-A6C34878D82A}">
                    <a16:rowId xmlns:a16="http://schemas.microsoft.com/office/drawing/2014/main" val="144727199"/>
                  </a:ext>
                </a:extLst>
              </a:tr>
              <a:tr h="3407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Moteurs + roues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Permet de rouler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8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extLst>
                  <a:ext uri="{0D108BD9-81ED-4DB2-BD59-A6C34878D82A}">
                    <a16:rowId xmlns:a16="http://schemas.microsoft.com/office/drawing/2014/main" val="2581824590"/>
                  </a:ext>
                </a:extLst>
              </a:tr>
              <a:tr h="170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Roue libre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Permet d’obtenir une stabilité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1.5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extLst>
                  <a:ext uri="{0D108BD9-81ED-4DB2-BD59-A6C34878D82A}">
                    <a16:rowId xmlns:a16="http://schemas.microsoft.com/office/drawing/2014/main" val="2681869094"/>
                  </a:ext>
                </a:extLst>
              </a:tr>
              <a:tr h="170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Pile 9V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Permet d’alimenter le robot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3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extLst>
                  <a:ext uri="{0D108BD9-81ED-4DB2-BD59-A6C34878D82A}">
                    <a16:rowId xmlns:a16="http://schemas.microsoft.com/office/drawing/2014/main" val="4276549571"/>
                  </a:ext>
                </a:extLst>
              </a:tr>
              <a:tr h="454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Capteur ultrason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Permet de détecter les obstacles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-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5" marR="57415" marT="0" marB="0" anchor="ctr"/>
                </a:tc>
                <a:extLst>
                  <a:ext uri="{0D108BD9-81ED-4DB2-BD59-A6C34878D82A}">
                    <a16:rowId xmlns:a16="http://schemas.microsoft.com/office/drawing/2014/main" val="4227538203"/>
                  </a:ext>
                </a:extLst>
              </a:tr>
            </a:tbl>
          </a:graphicData>
        </a:graphic>
      </p:graphicFrame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graphicFrame>
        <p:nvGraphicFramePr>
          <p:cNvPr id="16" name="Espace réservé du contenu 15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56410746"/>
              </p:ext>
            </p:extLst>
          </p:nvPr>
        </p:nvGraphicFramePr>
        <p:xfrm>
          <a:off x="6208713" y="3179763"/>
          <a:ext cx="4825070" cy="2520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30532">
                  <a:extLst>
                    <a:ext uri="{9D8B030D-6E8A-4147-A177-3AD203B41FA5}">
                      <a16:colId xmlns:a16="http://schemas.microsoft.com/office/drawing/2014/main" val="3108818431"/>
                    </a:ext>
                  </a:extLst>
                </a:gridCol>
                <a:gridCol w="2062812">
                  <a:extLst>
                    <a:ext uri="{9D8B030D-6E8A-4147-A177-3AD203B41FA5}">
                      <a16:colId xmlns:a16="http://schemas.microsoft.com/office/drawing/2014/main" val="3959811775"/>
                    </a:ext>
                  </a:extLst>
                </a:gridCol>
                <a:gridCol w="394937">
                  <a:extLst>
                    <a:ext uri="{9D8B030D-6E8A-4147-A177-3AD203B41FA5}">
                      <a16:colId xmlns:a16="http://schemas.microsoft.com/office/drawing/2014/main" val="2560375702"/>
                    </a:ext>
                  </a:extLst>
                </a:gridCol>
                <a:gridCol w="552563">
                  <a:extLst>
                    <a:ext uri="{9D8B030D-6E8A-4147-A177-3AD203B41FA5}">
                      <a16:colId xmlns:a16="http://schemas.microsoft.com/office/drawing/2014/main" val="3456454391"/>
                    </a:ext>
                  </a:extLst>
                </a:gridCol>
                <a:gridCol w="384226">
                  <a:extLst>
                    <a:ext uri="{9D8B030D-6E8A-4147-A177-3AD203B41FA5}">
                      <a16:colId xmlns:a16="http://schemas.microsoft.com/office/drawing/2014/main" val="3118875086"/>
                    </a:ext>
                  </a:extLst>
                </a:gridCol>
              </a:tblGrid>
              <a:tr h="16800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Matériel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Description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PIN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PIN~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 smtClean="0">
                          <a:effectLst/>
                        </a:rPr>
                        <a:t>Prix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extLst>
                  <a:ext uri="{0D108BD9-81ED-4DB2-BD59-A6C34878D82A}">
                    <a16:rowId xmlns:a16="http://schemas.microsoft.com/office/drawing/2014/main" val="334402904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Carte ESP 32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+câble modifié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+pile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Permet de connecter l'</a:t>
                      </a:r>
                      <a:r>
                        <a:rPr lang="fr-FR" sz="1000" dirty="0" err="1">
                          <a:effectLst/>
                        </a:rPr>
                        <a:t>Arduino</a:t>
                      </a:r>
                      <a:r>
                        <a:rPr lang="fr-FR" sz="1000" dirty="0">
                          <a:effectLst/>
                        </a:rPr>
                        <a:t> UNO à la WIFI ou Bluetooth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6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extLst>
                  <a:ext uri="{0D108BD9-81ED-4DB2-BD59-A6C34878D82A}">
                    <a16:rowId xmlns:a16="http://schemas.microsoft.com/office/drawing/2014/main" val="75757003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HC-05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Extension pour </a:t>
                      </a:r>
                      <a:r>
                        <a:rPr lang="fr-FR" sz="1000" dirty="0" err="1">
                          <a:effectLst/>
                        </a:rPr>
                        <a:t>Arduino</a:t>
                      </a:r>
                      <a:r>
                        <a:rPr lang="fr-FR" sz="1000" dirty="0">
                          <a:effectLst/>
                        </a:rPr>
                        <a:t> pour connecter au Bluetooth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9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extLst>
                  <a:ext uri="{0D108BD9-81ED-4DB2-BD59-A6C34878D82A}">
                    <a16:rowId xmlns:a16="http://schemas.microsoft.com/office/drawing/2014/main" val="3262403414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Récepteur infrarouge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Détecte les signaux infrarouges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1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-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extLst>
                  <a:ext uri="{0D108BD9-81ED-4DB2-BD59-A6C34878D82A}">
                    <a16:rowId xmlns:a16="http://schemas.microsoft.com/office/drawing/2014/main" val="1898733036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Télécommande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+pile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Permet d’envoyer un signal au récepteur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1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extLst>
                  <a:ext uri="{0D108BD9-81ED-4DB2-BD59-A6C34878D82A}">
                    <a16:rowId xmlns:a16="http://schemas.microsoft.com/office/drawing/2014/main" val="1520305520"/>
                  </a:ext>
                </a:extLst>
              </a:tr>
              <a:tr h="16800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LED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Faisceau de lumière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1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extLst>
                  <a:ext uri="{0D108BD9-81ED-4DB2-BD59-A6C34878D82A}">
                    <a16:rowId xmlns:a16="http://schemas.microsoft.com/office/drawing/2014/main" val="1200200018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LED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Faisceau de lumière à intensité variable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1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extLst>
                  <a:ext uri="{0D108BD9-81ED-4DB2-BD59-A6C34878D82A}">
                    <a16:rowId xmlns:a16="http://schemas.microsoft.com/office/drawing/2014/main" val="1198542650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LED affichage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Permet d’afficher des </a:t>
                      </a:r>
                      <a:r>
                        <a:rPr lang="fr-FR" sz="1000" dirty="0" smtClean="0">
                          <a:effectLst/>
                        </a:rPr>
                        <a:t>nombres</a:t>
                      </a:r>
                      <a:r>
                        <a:rPr lang="fr-FR" sz="1000" baseline="0" dirty="0" smtClean="0">
                          <a:effectLst/>
                        </a:rPr>
                        <a:t> </a:t>
                      </a:r>
                      <a:r>
                        <a:rPr lang="fr-FR" sz="1000" dirty="0" smtClean="0">
                          <a:effectLst/>
                        </a:rPr>
                        <a:t>de </a:t>
                      </a:r>
                      <a:r>
                        <a:rPr lang="fr-FR" sz="1000" dirty="0">
                          <a:effectLst/>
                        </a:rPr>
                        <a:t>0 à 9999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7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4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4" marR="56454" marT="0" marB="0" anchor="ctr"/>
                </a:tc>
                <a:extLst>
                  <a:ext uri="{0D108BD9-81ED-4DB2-BD59-A6C34878D82A}">
                    <a16:rowId xmlns:a16="http://schemas.microsoft.com/office/drawing/2014/main" val="2161896908"/>
                  </a:ext>
                </a:extLst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459A-7AB5-471C-ABE5-6E75CC904872}" type="datetime1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7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Hardware</a:t>
            </a:r>
            <a:endParaRPr lang="fr-FR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13" y="2603500"/>
            <a:ext cx="6167087" cy="3416300"/>
          </a:xfr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59C7-7B3B-4E22-B89A-8D25D66FCB0A}" type="datetime1">
              <a:rPr lang="fr-FR" smtClean="0"/>
              <a:t>20/11/2019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0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Software</a:t>
            </a:r>
            <a:endParaRPr lang="fr-FR" dirty="0"/>
          </a:p>
        </p:txBody>
      </p:sp>
      <p:pic>
        <p:nvPicPr>
          <p:cNvPr id="17" name="Espace réservé pour une image  16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6" t="9999" r="20733" b="36389"/>
          <a:stretch/>
        </p:blipFill>
        <p:spPr>
          <a:xfrm>
            <a:off x="3991624" y="295729"/>
            <a:ext cx="3152317" cy="3600000"/>
          </a:xfrm>
          <a:effectLst/>
        </p:spPr>
      </p:pic>
      <p:sp>
        <p:nvSpPr>
          <p:cNvPr id="15" name="Espace réservé du texte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Diagramme </a:t>
            </a:r>
            <a:r>
              <a:rPr lang="fr-FR" dirty="0" smtClean="0"/>
              <a:t>d’activité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C8B9-612A-4E53-93B4-CFB9A449FD07}" type="datetime1">
              <a:rPr lang="fr-FR" smtClean="0"/>
              <a:t>20/11/2019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4</a:t>
            </a:fld>
            <a:endParaRPr lang="fr-FR"/>
          </a:p>
        </p:txBody>
      </p:sp>
      <p:sp>
        <p:nvSpPr>
          <p:cNvPr id="18" name="Espace réservé du texte 14"/>
          <p:cNvSpPr txBox="1">
            <a:spLocks/>
          </p:cNvSpPr>
          <p:nvPr/>
        </p:nvSpPr>
        <p:spPr>
          <a:xfrm>
            <a:off x="1154954" y="5536665"/>
            <a:ext cx="8825658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Diagramme de </a:t>
            </a:r>
            <a:r>
              <a:rPr lang="fr-FR" dirty="0" smtClean="0"/>
              <a:t>Classe</a:t>
            </a:r>
            <a:endParaRPr lang="fr-FR" dirty="0"/>
          </a:p>
        </p:txBody>
      </p:sp>
      <p:pic>
        <p:nvPicPr>
          <p:cNvPr id="19" name="Espace réservé pour une image 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" t="3599" r="16232" b="11822"/>
          <a:stretch/>
        </p:blipFill>
        <p:spPr>
          <a:xfrm>
            <a:off x="3455974" y="295729"/>
            <a:ext cx="4223615" cy="3600000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1712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111</TotalTime>
  <Words>200</Words>
  <Application>Microsoft Office PowerPoint</Application>
  <PresentationFormat>Grand écran</PresentationFormat>
  <Paragraphs>105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Symbol</vt:lpstr>
      <vt:lpstr>Times New Roman</vt:lpstr>
      <vt:lpstr>Wingdings 3</vt:lpstr>
      <vt:lpstr>Salle d’ions</vt:lpstr>
      <vt:lpstr>Présentation du projet</vt:lpstr>
      <vt:lpstr>Liste des composants</vt:lpstr>
      <vt:lpstr>Hardware</vt:lpstr>
      <vt:lpstr>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des objets</dc:title>
  <dc:creator>Adrien SIMONNET</dc:creator>
  <cp:lastModifiedBy>Adrien SIMONNET</cp:lastModifiedBy>
  <cp:revision>16</cp:revision>
  <dcterms:created xsi:type="dcterms:W3CDTF">2019-11-05T11:03:30Z</dcterms:created>
  <dcterms:modified xsi:type="dcterms:W3CDTF">2019-11-20T12:28:58Z</dcterms:modified>
</cp:coreProperties>
</file>