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D2586-66E6-4A58-8A61-C58D3AE1B18D}" type="datetimeFigureOut">
              <a:rPr lang="fr-FR" smtClean="0"/>
              <a:t>06/11/2019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DC074-9D4F-40D6-8838-7624D1A776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8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4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F6C806-BBF7-471C-9527-881CE226669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2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A7C6C-0F39-4D70-8E8D-FE5B9C95FA7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3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9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53789A-C914-4DB1-8815-80B5EC7335C5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53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8BBEF-9929-42FA-9912-2F7A6399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284" y="3189139"/>
            <a:ext cx="4307432" cy="1475013"/>
          </a:xfrm>
        </p:spPr>
        <p:txBody>
          <a:bodyPr>
            <a:no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GUESS</a:t>
            </a:r>
            <a:r>
              <a:rPr lang="fr-FR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6C223A-9B9E-4E2E-B0C0-770B80FC7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9170" y="4664152"/>
            <a:ext cx="1113659" cy="398178"/>
          </a:xfrm>
        </p:spPr>
        <p:txBody>
          <a:bodyPr>
            <a:normAutofit fontScale="92500"/>
          </a:bodyPr>
          <a:lstStyle/>
          <a:p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PROJET IoT</a:t>
            </a:r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B8671A4A-A614-44B7-8C7A-2F8F7F0F253A}"/>
              </a:ext>
            </a:extLst>
          </p:cNvPr>
          <p:cNvPicPr/>
          <p:nvPr/>
        </p:nvPicPr>
        <p:blipFill rotWithShape="1">
          <a:blip r:embed="rId2">
            <a:lum/>
            <a:alphaModFix/>
            <a:biLevel thresh="50000"/>
          </a:blip>
          <a:srcRect l="24695" t="15417" r="24925" b="14650"/>
          <a:stretch/>
        </p:blipFill>
        <p:spPr>
          <a:xfrm>
            <a:off x="4823791" y="556313"/>
            <a:ext cx="2610203" cy="2491687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EF0B46-F304-44E5-A6C0-4404A6B2EDDC}"/>
              </a:ext>
            </a:extLst>
          </p:cNvPr>
          <p:cNvSpPr txBox="1"/>
          <p:nvPr/>
        </p:nvSpPr>
        <p:spPr>
          <a:xfrm>
            <a:off x="1616764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F32EBD-7E27-4C84-8478-63D29681E159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E248F9-D496-42E4-B9F3-433B6C7629D3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6B79D-485D-44A7-82D4-09A00D29BF2A}"/>
              </a:ext>
            </a:extLst>
          </p:cNvPr>
          <p:cNvSpPr/>
          <p:nvPr/>
        </p:nvSpPr>
        <p:spPr>
          <a:xfrm>
            <a:off x="9468144" y="5766259"/>
            <a:ext cx="18085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LES LICORNES</a:t>
            </a:r>
          </a:p>
        </p:txBody>
      </p:sp>
    </p:spTree>
    <p:extLst>
      <p:ext uri="{BB962C8B-B14F-4D97-AF65-F5344CB8AC3E}">
        <p14:creationId xmlns:p14="http://schemas.microsoft.com/office/powerpoint/2010/main" val="143401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F4B25E3-ED43-431F-9576-06779108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Autofit/>
          </a:bodyPr>
          <a:lstStyle/>
          <a:p>
            <a:pPr algn="ctr"/>
            <a:r>
              <a:rPr lang="fr-FR" sz="4800" dirty="0">
                <a:latin typeface="Calibri" panose="020F0502020204030204" pitchFamily="34" charset="0"/>
                <a:cs typeface="Calibri" panose="020F0502020204030204" pitchFamily="34" charset="0"/>
              </a:rPr>
              <a:t>GRANTT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D882D0-D02D-42F0-B259-93AD8BE4634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85684" y="2027711"/>
            <a:ext cx="9094320" cy="46511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EB651DF-6300-404B-83C7-05C05CDA541A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69EF6A-4FA7-4342-88FE-17DC422ED1E5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28AB32-73CC-469A-8437-074384874B8B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288268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B98A4D4-1230-4E87-8916-1726E9AA484D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ACFD72-13EA-4F6B-8370-6A3167216BFB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E997BA-7369-49FD-A86E-A706F10B8C0A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7E355E-AF42-48A7-9AF7-EB0A7D5F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83" y="1415631"/>
            <a:ext cx="4812834" cy="40267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BE495D-0A9B-4317-A02E-CFA0B711EA0B}"/>
              </a:ext>
            </a:extLst>
          </p:cNvPr>
          <p:cNvSpPr txBox="1"/>
          <p:nvPr/>
        </p:nvSpPr>
        <p:spPr>
          <a:xfrm>
            <a:off x="3331698" y="5442369"/>
            <a:ext cx="552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00620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FFB64-D6A2-4583-B6E3-BDFCBF96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3266"/>
            <a:ext cx="11029616" cy="845290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alibri" panose="020F0502020204030204" pitchFamily="34" charset="0"/>
              </a:rPr>
              <a:t>ETAT DE L’ART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61123-3AD8-499F-8B54-0D5C0AE6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Plus de 9990 espèces d’oiseaux répertoriés dans le monde dont 500 en France.</a:t>
            </a:r>
          </a:p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À chacun son propre cris, son propre chant.</a:t>
            </a:r>
          </a:p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Dans tous types de territoire : ville, campagne …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On peut identifier des oiseaux avec notre ouïe ou à l’aide d’applications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9F1AD-C0C8-42CC-A625-B4667272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46" y="2991045"/>
            <a:ext cx="2103395" cy="1751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C07733C-AC02-4B25-BC63-47D13AE3F97F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A5518B-1A2A-4EE8-ADBA-E4337C47918F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DAA603-E202-4DF3-B900-5582E5384BD2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3798271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46EF1F-942E-4B8D-A2A0-42AFBA60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600" dirty="0"/>
              <a:t>Objectif :  </a:t>
            </a:r>
          </a:p>
          <a:p>
            <a:pPr lvl="1"/>
            <a:r>
              <a:rPr lang="fr-FR" sz="2400" dirty="0"/>
              <a:t>Reconnaissance de l’oiseau</a:t>
            </a:r>
          </a:p>
          <a:p>
            <a:pPr lvl="1"/>
            <a:r>
              <a:rPr lang="fr-FR" sz="2400" dirty="0"/>
              <a:t>Cartographier les emplacements des oiseaux pour une zone géographique.</a:t>
            </a:r>
          </a:p>
          <a:p>
            <a:endParaRPr lang="fr-FR" sz="2600" dirty="0"/>
          </a:p>
          <a:p>
            <a:r>
              <a:rPr lang="fr-FR" sz="2600" dirty="0"/>
              <a:t>Solution existante :</a:t>
            </a:r>
          </a:p>
          <a:p>
            <a:pPr lvl="2"/>
            <a:r>
              <a:rPr lang="fr-FR" sz="2600" dirty="0"/>
              <a:t>Puce GPS : complexe + coûteux</a:t>
            </a:r>
          </a:p>
          <a:p>
            <a:pPr lvl="2"/>
            <a:r>
              <a:rPr lang="fr-FR" sz="2600" dirty="0"/>
              <a:t>Caméra : difficulté d’identification</a:t>
            </a:r>
          </a:p>
          <a:p>
            <a:pPr lvl="2"/>
            <a:r>
              <a:rPr lang="fr-FR" sz="2600" dirty="0"/>
              <a:t>Applications de reconnaissance : ‘Le Guide </a:t>
            </a:r>
            <a:r>
              <a:rPr lang="fr-FR" sz="2600" dirty="0" err="1"/>
              <a:t>Ornitho</a:t>
            </a:r>
            <a:r>
              <a:rPr lang="fr-FR" sz="2600" dirty="0"/>
              <a:t>’,  ‘The Bird </a:t>
            </a:r>
            <a:r>
              <a:rPr lang="fr-FR" sz="2600" dirty="0" err="1"/>
              <a:t>songs</a:t>
            </a:r>
            <a:r>
              <a:rPr lang="fr-FR" sz="2600" dirty="0"/>
              <a:t>’, …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150DF82-C2C8-46D6-86D6-B23D068D005A}"/>
              </a:ext>
            </a:extLst>
          </p:cNvPr>
          <p:cNvSpPr txBox="1">
            <a:spLocks/>
          </p:cNvSpPr>
          <p:nvPr/>
        </p:nvSpPr>
        <p:spPr>
          <a:xfrm>
            <a:off x="581191" y="1757851"/>
            <a:ext cx="11029616" cy="845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5400">
                <a:latin typeface="Calibri" panose="020F0502020204030204" pitchFamily="34" charset="0"/>
                <a:cs typeface="Calibri" panose="020F0502020204030204" pitchFamily="34" charset="0"/>
              </a:rPr>
              <a:t>ETAT DE L’ART</a:t>
            </a:r>
            <a:endParaRPr lang="fr-FR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087DEDE-F9C2-4414-92CF-526F33AE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3266"/>
            <a:ext cx="11029616" cy="845290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alibri" panose="020F0502020204030204" pitchFamily="34" charset="0"/>
              </a:rPr>
              <a:t>NOTRE PROJET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99D3DE-3FAD-417C-8104-8D6310F958D4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D8A4D0-F14D-4F75-ACA9-CC804903E8C0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72DE3C-AB1B-496D-A567-E571E02DD6CC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415094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E05D75-2164-4027-B634-39DE5BD6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/>
              <a:t>3 micros assez espacés.</a:t>
            </a:r>
          </a:p>
          <a:p>
            <a:endParaRPr lang="fr-FR" sz="2600" dirty="0"/>
          </a:p>
          <a:p>
            <a:r>
              <a:rPr lang="fr-FR" sz="2600" dirty="0"/>
              <a:t>Un algorithme qui identifie l’oiseau et son espèce grâce à son chant</a:t>
            </a:r>
          </a:p>
          <a:p>
            <a:endParaRPr lang="fr-FR" sz="2600" dirty="0"/>
          </a:p>
          <a:p>
            <a:r>
              <a:rPr lang="fr-FR" sz="2600" dirty="0"/>
              <a:t>Géolocalisation de la source sonore.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3FC598-FC0B-425B-841E-CB006107B47D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513C57-0FBC-415F-87E1-E7A81AE87FC7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A9E21-5567-4A31-9557-DA7D4B5D76A1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203BF2E-1B49-4592-B88F-F0034271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3266"/>
            <a:ext cx="11029616" cy="845290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alibri" panose="020F0502020204030204" pitchFamily="34" charset="0"/>
              </a:rPr>
              <a:t>IDEES DE CONCEPTION</a:t>
            </a:r>
          </a:p>
        </p:txBody>
      </p:sp>
    </p:spTree>
    <p:extLst>
      <p:ext uri="{BB962C8B-B14F-4D97-AF65-F5344CB8AC3E}">
        <p14:creationId xmlns:p14="http://schemas.microsoft.com/office/powerpoint/2010/main" val="174475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046788A-1C86-411B-A4DB-5FBF1140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alibri" panose="020F0502020204030204" pitchFamily="34" charset="0"/>
              </a:rPr>
              <a:t>CONCEPT POUR LA GEOLOCALISATION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434D77F7-3D30-428D-8947-CA2C669CEF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1115814"/>
              </p:ext>
            </p:extLst>
          </p:nvPr>
        </p:nvGraphicFramePr>
        <p:xfrm>
          <a:off x="581191" y="2945720"/>
          <a:ext cx="5423930" cy="2381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1965">
                  <a:extLst>
                    <a:ext uri="{9D8B030D-6E8A-4147-A177-3AD203B41FA5}">
                      <a16:colId xmlns:a16="http://schemas.microsoft.com/office/drawing/2014/main" val="1009331967"/>
                    </a:ext>
                  </a:extLst>
                </a:gridCol>
                <a:gridCol w="2711965">
                  <a:extLst>
                    <a:ext uri="{9D8B030D-6E8A-4147-A177-3AD203B41FA5}">
                      <a16:colId xmlns:a16="http://schemas.microsoft.com/office/drawing/2014/main" val="882404478"/>
                    </a:ext>
                  </a:extLst>
                </a:gridCol>
              </a:tblGrid>
              <a:tr h="42945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RECEPTEUR</a:t>
                      </a:r>
                    </a:p>
                  </a:txBody>
                  <a:tcPr marL="75889" marR="758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INTENSITE PERCUE</a:t>
                      </a:r>
                    </a:p>
                  </a:txBody>
                  <a:tcPr marL="75889" marR="75889"/>
                </a:tc>
                <a:extLst>
                  <a:ext uri="{0D108BD9-81ED-4DB2-BD59-A6C34878D82A}">
                    <a16:rowId xmlns:a16="http://schemas.microsoft.com/office/drawing/2014/main" val="1207216701"/>
                  </a:ext>
                </a:extLst>
              </a:tr>
              <a:tr h="650703">
                <a:tc>
                  <a:txBody>
                    <a:bodyPr/>
                    <a:lstStyle/>
                    <a:p>
                      <a:r>
                        <a:rPr lang="fr-FR" dirty="0"/>
                        <a:t>R1</a:t>
                      </a:r>
                    </a:p>
                  </a:txBody>
                  <a:tcPr marL="75889" marR="7588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 marL="75889" marR="75889"/>
                </a:tc>
                <a:extLst>
                  <a:ext uri="{0D108BD9-81ED-4DB2-BD59-A6C34878D82A}">
                    <a16:rowId xmlns:a16="http://schemas.microsoft.com/office/drawing/2014/main" val="1274600634"/>
                  </a:ext>
                </a:extLst>
              </a:tr>
              <a:tr h="650703">
                <a:tc>
                  <a:txBody>
                    <a:bodyPr/>
                    <a:lstStyle/>
                    <a:p>
                      <a:r>
                        <a:rPr lang="fr-FR" dirty="0"/>
                        <a:t>R2</a:t>
                      </a:r>
                    </a:p>
                  </a:txBody>
                  <a:tcPr marL="75889" marR="7588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 marL="75889" marR="75889"/>
                </a:tc>
                <a:extLst>
                  <a:ext uri="{0D108BD9-81ED-4DB2-BD59-A6C34878D82A}">
                    <a16:rowId xmlns:a16="http://schemas.microsoft.com/office/drawing/2014/main" val="2720122075"/>
                  </a:ext>
                </a:extLst>
              </a:tr>
              <a:tr h="650703">
                <a:tc>
                  <a:txBody>
                    <a:bodyPr/>
                    <a:lstStyle/>
                    <a:p>
                      <a:r>
                        <a:rPr lang="fr-FR" dirty="0"/>
                        <a:t>R3</a:t>
                      </a:r>
                    </a:p>
                  </a:txBody>
                  <a:tcPr marL="75889" marR="75889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 marL="75889" marR="75889"/>
                </a:tc>
                <a:extLst>
                  <a:ext uri="{0D108BD9-81ED-4DB2-BD59-A6C34878D82A}">
                    <a16:rowId xmlns:a16="http://schemas.microsoft.com/office/drawing/2014/main" val="1997690909"/>
                  </a:ext>
                </a:extLst>
              </a:tr>
            </a:tbl>
          </a:graphicData>
        </a:graphic>
      </p:graphicFrame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CE53238-8066-49A7-89E1-A13B95D2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759189"/>
            <a:ext cx="5422392" cy="2380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600" dirty="0"/>
              <a:t>On récupère les intensités perçues des trois micros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0A530F-DF49-4621-9C2C-3288D38C67C6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F1FE5B-543D-4A83-A720-5CA829F9D7D5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240EC7-A070-447B-9DD5-46C2FAD48A73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297219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70ECE13-3552-4EFA-B663-3CC3F097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800" dirty="0">
                <a:latin typeface="Calibri" panose="020F0502020204030204" pitchFamily="34" charset="0"/>
                <a:cs typeface="Calibri" panose="020F0502020204030204" pitchFamily="34" charset="0"/>
              </a:rPr>
              <a:t>DETERMINATION DE LA SOUCE SONORE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81D4391-7920-4DD3-ABEF-87A13456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42418" y="3991595"/>
            <a:ext cx="378003" cy="3150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Forme1">
            <a:extLst>
              <a:ext uri="{FF2B5EF4-FFF2-40B4-BE49-F238E27FC236}">
                <a16:creationId xmlns:a16="http://schemas.microsoft.com/office/drawing/2014/main" id="{86EB33BE-ACCB-4CA3-9D2F-EA31B679D8C7}"/>
              </a:ext>
            </a:extLst>
          </p:cNvPr>
          <p:cNvSpPr/>
          <p:nvPr/>
        </p:nvSpPr>
        <p:spPr>
          <a:xfrm>
            <a:off x="5331142" y="1975599"/>
            <a:ext cx="989280" cy="110196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D99116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AR PL SungtiL GB" pitchFamily="2"/>
                <a:cs typeface="FreeSans" pitchFamily="2"/>
              </a:rPr>
              <a:t>R1</a:t>
            </a:r>
          </a:p>
        </p:txBody>
      </p:sp>
      <p:sp>
        <p:nvSpPr>
          <p:cNvPr id="16" name="Forme1">
            <a:extLst>
              <a:ext uri="{FF2B5EF4-FFF2-40B4-BE49-F238E27FC236}">
                <a16:creationId xmlns:a16="http://schemas.microsoft.com/office/drawing/2014/main" id="{843C5C2A-50C9-4F20-963D-76BA82504379}"/>
              </a:ext>
            </a:extLst>
          </p:cNvPr>
          <p:cNvSpPr/>
          <p:nvPr/>
        </p:nvSpPr>
        <p:spPr>
          <a:xfrm>
            <a:off x="7476736" y="4942352"/>
            <a:ext cx="989280" cy="11077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DC578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AR PL SungtiL GB" pitchFamily="2"/>
                <a:cs typeface="FreeSans" pitchFamily="2"/>
              </a:rPr>
              <a:t>R3</a:t>
            </a:r>
          </a:p>
        </p:txBody>
      </p:sp>
      <p:sp>
        <p:nvSpPr>
          <p:cNvPr id="17" name="Forme1">
            <a:extLst>
              <a:ext uri="{FF2B5EF4-FFF2-40B4-BE49-F238E27FC236}">
                <a16:creationId xmlns:a16="http://schemas.microsoft.com/office/drawing/2014/main" id="{F2CDD99E-9E5D-45B4-875F-37D70EB90CA5}"/>
              </a:ext>
            </a:extLst>
          </p:cNvPr>
          <p:cNvSpPr/>
          <p:nvPr/>
        </p:nvSpPr>
        <p:spPr>
          <a:xfrm>
            <a:off x="3134415" y="5022270"/>
            <a:ext cx="989280" cy="110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E5CA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AR PL SungtiL GB" pitchFamily="2"/>
                <a:cs typeface="FreeSans" pitchFamily="2"/>
              </a:rPr>
              <a:t>R2</a:t>
            </a:r>
          </a:p>
        </p:txBody>
      </p:sp>
      <p:sp>
        <p:nvSpPr>
          <p:cNvPr id="18" name="Forme1">
            <a:extLst>
              <a:ext uri="{FF2B5EF4-FFF2-40B4-BE49-F238E27FC236}">
                <a16:creationId xmlns:a16="http://schemas.microsoft.com/office/drawing/2014/main" id="{27D2D3E1-C423-446A-BEF3-5ACA186336C1}"/>
              </a:ext>
            </a:extLst>
          </p:cNvPr>
          <p:cNvSpPr/>
          <p:nvPr/>
        </p:nvSpPr>
        <p:spPr>
          <a:xfrm flipV="1">
            <a:off x="3924977" y="2956595"/>
            <a:ext cx="1657798" cy="2190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6356" cap="flat">
            <a:solidFill>
              <a:srgbClr val="3465A4"/>
            </a:solidFill>
            <a:custDash>
              <a:ds d="251513" sp="251513"/>
            </a:custDash>
            <a:miter/>
          </a:ln>
        </p:spPr>
        <p:txBody>
          <a:bodyPr vert="horz" wrap="none" lIns="17638" tIns="17638" rIns="17638" bIns="17638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SungtiL GB" pitchFamily="2"/>
              <a:cs typeface="FreeSans" pitchFamily="2"/>
            </a:endParaRPr>
          </a:p>
        </p:txBody>
      </p:sp>
      <p:sp>
        <p:nvSpPr>
          <p:cNvPr id="19" name="Forme1">
            <a:extLst>
              <a:ext uri="{FF2B5EF4-FFF2-40B4-BE49-F238E27FC236}">
                <a16:creationId xmlns:a16="http://schemas.microsoft.com/office/drawing/2014/main" id="{72F61DDD-689B-4153-A6E1-803555FF5183}"/>
              </a:ext>
            </a:extLst>
          </p:cNvPr>
          <p:cNvSpPr/>
          <p:nvPr/>
        </p:nvSpPr>
        <p:spPr>
          <a:xfrm>
            <a:off x="4051338" y="2670754"/>
            <a:ext cx="2908441" cy="2072880"/>
          </a:xfrm>
          <a:custGeom>
            <a:avLst/>
            <a:gdLst>
              <a:gd name="f0" fmla="val w"/>
              <a:gd name="f1" fmla="val h"/>
              <a:gd name="f2" fmla="val 0"/>
              <a:gd name="f3" fmla="val 8080"/>
              <a:gd name="f4" fmla="val 5759"/>
              <a:gd name="f5" fmla="*/ f0 1 8080"/>
              <a:gd name="f6" fmla="*/ f1 1 5759"/>
              <a:gd name="f7" fmla="+- f4 0 f2"/>
              <a:gd name="f8" fmla="+- f3 0 f2"/>
              <a:gd name="f9" fmla="*/ f8 1 8080"/>
              <a:gd name="f10" fmla="*/ f7 1 5759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8080" h="5759" fill="none">
                <a:moveTo>
                  <a:pt x="f3" y="f4"/>
                </a:moveTo>
                <a:lnTo>
                  <a:pt x="f2" y="f2"/>
                </a:lnTo>
              </a:path>
            </a:pathLst>
          </a:custGeom>
          <a:noFill/>
          <a:ln w="17638" cap="flat">
            <a:solidFill>
              <a:srgbClr val="FFD320"/>
            </a:solidFill>
            <a:custDash>
              <a:ds d="62983" sp="62983"/>
            </a:custDash>
            <a:miter/>
          </a:ln>
        </p:spPr>
        <p:txBody>
          <a:bodyPr vert="horz" wrap="none" lIns="8284" tIns="8284" rIns="8284" bIns="8284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SungtiL GB" pitchFamily="2"/>
              <a:cs typeface="FreeSans" pitchFamily="2"/>
            </a:endParaRPr>
          </a:p>
        </p:txBody>
      </p:sp>
      <p:sp>
        <p:nvSpPr>
          <p:cNvPr id="20" name="Forme1">
            <a:extLst>
              <a:ext uri="{FF2B5EF4-FFF2-40B4-BE49-F238E27FC236}">
                <a16:creationId xmlns:a16="http://schemas.microsoft.com/office/drawing/2014/main" id="{9985129F-4DCC-42AE-8E6C-714D82424E91}"/>
              </a:ext>
            </a:extLst>
          </p:cNvPr>
          <p:cNvSpPr/>
          <p:nvPr/>
        </p:nvSpPr>
        <p:spPr>
          <a:xfrm>
            <a:off x="6212779" y="2896839"/>
            <a:ext cx="1466642" cy="2150275"/>
          </a:xfrm>
          <a:custGeom>
            <a:avLst/>
            <a:gdLst>
              <a:gd name="f0" fmla="val w"/>
              <a:gd name="f1" fmla="val h"/>
              <a:gd name="f2" fmla="val 0"/>
              <a:gd name="f3" fmla="val 4075"/>
              <a:gd name="f4" fmla="val 5974"/>
              <a:gd name="f5" fmla="*/ f0 1 4075"/>
              <a:gd name="f6" fmla="*/ f1 1 5974"/>
              <a:gd name="f7" fmla="+- f4 0 f2"/>
              <a:gd name="f8" fmla="+- f3 0 f2"/>
              <a:gd name="f9" fmla="*/ f8 1 4075"/>
              <a:gd name="f10" fmla="*/ f7 1 5974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4075" h="5974" fill="none">
                <a:moveTo>
                  <a:pt x="f3" y="f4"/>
                </a:moveTo>
                <a:lnTo>
                  <a:pt x="f2" y="f2"/>
                </a:lnTo>
              </a:path>
            </a:pathLst>
          </a:custGeom>
          <a:noFill/>
          <a:ln w="36356" cap="flat">
            <a:solidFill>
              <a:srgbClr val="3465A4"/>
            </a:solidFill>
            <a:custDash>
              <a:ds d="251513" sp="251513"/>
            </a:custDash>
            <a:miter/>
          </a:ln>
        </p:spPr>
        <p:txBody>
          <a:bodyPr vert="horz" wrap="none" lIns="17638" tIns="17638" rIns="17638" bIns="17638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SungtiL GB" pitchFamily="2"/>
              <a:cs typeface="FreeSans" pitchFamily="2"/>
            </a:endParaRPr>
          </a:p>
        </p:txBody>
      </p:sp>
      <p:sp>
        <p:nvSpPr>
          <p:cNvPr id="21" name="Forme1">
            <a:extLst>
              <a:ext uri="{FF2B5EF4-FFF2-40B4-BE49-F238E27FC236}">
                <a16:creationId xmlns:a16="http://schemas.microsoft.com/office/drawing/2014/main" id="{CE1E6709-34EE-44B0-AFBF-5B753ADA374F}"/>
              </a:ext>
            </a:extLst>
          </p:cNvPr>
          <p:cNvSpPr/>
          <p:nvPr/>
        </p:nvSpPr>
        <p:spPr>
          <a:xfrm>
            <a:off x="5430857" y="2874875"/>
            <a:ext cx="2386081" cy="1867680"/>
          </a:xfrm>
          <a:custGeom>
            <a:avLst/>
            <a:gdLst>
              <a:gd name="f0" fmla="val w"/>
              <a:gd name="f1" fmla="val h"/>
              <a:gd name="f2" fmla="val 0"/>
              <a:gd name="f3" fmla="val 6629"/>
              <a:gd name="f4" fmla="val 5189"/>
              <a:gd name="f5" fmla="*/ f0 1 6629"/>
              <a:gd name="f6" fmla="*/ f1 1 5189"/>
              <a:gd name="f7" fmla="+- f4 0 f2"/>
              <a:gd name="f8" fmla="+- f3 0 f2"/>
              <a:gd name="f9" fmla="*/ f8 1 6629"/>
              <a:gd name="f10" fmla="*/ f7 1 5189"/>
              <a:gd name="f11" fmla="*/ f2 1 f9"/>
              <a:gd name="f12" fmla="*/ f3 1 f9"/>
              <a:gd name="f13" fmla="*/ f2 1 f10"/>
              <a:gd name="f14" fmla="*/ f4 1 f10"/>
              <a:gd name="f15" fmla="*/ f11 f5 1"/>
              <a:gd name="f16" fmla="*/ f12 f5 1"/>
              <a:gd name="f17" fmla="*/ f14 f6 1"/>
              <a:gd name="f18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8" r="f16" b="f17"/>
            <a:pathLst>
              <a:path w="6629" h="5189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17638" cap="flat">
            <a:solidFill>
              <a:srgbClr val="FFD320"/>
            </a:solidFill>
            <a:custDash>
              <a:ds d="62983" sp="62983"/>
            </a:custDash>
            <a:miter/>
          </a:ln>
        </p:spPr>
        <p:txBody>
          <a:bodyPr vert="horz" wrap="none" lIns="8284" tIns="8284" rIns="8284" bIns="8284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SungtiL GB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08E467E-5E68-4ECB-8AAB-DF86E2C8A87F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A1F64C-3665-4850-95B1-3FD206644A32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27CA9E0-0877-404C-8748-65EAD872D295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88130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900C167D-4180-47CD-B639-6B2BCE75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800" dirty="0">
                <a:latin typeface="Calibri" panose="020F0502020204030204" pitchFamily="34" charset="0"/>
                <a:cs typeface="Calibri" panose="020F0502020204030204" pitchFamily="34" charset="0"/>
              </a:rPr>
              <a:t>EXEMPLE DE C	ARTOGRAPHIE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3423126-086C-49E4-96F9-76B5AB1B68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600" dirty="0"/>
              <a:t>Les positions seront envoyées à un programme externe qui va créer une cartographie</a:t>
            </a:r>
          </a:p>
        </p:txBody>
      </p:sp>
      <p:pic>
        <p:nvPicPr>
          <p:cNvPr id="23" name="Espace réservé du contenu 22">
            <a:extLst>
              <a:ext uri="{FF2B5EF4-FFF2-40B4-BE49-F238E27FC236}">
                <a16:creationId xmlns:a16="http://schemas.microsoft.com/office/drawing/2014/main" id="{D04FA5AE-B94B-43D6-A067-B7642D3984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422328"/>
            <a:ext cx="5422900" cy="3243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5DCCC71-1CEA-47A8-9D28-81952B33266B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664991A-CD58-4660-826F-05AB3967FF9E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3535492-36C0-4817-B4B8-C975178D2FEC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360391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EF90D-B6F3-4112-9F0B-59945F3E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/>
              <a:t>À grande échelle ? Petite échelle ?</a:t>
            </a:r>
          </a:p>
          <a:p>
            <a:endParaRPr lang="fr-FR" sz="2600" dirty="0"/>
          </a:p>
          <a:p>
            <a:r>
              <a:rPr lang="fr-FR" sz="2600" dirty="0"/>
              <a:t>Exploitation possible des données :</a:t>
            </a:r>
          </a:p>
          <a:p>
            <a:pPr lvl="2"/>
            <a:r>
              <a:rPr lang="fr-FR" sz="2600"/>
              <a:t>Repérage des </a:t>
            </a:r>
            <a:r>
              <a:rPr lang="fr-FR" sz="2600" dirty="0"/>
              <a:t>espèces menacées.</a:t>
            </a:r>
          </a:p>
          <a:p>
            <a:pPr lvl="2"/>
            <a:r>
              <a:rPr lang="fr-FR" sz="2600" dirty="0"/>
              <a:t>Constater la présence d’espèces invasives sur un territoire.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FC1D9B-D2AC-4265-AE5A-C3E34036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2637"/>
            <a:ext cx="11029616" cy="845290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Cartographier LE TERRITOIRE DES OISEAUX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6D0FE6-A779-408F-8ACF-FD9287953019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7E38C8-6C9E-4F0A-B09D-35FCC7E984D6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EEAC32-AA66-417E-93FD-D8D234D86FBD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284651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CB3063A-E9ED-44EF-B93D-2444B1E5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800" dirty="0">
                <a:latin typeface="Calibri" panose="020F0502020204030204" pitchFamily="34" charset="0"/>
                <a:cs typeface="Calibri" panose="020F0502020204030204" pitchFamily="34" charset="0"/>
              </a:rPr>
              <a:t>NORMES ET REGLEMENTATIONS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521DC2-91E8-4F23-A4D1-B67DED0B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7582"/>
            <a:ext cx="11029615" cy="3678303"/>
          </a:xfrm>
        </p:spPr>
        <p:txBody>
          <a:bodyPr>
            <a:noAutofit/>
          </a:bodyPr>
          <a:lstStyle/>
          <a:p>
            <a:r>
              <a:rPr lang="fr-FR" sz="2500" dirty="0"/>
              <a:t>Réglementation :</a:t>
            </a:r>
          </a:p>
          <a:p>
            <a:pPr lvl="2"/>
            <a:r>
              <a:rPr lang="fr-FR" sz="2500" dirty="0"/>
              <a:t>Ne pas exploiter les enregistrements pour un autre usage illégal.</a:t>
            </a:r>
          </a:p>
          <a:p>
            <a:pPr lvl="2"/>
            <a:r>
              <a:rPr lang="fr-FR" sz="2500" dirty="0"/>
              <a:t>Lieux publics : avoir une autorisation administratives pour placer les micros.</a:t>
            </a:r>
          </a:p>
          <a:p>
            <a:pPr lvl="2"/>
            <a:r>
              <a:rPr lang="fr-FR" sz="2500" dirty="0"/>
              <a:t>Attention aux plages de fréquences.</a:t>
            </a:r>
          </a:p>
          <a:p>
            <a:r>
              <a:rPr lang="fr-FR" sz="2500" dirty="0"/>
              <a:t>Normes :</a:t>
            </a:r>
          </a:p>
          <a:p>
            <a:pPr lvl="2"/>
            <a:r>
              <a:rPr lang="fr-FR" sz="2500" dirty="0"/>
              <a:t>Fréquences distincts pour chaque micros.</a:t>
            </a:r>
          </a:p>
          <a:p>
            <a:pPr lvl="2"/>
            <a:r>
              <a:rPr lang="fr-FR" sz="2500" dirty="0"/>
              <a:t>Préféré des micros, récepteurs et émetteurs d’un même fabriquant et de la même génération.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05D706-783C-42FC-9F6D-9212BC1D1D36}"/>
              </a:ext>
            </a:extLst>
          </p:cNvPr>
          <p:cNvSpPr txBox="1"/>
          <p:nvPr/>
        </p:nvSpPr>
        <p:spPr>
          <a:xfrm>
            <a:off x="1616764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DECHAUMET Léo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8E1B63-5374-4292-98B3-4BE070E62196}"/>
              </a:ext>
            </a:extLst>
          </p:cNvPr>
          <p:cNvSpPr txBox="1"/>
          <p:nvPr/>
        </p:nvSpPr>
        <p:spPr>
          <a:xfrm>
            <a:off x="5459420" y="92765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ZHANG Bingqin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D75B27-1270-4751-BC31-EB0AD126617B}"/>
              </a:ext>
            </a:extLst>
          </p:cNvPr>
          <p:cNvSpPr txBox="1"/>
          <p:nvPr/>
        </p:nvSpPr>
        <p:spPr>
          <a:xfrm>
            <a:off x="9302076" y="92764"/>
            <a:ext cx="19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BOUZIANE Hajar</a:t>
            </a:r>
          </a:p>
        </p:txBody>
      </p:sp>
    </p:spTree>
    <p:extLst>
      <p:ext uri="{BB962C8B-B14F-4D97-AF65-F5344CB8AC3E}">
        <p14:creationId xmlns:p14="http://schemas.microsoft.com/office/powerpoint/2010/main" val="1890262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140</TotalTime>
  <Words>331</Words>
  <Application>Microsoft Office PowerPoint</Application>
  <PresentationFormat>Grand écran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Gill Sans MT</vt:lpstr>
      <vt:lpstr>Liberation Sans</vt:lpstr>
      <vt:lpstr>Wingdings 2</vt:lpstr>
      <vt:lpstr>Dividende</vt:lpstr>
      <vt:lpstr>GUESS BIRD</vt:lpstr>
      <vt:lpstr>ETAT DE L’ART</vt:lpstr>
      <vt:lpstr>NOTRE PROJET</vt:lpstr>
      <vt:lpstr>IDEES DE CONCEPTION</vt:lpstr>
      <vt:lpstr>CONCEPT POUR LA GEOLOCALISATION</vt:lpstr>
      <vt:lpstr>DETERMINATION DE LA SOUCE SONORE</vt:lpstr>
      <vt:lpstr>EXEMPLE DE C ARTOGRAPHIE</vt:lpstr>
      <vt:lpstr>Cartographier LE TERRITOIRE DES OISEAUX</vt:lpstr>
      <vt:lpstr>NORMES ET REGLEMENTATIONS</vt:lpstr>
      <vt:lpstr>GRANTT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BIRD</dc:title>
  <dc:creator>HAJAR B</dc:creator>
  <cp:lastModifiedBy>HAJAR B</cp:lastModifiedBy>
  <cp:revision>13</cp:revision>
  <dcterms:created xsi:type="dcterms:W3CDTF">2019-11-05T19:09:21Z</dcterms:created>
  <dcterms:modified xsi:type="dcterms:W3CDTF">2019-11-06T12:27:49Z</dcterms:modified>
</cp:coreProperties>
</file>