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73" r:id="rId5"/>
    <p:sldId id="262" r:id="rId6"/>
    <p:sldId id="272" r:id="rId7"/>
    <p:sldId id="265" r:id="rId8"/>
    <p:sldId id="274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55EC-BAEC-4B1E-A192-B9CBF68ED11D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2E7C0-934B-48A8-B8A7-6E9D52B1F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fr/imgres?imgurl=https%3A%2F%2Fwww.gotronic.fr%2Fori-module-capteur-de-niveau-d-eau-st045-26116.jpg&amp;imgrefurl=https%3A%2F%2Fwww.gotronic.fr%2Fart-module-capteur-de-niveau-d-eau-st045-26116.htm&amp;docid=vxvqOnYniniofM&amp;tbnid=jvrU69HM_gB03M%3A&amp;vet=10ahUKEwjqnr618vblAhWFtXEKHfUVANsQMwj-ASgBMAE..i&amp;w=500&amp;h=400&amp;bih=655&amp;biw=1366&amp;q=capteur%20de%20niveau%20d'eau&amp;ved=0ahUKEwjqnr618vblAhWFtXEKHfUVANsQMwj-ASgBMAE&amp;iact=mrc&amp;uact=8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7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hyperlink" Target="https://www.gotronic.fr/ori-photoresistance-ldr720-2151.jpg" TargetMode="External"/><Relationship Id="rId4" Type="http://schemas.openxmlformats.org/officeDocument/2006/relationships/image" Target="../media/image11.jp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940CC-CBCB-4266-A5E9-97972F5FC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 DE FLEUR CONNECTE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C9A36-F6D2-4FA8-B8D2-8DFB1FA1F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PROJET INTERNET DES OBJETS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50304-62B5-4C03-BDEC-3010733EB923}"/>
              </a:ext>
            </a:extLst>
          </p:cNvPr>
          <p:cNvSpPr txBox="1"/>
          <p:nvPr/>
        </p:nvSpPr>
        <p:spPr>
          <a:xfrm>
            <a:off x="318052" y="61374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Enseignants</a:t>
            </a:r>
            <a:r>
              <a:rPr lang="fr-FR" sz="1200" dirty="0"/>
              <a:t> : M. HAMIDI</a:t>
            </a:r>
          </a:p>
          <a:p>
            <a:r>
              <a:rPr lang="fr-FR" sz="1200" dirty="0"/>
              <a:t>	            M. OSMANI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AB5338-33C5-439D-A39A-3C4898CA8318}"/>
              </a:ext>
            </a:extLst>
          </p:cNvPr>
          <p:cNvSpPr txBox="1"/>
          <p:nvPr/>
        </p:nvSpPr>
        <p:spPr>
          <a:xfrm>
            <a:off x="10376453" y="6137485"/>
            <a:ext cx="1497496" cy="27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Team</a:t>
            </a:r>
            <a:r>
              <a:rPr lang="fr-FR" sz="1200" dirty="0"/>
              <a:t> : Les Licornes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240B71-7F39-4618-8A8A-89F506AFF73D}"/>
              </a:ext>
            </a:extLst>
          </p:cNvPr>
          <p:cNvSpPr txBox="1"/>
          <p:nvPr/>
        </p:nvSpPr>
        <p:spPr>
          <a:xfrm>
            <a:off x="2504660" y="4978399"/>
            <a:ext cx="727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ZHANG </a:t>
            </a:r>
            <a:r>
              <a:rPr lang="fr-FR" sz="1200" b="1" dirty="0" err="1"/>
              <a:t>Bingqin</a:t>
            </a:r>
            <a:r>
              <a:rPr lang="fr-FR" sz="1200" b="1" dirty="0"/>
              <a:t>                                               DECHAUMET Léo                                         BOUZIANE Hajar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2C687E-CA77-44F9-846B-EB3D7012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51660"/>
            <a:ext cx="2397142" cy="6627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CB82AC-C25D-4DC2-9C9A-531A20AF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757" y="251661"/>
            <a:ext cx="1166191" cy="923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0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F27023-2089-4BF8-9186-B2C53EF91062}"/>
              </a:ext>
            </a:extLst>
          </p:cNvPr>
          <p:cNvSpPr txBox="1"/>
          <p:nvPr/>
        </p:nvSpPr>
        <p:spPr>
          <a:xfrm>
            <a:off x="1789043" y="3075057"/>
            <a:ext cx="8613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55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C03-0659-4E84-B639-9659C943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FC459-CEE3-4AF7-9EC5-6AC2BCF5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118" y="2912534"/>
            <a:ext cx="8855763" cy="3318936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  <a:p>
            <a:endParaRPr lang="fr-FR" dirty="0"/>
          </a:p>
          <a:p>
            <a:r>
              <a:rPr lang="fr-FR" dirty="0"/>
              <a:t>NOS BESOINS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DIAGRAMME </a:t>
            </a:r>
          </a:p>
        </p:txBody>
      </p:sp>
    </p:spTree>
    <p:extLst>
      <p:ext uri="{BB962C8B-B14F-4D97-AF65-F5344CB8AC3E}">
        <p14:creationId xmlns:p14="http://schemas.microsoft.com/office/powerpoint/2010/main" val="123392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DEAF3-7EBB-4741-9B81-C8F3768B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D6AE6A-F47C-475C-8A7F-213C247F1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pot de fleur connecté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0612729-BA1F-48E1-BE0A-A1ABC3257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Écologique</a:t>
            </a:r>
          </a:p>
          <a:p>
            <a:r>
              <a:rPr lang="fr-FR" dirty="0"/>
              <a:t>Avoir sa place dans le marché moyen</a:t>
            </a:r>
          </a:p>
          <a:p>
            <a:r>
              <a:rPr lang="fr-FR" dirty="0"/>
              <a:t>Boîtier muni de capteurs, d’un pompe à eau</a:t>
            </a:r>
          </a:p>
          <a:p>
            <a:r>
              <a:rPr lang="fr-FR" dirty="0"/>
              <a:t>Réservoir pour l’arrosage de la plante.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BCAC5D-D29D-4D61-8FE0-232718E95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L’application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A9256F-7A02-4B1F-A1AE-A6BC3D972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Base de donnée regroupant de nombreuse espèces de plante</a:t>
            </a:r>
          </a:p>
          <a:p>
            <a:r>
              <a:rPr lang="fr-FR" dirty="0"/>
              <a:t>Connecté au pot de fleur via le réseau Wifi</a:t>
            </a:r>
          </a:p>
          <a:p>
            <a:r>
              <a:rPr lang="fr-FR" dirty="0"/>
              <a:t>Gratuite</a:t>
            </a:r>
          </a:p>
        </p:txBody>
      </p:sp>
    </p:spTree>
    <p:extLst>
      <p:ext uri="{BB962C8B-B14F-4D97-AF65-F5344CB8AC3E}">
        <p14:creationId xmlns:p14="http://schemas.microsoft.com/office/powerpoint/2010/main" val="360884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D5C26F1-5D06-4C8D-AF09-CB152C43B3E1}"/>
              </a:ext>
            </a:extLst>
          </p:cNvPr>
          <p:cNvSpPr txBox="1"/>
          <p:nvPr/>
        </p:nvSpPr>
        <p:spPr>
          <a:xfrm>
            <a:off x="2398643" y="3075057"/>
            <a:ext cx="73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BESOINS</a:t>
            </a:r>
          </a:p>
        </p:txBody>
      </p:sp>
    </p:spTree>
    <p:extLst>
      <p:ext uri="{BB962C8B-B14F-4D97-AF65-F5344CB8AC3E}">
        <p14:creationId xmlns:p14="http://schemas.microsoft.com/office/powerpoint/2010/main" val="40716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D267A603-7F0C-4E11-9721-3D51B942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42492"/>
              </p:ext>
            </p:extLst>
          </p:nvPr>
        </p:nvGraphicFramePr>
        <p:xfrm>
          <a:off x="808381" y="479826"/>
          <a:ext cx="10575237" cy="573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09">
                  <a:extLst>
                    <a:ext uri="{9D8B030D-6E8A-4147-A177-3AD203B41FA5}">
                      <a16:colId xmlns:a16="http://schemas.microsoft.com/office/drawing/2014/main" val="4249998780"/>
                    </a:ext>
                  </a:extLst>
                </a:gridCol>
                <a:gridCol w="1981207">
                  <a:extLst>
                    <a:ext uri="{9D8B030D-6E8A-4147-A177-3AD203B41FA5}">
                      <a16:colId xmlns:a16="http://schemas.microsoft.com/office/drawing/2014/main" val="2588431956"/>
                    </a:ext>
                  </a:extLst>
                </a:gridCol>
                <a:gridCol w="1981207">
                  <a:extLst>
                    <a:ext uri="{9D8B030D-6E8A-4147-A177-3AD203B41FA5}">
                      <a16:colId xmlns:a16="http://schemas.microsoft.com/office/drawing/2014/main" val="3914743187"/>
                    </a:ext>
                  </a:extLst>
                </a:gridCol>
                <a:gridCol w="1981207">
                  <a:extLst>
                    <a:ext uri="{9D8B030D-6E8A-4147-A177-3AD203B41FA5}">
                      <a16:colId xmlns:a16="http://schemas.microsoft.com/office/drawing/2014/main" val="1876905343"/>
                    </a:ext>
                  </a:extLst>
                </a:gridCol>
                <a:gridCol w="1981207">
                  <a:extLst>
                    <a:ext uri="{9D8B030D-6E8A-4147-A177-3AD203B41FA5}">
                      <a16:colId xmlns:a16="http://schemas.microsoft.com/office/drawing/2014/main" val="1097061348"/>
                    </a:ext>
                  </a:extLst>
                </a:gridCol>
              </a:tblGrid>
              <a:tr h="2903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6653"/>
                  </a:ext>
                </a:extLst>
              </a:tr>
              <a:tr h="934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Capteur de température</a:t>
                      </a:r>
                    </a:p>
                    <a:p>
                      <a:pPr algn="ctr"/>
                      <a:r>
                        <a:rPr lang="fr-FR" sz="1400" b="1" dirty="0"/>
                        <a:t>ou </a:t>
                      </a:r>
                    </a:p>
                    <a:p>
                      <a:pPr algn="ctr"/>
                      <a:r>
                        <a:rPr lang="fr-FR" sz="1400" b="1" dirty="0"/>
                        <a:t>Thermistor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Renvoie la température de l’environnement où se trouve la plante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Si la température est élevé, il faudra placer la plante dans un endroit plus frais et inversement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~10€</a:t>
                      </a:r>
                    </a:p>
                    <a:p>
                      <a:pPr algn="ctr"/>
                      <a:r>
                        <a:rPr lang="fr-FR" sz="1400" b="1" dirty="0"/>
                        <a:t>(Fournie)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6003"/>
                  </a:ext>
                </a:extLst>
              </a:tr>
              <a:tr h="404869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d’humidité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Mesure le taux d’humidité dans le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 le taux d’humidité est bas, plus il faut arroser la plante.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8280"/>
                  </a:ext>
                </a:extLst>
              </a:tr>
              <a:tr h="640829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de niveau d’eau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Indique le niveau d’un récipient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Déterminera quand le réservoir sera 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23365"/>
                  </a:ext>
                </a:extLst>
              </a:tr>
              <a:tr h="814538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de luminosité</a:t>
                      </a:r>
                    </a:p>
                    <a:p>
                      <a:pPr algn="ctr"/>
                      <a:r>
                        <a:rPr lang="fr-FR" sz="1400" b="1" dirty="0"/>
                        <a:t>ou</a:t>
                      </a:r>
                    </a:p>
                    <a:p>
                      <a:pPr algn="ctr"/>
                      <a:r>
                        <a:rPr lang="fr-FR" sz="1400" b="1" dirty="0"/>
                        <a:t>photorésistance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résistivité va changer en fonction de la lumière ambiante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S’il fait nuit, on peut éviter d’arroser la plante. 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97795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Moteur à courant continu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Moteur qui tourne très vite avec un faible couple	</a:t>
                      </a:r>
                    </a:p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Servira au bon fonctionnement de notre pompe à eau. 	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671"/>
                  </a:ext>
                </a:extLst>
              </a:tr>
              <a:tr h="685697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Fonctionne comme la carte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Il va nous permettre de connecter notre pot de fleur connecté au wifi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3793"/>
                  </a:ext>
                </a:extLst>
              </a:tr>
              <a:tr h="607429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Carte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Carte composé d’un microcontrôleur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Programmer le microcontrôleur pour créer l’objet connecté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23834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DBFB32E-5A39-47C5-98E5-712DB25A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" t="9749" r="7101" b="9749"/>
          <a:stretch/>
        </p:blipFill>
        <p:spPr>
          <a:xfrm>
            <a:off x="3998862" y="875642"/>
            <a:ext cx="742121" cy="5869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3F9D1A-23F9-49BC-A707-D818AB6C3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5" t="17004" r="4204" b="17874"/>
          <a:stretch/>
        </p:blipFill>
        <p:spPr>
          <a:xfrm>
            <a:off x="3957709" y="1783181"/>
            <a:ext cx="783274" cy="5580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AAE43C-E674-4CB1-B07A-75A5AE335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6" t="20085" r="18306" b="15480"/>
          <a:stretch/>
        </p:blipFill>
        <p:spPr>
          <a:xfrm>
            <a:off x="3565106" y="3067560"/>
            <a:ext cx="742121" cy="5869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733802-D8AD-44F8-AB5E-C10EB9DEAD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4" r="17191" b="50000"/>
          <a:stretch/>
        </p:blipFill>
        <p:spPr>
          <a:xfrm>
            <a:off x="4160226" y="4036448"/>
            <a:ext cx="523059" cy="7388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5C20C6-5B69-43AF-A696-BDAB30BAD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95" t="21216" r="14154" b="20408"/>
          <a:stretch/>
        </p:blipFill>
        <p:spPr>
          <a:xfrm>
            <a:off x="4019617" y="5617074"/>
            <a:ext cx="663668" cy="5869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26EF74-5CC1-4D95-B04E-7DA9278A7B7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65" y="1521997"/>
            <a:ext cx="948913" cy="182314"/>
          </a:xfrm>
          <a:prstGeom prst="rect">
            <a:avLst/>
          </a:prstGeom>
        </p:spPr>
      </p:pic>
      <p:pic>
        <p:nvPicPr>
          <p:cNvPr id="1027" name="Picture 3" descr="Résultat de recherche d'images pour &quot;capteur de niveau d'eau&quot;">
            <a:hlinkClick r:id="rId8"/>
            <a:extLst>
              <a:ext uri="{FF2B5EF4-FFF2-40B4-BE49-F238E27FC236}">
                <a16:creationId xmlns:a16="http://schemas.microsoft.com/office/drawing/2014/main" id="{A08EE9AD-698B-4F53-BB6A-34241F29D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6" t="9519" r="8557" b="11756"/>
          <a:stretch/>
        </p:blipFill>
        <p:spPr bwMode="auto">
          <a:xfrm>
            <a:off x="3968077" y="2406905"/>
            <a:ext cx="742121" cy="5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Photorésistance LDR720">
            <a:hlinkClick r:id="rId10"/>
            <a:extLst>
              <a:ext uri="{FF2B5EF4-FFF2-40B4-BE49-F238E27FC236}">
                <a16:creationId xmlns:a16="http://schemas.microsoft.com/office/drawing/2014/main" id="{08C48280-004F-4980-9D64-E317C5F6778C}"/>
              </a:ext>
            </a:extLst>
          </p:cNvPr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32911" r="27011" b="30708"/>
          <a:stretch/>
        </p:blipFill>
        <p:spPr bwMode="auto">
          <a:xfrm>
            <a:off x="4664115" y="3423135"/>
            <a:ext cx="552450" cy="423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 descr="Module NodeMCU ESP32">
            <a:extLst>
              <a:ext uri="{FF2B5EF4-FFF2-40B4-BE49-F238E27FC236}">
                <a16:creationId xmlns:a16="http://schemas.microsoft.com/office/drawing/2014/main" id="{8D958EE7-BF78-4970-A825-B821E65180BA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62" y="4927018"/>
            <a:ext cx="661323" cy="569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7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3761DBF-32BE-4B1A-BF6D-120FE3449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30710"/>
              </p:ext>
            </p:extLst>
          </p:nvPr>
        </p:nvGraphicFramePr>
        <p:xfrm>
          <a:off x="901147" y="719665"/>
          <a:ext cx="10323444" cy="518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714">
                  <a:extLst>
                    <a:ext uri="{9D8B030D-6E8A-4147-A177-3AD203B41FA5}">
                      <a16:colId xmlns:a16="http://schemas.microsoft.com/office/drawing/2014/main" val="3990294382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1968837145"/>
                    </a:ext>
                  </a:extLst>
                </a:gridCol>
                <a:gridCol w="4412974">
                  <a:extLst>
                    <a:ext uri="{9D8B030D-6E8A-4147-A177-3AD203B41FA5}">
                      <a16:colId xmlns:a16="http://schemas.microsoft.com/office/drawing/2014/main" val="4130173437"/>
                    </a:ext>
                  </a:extLst>
                </a:gridCol>
              </a:tblGrid>
              <a:tr h="36701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Fonction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8228"/>
                  </a:ext>
                </a:extLst>
              </a:tr>
              <a:tr h="357809"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Pour la pompe à eau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61409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Bouchon de bouteille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/>
                    </a:p>
                    <a:p>
                      <a:pPr algn="ctr"/>
                      <a:r>
                        <a:rPr lang="fr-FR" sz="1400" b="1"/>
                        <a:t>Former l’hélice qui va servir à pomper l’eau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66701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Moteur à courant continu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Servira à faire fonctionner la pompe en faisant tourner l’hélice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32617"/>
                  </a:ext>
                </a:extLst>
              </a:tr>
              <a:tr h="604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Tuyaux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Fera circule l’eau du réservoir jusqu’à la 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99047"/>
                  </a:ext>
                </a:extLst>
              </a:tr>
              <a:tr h="604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Permettra de fixer tous les matériaux 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7173"/>
                  </a:ext>
                </a:extLst>
              </a:tr>
              <a:tr h="910882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Final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78966"/>
                  </a:ext>
                </a:extLst>
              </a:tr>
              <a:tr h="34455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Pour le réservoir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08571"/>
                  </a:ext>
                </a:extLst>
              </a:tr>
              <a:tr h="604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Récipient transparent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Réservoir de la 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39763"/>
                  </a:ext>
                </a:extLst>
              </a:tr>
            </a:tbl>
          </a:graphicData>
        </a:graphic>
      </p:graphicFrame>
      <p:pic>
        <p:nvPicPr>
          <p:cNvPr id="15" name="Image 14" descr="Résultat de recherche d'images pour &quot;bouchon de bouteille&quot;">
            <a:extLst>
              <a:ext uri="{FF2B5EF4-FFF2-40B4-BE49-F238E27FC236}">
                <a16:creationId xmlns:a16="http://schemas.microsoft.com/office/drawing/2014/main" id="{0307FC6D-83D0-4715-A332-2E5A6150853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25000" r="21543" b="24242"/>
          <a:stretch/>
        </p:blipFill>
        <p:spPr bwMode="auto">
          <a:xfrm>
            <a:off x="4959004" y="1484243"/>
            <a:ext cx="630721" cy="450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D41FD74-36DC-42CE-8CAC-F5AD5D13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4" r="17191" b="50000"/>
          <a:stretch/>
        </p:blipFill>
        <p:spPr>
          <a:xfrm>
            <a:off x="5012834" y="2054085"/>
            <a:ext cx="523059" cy="7388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BB1314-F36D-44F1-9F2A-4CB7910EE47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 b="20213"/>
          <a:stretch/>
        </p:blipFill>
        <p:spPr bwMode="auto">
          <a:xfrm>
            <a:off x="4959004" y="2912163"/>
            <a:ext cx="657225" cy="391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 17" descr="Tube de colle Scotch Gel universelle multi-fonction 3M">
            <a:extLst>
              <a:ext uri="{FF2B5EF4-FFF2-40B4-BE49-F238E27FC236}">
                <a16:creationId xmlns:a16="http://schemas.microsoft.com/office/drawing/2014/main" id="{A50725CF-FEFD-44C8-8800-B9F54262BAE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6" b="12500"/>
          <a:stretch/>
        </p:blipFill>
        <p:spPr bwMode="auto">
          <a:xfrm>
            <a:off x="5012834" y="3554678"/>
            <a:ext cx="603395" cy="391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79310-0A99-4223-B434-8E2E26B408C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66" y="4157350"/>
            <a:ext cx="853938" cy="70619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A7FA768-882A-4841-B712-DA0C72894F0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582" y="4157349"/>
            <a:ext cx="853938" cy="706197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E9CB68-E628-4A07-9613-C31BE01BF72F}"/>
              </a:ext>
            </a:extLst>
          </p:cNvPr>
          <p:cNvCxnSpPr/>
          <p:nvPr/>
        </p:nvCxnSpPr>
        <p:spPr>
          <a:xfrm>
            <a:off x="6484233" y="4492929"/>
            <a:ext cx="11334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Résultat de recherche d'images pour &quot;pot transparent&quot;">
            <a:extLst>
              <a:ext uri="{FF2B5EF4-FFF2-40B4-BE49-F238E27FC236}">
                <a16:creationId xmlns:a16="http://schemas.microsoft.com/office/drawing/2014/main" id="{9A34E0A2-5EEC-4C3C-8393-39C89B83D027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18000"/>
          <a:stretch/>
        </p:blipFill>
        <p:spPr bwMode="auto">
          <a:xfrm>
            <a:off x="5185321" y="5331265"/>
            <a:ext cx="430908" cy="574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A0128-8A68-4551-BE14-CA211E96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</a:rPr>
              <a:t>LANGAGES ET LOGICIELS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8A554-473D-48F8-9291-5BDF32060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Pot de fleur connecté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466A2BD-1EF2-4BF3-A869-C5C40113B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Langage Arduino</a:t>
            </a:r>
          </a:p>
          <a:p>
            <a:r>
              <a:rPr lang="fr-FR" dirty="0"/>
              <a:t>Logiciel : Arduino IDE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C547A50-8A7E-402F-80C5-CCE548FC1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0E3EA5-CF52-4F98-BDE0-6782A9D737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Android Studio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F36CD0-B773-4789-B79D-B17B6099F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1" t="16452" r="33152" b="19318"/>
          <a:stretch/>
        </p:blipFill>
        <p:spPr>
          <a:xfrm>
            <a:off x="1293026" y="4572002"/>
            <a:ext cx="814337" cy="83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8B4893-CD8B-4A6E-BF11-9533A3F1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33" y="4293703"/>
            <a:ext cx="2451838" cy="1799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19F97E-6AE5-4C7F-A0BC-740139A6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51" y="4311098"/>
            <a:ext cx="793335" cy="147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8FFC04-6256-4888-BA25-05C547C1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384" y="4291217"/>
            <a:ext cx="2451838" cy="180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4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D5C26F1-5D06-4C8D-AF09-CB152C43B3E1}"/>
              </a:ext>
            </a:extLst>
          </p:cNvPr>
          <p:cNvSpPr txBox="1"/>
          <p:nvPr/>
        </p:nvSpPr>
        <p:spPr>
          <a:xfrm>
            <a:off x="2398643" y="3075057"/>
            <a:ext cx="73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124992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DB9559-2D6C-4589-B90F-A6BAF0F3B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2"/>
          <a:stretch/>
        </p:blipFill>
        <p:spPr>
          <a:xfrm>
            <a:off x="808384" y="636104"/>
            <a:ext cx="10601738" cy="5557314"/>
          </a:xfrm>
        </p:spPr>
      </p:pic>
    </p:spTree>
    <p:extLst>
      <p:ext uri="{BB962C8B-B14F-4D97-AF65-F5344CB8AC3E}">
        <p14:creationId xmlns:p14="http://schemas.microsoft.com/office/powerpoint/2010/main" val="4025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271</TotalTime>
  <Words>341</Words>
  <Application>Microsoft Office PowerPoint</Application>
  <PresentationFormat>Grand écran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Organique</vt:lpstr>
      <vt:lpstr>POT DE FLEUR CONNECTE</vt:lpstr>
      <vt:lpstr>SOMMAIRE</vt:lpstr>
      <vt:lpstr>OBJECTIFS</vt:lpstr>
      <vt:lpstr>Présentation PowerPoint</vt:lpstr>
      <vt:lpstr>Présentation PowerPoint</vt:lpstr>
      <vt:lpstr>Présentation PowerPoint</vt:lpstr>
      <vt:lpstr>LANGAGES ET LOGICIELS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 DE FLEUR CONNECTE</dc:title>
  <dc:creator>HAJAR B</dc:creator>
  <cp:lastModifiedBy>HAJAR B</cp:lastModifiedBy>
  <cp:revision>29</cp:revision>
  <dcterms:created xsi:type="dcterms:W3CDTF">2019-11-12T19:34:47Z</dcterms:created>
  <dcterms:modified xsi:type="dcterms:W3CDTF">2019-11-20T13:47:47Z</dcterms:modified>
</cp:coreProperties>
</file>