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87" r:id="rId5"/>
    <p:sldId id="259" r:id="rId6"/>
    <p:sldId id="260" r:id="rId7"/>
    <p:sldId id="286" r:id="rId8"/>
    <p:sldId id="288" r:id="rId9"/>
    <p:sldId id="262" r:id="rId10"/>
    <p:sldId id="261" r:id="rId11"/>
    <p:sldId id="265" r:id="rId12"/>
    <p:sldId id="289" r:id="rId13"/>
    <p:sldId id="27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tion par défaut" id="{5FDA20FD-101F-4604-9314-365A458FAC8C}">
          <p14:sldIdLst>
            <p14:sldId id="256"/>
          </p14:sldIdLst>
        </p14:section>
        <p14:section name="Section sans titre" id="{22E9B513-9945-4313-B973-7C923841BF64}">
          <p14:sldIdLst>
            <p14:sldId id="257"/>
            <p14:sldId id="258"/>
            <p14:sldId id="287"/>
            <p14:sldId id="259"/>
            <p14:sldId id="260"/>
            <p14:sldId id="286"/>
            <p14:sldId id="288"/>
            <p14:sldId id="262"/>
            <p14:sldId id="261"/>
            <p14:sldId id="265"/>
            <p14:sldId id="289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AEBCE7-0F9C-4EF8-8734-6C28FA050017}">
  <a:tblStyle styleId="{9CAEBCE7-0F9C-4EF8-8734-6C28FA0500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7476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69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8362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902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8187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3185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95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9553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5227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9406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4775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 ExtraBold"/>
                <a:ea typeface="Muli ExtraBold"/>
                <a:cs typeface="Muli ExtraBold"/>
                <a:sym typeface="Muli ExtraBold"/>
              </a:rPr>
              <a:t>“</a:t>
            </a:r>
            <a:endParaRPr sz="7200">
              <a:solidFill>
                <a:schemeClr val="lt1"/>
              </a:solidFill>
              <a:latin typeface="Muli ExtraBold"/>
              <a:ea typeface="Muli ExtraBold"/>
              <a:cs typeface="Muli ExtraBold"/>
              <a:sym typeface="Muli ExtraBold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Light"/>
              <a:buChar char="⬡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  <p:sldLayoutId id="2147483657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11" Type="http://schemas.openxmlformats.org/officeDocument/2006/relationships/image" Target="../media/image9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956955" y="471006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My</a:t>
            </a:r>
            <a:r>
              <a:rPr lang="fr-FR" i="1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P13</a:t>
            </a:r>
            <a:endParaRPr i="1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317303" y="2179892"/>
            <a:ext cx="176362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Tarek NAIT SAADA</a:t>
            </a:r>
          </a:p>
          <a:p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Nassim MESSAOUDI</a:t>
            </a:r>
          </a:p>
          <a:p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Marc JEAN PIERRE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337" y="4520578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Encadrants : </a:t>
            </a:r>
            <a:r>
              <a:rPr lang="fr-FR" dirty="0" err="1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Aomar</a:t>
            </a:r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 OSMANI - Massinissa HAMIDI</a:t>
            </a:r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								</a:t>
            </a:r>
          </a:p>
        </p:txBody>
      </p:sp>
      <p:sp>
        <p:nvSpPr>
          <p:cNvPr id="6" name="Rectangle 5"/>
          <p:cNvSpPr/>
          <p:nvPr/>
        </p:nvSpPr>
        <p:spPr>
          <a:xfrm>
            <a:off x="6303158" y="4520578"/>
            <a:ext cx="28408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Institut Galilée - Université Paris 13</a:t>
            </a:r>
            <a:endParaRPr lang="fr-FR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97879" y="4791082"/>
            <a:ext cx="16738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Année : </a:t>
            </a:r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2019-2020 </a:t>
            </a:r>
            <a:endParaRPr lang="fr-FR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2" grpId="0"/>
      <p:bldP spid="4" grpId="0"/>
      <p:bldP spid="6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369842" y="112906"/>
            <a:ext cx="6014400" cy="69343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b="0" dirty="0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Schéma</a:t>
            </a:r>
            <a:endParaRPr sz="3600" b="0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irmala UI Semilight" panose="020B0402040204020203" pitchFamily="34" charset="0"/>
                <a:cs typeface="Nirmala UI Semilight" panose="020B0402040204020203" pitchFamily="34" charset="0"/>
              </a:rPr>
              <a:t>10</a:t>
            </a:fld>
            <a:endParaRPr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81480" y="1203960"/>
            <a:ext cx="5369560" cy="347980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81481" y="1203960"/>
            <a:ext cx="2680970" cy="7315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Bonjour M. MyP13</a:t>
            </a:r>
            <a:endParaRPr lang="fr-FR" dirty="0">
              <a:solidFill>
                <a:schemeClr val="tx1">
                  <a:lumMod val="90000"/>
                  <a:lumOff val="10000"/>
                </a:schemeClr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59876" y="1203960"/>
            <a:ext cx="2688589" cy="7315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algn="ctr"/>
            <a:endParaRPr lang="fr-FR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86025" y="2065277"/>
            <a:ext cx="3549011" cy="2687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Débloquer  toutes  les  fonctionnalités  </a:t>
            </a:r>
            <a:endParaRPr lang="fr-FR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25107" y="2600340"/>
            <a:ext cx="1052195" cy="7315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Planning</a:t>
            </a:r>
            <a:endParaRPr lang="fr-FR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35763" y="2600340"/>
            <a:ext cx="1052195" cy="7315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Salles TP libres</a:t>
            </a:r>
            <a:endParaRPr lang="fr-FR" sz="1200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46419" y="2594625"/>
            <a:ext cx="1052195" cy="7315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Stockage et quotas</a:t>
            </a:r>
            <a:endParaRPr lang="fr-FR" sz="1200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34156" y="3643630"/>
            <a:ext cx="1052195" cy="7315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Autres</a:t>
            </a:r>
            <a:endParaRPr lang="fr-FR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76577" y="3639185"/>
            <a:ext cx="1052195" cy="7315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Planning Annuel</a:t>
            </a:r>
            <a:endParaRPr lang="fr-FR" sz="1200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35938" y="3639185"/>
            <a:ext cx="1052195" cy="7315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Informations</a:t>
            </a:r>
            <a:r>
              <a:rPr lang="fr-FR" dirty="0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endParaRPr lang="fr-FR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08948" y="3001033"/>
            <a:ext cx="1145986" cy="1114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Lecteur RFID</a:t>
            </a:r>
            <a:endParaRPr lang="fr-FR" sz="1600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9224" y="2876550"/>
            <a:ext cx="1209041" cy="14941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Raspberry</a:t>
            </a:r>
            <a:r>
              <a:rPr lang="fr-FR" sz="1600" dirty="0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 Pi 3 B+</a:t>
            </a:r>
            <a:endParaRPr lang="fr-FR" sz="1600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73507" y="1274039"/>
            <a:ext cx="9909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07/11/2019</a:t>
            </a:r>
            <a:endParaRPr lang="fr-FR" dirty="0">
              <a:solidFill>
                <a:schemeClr val="tx1">
                  <a:lumMod val="90000"/>
                  <a:lumOff val="10000"/>
                </a:schemeClr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56744" y="1210660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Paris </a:t>
            </a:r>
            <a:endParaRPr lang="fr-FR" dirty="0">
              <a:solidFill>
                <a:schemeClr val="tx1">
                  <a:lumMod val="90000"/>
                  <a:lumOff val="10000"/>
                </a:schemeClr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745" y="1462724"/>
            <a:ext cx="1192920" cy="454727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224" y="3093029"/>
            <a:ext cx="135273" cy="186493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2188" y="2096113"/>
            <a:ext cx="135273" cy="186493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224" y="4115073"/>
            <a:ext cx="135273" cy="186493"/>
          </a:xfrm>
          <a:prstGeom prst="rect">
            <a:avLst/>
          </a:prstGeom>
        </p:spPr>
      </p:pic>
      <p:cxnSp>
        <p:nvCxnSpPr>
          <p:cNvPr id="25" name="Connecteur droit 24"/>
          <p:cNvCxnSpPr>
            <a:stCxn id="18" idx="3"/>
            <a:endCxn id="2" idx="1"/>
          </p:cNvCxnSpPr>
          <p:nvPr/>
        </p:nvCxnSpPr>
        <p:spPr>
          <a:xfrm flipV="1">
            <a:off x="1358265" y="2943860"/>
            <a:ext cx="323215" cy="6797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7056340" y="3387243"/>
            <a:ext cx="552608" cy="34161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 flipH="1">
            <a:off x="6644498" y="674921"/>
            <a:ext cx="764450" cy="525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7408948" y="414412"/>
            <a:ext cx="848360" cy="513761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Ecran Tactile</a:t>
            </a:r>
            <a:endParaRPr lang="fr-FR" sz="1100" dirty="0"/>
          </a:p>
        </p:txBody>
      </p:sp>
      <p:sp>
        <p:nvSpPr>
          <p:cNvPr id="38" name="Ellipse 37"/>
          <p:cNvSpPr/>
          <p:nvPr/>
        </p:nvSpPr>
        <p:spPr>
          <a:xfrm>
            <a:off x="4339000" y="986564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6143234" y="1544847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14:15</a:t>
            </a:r>
            <a:endParaRPr lang="fr-FR" dirty="0">
              <a:solidFill>
                <a:schemeClr val="tx1">
                  <a:lumMod val="90000"/>
                  <a:lumOff val="10000"/>
                </a:schemeClr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5" grpId="0"/>
      <p:bldP spid="2" grpId="0" animBg="1"/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6" grpId="0"/>
      <p:bldP spid="21" grpId="0"/>
      <p:bldP spid="36" grpId="0" animBg="1"/>
      <p:bldP spid="38" grpId="0" animBg="1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irmala UI Semilight" panose="020B0402040204020203" pitchFamily="34" charset="0"/>
                <a:cs typeface="Nirmala UI Semilight" panose="020B0402040204020203" pitchFamily="34" charset="0"/>
              </a:rPr>
              <a:t>11</a:t>
            </a:fld>
            <a:endParaRPr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 r="9958"/>
          <a:stretch/>
        </p:blipFill>
        <p:spPr>
          <a:xfrm>
            <a:off x="4803775" y="1040850"/>
            <a:ext cx="3676800" cy="3061800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  <a:effectLst>
            <a:outerShdw blurRad="257175" dist="57150" dir="5400000" algn="bl" rotWithShape="0">
              <a:schemeClr val="dk1">
                <a:alpha val="50000"/>
              </a:scheme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435683" y="348705"/>
            <a:ext cx="32111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36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Coût du projet </a:t>
            </a:r>
            <a:endParaRPr lang="fr-FR" sz="3600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34795" y="1595552"/>
            <a:ext cx="37689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Raspberry</a:t>
            </a:r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 Pi </a:t>
            </a:r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3B+ Wifi + Bluetooth : 25 Euros</a:t>
            </a:r>
            <a:endParaRPr lang="fr-FR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48030" y="1980893"/>
            <a:ext cx="25987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Touch</a:t>
            </a:r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screen</a:t>
            </a:r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display : 55 Euros</a:t>
            </a:r>
            <a:endParaRPr lang="fr-FR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8030" y="2349956"/>
            <a:ext cx="19383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Lecteur RFID : 10 Euros</a:t>
            </a:r>
            <a:endParaRPr lang="fr-FR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34795" y="2756152"/>
            <a:ext cx="26019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Cable</a:t>
            </a:r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 + Power </a:t>
            </a:r>
            <a:r>
              <a:rPr lang="fr-FR" dirty="0" err="1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Supply</a:t>
            </a:r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 : 5 Euros</a:t>
            </a:r>
            <a:endParaRPr lang="fr-FR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71879" y="3907598"/>
            <a:ext cx="18421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Au total : 110 Euros</a:t>
            </a:r>
            <a:endParaRPr lang="fr-FR" sz="1600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5106" y="-66251"/>
            <a:ext cx="6014400" cy="857400"/>
          </a:xfrm>
        </p:spPr>
        <p:txBody>
          <a:bodyPr/>
          <a:lstStyle/>
          <a:p>
            <a:r>
              <a:rPr lang="fr-FR" sz="3600" dirty="0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Diagramme de Gantt</a:t>
            </a:r>
            <a:endParaRPr lang="fr-FR" sz="3600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65" y="1182993"/>
            <a:ext cx="8725191" cy="3420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2335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irmala UI Semilight" panose="020B0402040204020203" pitchFamily="34" charset="0"/>
                <a:cs typeface="Nirmala UI Semilight" panose="020B0402040204020203" pitchFamily="34" charset="0"/>
              </a:rPr>
              <a:t>13</a:t>
            </a:fld>
            <a:endParaRPr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351" name="Google Shape;351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b="0" dirty="0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Thanks </a:t>
            </a:r>
            <a:r>
              <a:rPr lang="en" sz="7200" b="0" dirty="0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!</a:t>
            </a:r>
            <a:endParaRPr sz="7200" b="0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352" name="Google Shape;352;p35"/>
          <p:cNvSpPr txBox="1">
            <a:spLocks noGrp="1"/>
          </p:cNvSpPr>
          <p:nvPr>
            <p:ph type="subTitle" idx="4294967295"/>
          </p:nvPr>
        </p:nvSpPr>
        <p:spPr>
          <a:xfrm>
            <a:off x="1114207" y="2540586"/>
            <a:ext cx="3617400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i="1" dirty="0" smtClean="0">
                <a:latin typeface="Nirmala UI Semilight" panose="020B0402040204020203" pitchFamily="34" charset="0"/>
                <a:ea typeface="Muli"/>
                <a:cs typeface="Nirmala UI Semilight" panose="020B0402040204020203" pitchFamily="34" charset="0"/>
                <a:sym typeface="Muli"/>
              </a:rPr>
              <a:t>Des </a:t>
            </a:r>
            <a:r>
              <a:rPr lang="en" sz="1800" i="1" dirty="0">
                <a:latin typeface="Nirmala UI Semilight" panose="020B0402040204020203" pitchFamily="34" charset="0"/>
                <a:ea typeface="Muli"/>
                <a:cs typeface="Nirmala UI Semilight" panose="020B0402040204020203" pitchFamily="34" charset="0"/>
                <a:sym typeface="Muli"/>
              </a:rPr>
              <a:t>questions</a:t>
            </a:r>
            <a:r>
              <a:rPr lang="en" sz="1800" i="1" dirty="0" smtClean="0">
                <a:latin typeface="Nirmala UI Semilight" panose="020B0402040204020203" pitchFamily="34" charset="0"/>
                <a:ea typeface="Muli"/>
                <a:cs typeface="Nirmala UI Semilight" panose="020B0402040204020203" pitchFamily="34" charset="0"/>
                <a:sym typeface="Muli"/>
              </a:rPr>
              <a:t>?</a:t>
            </a:r>
            <a:endParaRPr sz="1800" i="1" dirty="0">
              <a:latin typeface="Nirmala UI Semilight" panose="020B0402040204020203" pitchFamily="34" charset="0"/>
              <a:ea typeface="Muli"/>
              <a:cs typeface="Nirmala UI Semilight" panose="020B0402040204020203" pitchFamily="34" charset="0"/>
              <a:sym typeface="Muli"/>
            </a:endParaRPr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" grpId="0"/>
      <p:bldP spid="35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73924" y="8670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Sommaire </a:t>
            </a:r>
            <a:endParaRPr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1669217" y="1156086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Introduction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Etat de l’art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MyP13, c’est quoi 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Fonctionnalités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Normes et régulations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fr-FR" dirty="0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Schéma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Coût </a:t>
            </a:r>
            <a:r>
              <a:rPr lang="en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du </a:t>
            </a:r>
            <a:r>
              <a:rPr lang="en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projet </a:t>
            </a:r>
            <a:endParaRPr lang="fr-FR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" dirty="0" smtClean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" dirty="0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endParaRPr lang="fr-FR" dirty="0" smtClean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irmala UI Semilight" panose="020B0402040204020203" pitchFamily="34" charset="0"/>
                <a:cs typeface="Nirmala UI Semilight" panose="020B0402040204020203" pitchFamily="34" charset="0"/>
              </a:rPr>
              <a:t>2</a:t>
            </a:fld>
            <a:endParaRPr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irmala UI Semilight" panose="020B0402040204020203" pitchFamily="34" charset="0"/>
                <a:cs typeface="Nirmala UI Semilight" panose="020B0402040204020203" pitchFamily="34" charset="0"/>
              </a:rPr>
              <a:t>3</a:t>
            </a:fld>
            <a:endParaRPr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3461" y="376452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Introduction</a:t>
            </a:r>
            <a:endParaRPr lang="fr-FR" sz="2800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r>
              <a:rPr lang="fr-FR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523461" y="1115116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Problématique : </a:t>
            </a:r>
          </a:p>
          <a:p>
            <a:endParaRPr lang="fr-FR" dirty="0" smtClean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Comment améliorer </a:t>
            </a:r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l’expérience de l’étudiant au sein de </a:t>
            </a:r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l’Université Paris 13 ?</a:t>
            </a:r>
          </a:p>
          <a:p>
            <a:endParaRPr lang="fr-FR" dirty="0" smtClean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r>
              <a:rPr lang="fr-FR" dirty="0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endParaRPr lang="fr-FR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r>
              <a:rPr lang="fr-FR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828261" y="2346222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- Gagner du temps.</a:t>
            </a:r>
            <a:endParaRPr lang="fr-FR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8261" y="2771805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- Faciliter l’accès </a:t>
            </a:r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à</a:t>
            </a:r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 l’information.</a:t>
            </a:r>
            <a:endParaRPr lang="fr-FR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8261" y="3197387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- Faciliter l’accès aux services </a:t>
            </a:r>
            <a:endParaRPr lang="fr-FR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60713" y="3812941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4</a:t>
            </a:fld>
            <a:endParaRPr lang="fr-FR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9365" y="772274"/>
            <a:ext cx="6970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Nous allons nous intéresser aux solutions déjà proposées par les services de l’université </a:t>
            </a:r>
            <a:endParaRPr lang="fr-FR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19" y="1449762"/>
            <a:ext cx="2199668" cy="1105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363" y="1449763"/>
            <a:ext cx="2110619" cy="11056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371" y="1449762"/>
            <a:ext cx="1584633" cy="1105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478" y="3052434"/>
            <a:ext cx="2316414" cy="16388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ZoneTexte 14"/>
          <p:cNvSpPr txBox="1"/>
          <p:nvPr/>
        </p:nvSpPr>
        <p:spPr>
          <a:xfrm>
            <a:off x="1713683" y="2625554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rmala UI Semilight" panose="020B0402040204020203" pitchFamily="34" charset="0"/>
                <a:cs typeface="Nirmala UI Semilight" panose="020B0402040204020203" pitchFamily="34" charset="0"/>
              </a:rPr>
              <a:t>ENT</a:t>
            </a:r>
            <a:endParaRPr lang="fr-F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4332434" y="2625554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Izly</a:t>
            </a:r>
            <a:endParaRPr lang="fr-FR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551258" y="2625623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Hyperplanning</a:t>
            </a:r>
            <a:endParaRPr lang="fr-FR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541351" y="4749851"/>
            <a:ext cx="1983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SI – Organisation Salles</a:t>
            </a:r>
            <a:endParaRPr lang="fr-FR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2075" y="220553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Etat de l’art</a:t>
            </a:r>
            <a:endParaRPr lang="fr-FR" sz="2800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r>
              <a:rPr lang="fr-FR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636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6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1237834" y="634488"/>
            <a:ext cx="4185600" cy="92264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MyP13, c’est quoi ?</a:t>
            </a:r>
            <a:endParaRPr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397854" y="2180979"/>
            <a:ext cx="567193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Une </a:t>
            </a:r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borne connectée permettant à </a:t>
            </a:r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l’étudiant d’afficher </a:t>
            </a:r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son planning de la journée, son compte </a:t>
            </a:r>
            <a:r>
              <a:rPr lang="fr-FR" dirty="0" err="1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Izly</a:t>
            </a:r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 et d’autres informations relatives à sa </a:t>
            </a:r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scolarité en un seul clic.</a:t>
            </a:r>
            <a:endParaRPr lang="fr-FR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build="p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914370" y="451893"/>
            <a:ext cx="1142982" cy="8779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My</a:t>
            </a:r>
            <a:r>
              <a:rPr lang="fr-FR" i="1" dirty="0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P13</a:t>
            </a:r>
            <a:endParaRPr lang="fr-FR" i="1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4485861" y="1331845"/>
            <a:ext cx="0" cy="872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713094" y="2204478"/>
            <a:ext cx="1545534" cy="4306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Services</a:t>
            </a:r>
            <a:endParaRPr lang="fr-FR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1172817" y="3345400"/>
            <a:ext cx="821636" cy="74797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ENT</a:t>
            </a:r>
            <a:endParaRPr lang="fr-FR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2583425" y="3345400"/>
            <a:ext cx="1649376" cy="74797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Hyperplanning</a:t>
            </a:r>
            <a:endParaRPr lang="fr-FR" sz="1200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5302526" y="3345400"/>
            <a:ext cx="821636" cy="74797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Izly</a:t>
            </a:r>
            <a:r>
              <a:rPr lang="fr-FR" dirty="0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endParaRPr lang="fr-FR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32" name="Ellipse 31"/>
          <p:cNvSpPr/>
          <p:nvPr/>
        </p:nvSpPr>
        <p:spPr>
          <a:xfrm>
            <a:off x="7127626" y="3345400"/>
            <a:ext cx="1056489" cy="74797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Sercal</a:t>
            </a:r>
            <a:r>
              <a:rPr lang="fr-FR" dirty="0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endParaRPr lang="fr-FR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cxnSp>
        <p:nvCxnSpPr>
          <p:cNvPr id="35" name="Connecteur droit avec flèche 34"/>
          <p:cNvCxnSpPr/>
          <p:nvPr/>
        </p:nvCxnSpPr>
        <p:spPr>
          <a:xfrm flipH="1">
            <a:off x="3486961" y="2998941"/>
            <a:ext cx="998900" cy="342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flipH="1">
            <a:off x="1803561" y="2998941"/>
            <a:ext cx="2682300" cy="396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endCxn id="30" idx="0"/>
          </p:cNvCxnSpPr>
          <p:nvPr/>
        </p:nvCxnSpPr>
        <p:spPr>
          <a:xfrm>
            <a:off x="4485861" y="2998941"/>
            <a:ext cx="1227483" cy="346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endCxn id="32" idx="0"/>
          </p:cNvCxnSpPr>
          <p:nvPr/>
        </p:nvCxnSpPr>
        <p:spPr>
          <a:xfrm>
            <a:off x="4485861" y="2998941"/>
            <a:ext cx="3170010" cy="346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21" idx="2"/>
          </p:cNvCxnSpPr>
          <p:nvPr/>
        </p:nvCxnSpPr>
        <p:spPr>
          <a:xfrm>
            <a:off x="4485861" y="2635173"/>
            <a:ext cx="0" cy="36376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 animBg="1"/>
      <p:bldP spid="22" grpId="0" animBg="1"/>
      <p:bldP spid="29" grpId="0" animBg="1"/>
      <p:bldP spid="30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606729" y="313641"/>
            <a:ext cx="4263900" cy="65598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Fonctionnalités</a:t>
            </a:r>
            <a:endParaRPr b="0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870129" y="1261014"/>
            <a:ext cx="8001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Reconnaitre l’étudiant via lecteur RFID </a:t>
            </a:r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en interrogeant le serveur </a:t>
            </a:r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LDAP</a:t>
            </a:r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,</a:t>
            </a:r>
            <a:endParaRPr lang="fr-FR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0129" y="1881759"/>
            <a:ext cx="47371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Afficher des informations concernant les salles de TP libres.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870129" y="1562735"/>
            <a:ext cx="27719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Afficher le planning de l’étudiant.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870129" y="2199724"/>
            <a:ext cx="56800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Afficher les informations pédagogiques concernant l’étudiant.</a:t>
            </a:r>
          </a:p>
        </p:txBody>
      </p:sp>
      <p:sp>
        <p:nvSpPr>
          <p:cNvPr id="6" name="Rectangle 5"/>
          <p:cNvSpPr/>
          <p:nvPr/>
        </p:nvSpPr>
        <p:spPr>
          <a:xfrm>
            <a:off x="851079" y="2490295"/>
            <a:ext cx="22926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Signaler une carte perdue.</a:t>
            </a:r>
          </a:p>
        </p:txBody>
      </p:sp>
      <p:sp>
        <p:nvSpPr>
          <p:cNvPr id="7" name="Rectangle 6"/>
          <p:cNvSpPr/>
          <p:nvPr/>
        </p:nvSpPr>
        <p:spPr>
          <a:xfrm>
            <a:off x="870129" y="2803263"/>
            <a:ext cx="29418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Avoir accès au plan de l’université.</a:t>
            </a:r>
          </a:p>
        </p:txBody>
      </p:sp>
      <p:sp>
        <p:nvSpPr>
          <p:cNvPr id="8" name="Rectangle 7"/>
          <p:cNvSpPr/>
          <p:nvPr/>
        </p:nvSpPr>
        <p:spPr>
          <a:xfrm>
            <a:off x="851079" y="3703240"/>
            <a:ext cx="27158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Avoir accès au calendrier annuel.</a:t>
            </a:r>
          </a:p>
        </p:txBody>
      </p:sp>
      <p:sp>
        <p:nvSpPr>
          <p:cNvPr id="9" name="Rectangle 8"/>
          <p:cNvSpPr/>
          <p:nvPr/>
        </p:nvSpPr>
        <p:spPr>
          <a:xfrm>
            <a:off x="851079" y="3104534"/>
            <a:ext cx="39613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Permettre à l’étudiant de </a:t>
            </a:r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recharger sa </a:t>
            </a:r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carte </a:t>
            </a:r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IZLY.</a:t>
            </a:r>
            <a:endParaRPr lang="fr-FR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1079" y="3400296"/>
            <a:ext cx="52084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Afficher a l’étudiant son quota d’impression </a:t>
            </a:r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et stockage restant</a:t>
            </a:r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467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2" grpId="0"/>
      <p:bldP spid="3" grpId="0"/>
      <p:bldP spid="4" grpId="0"/>
      <p:bldP spid="5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708635" y="1452416"/>
            <a:ext cx="59512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La borne doit fonctionner avec une gestion d’erreurs efficace</a:t>
            </a:r>
            <a:endParaRPr lang="fr-FR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8635" y="2093275"/>
            <a:ext cx="56083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La borne </a:t>
            </a:r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donnera </a:t>
            </a:r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un accès rapide à l’information.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708635" y="2782105"/>
            <a:ext cx="44037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L’utilisation de la borne </a:t>
            </a:r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sera simple</a:t>
            </a:r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, intuitive et facile.</a:t>
            </a:r>
          </a:p>
        </p:txBody>
      </p:sp>
    </p:spTree>
    <p:extLst>
      <p:ext uri="{BB962C8B-B14F-4D97-AF65-F5344CB8AC3E}">
        <p14:creationId xmlns:p14="http://schemas.microsoft.com/office/powerpoint/2010/main" val="43676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341499" y="110785"/>
            <a:ext cx="5963651" cy="198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" sz="3600" b="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Normes et régulations : </a:t>
            </a:r>
            <a:endParaRPr sz="3600" b="0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9</a:t>
            </a:fld>
            <a:endParaRPr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9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9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2" name="Google Shape;122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9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9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5" name="Google Shape;125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5266" y="882388"/>
            <a:ext cx="67026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Dans le contexte de ce projet nous allons créer </a:t>
            </a:r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notre propre base </a:t>
            </a:r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de </a:t>
            </a:r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données et notre propre serveur LDAP.</a:t>
            </a:r>
            <a:endParaRPr lang="fr-FR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1201" y="1576400"/>
            <a:ext cx="63849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Toutes les communications de données dans notre solution se </a:t>
            </a:r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feront par </a:t>
            </a:r>
            <a:r>
              <a:rPr lang="fr-FR" dirty="0" err="1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ssl</a:t>
            </a:r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. Dans la majorité des cas on utilise le service d’authentification </a:t>
            </a:r>
            <a:r>
              <a:rPr lang="fr-FR" dirty="0" err="1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del’université</a:t>
            </a:r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pour afficher les informations personnelles (stockage, </a:t>
            </a:r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quota, infos </a:t>
            </a:r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pédagogiques). Donc la borne sera sécurisée des attaques </a:t>
            </a:r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MITM.</a:t>
            </a:r>
            <a:endParaRPr lang="fr-FR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5324" y="2703218"/>
            <a:ext cx="63649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En cas d’échec de la </a:t>
            </a:r>
            <a:r>
              <a:rPr lang="fr-FR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vérification </a:t>
            </a:r>
            <a:r>
              <a:rPr lang="fr-FR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le </a:t>
            </a:r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logiciel retentera 2 fois </a:t>
            </a:r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puis enverra </a:t>
            </a:r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un mail à la personne détentrice de la carte en signalant que la</a:t>
            </a:r>
          </a:p>
          <a:p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carte a été perdu.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5324" y="3640688"/>
            <a:ext cx="628718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La </a:t>
            </a:r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borne sera bien protégée physiquement de manière à ce qu’une </a:t>
            </a:r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tierce personne </a:t>
            </a:r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n’ait pas accès au microcontrôleur, En cas de </a:t>
            </a:r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modifications hardware</a:t>
            </a:r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, la borne se met en mode sécurisé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2" grpId="0"/>
      <p:bldP spid="3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460</Words>
  <Application>Microsoft Office PowerPoint</Application>
  <PresentationFormat>Affichage à l'écran (16:9)</PresentationFormat>
  <Paragraphs>95</Paragraphs>
  <Slides>13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</vt:lpstr>
      <vt:lpstr>Lexend Deca</vt:lpstr>
      <vt:lpstr>Muli</vt:lpstr>
      <vt:lpstr>Muli ExtraBold</vt:lpstr>
      <vt:lpstr>Muli Light</vt:lpstr>
      <vt:lpstr>Nirmala UI Semilight</vt:lpstr>
      <vt:lpstr>Aliena template</vt:lpstr>
      <vt:lpstr>MyP13</vt:lpstr>
      <vt:lpstr>Sommaire </vt:lpstr>
      <vt:lpstr>Présentation PowerPoint</vt:lpstr>
      <vt:lpstr>Présentation PowerPoint</vt:lpstr>
      <vt:lpstr>Présentation PowerPoint</vt:lpstr>
      <vt:lpstr>Présentation PowerPoint</vt:lpstr>
      <vt:lpstr>Fonctionnalités</vt:lpstr>
      <vt:lpstr>Présentation PowerPoint</vt:lpstr>
      <vt:lpstr>Normes et régulations : </vt:lpstr>
      <vt:lpstr>Schéma</vt:lpstr>
      <vt:lpstr>Présentation PowerPoint</vt:lpstr>
      <vt:lpstr>Diagramme de Gantt</vt:lpstr>
      <vt:lpstr>Thanks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tarek nait saada</cp:lastModifiedBy>
  <cp:revision>26</cp:revision>
  <dcterms:modified xsi:type="dcterms:W3CDTF">2019-11-17T16:03:44Z</dcterms:modified>
</cp:coreProperties>
</file>