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4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44.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6"/>
  </p:notesMasterIdLst>
  <p:handoutMasterIdLst>
    <p:handoutMasterId r:id="rId47"/>
  </p:handoutMasterIdLst>
  <p:sldIdLst>
    <p:sldId id="257" r:id="rId2"/>
    <p:sldId id="259" r:id="rId3"/>
    <p:sldId id="291" r:id="rId4"/>
    <p:sldId id="289" r:id="rId5"/>
    <p:sldId id="312" r:id="rId6"/>
    <p:sldId id="271" r:id="rId7"/>
    <p:sldId id="264" r:id="rId8"/>
    <p:sldId id="263" r:id="rId9"/>
    <p:sldId id="258" r:id="rId10"/>
    <p:sldId id="265" r:id="rId11"/>
    <p:sldId id="309" r:id="rId12"/>
    <p:sldId id="266" r:id="rId13"/>
    <p:sldId id="269" r:id="rId14"/>
    <p:sldId id="267" r:id="rId15"/>
    <p:sldId id="310" r:id="rId16"/>
    <p:sldId id="270" r:id="rId17"/>
    <p:sldId id="272" r:id="rId18"/>
    <p:sldId id="274" r:id="rId19"/>
    <p:sldId id="275" r:id="rId20"/>
    <p:sldId id="277" r:id="rId21"/>
    <p:sldId id="276" r:id="rId22"/>
    <p:sldId id="278" r:id="rId23"/>
    <p:sldId id="279" r:id="rId24"/>
    <p:sldId id="313" r:id="rId25"/>
    <p:sldId id="282" r:id="rId26"/>
    <p:sldId id="311" r:id="rId27"/>
    <p:sldId id="295" r:id="rId28"/>
    <p:sldId id="284" r:id="rId29"/>
    <p:sldId id="292" r:id="rId30"/>
    <p:sldId id="286" r:id="rId31"/>
    <p:sldId id="285" r:id="rId32"/>
    <p:sldId id="314" r:id="rId33"/>
    <p:sldId id="294" r:id="rId34"/>
    <p:sldId id="296" r:id="rId35"/>
    <p:sldId id="297" r:id="rId36"/>
    <p:sldId id="298" r:id="rId37"/>
    <p:sldId id="299" r:id="rId38"/>
    <p:sldId id="300" r:id="rId39"/>
    <p:sldId id="302" r:id="rId40"/>
    <p:sldId id="303" r:id="rId41"/>
    <p:sldId id="304" r:id="rId42"/>
    <p:sldId id="305" r:id="rId43"/>
    <p:sldId id="307" r:id="rId44"/>
    <p:sldId id="30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9" frameSlides="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showGuides="1">
      <p:cViewPr varScale="1">
        <p:scale>
          <a:sx n="76" d="100"/>
          <a:sy n="76" d="100"/>
        </p:scale>
        <p:origin x="-11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C74C4F-677F-EC4D-B83A-6D966256A685}" type="datetimeFigureOut">
              <a:rPr lang="en-US" smtClean="0"/>
              <a:pPr/>
              <a:t>1/12/16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CAAD-2C2B-1E47-90B1-0E890260315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EDADA-2DA8-2342-B899-FFE9DC7B32D8}" type="datetimeFigureOut">
              <a:rPr lang="en-US" smtClean="0"/>
              <a:pPr/>
              <a:t>1/12/16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538E2B-2111-0C49-99D6-8179295DB1B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5450" y="685800"/>
            <a:ext cx="2781300" cy="2085975"/>
          </a:xfrm>
        </p:spPr>
      </p:sp>
      <p:sp>
        <p:nvSpPr>
          <p:cNvPr id="3" name="Notes Placeholder 2"/>
          <p:cNvSpPr>
            <a:spLocks noGrp="1"/>
          </p:cNvSpPr>
          <p:nvPr>
            <p:ph type="body" idx="1"/>
          </p:nvPr>
        </p:nvSpPr>
        <p:spPr>
          <a:xfrm>
            <a:off x="685800" y="2997200"/>
            <a:ext cx="5486400" cy="5461000"/>
          </a:xfrm>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fld id="{835B139D-D8C4-874A-897F-3CDB98ED1D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e.g. banking systems, major</a:t>
            </a:r>
            <a:r>
              <a:rPr lang="en-US" baseline="0" dirty="0" smtClean="0"/>
              <a:t> Government projects</a:t>
            </a:r>
            <a:endParaRPr lang="en-US" dirty="0"/>
          </a:p>
        </p:txBody>
      </p:sp>
      <p:sp>
        <p:nvSpPr>
          <p:cNvPr id="4" name="Slide Number Placeholder 3"/>
          <p:cNvSpPr>
            <a:spLocks noGrp="1"/>
          </p:cNvSpPr>
          <p:nvPr>
            <p:ph type="sldNum" sz="quarter" idx="10"/>
          </p:nvPr>
        </p:nvSpPr>
        <p:spPr/>
        <p:txBody>
          <a:bodyPr/>
          <a:lstStyle/>
          <a:p>
            <a:fld id="{DA538E2B-2111-0C49-99D6-8179295DB1BE}"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5B139D-D8C4-874A-897F-3CDB98ED1D50}"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5B139D-D8C4-874A-897F-3CDB98ED1D50}"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Alick</a:t>
            </a:r>
            <a:r>
              <a:rPr lang="en-US" dirty="0" smtClean="0"/>
              <a:t> </a:t>
            </a:r>
            <a:r>
              <a:rPr lang="en-US" dirty="0" err="1" smtClean="0"/>
              <a:t>Glennie</a:t>
            </a:r>
            <a:r>
              <a:rPr lang="en-US" dirty="0" smtClean="0"/>
              <a:t>, Manchester</a:t>
            </a:r>
            <a:r>
              <a:rPr lang="en-US" baseline="0" dirty="0" smtClean="0"/>
              <a:t> and Fort Halstead, wrote the first </a:t>
            </a:r>
            <a:r>
              <a:rPr lang="en-US" baseline="0" dirty="0" err="1" smtClean="0"/>
              <a:t>Autocode</a:t>
            </a:r>
            <a:r>
              <a:rPr lang="en-US" baseline="0" dirty="0" smtClean="0"/>
              <a:t> compiler. David </a:t>
            </a:r>
            <a:r>
              <a:rPr lang="en-US" baseline="0" dirty="0" err="1" smtClean="0"/>
              <a:t>Caminer</a:t>
            </a:r>
            <a:r>
              <a:rPr lang="en-US" baseline="0" dirty="0" smtClean="0"/>
              <a:t>, Mary Coombs and Frank Land wrote LEO software.</a:t>
            </a:r>
            <a:endParaRPr lang="en-US" dirty="0"/>
          </a:p>
        </p:txBody>
      </p:sp>
      <p:sp>
        <p:nvSpPr>
          <p:cNvPr id="4" name="Slide Number Placeholder 3"/>
          <p:cNvSpPr>
            <a:spLocks noGrp="1"/>
          </p:cNvSpPr>
          <p:nvPr>
            <p:ph type="sldNum" sz="quarter" idx="10"/>
          </p:nvPr>
        </p:nvSpPr>
        <p:spPr/>
        <p:txBody>
          <a:bodyPr/>
          <a:lstStyle/>
          <a:p>
            <a:fld id="{DA538E2B-2111-0C49-99D6-8179295DB1BE}"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Honeywell </a:t>
            </a:r>
            <a:r>
              <a:rPr lang="en-US" dirty="0" err="1" smtClean="0"/>
              <a:t>Multics</a:t>
            </a:r>
            <a:r>
              <a:rPr lang="en-US" dirty="0" smtClean="0"/>
              <a:t>? Hugely influential</a:t>
            </a:r>
            <a:endParaRPr lang="en-US" dirty="0"/>
          </a:p>
        </p:txBody>
      </p:sp>
      <p:sp>
        <p:nvSpPr>
          <p:cNvPr id="4" name="Slide Number Placeholder 3"/>
          <p:cNvSpPr>
            <a:spLocks noGrp="1"/>
          </p:cNvSpPr>
          <p:nvPr>
            <p:ph type="sldNum" sz="quarter" idx="10"/>
          </p:nvPr>
        </p:nvSpPr>
        <p:spPr/>
        <p:txBody>
          <a:bodyPr/>
          <a:lstStyle/>
          <a:p>
            <a:fld id="{DA538E2B-2111-0C49-99D6-8179295DB1BE}"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https://www.cs.cmu.edu/~crary/819-f09/Hoare69.pdf</a:t>
            </a:r>
            <a:endParaRPr lang="en-US" dirty="0"/>
          </a:p>
        </p:txBody>
      </p:sp>
      <p:sp>
        <p:nvSpPr>
          <p:cNvPr id="4" name="Slide Number Placeholder 3"/>
          <p:cNvSpPr>
            <a:spLocks noGrp="1"/>
          </p:cNvSpPr>
          <p:nvPr>
            <p:ph type="sldNum" sz="quarter" idx="10"/>
          </p:nvPr>
        </p:nvSpPr>
        <p:spPr/>
        <p:txBody>
          <a:bodyPr/>
          <a:lstStyle/>
          <a:p>
            <a:fld id="{DA538E2B-2111-0C49-99D6-8179295DB1BE}"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a:t>
            </a:r>
            <a:r>
              <a:rPr lang="en-US" dirty="0" err="1" smtClean="0"/>
              <a:t>defence</a:t>
            </a:r>
            <a:r>
              <a:rPr lang="en-US" dirty="0" smtClean="0"/>
              <a:t> contractors were assessed at Level 1</a:t>
            </a:r>
            <a:endParaRPr lang="en-US" dirty="0"/>
          </a:p>
        </p:txBody>
      </p:sp>
      <p:sp>
        <p:nvSpPr>
          <p:cNvPr id="4" name="Slide Number Placeholder 3"/>
          <p:cNvSpPr>
            <a:spLocks noGrp="1"/>
          </p:cNvSpPr>
          <p:nvPr>
            <p:ph type="sldNum" sz="quarter" idx="10"/>
          </p:nvPr>
        </p:nvSpPr>
        <p:spPr/>
        <p:txBody>
          <a:bodyPr/>
          <a:lstStyle/>
          <a:p>
            <a:fld id="{DA538E2B-2111-0C49-99D6-8179295DB1BE}"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538E2B-2111-0C49-99D6-8179295DB1BE}" type="slidenum">
              <a:rPr lang="en-US" smtClean="0"/>
              <a:pPr/>
              <a:t>37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XP: Kent Beck’s evidence to the Jackson NAS/CSTB study</a:t>
            </a:r>
            <a:endParaRPr lang="en-US" dirty="0"/>
          </a:p>
        </p:txBody>
      </p:sp>
      <p:sp>
        <p:nvSpPr>
          <p:cNvPr id="4" name="Slide Number Placeholder 3"/>
          <p:cNvSpPr>
            <a:spLocks noGrp="1"/>
          </p:cNvSpPr>
          <p:nvPr>
            <p:ph type="sldNum" sz="quarter" idx="10"/>
          </p:nvPr>
        </p:nvSpPr>
        <p:spPr/>
        <p:txBody>
          <a:bodyPr/>
          <a:lstStyle/>
          <a:p>
            <a:fld id="{DA538E2B-2111-0C49-99D6-8179295DB1BE}"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D1FC95FB-950D-3245-B00F-2F6F042F017D}"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a:p>
        </p:txBody>
      </p:sp>
      <p:sp>
        <p:nvSpPr>
          <p:cNvPr id="6" name="Slide Number Placeholder 5"/>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E2FFFE8-06C8-4241-ADE7-0B74A103D778}"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a:p>
        </p:txBody>
      </p:sp>
      <p:sp>
        <p:nvSpPr>
          <p:cNvPr id="6" name="Slide Number Placeholder 5"/>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1809253-9EF9-204C-89C9-206D3497CAA4}"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a:p>
        </p:txBody>
      </p:sp>
      <p:sp>
        <p:nvSpPr>
          <p:cNvPr id="6" name="Slide Number Placeholder 5"/>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45C53D-AA71-4B46-8A5D-D0A9B3DC7A86}"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
        <p:nvSpPr>
          <p:cNvPr id="6" name="Slide Number Placeholder 5"/>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5E817E7B-151C-E649-9A9E-53FBFA8FA3D6}" type="datetime1">
              <a:rPr lang="en-US" smtClean="0"/>
              <a:t>1/12/16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a:p>
        </p:txBody>
      </p:sp>
      <p:sp>
        <p:nvSpPr>
          <p:cNvPr id="6" name="Slide Number Placeholder 5"/>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A20850B-7747-3C43-802F-560044C3A221}" type="datetime1">
              <a:rPr lang="en-US" smtClean="0"/>
              <a:t>1/12/16</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a:p>
        </p:txBody>
      </p:sp>
      <p:sp>
        <p:nvSpPr>
          <p:cNvPr id="7" name="Slide Number Placeholder 6"/>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1867665-6CD5-6548-9B53-008CE7339BDE}" type="datetime1">
              <a:rPr lang="en-US" smtClean="0"/>
              <a:t>1/12/16</a:t>
            </a:fld>
            <a:endParaRPr lang="en-US"/>
          </a:p>
        </p:txBody>
      </p:sp>
      <p:sp>
        <p:nvSpPr>
          <p:cNvPr id="8" name="Footer Placeholder 7"/>
          <p:cNvSpPr>
            <a:spLocks noGrp="1"/>
          </p:cNvSpPr>
          <p:nvPr>
            <p:ph type="ftr" sz="quarter" idx="11"/>
          </p:nvPr>
        </p:nvSpPr>
        <p:spPr/>
        <p:txBody>
          <a:bodyPr/>
          <a:lstStyle/>
          <a:p>
            <a:r>
              <a:rPr lang="en-US" smtClean="0"/>
              <a:t>www.cyberliving.uk    #cyberliving </a:t>
            </a:r>
            <a:endParaRPr lang="en-US"/>
          </a:p>
        </p:txBody>
      </p:sp>
      <p:sp>
        <p:nvSpPr>
          <p:cNvPr id="9" name="Slide Number Placeholder 8"/>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6C217BC-44F3-1E4C-BC94-00547388AFB2}" type="datetime1">
              <a:rPr lang="en-US" smtClean="0"/>
              <a:t>1/12/16</a:t>
            </a:fld>
            <a:endParaRPr lang="en-US"/>
          </a:p>
        </p:txBody>
      </p:sp>
      <p:sp>
        <p:nvSpPr>
          <p:cNvPr id="4" name="Footer Placeholder 3"/>
          <p:cNvSpPr>
            <a:spLocks noGrp="1"/>
          </p:cNvSpPr>
          <p:nvPr>
            <p:ph type="ftr" sz="quarter" idx="11"/>
          </p:nvPr>
        </p:nvSpPr>
        <p:spPr/>
        <p:txBody>
          <a:bodyPr/>
          <a:lstStyle/>
          <a:p>
            <a:r>
              <a:rPr lang="en-US" smtClean="0"/>
              <a:t>www.cyberliving.uk    #cyberliving </a:t>
            </a:r>
            <a:endParaRPr lang="en-US"/>
          </a:p>
        </p:txBody>
      </p:sp>
      <p:sp>
        <p:nvSpPr>
          <p:cNvPr id="5" name="Slide Number Placeholder 4"/>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47E45-F1B7-D344-925B-08402F194E8F}" type="datetime1">
              <a:rPr lang="en-US" smtClean="0"/>
              <a:t>1/12/16</a:t>
            </a:fld>
            <a:endParaRPr lang="en-US"/>
          </a:p>
        </p:txBody>
      </p:sp>
      <p:sp>
        <p:nvSpPr>
          <p:cNvPr id="3" name="Footer Placeholder 2"/>
          <p:cNvSpPr>
            <a:spLocks noGrp="1"/>
          </p:cNvSpPr>
          <p:nvPr>
            <p:ph type="ftr" sz="quarter" idx="11"/>
          </p:nvPr>
        </p:nvSpPr>
        <p:spPr/>
        <p:txBody>
          <a:bodyPr/>
          <a:lstStyle/>
          <a:p>
            <a:r>
              <a:rPr lang="en-US" smtClean="0"/>
              <a:t>www.cyberliving.uk    #cyberliving </a:t>
            </a:r>
            <a:endParaRPr lang="en-US"/>
          </a:p>
        </p:txBody>
      </p:sp>
      <p:sp>
        <p:nvSpPr>
          <p:cNvPr id="4" name="Slide Number Placeholder 3"/>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068C5CC-B675-8145-B62F-C31C1BFED9EC}" type="datetime1">
              <a:rPr lang="en-US" smtClean="0"/>
              <a:t>1/12/16</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a:p>
        </p:txBody>
      </p:sp>
      <p:sp>
        <p:nvSpPr>
          <p:cNvPr id="7" name="Slide Number Placeholder 6"/>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9DDB669-EF14-6B42-A46D-5C445239FF93}" type="datetime1">
              <a:rPr lang="en-US" smtClean="0"/>
              <a:t>1/12/16</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a:p>
        </p:txBody>
      </p:sp>
      <p:sp>
        <p:nvSpPr>
          <p:cNvPr id="7" name="Slide Number Placeholder 6"/>
          <p:cNvSpPr>
            <a:spLocks noGrp="1"/>
          </p:cNvSpPr>
          <p:nvPr>
            <p:ph type="sldNum" sz="quarter" idx="12"/>
          </p:nvPr>
        </p:nvSpPr>
        <p:spPr/>
        <p:txBody>
          <a:bodyPr/>
          <a:lstStyle/>
          <a:p>
            <a:fld id="{AC529C7E-47F3-694D-8696-865366C443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87E83-DDCE-8742-9976-85033764AC9F}" type="datetime1">
              <a:rPr lang="en-US" smtClean="0"/>
              <a:t>1/12/16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www.cyberliving.uk    #cyberliving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29C7E-47F3-694D-8696-865366C443A3}" type="slidenum">
              <a:rPr lang="en-US" smtClean="0"/>
              <a:pPr/>
              <a:t>‹#›</a:t>
            </a:fld>
            <a:endParaRPr lang="en-US"/>
          </a:p>
        </p:txBody>
      </p:sp>
      <p:pic>
        <p:nvPicPr>
          <p:cNvPr id="7" name="Picture 6" descr="logo.tiff"/>
          <p:cNvPicPr>
            <a:picLocks noChangeAspect="1"/>
          </p:cNvPicPr>
          <p:nvPr userDrawn="1"/>
        </p:nvPicPr>
        <p:blipFill>
          <a:blip r:embed="rId13"/>
          <a:stretch>
            <a:fillRect/>
          </a:stretch>
        </p:blipFill>
        <p:spPr>
          <a:xfrm>
            <a:off x="0" y="5988050"/>
            <a:ext cx="825500" cy="8699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et.educause.edu/ir/library/pdf/NCP08083B.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yberliving.u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f"/><Relationship Id="rId3" Type="http://schemas.openxmlformats.org/officeDocument/2006/relationships/hyperlink" Target="http://www.infoq.com/news/2014/01/IDC-software-developer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yberliving.uk"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yberliving.u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A Very Brief History of Computing 1948 - 2015</a:t>
            </a:r>
            <a:endParaRPr lang="en-US" dirty="0">
              <a:solidFill>
                <a:srgbClr val="0000FF"/>
              </a:solidFill>
            </a:endParaRPr>
          </a:p>
        </p:txBody>
      </p:sp>
      <p:sp>
        <p:nvSpPr>
          <p:cNvPr id="3" name="Subtitle 2"/>
          <p:cNvSpPr>
            <a:spLocks noGrp="1"/>
          </p:cNvSpPr>
          <p:nvPr>
            <p:ph type="subTitle" idx="1"/>
          </p:nvPr>
        </p:nvSpPr>
        <p:spPr>
          <a:xfrm>
            <a:off x="928567" y="3886200"/>
            <a:ext cx="7529633" cy="1752600"/>
          </a:xfrm>
        </p:spPr>
        <p:txBody>
          <a:bodyPr/>
          <a:lstStyle/>
          <a:p>
            <a:r>
              <a:rPr lang="en-US" dirty="0" smtClean="0">
                <a:solidFill>
                  <a:srgbClr val="0000FF"/>
                </a:solidFill>
              </a:rPr>
              <a:t>Martyn Thomas CBE FREng</a:t>
            </a:r>
          </a:p>
          <a:p>
            <a:r>
              <a:rPr lang="en-US" sz="2400" dirty="0" smtClean="0">
                <a:solidFill>
                  <a:srgbClr val="0000FF"/>
                </a:solidFill>
              </a:rPr>
              <a:t>Livery Company Professor of Information Technology</a:t>
            </a:r>
            <a:endParaRPr lang="en-US" sz="2400" dirty="0">
              <a:solidFill>
                <a:srgbClr val="0000FF"/>
              </a:solidFill>
            </a:endParaRPr>
          </a:p>
        </p:txBody>
      </p:sp>
      <p:sp>
        <p:nvSpPr>
          <p:cNvPr id="4" name="Slide Number Placeholder 3"/>
          <p:cNvSpPr>
            <a:spLocks noGrp="1"/>
          </p:cNvSpPr>
          <p:nvPr>
            <p:ph type="sldNum" sz="quarter" idx="12"/>
          </p:nvPr>
        </p:nvSpPr>
        <p:spPr/>
        <p:txBody>
          <a:bodyPr/>
          <a:lstStyle/>
          <a:p>
            <a:fld id="{FBB34D79-63A9-AC45-AA8A-2394DB920C61}"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Manchester Baby</a:t>
            </a:r>
            <a:endParaRPr lang="en-US" dirty="0"/>
          </a:p>
        </p:txBody>
      </p:sp>
      <p:pic>
        <p:nvPicPr>
          <p:cNvPr id="3" name="Picture 2" descr="1_history-ssem.jpg"/>
          <p:cNvPicPr>
            <a:picLocks noChangeAspect="1"/>
          </p:cNvPicPr>
          <p:nvPr/>
        </p:nvPicPr>
        <p:blipFill>
          <a:blip r:embed="rId2"/>
          <a:stretch>
            <a:fillRect/>
          </a:stretch>
        </p:blipFill>
        <p:spPr>
          <a:xfrm>
            <a:off x="1435706" y="552450"/>
            <a:ext cx="6946294" cy="5244452"/>
          </a:xfrm>
          <a:prstGeom prst="rect">
            <a:avLst/>
          </a:prstGeom>
        </p:spPr>
      </p:pic>
      <p:sp>
        <p:nvSpPr>
          <p:cNvPr id="4" name="TextBox 3"/>
          <p:cNvSpPr txBox="1"/>
          <p:nvPr/>
        </p:nvSpPr>
        <p:spPr>
          <a:xfrm>
            <a:off x="911121" y="6212582"/>
            <a:ext cx="7178532" cy="369332"/>
          </a:xfrm>
          <a:prstGeom prst="rect">
            <a:avLst/>
          </a:prstGeom>
          <a:noFill/>
        </p:spPr>
        <p:txBody>
          <a:bodyPr wrap="square" rtlCol="0">
            <a:spAutoFit/>
          </a:bodyPr>
          <a:lstStyle/>
          <a:p>
            <a:r>
              <a:rPr lang="en-US" dirty="0" smtClean="0"/>
              <a:t> 7 instructions. ~500 valves, 32 words of 32 bits </a:t>
            </a:r>
            <a:r>
              <a:rPr lang="en-US" dirty="0" smtClean="0"/>
              <a:t>memory + </a:t>
            </a:r>
            <a:r>
              <a:rPr lang="en-US" dirty="0" smtClean="0"/>
              <a:t>A + C + display</a:t>
            </a:r>
            <a:endParaRPr lang="en-US" dirty="0"/>
          </a:p>
        </p:txBody>
      </p:sp>
      <p:sp>
        <p:nvSpPr>
          <p:cNvPr id="5" name="Slide Number Placeholder 4"/>
          <p:cNvSpPr>
            <a:spLocks noGrp="1"/>
          </p:cNvSpPr>
          <p:nvPr>
            <p:ph type="sldNum" sz="quarter" idx="12"/>
          </p:nvPr>
        </p:nvSpPr>
        <p:spPr/>
        <p:txBody>
          <a:bodyPr/>
          <a:lstStyle/>
          <a:p>
            <a:fld id="{AC529C7E-47F3-694D-8696-865366C443A3}"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46138"/>
            <a:ext cx="8229600" cy="1143000"/>
          </a:xfrm>
        </p:spPr>
        <p:txBody>
          <a:bodyPr>
            <a:normAutofit fontScale="90000"/>
          </a:bodyPr>
          <a:lstStyle/>
          <a:p>
            <a:r>
              <a:rPr lang="en-US" sz="3556" dirty="0" smtClean="0"/>
              <a:t>Programs were held in the storage tube (and had to be entered through the switches):</a:t>
            </a:r>
            <a:br>
              <a:rPr lang="en-US" sz="3556" dirty="0" smtClean="0"/>
            </a:br>
            <a:r>
              <a:rPr lang="en-US" sz="3556" i="1" dirty="0" smtClean="0"/>
              <a:t>it was the first stored-program computer</a:t>
            </a:r>
            <a:r>
              <a:rPr lang="en-US" dirty="0" smtClean="0"/>
              <a:t/>
            </a:r>
            <a:br>
              <a:rPr lang="en-US" dirty="0" smtClean="0"/>
            </a:br>
            <a:endParaRPr lang="en-US" dirty="0"/>
          </a:p>
        </p:txBody>
      </p:sp>
      <p:sp>
        <p:nvSpPr>
          <p:cNvPr id="3" name="Footer Placeholder 2"/>
          <p:cNvSpPr>
            <a:spLocks noGrp="1"/>
          </p:cNvSpPr>
          <p:nvPr>
            <p:ph type="ftr" sz="quarter" idx="11"/>
          </p:nvPr>
        </p:nvSpPr>
        <p:spPr/>
        <p:txBody>
          <a:bodyPr/>
          <a:lstStyle/>
          <a:p>
            <a:r>
              <a:rPr lang="en-US" smtClean="0"/>
              <a:t>www.cyberliving.uk    #cyberliving </a:t>
            </a:r>
            <a:endParaRPr lang="en-US"/>
          </a:p>
        </p:txBody>
      </p:sp>
      <p:sp>
        <p:nvSpPr>
          <p:cNvPr id="4" name="Slide Number Placeholder 3"/>
          <p:cNvSpPr>
            <a:spLocks noGrp="1"/>
          </p:cNvSpPr>
          <p:nvPr>
            <p:ph type="sldNum" sz="quarter" idx="12"/>
          </p:nvPr>
        </p:nvSpPr>
        <p:spPr/>
        <p:txBody>
          <a:bodyPr/>
          <a:lstStyle/>
          <a:p>
            <a:fld id="{FBB34D79-63A9-AC45-AA8A-2394DB920C61}" type="slidenum">
              <a:rPr lang="en-US" smtClean="0"/>
              <a:pPr/>
              <a:t>11</a:t>
            </a:fld>
            <a:endParaRPr lang="en-US"/>
          </a:p>
        </p:txBody>
      </p:sp>
      <p:pic>
        <p:nvPicPr>
          <p:cNvPr id="6" name="Picture 5" descr="Manchester SSEM.tiff"/>
          <p:cNvPicPr>
            <a:picLocks noChangeAspect="1"/>
          </p:cNvPicPr>
          <p:nvPr/>
        </p:nvPicPr>
        <p:blipFill>
          <a:blip r:embed="rId3"/>
          <a:stretch>
            <a:fillRect/>
          </a:stretch>
        </p:blipFill>
        <p:spPr>
          <a:xfrm>
            <a:off x="571500" y="2368550"/>
            <a:ext cx="8115300" cy="3987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June 21 </a:t>
            </a:r>
            <a:r>
              <a:rPr lang="en-US" dirty="0" smtClean="0"/>
              <a:t>1948</a:t>
            </a:r>
            <a:br>
              <a:rPr lang="en-US" dirty="0" smtClean="0"/>
            </a:br>
            <a:r>
              <a:rPr lang="en-US" sz="3111" dirty="0" smtClean="0"/>
              <a:t>F C Williams remembers the first successful program</a:t>
            </a:r>
            <a:endParaRPr lang="en-US" dirty="0"/>
          </a:p>
        </p:txBody>
      </p:sp>
      <p:sp>
        <p:nvSpPr>
          <p:cNvPr id="4" name="Content Placeholder 3"/>
          <p:cNvSpPr>
            <a:spLocks noGrp="1"/>
          </p:cNvSpPr>
          <p:nvPr>
            <p:ph idx="1"/>
          </p:nvPr>
        </p:nvSpPr>
        <p:spPr/>
        <p:txBody>
          <a:bodyPr>
            <a:normAutofit fontScale="92500" lnSpcReduction="10000"/>
          </a:bodyPr>
          <a:lstStyle/>
          <a:p>
            <a:r>
              <a:rPr lang="en-GB" i="1" dirty="0" smtClean="0"/>
              <a:t>“A program was laboriously inserted and the start switch pressed. Immediately the spots on the display tube entered a mad dance. In early trials it was a dance of death leading to no useful result, and what was even worse, without yielding any clue as to what was wrong. But one day it stopped, and there, shining brightly in the expected place, was the expected answer. It was a moment to remember. This was in June 1948, and nothing was ever the same again.</a:t>
            </a:r>
            <a:r>
              <a:rPr lang="en-GB" i="1" dirty="0" smtClean="0"/>
              <a:t>”</a:t>
            </a:r>
            <a:endParaRPr lang="en-US" dirty="0"/>
          </a:p>
        </p:txBody>
      </p:sp>
      <p:sp>
        <p:nvSpPr>
          <p:cNvPr id="5" name="Slide Number Placeholder 4"/>
          <p:cNvSpPr>
            <a:spLocks noGrp="1"/>
          </p:cNvSpPr>
          <p:nvPr>
            <p:ph type="sldNum" sz="quarter" idx="12"/>
          </p:nvPr>
        </p:nvSpPr>
        <p:spPr/>
        <p:txBody>
          <a:bodyPr/>
          <a:lstStyle/>
          <a:p>
            <a:fld id="{AC529C7E-47F3-694D-8696-865366C443A3}"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moved quickly after June 1948</a:t>
            </a:r>
            <a:endParaRPr lang="en-US" dirty="0"/>
          </a:p>
        </p:txBody>
      </p:sp>
      <p:sp>
        <p:nvSpPr>
          <p:cNvPr id="3" name="Content Placeholder 2"/>
          <p:cNvSpPr>
            <a:spLocks noGrp="1"/>
          </p:cNvSpPr>
          <p:nvPr>
            <p:ph idx="1"/>
          </p:nvPr>
        </p:nvSpPr>
        <p:spPr/>
        <p:txBody>
          <a:bodyPr/>
          <a:lstStyle/>
          <a:p>
            <a:r>
              <a:rPr lang="en-GB" dirty="0" smtClean="0"/>
              <a:t>The UK Government instructed Ferranti Limited in October 1948 to </a:t>
            </a:r>
            <a:r>
              <a:rPr lang="en-GB" i="1" dirty="0" smtClean="0"/>
              <a:t>“construct an electronic calculating machine to the instructions of Professor F C Williams”.</a:t>
            </a:r>
            <a:r>
              <a:rPr lang="en-GB" dirty="0" smtClean="0"/>
              <a:t> The Ferranti Mark 1 was completed in February 1951, whilst research continued.  </a:t>
            </a:r>
          </a:p>
          <a:p>
            <a:r>
              <a:rPr lang="en-GB" b="1" dirty="0" smtClean="0"/>
              <a:t>By the end of 1956, Manchester University had filed 81 computer patents.</a:t>
            </a:r>
            <a:r>
              <a:rPr lang="en-GB" dirty="0" smtClean="0"/>
              <a:t> </a:t>
            </a: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Meanwhile, in Cambridge University</a:t>
            </a:r>
            <a:endParaRPr lang="en-US" sz="3200" dirty="0"/>
          </a:p>
        </p:txBody>
      </p:sp>
      <p:pic>
        <p:nvPicPr>
          <p:cNvPr id="4" name="Picture 3" descr="2_history-edsac.jpg"/>
          <p:cNvPicPr>
            <a:picLocks noChangeAspect="1"/>
          </p:cNvPicPr>
          <p:nvPr/>
        </p:nvPicPr>
        <p:blipFill>
          <a:blip r:embed="rId2"/>
          <a:stretch>
            <a:fillRect/>
          </a:stretch>
        </p:blipFill>
        <p:spPr>
          <a:xfrm>
            <a:off x="1611336" y="1417638"/>
            <a:ext cx="5317305" cy="4271569"/>
          </a:xfrm>
          <a:prstGeom prst="rect">
            <a:avLst/>
          </a:prstGeom>
        </p:spPr>
      </p:pic>
      <p:sp>
        <p:nvSpPr>
          <p:cNvPr id="5" name="TextBox 4"/>
          <p:cNvSpPr txBox="1"/>
          <p:nvPr/>
        </p:nvSpPr>
        <p:spPr>
          <a:xfrm>
            <a:off x="1068157" y="5943663"/>
            <a:ext cx="7007685" cy="646331"/>
          </a:xfrm>
          <a:prstGeom prst="rect">
            <a:avLst/>
          </a:prstGeom>
          <a:noFill/>
        </p:spPr>
        <p:txBody>
          <a:bodyPr wrap="square" rtlCol="0">
            <a:spAutoFit/>
          </a:bodyPr>
          <a:lstStyle/>
          <a:p>
            <a:r>
              <a:rPr lang="en-US" dirty="0" smtClean="0"/>
              <a:t>Maurice Wilkes’ EDSAC was the first computer with practical Input/Output. It used mercury delay lines for memory</a:t>
            </a:r>
            <a:endParaRPr lang="en-US" dirty="0"/>
          </a:p>
        </p:txBody>
      </p:sp>
      <p:sp>
        <p:nvSpPr>
          <p:cNvPr id="6" name="Slide Number Placeholder 5"/>
          <p:cNvSpPr>
            <a:spLocks noGrp="1"/>
          </p:cNvSpPr>
          <p:nvPr>
            <p:ph type="sldNum" sz="quarter" idx="12"/>
          </p:nvPr>
        </p:nvSpPr>
        <p:spPr/>
        <p:txBody>
          <a:bodyPr/>
          <a:lstStyle/>
          <a:p>
            <a:fld id="{AC529C7E-47F3-694D-8696-865366C443A3}"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B</a:t>
            </a:r>
            <a:r>
              <a:rPr lang="en-US" sz="3200" dirty="0" smtClean="0"/>
              <a:t>y 1953, LEO (based on EDSAC) was running the payroll for Lyons’ café and bakery business!</a:t>
            </a:r>
            <a:endParaRPr lang="en-US" sz="3200" dirty="0"/>
          </a:p>
        </p:txBody>
      </p:sp>
      <p:pic>
        <p:nvPicPr>
          <p:cNvPr id="5" name="Picture 4" descr="5_history-leo.jpg"/>
          <p:cNvPicPr>
            <a:picLocks noChangeAspect="1"/>
          </p:cNvPicPr>
          <p:nvPr/>
        </p:nvPicPr>
        <p:blipFill>
          <a:blip r:embed="rId2"/>
          <a:stretch>
            <a:fillRect/>
          </a:stretch>
        </p:blipFill>
        <p:spPr>
          <a:xfrm>
            <a:off x="457200" y="1981569"/>
            <a:ext cx="6025892" cy="4559591"/>
          </a:xfrm>
          <a:prstGeom prst="rect">
            <a:avLst/>
          </a:prstGeom>
        </p:spPr>
      </p:pic>
      <p:sp>
        <p:nvSpPr>
          <p:cNvPr id="6" name="TextBox 5"/>
          <p:cNvSpPr txBox="1"/>
          <p:nvPr/>
        </p:nvSpPr>
        <p:spPr>
          <a:xfrm>
            <a:off x="6700309" y="1721289"/>
            <a:ext cx="2203708" cy="4524315"/>
          </a:xfrm>
          <a:prstGeom prst="rect">
            <a:avLst/>
          </a:prstGeom>
          <a:noFill/>
        </p:spPr>
        <p:txBody>
          <a:bodyPr wrap="square" rtlCol="0">
            <a:spAutoFit/>
          </a:bodyPr>
          <a:lstStyle/>
          <a:p>
            <a:r>
              <a:rPr lang="en-US" sz="2400" dirty="0" smtClean="0"/>
              <a:t>John Pinkerton turned EDSAC into a reliable computer for business applications</a:t>
            </a:r>
          </a:p>
          <a:p>
            <a:endParaRPr lang="en-US" sz="2400" dirty="0" smtClean="0"/>
          </a:p>
          <a:p>
            <a:r>
              <a:rPr lang="en-US" sz="2400" dirty="0" smtClean="0"/>
              <a:t>It was such a success that Lyons founded LEO Computers Limited</a:t>
            </a:r>
            <a:endParaRPr lang="en-US" sz="2400" dirty="0"/>
          </a:p>
        </p:txBody>
      </p:sp>
      <p:sp>
        <p:nvSpPr>
          <p:cNvPr id="7" name="Slide Number Placeholder 6"/>
          <p:cNvSpPr>
            <a:spLocks noGrp="1"/>
          </p:cNvSpPr>
          <p:nvPr>
            <p:ph type="sldNum" sz="quarter" idx="12"/>
          </p:nvPr>
        </p:nvSpPr>
        <p:spPr/>
        <p:txBody>
          <a:bodyPr/>
          <a:lstStyle/>
          <a:p>
            <a:fld id="{AC529C7E-47F3-694D-8696-865366C443A3}" type="slidenum">
              <a:rPr lang="en-US" smtClean="0"/>
              <a:pPr/>
              <a:t>15</a:t>
            </a:fld>
            <a:endParaRPr lang="en-US"/>
          </a:p>
        </p:txBody>
      </p:sp>
      <p:sp>
        <p:nvSpPr>
          <p:cNvPr id="8" name="Footer Placeholder 7"/>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The UK Government did not understand the enormous potential market</a:t>
            </a:r>
            <a:endParaRPr lang="en-US" sz="3200" dirty="0"/>
          </a:p>
        </p:txBody>
      </p:sp>
      <p:sp>
        <p:nvSpPr>
          <p:cNvPr id="3" name="Content Placeholder 2"/>
          <p:cNvSpPr>
            <a:spLocks noGrp="1"/>
          </p:cNvSpPr>
          <p:nvPr>
            <p:ph idx="1"/>
          </p:nvPr>
        </p:nvSpPr>
        <p:spPr>
          <a:xfrm>
            <a:off x="457200" y="1600200"/>
            <a:ext cx="8405526" cy="5047483"/>
          </a:xfrm>
        </p:spPr>
        <p:txBody>
          <a:bodyPr>
            <a:normAutofit fontScale="92500"/>
          </a:bodyPr>
          <a:lstStyle/>
          <a:p>
            <a:r>
              <a:rPr lang="en-US" dirty="0" smtClean="0"/>
              <a:t>In 1946, Turing proposed building a computer</a:t>
            </a:r>
            <a:r>
              <a:rPr lang="en-GB" dirty="0" smtClean="0"/>
              <a:t>, </a:t>
            </a:r>
            <a:r>
              <a:rPr lang="en-GB" dirty="0" smtClean="0"/>
              <a:t>giving a full description including circuit diagrams. </a:t>
            </a:r>
            <a:endParaRPr lang="en-GB" dirty="0" smtClean="0"/>
          </a:p>
          <a:p>
            <a:r>
              <a:rPr lang="en-GB" dirty="0" smtClean="0"/>
              <a:t>In 1949, Treasury </a:t>
            </a:r>
            <a:r>
              <a:rPr lang="en-GB" dirty="0" smtClean="0"/>
              <a:t>paid English Electric Limited </a:t>
            </a:r>
            <a:r>
              <a:rPr lang="en-GB" b="1" dirty="0" smtClean="0"/>
              <a:t>£15,000 </a:t>
            </a:r>
            <a:r>
              <a:rPr lang="en-GB" dirty="0" smtClean="0"/>
              <a:t>p.a. to assist </a:t>
            </a:r>
            <a:r>
              <a:rPr lang="en-GB" dirty="0" smtClean="0"/>
              <a:t>NPL </a:t>
            </a:r>
            <a:r>
              <a:rPr lang="en-GB" dirty="0" smtClean="0"/>
              <a:t>with developing</a:t>
            </a:r>
            <a:r>
              <a:rPr lang="en-GB" dirty="0" smtClean="0"/>
              <a:t> Turing’s Automatic Computing Engine. </a:t>
            </a:r>
          </a:p>
          <a:p>
            <a:r>
              <a:rPr lang="en-GB" dirty="0" smtClean="0"/>
              <a:t>The </a:t>
            </a:r>
            <a:r>
              <a:rPr lang="en-GB" dirty="0" smtClean="0"/>
              <a:t>Chief Scientist wrote in 1950: </a:t>
            </a:r>
            <a:r>
              <a:rPr lang="en-GB" i="1" dirty="0" smtClean="0"/>
              <a:t>“work on the development of high-speed calculating machines is also proceeding at </a:t>
            </a:r>
            <a:r>
              <a:rPr lang="en-GB" i="1" dirty="0" smtClean="0"/>
              <a:t>other centres </a:t>
            </a:r>
            <a:r>
              <a:rPr lang="en-GB" i="1" dirty="0" smtClean="0"/>
              <a:t>… …  </a:t>
            </a:r>
            <a:r>
              <a:rPr lang="en-GB" b="1" i="1" dirty="0" smtClean="0"/>
              <a:t>there is not likely to be a need for more than a few of them in the country</a:t>
            </a:r>
            <a:r>
              <a:rPr lang="en-GB" i="1" dirty="0" smtClean="0"/>
              <a:t>”.</a:t>
            </a:r>
            <a:r>
              <a:rPr lang="en-GB" dirty="0" smtClean="0"/>
              <a:t> </a:t>
            </a: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the Age of Computing had </a:t>
            </a:r>
            <a:r>
              <a:rPr lang="en-US" dirty="0" smtClean="0"/>
              <a:t>arrived</a:t>
            </a:r>
            <a:br>
              <a:rPr lang="en-US" dirty="0" smtClean="0"/>
            </a:br>
            <a:r>
              <a:rPr lang="en-US" sz="3111" dirty="0" smtClean="0"/>
              <a:t>and </a:t>
            </a:r>
            <a:r>
              <a:rPr lang="en-US" sz="3111" dirty="0" smtClean="0"/>
              <a:t>the US Government </a:t>
            </a:r>
            <a:r>
              <a:rPr lang="en-US" sz="3111" dirty="0" smtClean="0"/>
              <a:t>did </a:t>
            </a:r>
            <a:r>
              <a:rPr lang="en-US" sz="3111" dirty="0" err="1" smtClean="0"/>
              <a:t>realise</a:t>
            </a:r>
            <a:r>
              <a:rPr lang="en-US" sz="3111" dirty="0" smtClean="0"/>
              <a:t> the huge potential</a:t>
            </a:r>
            <a:r>
              <a:rPr lang="en-US" dirty="0" smtClean="0">
                <a:solidFill>
                  <a:srgbClr val="000000"/>
                </a:solidFill>
              </a:rPr>
              <a:t/>
            </a:r>
            <a:br>
              <a:rPr lang="en-US" dirty="0" smtClean="0">
                <a:solidFill>
                  <a:srgbClr val="000000"/>
                </a:solidFill>
              </a:rPr>
            </a:b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000000"/>
                </a:solidFill>
              </a:rPr>
              <a:t>The US Government gave </a:t>
            </a:r>
            <a:r>
              <a:rPr lang="en-US" dirty="0" smtClean="0">
                <a:solidFill>
                  <a:srgbClr val="000000"/>
                </a:solidFill>
              </a:rPr>
              <a:t>IBM </a:t>
            </a:r>
            <a:r>
              <a:rPr lang="en-US" b="1" dirty="0" smtClean="0">
                <a:solidFill>
                  <a:srgbClr val="000000"/>
                </a:solidFill>
              </a:rPr>
              <a:t>$350 million</a:t>
            </a:r>
            <a:r>
              <a:rPr lang="en-US" b="1" dirty="0" smtClean="0">
                <a:solidFill>
                  <a:srgbClr val="000000"/>
                </a:solidFill>
              </a:rPr>
              <a:t> </a:t>
            </a:r>
            <a:r>
              <a:rPr lang="en-US" dirty="0" smtClean="0">
                <a:solidFill>
                  <a:srgbClr val="000000"/>
                </a:solidFill>
              </a:rPr>
              <a:t>to </a:t>
            </a:r>
            <a:r>
              <a:rPr lang="en-US" dirty="0" smtClean="0">
                <a:solidFill>
                  <a:srgbClr val="000000"/>
                </a:solidFill>
              </a:rPr>
              <a:t>develop </a:t>
            </a:r>
            <a:r>
              <a:rPr lang="en-US" dirty="0" smtClean="0">
                <a:solidFill>
                  <a:srgbClr val="000000"/>
                </a:solidFill>
              </a:rPr>
              <a:t>computers, as a military contract.</a:t>
            </a:r>
          </a:p>
          <a:p>
            <a:r>
              <a:rPr lang="en-US" dirty="0" smtClean="0">
                <a:solidFill>
                  <a:srgbClr val="000000"/>
                </a:solidFill>
              </a:rPr>
              <a:t>Many </a:t>
            </a:r>
            <a:r>
              <a:rPr lang="en-US" dirty="0" smtClean="0">
                <a:solidFill>
                  <a:srgbClr val="000000"/>
                </a:solidFill>
              </a:rPr>
              <a:t>companies and research groups, in the UK and overseas, were developing computers, with many</a:t>
            </a:r>
            <a:r>
              <a:rPr lang="en-US" dirty="0" smtClean="0">
                <a:solidFill>
                  <a:srgbClr val="000000"/>
                </a:solidFill>
              </a:rPr>
              <a:t> of them licensing </a:t>
            </a:r>
            <a:r>
              <a:rPr lang="en-US" dirty="0" smtClean="0">
                <a:solidFill>
                  <a:srgbClr val="000000"/>
                </a:solidFill>
              </a:rPr>
              <a:t>Manchester patents</a:t>
            </a:r>
            <a:endParaRPr lang="en-US" dirty="0" smtClean="0">
              <a:solidFill>
                <a:srgbClr val="000000"/>
              </a:solidFill>
            </a:endParaRPr>
          </a:p>
          <a:p>
            <a:r>
              <a:rPr lang="en-US" dirty="0" smtClean="0">
                <a:solidFill>
                  <a:srgbClr val="000000"/>
                </a:solidFill>
              </a:rPr>
              <a:t>In </a:t>
            </a:r>
            <a:r>
              <a:rPr lang="en-US" dirty="0" smtClean="0">
                <a:solidFill>
                  <a:srgbClr val="000000"/>
                </a:solidFill>
              </a:rPr>
              <a:t>the UK, R&amp;D continued at Manchester, Ferranti, Cambridge, LEO Computers, </a:t>
            </a:r>
            <a:r>
              <a:rPr lang="en-US" dirty="0" err="1" smtClean="0">
                <a:solidFill>
                  <a:srgbClr val="000000"/>
                </a:solidFill>
              </a:rPr>
              <a:t>Birkbeck</a:t>
            </a:r>
            <a:r>
              <a:rPr lang="en-US" dirty="0" smtClean="0">
                <a:solidFill>
                  <a:srgbClr val="000000"/>
                </a:solidFill>
              </a:rPr>
              <a:t> (Andrew &amp; Kathleen Booth), </a:t>
            </a:r>
            <a:r>
              <a:rPr lang="en-US" dirty="0" smtClean="0">
                <a:solidFill>
                  <a:srgbClr val="000000"/>
                </a:solidFill>
              </a:rPr>
              <a:t>Elliot Automation, </a:t>
            </a:r>
            <a:r>
              <a:rPr lang="en-US" dirty="0" smtClean="0">
                <a:solidFill>
                  <a:srgbClr val="000000"/>
                </a:solidFill>
              </a:rPr>
              <a:t>BTM, English Electric and elsewhere.</a:t>
            </a:r>
          </a:p>
        </p:txBody>
      </p:sp>
      <p:sp>
        <p:nvSpPr>
          <p:cNvPr id="4" name="Slide Number Placeholder 3"/>
          <p:cNvSpPr>
            <a:spLocks noGrp="1"/>
          </p:cNvSpPr>
          <p:nvPr>
            <p:ph type="sldNum" sz="quarter" idx="12"/>
          </p:nvPr>
        </p:nvSpPr>
        <p:spPr/>
        <p:txBody>
          <a:bodyPr/>
          <a:lstStyle/>
          <a:p>
            <a:fld id="{AC529C7E-47F3-694D-8696-865366C443A3}"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Hardware engineers</a:t>
            </a:r>
            <a:r>
              <a:rPr lang="en-US" sz="3200" dirty="0" smtClean="0"/>
              <a:t> focused on </a:t>
            </a:r>
            <a:r>
              <a:rPr lang="en-US" sz="3200" dirty="0" smtClean="0"/>
              <a:t>bigger, faster, cheaper computers and rigorous engineering</a:t>
            </a:r>
            <a:endParaRPr lang="en-US" sz="3200" dirty="0"/>
          </a:p>
        </p:txBody>
      </p:sp>
      <p:sp>
        <p:nvSpPr>
          <p:cNvPr id="3" name="Content Placeholder 2"/>
          <p:cNvSpPr>
            <a:spLocks noGrp="1"/>
          </p:cNvSpPr>
          <p:nvPr>
            <p:ph idx="1"/>
          </p:nvPr>
        </p:nvSpPr>
        <p:spPr/>
        <p:txBody>
          <a:bodyPr>
            <a:normAutofit fontScale="85000" lnSpcReduction="10000"/>
          </a:bodyPr>
          <a:lstStyle/>
          <a:p>
            <a:r>
              <a:rPr lang="en-US" sz="2800" dirty="0" smtClean="0"/>
              <a:t>Transistors replaced thermionic valves</a:t>
            </a:r>
          </a:p>
          <a:p>
            <a:r>
              <a:rPr lang="en-US" sz="2800" dirty="0" smtClean="0"/>
              <a:t>Magnetic drum storage replaced mercury delay lines and storage tubes</a:t>
            </a:r>
          </a:p>
          <a:p>
            <a:r>
              <a:rPr lang="en-US" sz="2800" dirty="0" smtClean="0"/>
              <a:t>Magnetic core storage for RAM</a:t>
            </a:r>
          </a:p>
          <a:p>
            <a:r>
              <a:rPr lang="en-US" sz="2800" dirty="0" smtClean="0"/>
              <a:t>Integrated circuits (ICs), then LSI</a:t>
            </a:r>
          </a:p>
          <a:p>
            <a:r>
              <a:rPr lang="en-US" sz="2800" dirty="0" smtClean="0"/>
              <a:t>VLSI: the number of components</a:t>
            </a:r>
            <a:br>
              <a:rPr lang="en-US" sz="2800" dirty="0" smtClean="0"/>
            </a:br>
            <a:r>
              <a:rPr lang="en-US" sz="2800" dirty="0" smtClean="0"/>
              <a:t>on a chip doubled every year</a:t>
            </a:r>
            <a:r>
              <a:rPr lang="en-US" dirty="0" smtClean="0"/>
              <a:t>.</a:t>
            </a:r>
          </a:p>
          <a:p>
            <a:pPr>
              <a:buNone/>
            </a:pPr>
            <a:endParaRPr lang="en-US" dirty="0" smtClean="0"/>
          </a:p>
          <a:p>
            <a:pPr lvl="1"/>
            <a:r>
              <a:rPr lang="en-US" i="1" dirty="0" smtClean="0"/>
              <a:t>E</a:t>
            </a:r>
            <a:r>
              <a:rPr lang="en-US" i="1" dirty="0" smtClean="0"/>
              <a:t>xponential growth in computing power for </a:t>
            </a:r>
            <a:r>
              <a:rPr lang="en-US" i="1" dirty="0" smtClean="0"/>
              <a:t>the same cost.</a:t>
            </a:r>
          </a:p>
          <a:p>
            <a:pPr lvl="1"/>
            <a:r>
              <a:rPr lang="en-US" i="1" dirty="0" smtClean="0"/>
              <a:t>Rework was hugely expensive so there was a strong focus on rigorous engineering.</a:t>
            </a:r>
          </a:p>
          <a:p>
            <a:pPr lvl="1"/>
            <a:endParaRPr lang="en-US" i="1" dirty="0" smtClean="0"/>
          </a:p>
        </p:txBody>
      </p:sp>
      <p:pic>
        <p:nvPicPr>
          <p:cNvPr id="4" name="Picture 3" descr="timeline_memorystorage_1953.whirlwind.core.memory.jpg"/>
          <p:cNvPicPr>
            <a:picLocks noChangeAspect="1"/>
          </p:cNvPicPr>
          <p:nvPr/>
        </p:nvPicPr>
        <p:blipFill>
          <a:blip r:embed="rId2"/>
          <a:stretch>
            <a:fillRect/>
          </a:stretch>
        </p:blipFill>
        <p:spPr>
          <a:xfrm>
            <a:off x="5506471" y="2455695"/>
            <a:ext cx="1452694" cy="1946609"/>
          </a:xfrm>
          <a:prstGeom prst="rect">
            <a:avLst/>
          </a:prstGeom>
        </p:spPr>
      </p:pic>
      <p:sp>
        <p:nvSpPr>
          <p:cNvPr id="5" name="Slide Number Placeholder 4"/>
          <p:cNvSpPr>
            <a:spLocks noGrp="1"/>
          </p:cNvSpPr>
          <p:nvPr>
            <p:ph type="sldNum" sz="quarter" idx="12"/>
          </p:nvPr>
        </p:nvSpPr>
        <p:spPr/>
        <p:txBody>
          <a:bodyPr/>
          <a:lstStyle/>
          <a:p>
            <a:fld id="{AC529C7E-47F3-694D-8696-865366C443A3}"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Moore’s Law </a:t>
            </a:r>
            <a:r>
              <a:rPr lang="en-US" dirty="0" smtClean="0"/>
              <a:t>prediction</a:t>
            </a:r>
            <a:endParaRPr lang="en-US" dirty="0"/>
          </a:p>
        </p:txBody>
      </p:sp>
      <p:sp>
        <p:nvSpPr>
          <p:cNvPr id="3" name="Content Placeholder 2"/>
          <p:cNvSpPr>
            <a:spLocks noGrp="1"/>
          </p:cNvSpPr>
          <p:nvPr>
            <p:ph idx="1"/>
          </p:nvPr>
        </p:nvSpPr>
        <p:spPr>
          <a:xfrm>
            <a:off x="457200" y="1324102"/>
            <a:ext cx="8229600" cy="451714"/>
          </a:xfrm>
        </p:spPr>
        <p:txBody>
          <a:bodyPr>
            <a:normAutofit fontScale="55000" lnSpcReduction="20000"/>
          </a:bodyPr>
          <a:lstStyle/>
          <a:p>
            <a:pPr>
              <a:buNone/>
            </a:pPr>
            <a:r>
              <a:rPr lang="en-US" dirty="0" smtClean="0"/>
              <a:t>Gordon Moore: “Cramming more components onto integrated circuits” (1965)</a:t>
            </a:r>
            <a:endParaRPr lang="en-US" dirty="0"/>
          </a:p>
        </p:txBody>
      </p:sp>
      <p:pic>
        <p:nvPicPr>
          <p:cNvPr id="6" name="Picture 5" descr="Moore's Law fig 3.tiff"/>
          <p:cNvPicPr>
            <a:picLocks noChangeAspect="1"/>
          </p:cNvPicPr>
          <p:nvPr/>
        </p:nvPicPr>
        <p:blipFill>
          <a:blip r:embed="rId2"/>
          <a:stretch>
            <a:fillRect/>
          </a:stretch>
        </p:blipFill>
        <p:spPr>
          <a:xfrm>
            <a:off x="890691" y="1775816"/>
            <a:ext cx="5591549" cy="4967112"/>
          </a:xfrm>
          <a:prstGeom prst="rect">
            <a:avLst/>
          </a:prstGeom>
        </p:spPr>
      </p:pic>
      <p:sp>
        <p:nvSpPr>
          <p:cNvPr id="5" name="TextBox 4"/>
          <p:cNvSpPr txBox="1"/>
          <p:nvPr/>
        </p:nvSpPr>
        <p:spPr>
          <a:xfrm>
            <a:off x="6482240" y="2788759"/>
            <a:ext cx="2204560" cy="646331"/>
          </a:xfrm>
          <a:prstGeom prst="rect">
            <a:avLst/>
          </a:prstGeom>
          <a:noFill/>
        </p:spPr>
        <p:txBody>
          <a:bodyPr wrap="square" rtlCol="0">
            <a:spAutoFit/>
          </a:bodyPr>
          <a:lstStyle/>
          <a:p>
            <a:r>
              <a:rPr lang="en-US" dirty="0" smtClean="0"/>
              <a:t>Doubling every year would continue … </a:t>
            </a:r>
            <a:endParaRPr lang="en-US" dirty="0"/>
          </a:p>
        </p:txBody>
      </p:sp>
      <p:sp>
        <p:nvSpPr>
          <p:cNvPr id="7" name="Slide Number Placeholder 6"/>
          <p:cNvSpPr>
            <a:spLocks noGrp="1"/>
          </p:cNvSpPr>
          <p:nvPr>
            <p:ph type="sldNum" sz="quarter" idx="12"/>
          </p:nvPr>
        </p:nvSpPr>
        <p:spPr/>
        <p:txBody>
          <a:bodyPr/>
          <a:lstStyle/>
          <a:p>
            <a:fld id="{AC529C7E-47F3-694D-8696-865366C443A3}"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messages from the previous talk:</a:t>
            </a:r>
            <a:br>
              <a:rPr lang="en-US" dirty="0" smtClean="0"/>
            </a:br>
            <a:r>
              <a:rPr lang="en-US" i="1" dirty="0" smtClean="0"/>
              <a:t>Should We Trust Computers?</a:t>
            </a:r>
            <a:endParaRPr lang="en-US" dirty="0"/>
          </a:p>
        </p:txBody>
      </p:sp>
      <p:sp>
        <p:nvSpPr>
          <p:cNvPr id="3" name="Content Placeholder 2"/>
          <p:cNvSpPr>
            <a:spLocks noGrp="1"/>
          </p:cNvSpPr>
          <p:nvPr>
            <p:ph idx="1"/>
          </p:nvPr>
        </p:nvSpPr>
        <p:spPr>
          <a:xfrm>
            <a:off x="200508" y="1600200"/>
            <a:ext cx="8722098" cy="4525963"/>
          </a:xfrm>
        </p:spPr>
        <p:txBody>
          <a:bodyPr>
            <a:normAutofit fontScale="92500" lnSpcReduction="20000"/>
          </a:bodyPr>
          <a:lstStyle/>
          <a:p>
            <a:pPr marL="514350" indent="-514350">
              <a:buFont typeface="+mj-lt"/>
              <a:buAutoNum type="arabicPeriod"/>
            </a:pPr>
            <a:r>
              <a:rPr lang="en-US" dirty="0" smtClean="0"/>
              <a:t>Most software has more than 10 defects in every 1000 lines of software </a:t>
            </a:r>
          </a:p>
          <a:p>
            <a:pPr marL="514350" indent="-514350">
              <a:buFont typeface="+mj-lt"/>
              <a:buAutoNum type="arabicPeriod"/>
            </a:pPr>
            <a:r>
              <a:rPr lang="en-US" dirty="0" smtClean="0"/>
              <a:t>Many important systems contain &gt;1,000,000 lines and are very complex</a:t>
            </a:r>
          </a:p>
          <a:p>
            <a:pPr marL="514350" indent="-514350">
              <a:buFont typeface="+mj-lt"/>
              <a:buAutoNum type="arabicPeriod"/>
            </a:pPr>
            <a:r>
              <a:rPr lang="en-US" i="1" dirty="0" smtClean="0"/>
              <a:t>Testing </a:t>
            </a:r>
            <a:r>
              <a:rPr lang="en-US" dirty="0" smtClean="0"/>
              <a:t>the</a:t>
            </a:r>
            <a:r>
              <a:rPr lang="en-US" i="1" dirty="0" smtClean="0"/>
              <a:t> </a:t>
            </a:r>
            <a:r>
              <a:rPr lang="en-US" dirty="0" smtClean="0"/>
              <a:t>software can only find a tiny fraction of these errors – usually the most common ones</a:t>
            </a:r>
          </a:p>
          <a:p>
            <a:pPr marL="514350" indent="-514350">
              <a:buFont typeface="+mj-lt"/>
              <a:buAutoNum type="arabicPeriod"/>
            </a:pPr>
            <a:r>
              <a:rPr lang="en-GB" dirty="0" smtClean="0"/>
              <a:t>So testing leaves </a:t>
            </a:r>
            <a:r>
              <a:rPr lang="en-GB" i="1" dirty="0" smtClean="0"/>
              <a:t>a lot </a:t>
            </a:r>
            <a:r>
              <a:rPr lang="en-GB" dirty="0" smtClean="0"/>
              <a:t>of relatively obscure errors.</a:t>
            </a:r>
          </a:p>
          <a:p>
            <a:pPr marL="514350" indent="-514350">
              <a:buFont typeface="+mj-lt"/>
              <a:buAutoNum type="arabicPeriod"/>
            </a:pPr>
            <a:r>
              <a:rPr lang="en-GB" dirty="0" smtClean="0"/>
              <a:t>This is why most software works well enough - but there are still too many failures - and why so much software is easy to cyber-attack.</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AC529C7E-47F3-694D-8696-865366C443A3}"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Moore's Law actual.tiff"/>
          <p:cNvPicPr>
            <a:picLocks noChangeAspect="1"/>
          </p:cNvPicPr>
          <p:nvPr/>
        </p:nvPicPr>
        <p:blipFill>
          <a:blip r:embed="rId2"/>
          <a:stretch>
            <a:fillRect/>
          </a:stretch>
        </p:blipFill>
        <p:spPr>
          <a:xfrm>
            <a:off x="495300" y="736600"/>
            <a:ext cx="8153400" cy="5384800"/>
          </a:xfrm>
          <a:prstGeom prst="rect">
            <a:avLst/>
          </a:prstGeom>
        </p:spPr>
      </p:pic>
      <p:sp>
        <p:nvSpPr>
          <p:cNvPr id="3" name="Slide Number Placeholder 2"/>
          <p:cNvSpPr>
            <a:spLocks noGrp="1"/>
          </p:cNvSpPr>
          <p:nvPr>
            <p:ph type="sldNum" sz="quarter" idx="12"/>
          </p:nvPr>
        </p:nvSpPr>
        <p:spPr/>
        <p:txBody>
          <a:bodyPr/>
          <a:lstStyle/>
          <a:p>
            <a:fld id="{AC529C7E-47F3-694D-8696-865366C443A3}"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Software?</a:t>
            </a:r>
            <a:endParaRPr lang="en-US" dirty="0"/>
          </a:p>
        </p:txBody>
      </p:sp>
      <p:sp>
        <p:nvSpPr>
          <p:cNvPr id="3" name="Content Placeholder 2"/>
          <p:cNvSpPr>
            <a:spLocks noGrp="1"/>
          </p:cNvSpPr>
          <p:nvPr>
            <p:ph idx="1"/>
          </p:nvPr>
        </p:nvSpPr>
        <p:spPr>
          <a:xfrm>
            <a:off x="457199" y="1600200"/>
            <a:ext cx="8460745" cy="4525963"/>
          </a:xfrm>
        </p:spPr>
        <p:txBody>
          <a:bodyPr>
            <a:normAutofit fontScale="85000" lnSpcReduction="10000"/>
          </a:bodyPr>
          <a:lstStyle/>
          <a:p>
            <a:r>
              <a:rPr lang="en-US" dirty="0" smtClean="0"/>
              <a:t>Machine language, then symbolic assembler / </a:t>
            </a:r>
            <a:r>
              <a:rPr lang="en-US" dirty="0" err="1" smtClean="0"/>
              <a:t>Autocode</a:t>
            </a:r>
            <a:endParaRPr lang="en-US" dirty="0" smtClean="0"/>
          </a:p>
          <a:p>
            <a:r>
              <a:rPr lang="en-US" dirty="0" smtClean="0"/>
              <a:t>EDSAC introduced subroutines (David Wheeler)</a:t>
            </a:r>
          </a:p>
          <a:p>
            <a:r>
              <a:rPr lang="en-US" dirty="0" smtClean="0"/>
              <a:t>Loaders grew into Operating Systems</a:t>
            </a:r>
          </a:p>
          <a:p>
            <a:r>
              <a:rPr lang="en-US" dirty="0" smtClean="0"/>
              <a:t>LEO software David </a:t>
            </a:r>
            <a:r>
              <a:rPr lang="en-US" dirty="0" err="1" smtClean="0"/>
              <a:t>Caminer</a:t>
            </a:r>
            <a:r>
              <a:rPr lang="en-US" dirty="0" smtClean="0"/>
              <a:t>, Mary Coombs, Frank Land)</a:t>
            </a:r>
          </a:p>
          <a:p>
            <a:pPr lvl="1"/>
            <a:r>
              <a:rPr lang="en-US" dirty="0" smtClean="0"/>
              <a:t>First business software</a:t>
            </a:r>
          </a:p>
          <a:p>
            <a:pPr lvl="1"/>
            <a:r>
              <a:rPr lang="en-US" dirty="0" smtClean="0"/>
              <a:t>Payroll and scheduling</a:t>
            </a:r>
          </a:p>
          <a:p>
            <a:pPr lvl="1"/>
            <a:r>
              <a:rPr lang="en-US" dirty="0" smtClean="0"/>
              <a:t>Very successful </a:t>
            </a:r>
          </a:p>
          <a:p>
            <a:pPr>
              <a:buNone/>
            </a:pPr>
            <a:endParaRPr lang="en-US" dirty="0" smtClean="0"/>
          </a:p>
          <a:p>
            <a:r>
              <a:rPr lang="en-US" dirty="0" smtClean="0"/>
              <a:t>Higher-level languages</a:t>
            </a:r>
          </a:p>
        </p:txBody>
      </p:sp>
      <p:pic>
        <p:nvPicPr>
          <p:cNvPr id="4" name="Picture 3" descr="5_history-leo.jpg"/>
          <p:cNvPicPr>
            <a:picLocks noChangeAspect="1"/>
          </p:cNvPicPr>
          <p:nvPr/>
        </p:nvPicPr>
        <p:blipFill>
          <a:blip r:embed="rId3"/>
          <a:stretch>
            <a:fillRect/>
          </a:stretch>
        </p:blipFill>
        <p:spPr>
          <a:xfrm>
            <a:off x="4199267" y="3429000"/>
            <a:ext cx="3852801" cy="2915286"/>
          </a:xfrm>
          <a:prstGeom prst="rect">
            <a:avLst/>
          </a:prstGeom>
        </p:spPr>
      </p:pic>
      <p:sp>
        <p:nvSpPr>
          <p:cNvPr id="5" name="Slide Number Placeholder 4"/>
          <p:cNvSpPr>
            <a:spLocks noGrp="1"/>
          </p:cNvSpPr>
          <p:nvPr>
            <p:ph type="sldNum" sz="quarter" idx="12"/>
          </p:nvPr>
        </p:nvSpPr>
        <p:spPr/>
        <p:txBody>
          <a:bodyPr/>
          <a:lstStyle/>
          <a:p>
            <a:fld id="{AC529C7E-47F3-694D-8696-865366C443A3}"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Developments in Programming Languages and Compilers</a:t>
            </a:r>
            <a:endParaRPr lang="en-US" dirty="0"/>
          </a:p>
        </p:txBody>
      </p:sp>
      <p:sp>
        <p:nvSpPr>
          <p:cNvPr id="3" name="Content Placeholder 2"/>
          <p:cNvSpPr>
            <a:spLocks noGrp="1"/>
          </p:cNvSpPr>
          <p:nvPr>
            <p:ph idx="1"/>
          </p:nvPr>
        </p:nvSpPr>
        <p:spPr>
          <a:xfrm>
            <a:off x="457199" y="1600200"/>
            <a:ext cx="8466189" cy="4525963"/>
          </a:xfrm>
        </p:spPr>
        <p:txBody>
          <a:bodyPr>
            <a:normAutofit fontScale="85000" lnSpcReduction="10000"/>
          </a:bodyPr>
          <a:lstStyle/>
          <a:p>
            <a:r>
              <a:rPr lang="en-US" i="1" dirty="0" smtClean="0"/>
              <a:t>First compiler</a:t>
            </a:r>
            <a:r>
              <a:rPr lang="en-US" dirty="0" smtClean="0"/>
              <a:t>: The A-0 system compiler: written by Grace Hopper in 1951 and 1952 for the UNIVAC I.</a:t>
            </a:r>
          </a:p>
          <a:p>
            <a:r>
              <a:rPr lang="en-US" dirty="0" smtClean="0"/>
              <a:t>Higher-Level Languages were needed, for faster programming and fewer errors</a:t>
            </a:r>
          </a:p>
          <a:p>
            <a:r>
              <a:rPr lang="en-US" dirty="0" smtClean="0"/>
              <a:t>FORTRAN (Backus, 1957) for IBM (17 person yr)</a:t>
            </a:r>
          </a:p>
          <a:p>
            <a:r>
              <a:rPr lang="en-US" dirty="0" err="1" smtClean="0"/>
              <a:t>Algol</a:t>
            </a:r>
            <a:r>
              <a:rPr lang="en-US" dirty="0" smtClean="0"/>
              <a:t> introduced recursion and important features for structured programming. </a:t>
            </a:r>
            <a:r>
              <a:rPr lang="en-US" b="1" i="1" dirty="0" smtClean="0"/>
              <a:t>“a great advance on its predecessors and most of its successors” </a:t>
            </a:r>
            <a:r>
              <a:rPr lang="en-US" dirty="0" smtClean="0"/>
              <a:t>(Tony Hoare</a:t>
            </a:r>
            <a:r>
              <a:rPr lang="en-US" dirty="0" smtClean="0"/>
              <a:t>)</a:t>
            </a:r>
          </a:p>
          <a:p>
            <a:r>
              <a:rPr lang="en-US" dirty="0" smtClean="0"/>
              <a:t>Advances in the computer science of programming language definition made it possible to </a:t>
            </a:r>
            <a:r>
              <a:rPr lang="en-US" dirty="0" err="1" smtClean="0"/>
              <a:t>analyse</a:t>
            </a:r>
            <a:r>
              <a:rPr lang="en-US" dirty="0" smtClean="0"/>
              <a:t> programs and to reason about them. </a:t>
            </a:r>
          </a:p>
          <a:p>
            <a:pPr>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Engineering </a:t>
            </a:r>
            <a:br>
              <a:rPr lang="en-US" dirty="0" smtClean="0"/>
            </a:br>
            <a:r>
              <a:rPr lang="en-US" i="1" dirty="0" smtClean="0">
                <a:solidFill>
                  <a:srgbClr val="FF0000"/>
                </a:solidFill>
              </a:rPr>
              <a:t>and the first</a:t>
            </a:r>
            <a:r>
              <a:rPr lang="en-US" dirty="0" smtClean="0">
                <a:solidFill>
                  <a:srgbClr val="FF0000"/>
                </a:solidFill>
              </a:rPr>
              <a:t> </a:t>
            </a:r>
            <a:r>
              <a:rPr lang="en-US" i="1" dirty="0" smtClean="0">
                <a:solidFill>
                  <a:srgbClr val="FF0000"/>
                </a:solidFill>
              </a:rPr>
              <a:t>software crisis</a:t>
            </a:r>
            <a:endParaRPr lang="en-US" dirty="0">
              <a:solidFill>
                <a:srgbClr val="FF0000"/>
              </a:solidFill>
            </a:endParaRPr>
          </a:p>
        </p:txBody>
      </p:sp>
      <p:sp>
        <p:nvSpPr>
          <p:cNvPr id="3" name="Content Placeholder 2"/>
          <p:cNvSpPr>
            <a:spLocks noGrp="1"/>
          </p:cNvSpPr>
          <p:nvPr>
            <p:ph idx="1"/>
          </p:nvPr>
        </p:nvSpPr>
        <p:spPr>
          <a:xfrm>
            <a:off x="214425" y="1600200"/>
            <a:ext cx="8929575" cy="4525963"/>
          </a:xfrm>
        </p:spPr>
        <p:txBody>
          <a:bodyPr>
            <a:normAutofit fontScale="85000" lnSpcReduction="10000"/>
          </a:bodyPr>
          <a:lstStyle/>
          <a:p>
            <a:r>
              <a:rPr lang="en-US" dirty="0" smtClean="0"/>
              <a:t>In </a:t>
            </a:r>
            <a:r>
              <a:rPr lang="en-US" dirty="0" smtClean="0"/>
              <a:t>the 1960s, computer use was growing very rapidly worldwide . By 1968 there were at least 10,000 installed in Europe alone.</a:t>
            </a:r>
          </a:p>
          <a:p>
            <a:r>
              <a:rPr lang="en-US" dirty="0" smtClean="0"/>
              <a:t>Large software systems were needed. OS/360 cost IBM over $50m </a:t>
            </a:r>
            <a:r>
              <a:rPr lang="en-US" i="1" dirty="0" smtClean="0"/>
              <a:t>per year</a:t>
            </a:r>
            <a:r>
              <a:rPr lang="en-US" dirty="0" smtClean="0"/>
              <a:t> during development and at least 5000 person years of </a:t>
            </a:r>
            <a:r>
              <a:rPr lang="en-US" dirty="0" smtClean="0"/>
              <a:t>effort – and it was 2 years late.</a:t>
            </a:r>
            <a:endParaRPr lang="en-US" dirty="0" smtClean="0"/>
          </a:p>
          <a:p>
            <a:r>
              <a:rPr lang="en-US" dirty="0" smtClean="0"/>
              <a:t>The </a:t>
            </a:r>
            <a:r>
              <a:rPr lang="en-US" dirty="0" smtClean="0">
                <a:solidFill>
                  <a:srgbClr val="FF0000"/>
                </a:solidFill>
              </a:rPr>
              <a:t>growing costs, delays, overruns and failures </a:t>
            </a:r>
            <a:r>
              <a:rPr lang="en-US" dirty="0" smtClean="0"/>
              <a:t>led to the view that there was a </a:t>
            </a:r>
            <a:r>
              <a:rPr lang="en-US" i="1" dirty="0" smtClean="0"/>
              <a:t>software crisis and to </a:t>
            </a:r>
            <a:r>
              <a:rPr lang="en-US" dirty="0" smtClean="0"/>
              <a:t> a decision by the NATO Science Council to</a:t>
            </a:r>
            <a:r>
              <a:rPr lang="en-US" dirty="0" smtClean="0"/>
              <a:t> arrange two </a:t>
            </a:r>
            <a:r>
              <a:rPr lang="en-US" dirty="0" smtClean="0"/>
              <a:t>expert conferences  to address the problems of software. Brian </a:t>
            </a:r>
            <a:r>
              <a:rPr lang="en-US" dirty="0" err="1" smtClean="0"/>
              <a:t>Randell</a:t>
            </a:r>
            <a:r>
              <a:rPr lang="en-US" dirty="0" smtClean="0"/>
              <a:t> has put the reports online </a:t>
            </a:r>
          </a:p>
          <a:p>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63856"/>
            <a:ext cx="8890000" cy="3681291"/>
          </a:xfrm>
          <a:prstGeom prst="rect">
            <a:avLst/>
          </a:prstGeom>
        </p:spPr>
      </p:pic>
      <p:sp>
        <p:nvSpPr>
          <p:cNvPr id="3" name="TextBox 2"/>
          <p:cNvSpPr txBox="1"/>
          <p:nvPr/>
        </p:nvSpPr>
        <p:spPr>
          <a:xfrm>
            <a:off x="745463" y="5177151"/>
            <a:ext cx="7523653" cy="369332"/>
          </a:xfrm>
          <a:prstGeom prst="rect">
            <a:avLst/>
          </a:prstGeom>
          <a:noFill/>
        </p:spPr>
        <p:txBody>
          <a:bodyPr wrap="square" rtlCol="0">
            <a:spAutoFit/>
          </a:bodyPr>
          <a:lstStyle/>
          <a:p>
            <a:r>
              <a:rPr lang="en-US" dirty="0" smtClean="0"/>
              <a:t>http://</a:t>
            </a:r>
            <a:r>
              <a:rPr lang="en-US" dirty="0" err="1" smtClean="0"/>
              <a:t>homepages.cs.ncl.ac.uk/brian.randell/NATO</a:t>
            </a:r>
            <a:r>
              <a:rPr lang="en-US" dirty="0" smtClean="0"/>
              <a:t>/</a:t>
            </a: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a:t>
            </a:r>
            <a:r>
              <a:rPr lang="en-US" dirty="0" smtClean="0"/>
              <a:t> insight was </a:t>
            </a:r>
            <a:r>
              <a:rPr lang="en-US" dirty="0" smtClean="0"/>
              <a:t>the need for </a:t>
            </a:r>
            <a:r>
              <a:rPr lang="en-US" i="1" dirty="0" err="1" smtClean="0"/>
              <a:t>analysable</a:t>
            </a:r>
            <a:r>
              <a:rPr lang="en-US" i="1" dirty="0" smtClean="0"/>
              <a:t> </a:t>
            </a:r>
            <a:r>
              <a:rPr lang="en-US" dirty="0" smtClean="0"/>
              <a:t>programming languages</a:t>
            </a:r>
            <a:endParaRPr lang="en-US" dirty="0"/>
          </a:p>
        </p:txBody>
      </p:sp>
      <p:sp>
        <p:nvSpPr>
          <p:cNvPr id="3" name="Content Placeholder 2"/>
          <p:cNvSpPr>
            <a:spLocks noGrp="1"/>
          </p:cNvSpPr>
          <p:nvPr>
            <p:ph idx="1"/>
          </p:nvPr>
        </p:nvSpPr>
        <p:spPr/>
        <p:txBody>
          <a:bodyPr>
            <a:normAutofit fontScale="92500" lnSpcReduction="20000"/>
          </a:bodyPr>
          <a:lstStyle/>
          <a:p>
            <a:r>
              <a:rPr lang="en-GB" i="1" dirty="0" smtClean="0"/>
              <a:t>“ Any significant advance in the programming art is sure to involve very extensive automated analyses of programs. … … Doing thorough analyses of programs is a big job. … </a:t>
            </a:r>
            <a:r>
              <a:rPr lang="en-GB" i="1" dirty="0" smtClean="0">
                <a:solidFill>
                  <a:srgbClr val="D60000"/>
                </a:solidFill>
              </a:rPr>
              <a:t>It requires a programming language which is susceptible to analysis.</a:t>
            </a:r>
            <a:r>
              <a:rPr lang="en-GB" i="1" dirty="0" smtClean="0">
                <a:solidFill>
                  <a:srgbClr val="FFFF00"/>
                </a:solidFill>
              </a:rPr>
              <a:t> </a:t>
            </a:r>
            <a:r>
              <a:rPr lang="en-GB" i="1" dirty="0" smtClean="0"/>
              <a:t>I think other programming languages will head either to the junk pile or to the repair shop for overhaul, or they will not be effective tools for the production of large programs.”</a:t>
            </a:r>
            <a:r>
              <a:rPr lang="en-GB" dirty="0" smtClean="0"/>
              <a:t>  </a:t>
            </a:r>
          </a:p>
          <a:p>
            <a:pPr>
              <a:buNone/>
            </a:pPr>
            <a:endParaRPr lang="en-GB" sz="2800" dirty="0" smtClean="0"/>
          </a:p>
          <a:p>
            <a:pPr>
              <a:buNone/>
            </a:pPr>
            <a:r>
              <a:rPr lang="en-GB" sz="2800" dirty="0" smtClean="0"/>
              <a:t>E S Lowry (IBM) </a:t>
            </a:r>
            <a:r>
              <a:rPr lang="en-GB" sz="2800" dirty="0" err="1" smtClean="0"/>
              <a:t>Nato</a:t>
            </a:r>
            <a:r>
              <a:rPr lang="en-GB" sz="2800" dirty="0" smtClean="0"/>
              <a:t> Conference, October 1969.</a:t>
            </a: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a:t>
            </a:r>
            <a:r>
              <a:rPr lang="en-US" dirty="0" smtClean="0"/>
              <a:t> on </a:t>
            </a:r>
            <a:r>
              <a:rPr lang="en-US" dirty="0" smtClean="0"/>
              <a:t>the limitations of testing</a:t>
            </a:r>
            <a:endParaRPr lang="en-US" dirty="0"/>
          </a:p>
        </p:txBody>
      </p:sp>
      <p:sp>
        <p:nvSpPr>
          <p:cNvPr id="3" name="Content Placeholder 2"/>
          <p:cNvSpPr>
            <a:spLocks noGrp="1"/>
          </p:cNvSpPr>
          <p:nvPr>
            <p:ph idx="1"/>
          </p:nvPr>
        </p:nvSpPr>
        <p:spPr/>
        <p:txBody>
          <a:bodyPr>
            <a:normAutofit/>
          </a:bodyPr>
          <a:lstStyle/>
          <a:p>
            <a:r>
              <a:rPr lang="en-GB" i="1" dirty="0" smtClean="0"/>
              <a:t>“One can construct convincing proofs quite readily of the ultimate futility of exhaustive testing of a program and even of testing by sampling.</a:t>
            </a:r>
            <a:r>
              <a:rPr lang="en-GB" dirty="0" smtClean="0"/>
              <a:t> Tony </a:t>
            </a:r>
            <a:r>
              <a:rPr lang="en-GB" dirty="0" smtClean="0"/>
              <a:t>Hoare</a:t>
            </a:r>
          </a:p>
          <a:p>
            <a:pPr>
              <a:buNone/>
            </a:pPr>
            <a:endParaRPr lang="en-GB" dirty="0" smtClean="0"/>
          </a:p>
          <a:p>
            <a:r>
              <a:rPr lang="en-GB" i="1" dirty="0" smtClean="0"/>
              <a:t>“Testing shows the presence, not the absence of bugs”.</a:t>
            </a:r>
            <a:r>
              <a:rPr lang="en-GB" dirty="0" smtClean="0"/>
              <a:t>  Edsger Dijkstra</a:t>
            </a:r>
          </a:p>
          <a:p>
            <a:pPr>
              <a:buNone/>
            </a:pPr>
            <a:endParaRPr lang="en-GB" dirty="0" smtClean="0"/>
          </a:p>
        </p:txBody>
      </p:sp>
      <p:sp>
        <p:nvSpPr>
          <p:cNvPr id="4" name="Slide Number Placeholder 3"/>
          <p:cNvSpPr>
            <a:spLocks noGrp="1"/>
          </p:cNvSpPr>
          <p:nvPr>
            <p:ph type="sldNum" sz="quarter" idx="12"/>
          </p:nvPr>
        </p:nvSpPr>
        <p:spPr/>
        <p:txBody>
          <a:bodyPr/>
          <a:lstStyle/>
          <a:p>
            <a:fld id="{AC529C7E-47F3-694D-8696-865366C443A3}"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smtClean="0"/>
              <a:t>1969-1972, Unix was created at Bell Labs </a:t>
            </a:r>
            <a:br>
              <a:rPr lang="en-US" sz="3200" dirty="0" smtClean="0"/>
            </a:br>
            <a:r>
              <a:rPr lang="en-US" sz="3200" dirty="0" smtClean="0"/>
              <a:t>by Dennis Richie and  Ken Thompson</a:t>
            </a:r>
            <a:endParaRPr lang="en-US" sz="3200" dirty="0"/>
          </a:p>
        </p:txBody>
      </p:sp>
      <p:pic>
        <p:nvPicPr>
          <p:cNvPr id="4" name="Content Placeholder 3" descr="Richie (L d) Thompson (R).tiff"/>
          <p:cNvPicPr>
            <a:picLocks noGrp="1" noChangeAspect="1"/>
          </p:cNvPicPr>
          <p:nvPr>
            <p:ph sz="half" idx="1"/>
          </p:nvPr>
        </p:nvPicPr>
        <p:blipFill>
          <a:blip r:embed="rId2"/>
          <a:srcRect t="-10320" b="-10320"/>
          <a:stretch>
            <a:fillRect/>
          </a:stretch>
        </p:blipFill>
        <p:spPr/>
      </p:pic>
      <p:sp>
        <p:nvSpPr>
          <p:cNvPr id="5" name="Content Placeholder 4"/>
          <p:cNvSpPr>
            <a:spLocks noGrp="1"/>
          </p:cNvSpPr>
          <p:nvPr>
            <p:ph sz="half" idx="2"/>
          </p:nvPr>
        </p:nvSpPr>
        <p:spPr>
          <a:xfrm>
            <a:off x="4648199" y="1600200"/>
            <a:ext cx="4291115" cy="4525963"/>
          </a:xfrm>
        </p:spPr>
        <p:txBody>
          <a:bodyPr>
            <a:normAutofit fontScale="92500" lnSpcReduction="10000"/>
          </a:bodyPr>
          <a:lstStyle/>
          <a:p>
            <a:r>
              <a:rPr lang="en-US" dirty="0" smtClean="0"/>
              <a:t>Both worked at Bell Labs as part of the </a:t>
            </a:r>
            <a:r>
              <a:rPr lang="en-US" dirty="0" err="1" smtClean="0"/>
              <a:t>Multics</a:t>
            </a:r>
            <a:r>
              <a:rPr lang="en-US" dirty="0" smtClean="0"/>
              <a:t> team</a:t>
            </a:r>
          </a:p>
          <a:p>
            <a:r>
              <a:rPr lang="en-US" dirty="0" smtClean="0"/>
              <a:t>Unix was designed by Thompson in 1969 to provide a similar service to </a:t>
            </a:r>
            <a:r>
              <a:rPr lang="en-US" dirty="0" err="1" smtClean="0"/>
              <a:t>Multics</a:t>
            </a:r>
            <a:r>
              <a:rPr lang="en-US" dirty="0" smtClean="0"/>
              <a:t> but much more simply. </a:t>
            </a:r>
          </a:p>
          <a:p>
            <a:r>
              <a:rPr lang="en-US" dirty="0" smtClean="0"/>
              <a:t>C language (Richie 1972)</a:t>
            </a:r>
          </a:p>
          <a:p>
            <a:r>
              <a:rPr lang="en-US" dirty="0" smtClean="0"/>
              <a:t>Unix re-implemented in C for portability</a:t>
            </a:r>
          </a:p>
          <a:p>
            <a:pPr>
              <a:buNone/>
            </a:pPr>
            <a:r>
              <a:rPr lang="en-US" dirty="0" smtClean="0">
                <a:solidFill>
                  <a:srgbClr val="0000FF"/>
                </a:solidFill>
              </a:rPr>
              <a:t>Read the code! It’s wonderful!</a:t>
            </a:r>
          </a:p>
          <a:p>
            <a:pPr>
              <a:buNone/>
            </a:pPr>
            <a:endParaRPr lang="en-US" dirty="0" smtClean="0"/>
          </a:p>
        </p:txBody>
      </p:sp>
      <p:sp>
        <p:nvSpPr>
          <p:cNvPr id="6" name="Slide Number Placeholder 5"/>
          <p:cNvSpPr>
            <a:spLocks noGrp="1"/>
          </p:cNvSpPr>
          <p:nvPr>
            <p:ph type="sldNum" sz="quarter" idx="12"/>
          </p:nvPr>
        </p:nvSpPr>
        <p:spPr/>
        <p:txBody>
          <a:bodyPr/>
          <a:lstStyle/>
          <a:p>
            <a:fld id="{AC529C7E-47F3-694D-8696-865366C443A3}"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By the 1970s, </a:t>
            </a:r>
            <a:r>
              <a:rPr lang="en-US" dirty="0" smtClean="0"/>
              <a:t>there were scientific foundations for software engineering </a:t>
            </a:r>
            <a:endParaRPr lang="en-US" dirty="0"/>
          </a:p>
        </p:txBody>
      </p:sp>
      <p:sp>
        <p:nvSpPr>
          <p:cNvPr id="3" name="Content Placeholder 2"/>
          <p:cNvSpPr>
            <a:spLocks noGrp="1"/>
          </p:cNvSpPr>
          <p:nvPr>
            <p:ph idx="1"/>
          </p:nvPr>
        </p:nvSpPr>
        <p:spPr>
          <a:xfrm>
            <a:off x="228600" y="1600200"/>
            <a:ext cx="8686800" cy="4525963"/>
          </a:xfrm>
        </p:spPr>
        <p:txBody>
          <a:bodyPr>
            <a:normAutofit fontScale="85000" lnSpcReduction="10000"/>
          </a:bodyPr>
          <a:lstStyle/>
          <a:p>
            <a:r>
              <a:rPr lang="en-US" dirty="0" smtClean="0"/>
              <a:t>IBM were preparing a mathematically formal definition of their programming language, PL/I (in VDM)</a:t>
            </a:r>
          </a:p>
          <a:p>
            <a:r>
              <a:rPr lang="en-US" dirty="0" smtClean="0"/>
              <a:t>Edsger Dijkstra had introduced “Structured Programming”, underpinned by a theorem by </a:t>
            </a:r>
            <a:r>
              <a:rPr lang="en-US" dirty="0" err="1" smtClean="0"/>
              <a:t>Jacopini</a:t>
            </a:r>
            <a:r>
              <a:rPr lang="en-US" dirty="0" smtClean="0"/>
              <a:t> and </a:t>
            </a:r>
            <a:r>
              <a:rPr lang="en-US" dirty="0" err="1" smtClean="0"/>
              <a:t>Bohm</a:t>
            </a:r>
            <a:r>
              <a:rPr lang="en-US" dirty="0" smtClean="0"/>
              <a:t>.</a:t>
            </a:r>
          </a:p>
          <a:p>
            <a:r>
              <a:rPr lang="en-US" dirty="0" smtClean="0"/>
              <a:t> Tony Hoare had published </a:t>
            </a:r>
            <a:r>
              <a:rPr lang="en-US" i="1" dirty="0" smtClean="0"/>
              <a:t>An Axiomatic Basis for Computer Programming, </a:t>
            </a:r>
            <a:r>
              <a:rPr lang="en-US" dirty="0" smtClean="0"/>
              <a:t>introducing the practical use of preconditions, postconditions, invariants and formal proof.</a:t>
            </a:r>
          </a:p>
          <a:p>
            <a:r>
              <a:rPr lang="en-US" dirty="0" smtClean="0"/>
              <a:t>Ole-Johan Dahl and Kristen </a:t>
            </a:r>
            <a:r>
              <a:rPr lang="en-US" dirty="0" err="1" smtClean="0"/>
              <a:t>Nygaard</a:t>
            </a:r>
            <a:r>
              <a:rPr lang="en-US" dirty="0" smtClean="0"/>
              <a:t> had invented object-oriented programming in their language SIMULA</a:t>
            </a:r>
          </a:p>
          <a:p>
            <a:pPr>
              <a:buNone/>
            </a:pPr>
            <a:r>
              <a:rPr lang="en-US" dirty="0" smtClean="0"/>
              <a:t>See: </a:t>
            </a:r>
            <a:r>
              <a:rPr lang="en-US" i="1" dirty="0" smtClean="0"/>
              <a:t>Structured Programming, </a:t>
            </a:r>
            <a:r>
              <a:rPr lang="en-US" dirty="0" smtClean="0"/>
              <a:t>Dahl, Dijkstra and Hoare 1972</a:t>
            </a: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1970s: Software </a:t>
            </a:r>
            <a:r>
              <a:rPr lang="en-US" dirty="0" smtClean="0"/>
              <a:t>Engineering</a:t>
            </a:r>
            <a:r>
              <a:rPr lang="en-US" dirty="0" smtClean="0"/>
              <a:t> progress</a:t>
            </a:r>
            <a:endParaRPr lang="en-US" dirty="0"/>
          </a:p>
        </p:txBody>
      </p:sp>
      <p:sp>
        <p:nvSpPr>
          <p:cNvPr id="3" name="Content Placeholder 2"/>
          <p:cNvSpPr>
            <a:spLocks noGrp="1"/>
          </p:cNvSpPr>
          <p:nvPr>
            <p:ph idx="1"/>
          </p:nvPr>
        </p:nvSpPr>
        <p:spPr/>
        <p:txBody>
          <a:bodyPr vert="horz">
            <a:normAutofit fontScale="85000" lnSpcReduction="10000"/>
          </a:bodyPr>
          <a:lstStyle/>
          <a:p>
            <a:r>
              <a:rPr lang="en-US" dirty="0" smtClean="0"/>
              <a:t>Advances in Structured methods </a:t>
            </a:r>
          </a:p>
          <a:p>
            <a:pPr lvl="1"/>
            <a:r>
              <a:rPr lang="en-US" dirty="0" smtClean="0"/>
              <a:t>Top-down functional design, </a:t>
            </a:r>
            <a:r>
              <a:rPr lang="en-US" i="1" dirty="0" smtClean="0"/>
              <a:t>stepwise refinement </a:t>
            </a:r>
            <a:endParaRPr lang="en-US" dirty="0" smtClean="0"/>
          </a:p>
          <a:p>
            <a:pPr lvl="1"/>
            <a:r>
              <a:rPr lang="en-US" dirty="0" smtClean="0"/>
              <a:t>Data-led design (</a:t>
            </a:r>
            <a:r>
              <a:rPr lang="en-US" i="1" dirty="0" smtClean="0"/>
              <a:t>Jackson Structured Programming</a:t>
            </a:r>
            <a:r>
              <a:rPr lang="en-US" dirty="0" smtClean="0"/>
              <a:t>)</a:t>
            </a:r>
          </a:p>
          <a:p>
            <a:r>
              <a:rPr lang="en-US" dirty="0" smtClean="0"/>
              <a:t>Practical </a:t>
            </a:r>
            <a:r>
              <a:rPr lang="en-US" i="1" dirty="0" smtClean="0"/>
              <a:t>formal methods</a:t>
            </a:r>
            <a:r>
              <a:rPr lang="en-US" dirty="0" smtClean="0"/>
              <a:t>: mathematically rigorous methods for specifying and developing programs</a:t>
            </a:r>
          </a:p>
          <a:p>
            <a:pPr lvl="1"/>
            <a:r>
              <a:rPr lang="en-US" dirty="0" smtClean="0"/>
              <a:t>VDM (Jones), Z (</a:t>
            </a:r>
            <a:r>
              <a:rPr lang="en-US" dirty="0" err="1" smtClean="0"/>
              <a:t>Abrial</a:t>
            </a:r>
            <a:r>
              <a:rPr lang="en-US" dirty="0" smtClean="0"/>
              <a:t>) … …</a:t>
            </a:r>
          </a:p>
          <a:p>
            <a:r>
              <a:rPr lang="en-US" dirty="0" smtClean="0"/>
              <a:t>Advances in software development processes</a:t>
            </a:r>
          </a:p>
          <a:p>
            <a:pPr lvl="1"/>
            <a:r>
              <a:rPr lang="en-US" i="1" dirty="0" smtClean="0"/>
              <a:t>Mythical Man Month </a:t>
            </a:r>
            <a:r>
              <a:rPr lang="en-US" dirty="0" smtClean="0"/>
              <a:t>(Fred Brooks), Harlan Mills</a:t>
            </a:r>
          </a:p>
          <a:p>
            <a:pPr lvl="1"/>
            <a:r>
              <a:rPr lang="en-US" i="1" dirty="0" smtClean="0"/>
              <a:t>Software Engineering Economics </a:t>
            </a:r>
            <a:r>
              <a:rPr lang="en-US" dirty="0" smtClean="0"/>
              <a:t>(Barry Boehm</a:t>
            </a:r>
            <a:r>
              <a:rPr lang="en-US" dirty="0" smtClean="0"/>
              <a:t>)</a:t>
            </a:r>
            <a:endParaRPr lang="en-US" i="1" dirty="0" smtClean="0"/>
          </a:p>
          <a:p>
            <a:pPr>
              <a:buNone/>
            </a:pPr>
            <a:r>
              <a:rPr lang="en-US" dirty="0" smtClean="0">
                <a:solidFill>
                  <a:srgbClr val="0000FF"/>
                </a:solidFill>
              </a:rPr>
              <a:t>We had t</a:t>
            </a:r>
            <a:r>
              <a:rPr lang="en-US" dirty="0" smtClean="0">
                <a:solidFill>
                  <a:srgbClr val="0000FF"/>
                </a:solidFill>
              </a:rPr>
              <a:t>he </a:t>
            </a:r>
            <a:r>
              <a:rPr lang="en-US" dirty="0" smtClean="0">
                <a:solidFill>
                  <a:srgbClr val="0000FF"/>
                </a:solidFill>
              </a:rPr>
              <a:t>basis for professional software engineering!</a:t>
            </a:r>
            <a:endParaRPr lang="en-US" i="1" dirty="0" smtClean="0">
              <a:solidFill>
                <a:srgbClr val="0000FF"/>
              </a:solidFill>
            </a:endParaRPr>
          </a:p>
        </p:txBody>
      </p:sp>
      <p:sp>
        <p:nvSpPr>
          <p:cNvPr id="4" name="Slide Number Placeholder 3"/>
          <p:cNvSpPr>
            <a:spLocks noGrp="1"/>
          </p:cNvSpPr>
          <p:nvPr>
            <p:ph type="sldNum" sz="quarter" idx="12"/>
          </p:nvPr>
        </p:nvSpPr>
        <p:spPr/>
        <p:txBody>
          <a:bodyPr/>
          <a:lstStyle/>
          <a:p>
            <a:fld id="{AC529C7E-47F3-694D-8696-865366C443A3}"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19306" y="728693"/>
            <a:ext cx="8924694" cy="1143000"/>
          </a:xfrm>
        </p:spPr>
        <p:txBody>
          <a:bodyPr>
            <a:normAutofit fontScale="90000"/>
          </a:bodyPr>
          <a:lstStyle/>
          <a:p>
            <a:r>
              <a:rPr lang="en-US" sz="4000" dirty="0" smtClean="0"/>
              <a:t>A Very Brief (and partial) History</a:t>
            </a:r>
            <a:r>
              <a:rPr lang="en-US" dirty="0" smtClean="0"/>
              <a:t/>
            </a:r>
            <a:br>
              <a:rPr lang="en-US" dirty="0" smtClean="0"/>
            </a:br>
            <a:endParaRPr lang="en-US" dirty="0"/>
          </a:p>
        </p:txBody>
      </p:sp>
      <p:sp>
        <p:nvSpPr>
          <p:cNvPr id="3" name="Content Placeholder 2"/>
          <p:cNvSpPr>
            <a:spLocks noGrp="1"/>
          </p:cNvSpPr>
          <p:nvPr>
            <p:ph idx="1"/>
          </p:nvPr>
        </p:nvSpPr>
        <p:spPr>
          <a:xfrm>
            <a:off x="219306" y="1871693"/>
            <a:ext cx="8705388" cy="4525963"/>
          </a:xfrm>
        </p:spPr>
        <p:txBody>
          <a:bodyPr>
            <a:normAutofit fontScale="92500" lnSpcReduction="20000"/>
          </a:bodyPr>
          <a:lstStyle/>
          <a:p>
            <a:r>
              <a:rPr lang="en-US" dirty="0" smtClean="0"/>
              <a:t>Tonight’s lecture tries to</a:t>
            </a:r>
            <a:r>
              <a:rPr lang="en-US" dirty="0" smtClean="0"/>
              <a:t> </a:t>
            </a:r>
            <a:r>
              <a:rPr lang="en-US" dirty="0" smtClean="0"/>
              <a:t>answer two questions</a:t>
            </a:r>
            <a:r>
              <a:rPr lang="en-US" dirty="0" smtClean="0"/>
              <a:t>:</a:t>
            </a:r>
          </a:p>
          <a:p>
            <a:pPr lvl="1"/>
            <a:r>
              <a:rPr lang="en-US" dirty="0" smtClean="0"/>
              <a:t>how we got from </a:t>
            </a:r>
            <a:r>
              <a:rPr lang="en-US" dirty="0" smtClean="0"/>
              <a:t>slide-rules to driverless cars in less than a lifetime</a:t>
            </a:r>
            <a:endParaRPr lang="en-US" dirty="0" smtClean="0"/>
          </a:p>
          <a:p>
            <a:pPr lvl="1"/>
            <a:r>
              <a:rPr lang="en-US" dirty="0" smtClean="0"/>
              <a:t>and </a:t>
            </a:r>
            <a:r>
              <a:rPr lang="en-US" dirty="0" smtClean="0"/>
              <a:t>why most hardware is well engineered and very reliable yet most software is </a:t>
            </a:r>
            <a:r>
              <a:rPr lang="en-US" i="1" dirty="0" smtClean="0"/>
              <a:t>not </a:t>
            </a:r>
            <a:r>
              <a:rPr lang="en-US" dirty="0" smtClean="0"/>
              <a:t>well engineered and has lots of defects that put us all at risk. </a:t>
            </a:r>
          </a:p>
          <a:p>
            <a:r>
              <a:rPr lang="en-US" dirty="0" smtClean="0"/>
              <a:t>I have to leave out many important and interesting developments. The transcript gives far more detail than I have time </a:t>
            </a:r>
            <a:r>
              <a:rPr lang="en-US" dirty="0" smtClean="0"/>
              <a:t>for, and the most important themes introduced here will be developed much further in later lectures.</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9708" y="1620516"/>
            <a:ext cx="7799518" cy="4440204"/>
          </a:xfrm>
          <a:prstGeom prst="rect">
            <a:avLst/>
          </a:prstGeom>
        </p:spPr>
      </p:pic>
      <p:sp>
        <p:nvSpPr>
          <p:cNvPr id="3" name="Title 2"/>
          <p:cNvSpPr>
            <a:spLocks noGrp="1"/>
          </p:cNvSpPr>
          <p:nvPr>
            <p:ph type="title"/>
          </p:nvPr>
        </p:nvSpPr>
        <p:spPr>
          <a:xfrm>
            <a:off x="1" y="477516"/>
            <a:ext cx="9143999" cy="1143000"/>
          </a:xfrm>
        </p:spPr>
        <p:txBody>
          <a:bodyPr>
            <a:noAutofit/>
          </a:bodyPr>
          <a:lstStyle/>
          <a:p>
            <a:r>
              <a:rPr lang="en-US" sz="3200" dirty="0" smtClean="0"/>
              <a:t>But most programmers still saw software development as a craft, not as engineering, and informal methods were widely promoted</a:t>
            </a:r>
            <a:endParaRPr lang="en-US" sz="3200"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44" dirty="0" smtClean="0"/>
              <a:t>So in the 1980s, Moore’s </a:t>
            </a:r>
            <a:r>
              <a:rPr lang="en-US" sz="4444" dirty="0" smtClean="0"/>
              <a:t>Law led to</a:t>
            </a:r>
            <a:r>
              <a:rPr lang="en-US" dirty="0" smtClean="0"/>
              <a:t/>
            </a:r>
            <a:br>
              <a:rPr lang="en-US" dirty="0" smtClean="0"/>
            </a:br>
            <a:r>
              <a:rPr lang="en-US" sz="3556" i="1" dirty="0" smtClean="0">
                <a:solidFill>
                  <a:srgbClr val="FF0000"/>
                </a:solidFill>
              </a:rPr>
              <a:t>the second software crisis</a:t>
            </a:r>
            <a:endParaRPr lang="en-US" i="1" dirty="0">
              <a:solidFill>
                <a:srgbClr val="FF0000"/>
              </a:solidFill>
            </a:endParaRPr>
          </a:p>
        </p:txBody>
      </p:sp>
      <p:sp>
        <p:nvSpPr>
          <p:cNvPr id="3" name="Content Placeholder 2"/>
          <p:cNvSpPr>
            <a:spLocks noGrp="1"/>
          </p:cNvSpPr>
          <p:nvPr>
            <p:ph idx="1"/>
          </p:nvPr>
        </p:nvSpPr>
        <p:spPr>
          <a:xfrm>
            <a:off x="457199" y="1600200"/>
            <a:ext cx="8448697" cy="4525963"/>
          </a:xfrm>
        </p:spPr>
        <p:txBody>
          <a:bodyPr>
            <a:normAutofit fontScale="55000" lnSpcReduction="20000"/>
          </a:bodyPr>
          <a:lstStyle/>
          <a:p>
            <a:r>
              <a:rPr lang="en-US" dirty="0" smtClean="0"/>
              <a:t>Cheap personal </a:t>
            </a:r>
            <a:r>
              <a:rPr lang="en-US" dirty="0" smtClean="0"/>
              <a:t>computers and microprocessors  spread computing into many more application areas</a:t>
            </a:r>
          </a:p>
          <a:p>
            <a:r>
              <a:rPr lang="en-US" dirty="0" smtClean="0"/>
              <a:t>Mainframe </a:t>
            </a:r>
            <a:r>
              <a:rPr lang="en-US" dirty="0" smtClean="0"/>
              <a:t>tools and languages were often unavailable for these processors and systems: COBOL, FORTRAN, BASIC and C were widely used.</a:t>
            </a:r>
            <a:r>
              <a:rPr lang="en-US" dirty="0" smtClean="0"/>
              <a:t> </a:t>
            </a:r>
          </a:p>
          <a:p>
            <a:r>
              <a:rPr lang="en-US" dirty="0" smtClean="0"/>
              <a:t>The poor design of most of the popular programming languages made it easy </a:t>
            </a:r>
            <a:r>
              <a:rPr lang="en-US" dirty="0" smtClean="0"/>
              <a:t>to </a:t>
            </a:r>
            <a:r>
              <a:rPr lang="en-US" dirty="0" smtClean="0"/>
              <a:t>make errors </a:t>
            </a:r>
            <a:r>
              <a:rPr lang="en-US" dirty="0" smtClean="0"/>
              <a:t>and hard to </a:t>
            </a:r>
            <a:r>
              <a:rPr lang="en-US" dirty="0" smtClean="0"/>
              <a:t>find them.</a:t>
            </a:r>
          </a:p>
          <a:p>
            <a:r>
              <a:rPr lang="en-US" dirty="0" smtClean="0"/>
              <a:t>Many more programmers were needed – and few </a:t>
            </a:r>
            <a:r>
              <a:rPr lang="en-US" dirty="0" smtClean="0"/>
              <a:t>were </a:t>
            </a:r>
            <a:r>
              <a:rPr lang="en-US" dirty="0" smtClean="0"/>
              <a:t>available with computer science or engineering expertise.</a:t>
            </a:r>
          </a:p>
          <a:p>
            <a:r>
              <a:rPr lang="en-US" dirty="0" smtClean="0"/>
              <a:t>To make money, low cost and </a:t>
            </a:r>
            <a:r>
              <a:rPr lang="en-US" dirty="0" smtClean="0"/>
              <a:t>innovation were far </a:t>
            </a:r>
            <a:r>
              <a:rPr lang="en-US" dirty="0" smtClean="0"/>
              <a:t>more important than quality</a:t>
            </a:r>
            <a:endParaRPr lang="en-US" i="1" dirty="0" smtClean="0"/>
          </a:p>
          <a:p>
            <a:endParaRPr lang="en-US" dirty="0" smtClean="0">
              <a:solidFill>
                <a:srgbClr val="0000FF"/>
              </a:solidFill>
            </a:endParaRPr>
          </a:p>
          <a:p>
            <a:pPr>
              <a:buNone/>
            </a:pPr>
            <a:r>
              <a:rPr lang="en-US" i="1" dirty="0" smtClean="0">
                <a:solidFill>
                  <a:srgbClr val="1F497D"/>
                </a:solidFill>
              </a:rPr>
              <a:t>Inevitably, there were many more</a:t>
            </a:r>
            <a:r>
              <a:rPr lang="en-US" i="1" dirty="0" smtClean="0">
                <a:solidFill>
                  <a:srgbClr val="1F497D"/>
                </a:solidFill>
              </a:rPr>
              <a:t> failing projects, costing many </a:t>
            </a:r>
            <a:r>
              <a:rPr lang="en-US" i="1" dirty="0" smtClean="0">
                <a:solidFill>
                  <a:srgbClr val="1F497D"/>
                </a:solidFill>
              </a:rPr>
              <a:t>$</a:t>
            </a:r>
            <a:r>
              <a:rPr lang="en-US" i="1" dirty="0" err="1" smtClean="0">
                <a:solidFill>
                  <a:srgbClr val="1F497D"/>
                </a:solidFill>
              </a:rPr>
              <a:t>m</a:t>
            </a:r>
            <a:r>
              <a:rPr lang="en-US" i="1" dirty="0" smtClean="0">
                <a:solidFill>
                  <a:srgbClr val="1F497D"/>
                </a:solidFill>
              </a:rPr>
              <a:t> and £</a:t>
            </a:r>
            <a:r>
              <a:rPr lang="en-US" i="1" dirty="0" err="1" smtClean="0">
                <a:solidFill>
                  <a:srgbClr val="1F497D"/>
                </a:solidFill>
              </a:rPr>
              <a:t>m</a:t>
            </a:r>
            <a:endParaRPr lang="en-US" i="1" dirty="0" smtClean="0">
              <a:solidFill>
                <a:srgbClr val="0000FF"/>
              </a:solidFill>
            </a:endParaRPr>
          </a:p>
          <a:p>
            <a:pPr>
              <a:buNone/>
            </a:pPr>
            <a:endParaRPr lang="en-US" i="1" dirty="0" smtClean="0">
              <a:solidFill>
                <a:srgbClr val="1F497D"/>
              </a:solidFill>
            </a:endParaRPr>
          </a:p>
          <a:p>
            <a:pPr indent="0">
              <a:buNone/>
            </a:pPr>
            <a:r>
              <a:rPr lang="en-US" dirty="0" smtClean="0">
                <a:solidFill>
                  <a:srgbClr val="000000"/>
                </a:solidFill>
              </a:rPr>
              <a:t>In the USA, this second software crisis led </a:t>
            </a:r>
            <a:r>
              <a:rPr lang="en-US" dirty="0" err="1" smtClean="0">
                <a:solidFill>
                  <a:srgbClr val="000000"/>
                </a:solidFill>
              </a:rPr>
              <a:t>DoD</a:t>
            </a:r>
            <a:r>
              <a:rPr lang="en-US" dirty="0" smtClean="0">
                <a:solidFill>
                  <a:srgbClr val="000000"/>
                </a:solidFill>
              </a:rPr>
              <a:t> to set up a Software Engineering Institute at CMU. The SEI were asked to devise a way to assess defense contractors’ </a:t>
            </a:r>
            <a:r>
              <a:rPr lang="en-US" dirty="0" smtClean="0">
                <a:solidFill>
                  <a:srgbClr val="000000"/>
                </a:solidFill>
              </a:rPr>
              <a:t>competence and devised </a:t>
            </a:r>
            <a:r>
              <a:rPr lang="en-US" dirty="0" smtClean="0">
                <a:solidFill>
                  <a:srgbClr val="000000"/>
                </a:solidFill>
              </a:rPr>
              <a:t>the </a:t>
            </a:r>
            <a:r>
              <a:rPr lang="en-US" i="1" dirty="0" smtClean="0">
                <a:solidFill>
                  <a:srgbClr val="000000"/>
                </a:solidFill>
              </a:rPr>
              <a:t>Capability Maturity Model </a:t>
            </a:r>
            <a:r>
              <a:rPr lang="en-US" dirty="0" smtClean="0">
                <a:solidFill>
                  <a:srgbClr val="000000"/>
                </a:solidFill>
              </a:rPr>
              <a:t>(CMM)</a:t>
            </a:r>
          </a:p>
          <a:p>
            <a:pPr>
              <a:buNone/>
            </a:pP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6151" y="165100"/>
            <a:ext cx="8457849" cy="5851056"/>
          </a:xfrm>
          <a:prstGeom prst="rect">
            <a:avLst/>
          </a:prstGeom>
        </p:spPr>
      </p:pic>
      <p:sp>
        <p:nvSpPr>
          <p:cNvPr id="5" name="TextBox 4"/>
          <p:cNvSpPr txBox="1"/>
          <p:nvPr/>
        </p:nvSpPr>
        <p:spPr>
          <a:xfrm>
            <a:off x="686151" y="6383810"/>
            <a:ext cx="6699227" cy="369332"/>
          </a:xfrm>
          <a:prstGeom prst="rect">
            <a:avLst/>
          </a:prstGeom>
          <a:noFill/>
        </p:spPr>
        <p:txBody>
          <a:bodyPr wrap="square" rtlCol="0">
            <a:spAutoFit/>
          </a:bodyPr>
          <a:lstStyle/>
          <a:p>
            <a:r>
              <a:rPr lang="en-US" dirty="0" smtClean="0"/>
              <a:t>http://</a:t>
            </a:r>
            <a:r>
              <a:rPr lang="en-US" dirty="0" err="1" smtClean="0"/>
              <a:t>homepages.inf.ed.ac.uk/dts/pm/Papers/cmm.pdf</a:t>
            </a:r>
            <a:endParaRPr lang="en-US" dirty="0"/>
          </a:p>
        </p:txBody>
      </p:sp>
      <p:sp>
        <p:nvSpPr>
          <p:cNvPr id="6" name="Slide Number Placeholder 5"/>
          <p:cNvSpPr>
            <a:spLocks noGrp="1"/>
          </p:cNvSpPr>
          <p:nvPr>
            <p:ph type="sldNum" sz="quarter" idx="12"/>
          </p:nvPr>
        </p:nvSpPr>
        <p:spPr/>
        <p:txBody>
          <a:bodyPr/>
          <a:lstStyle/>
          <a:p>
            <a:fld id="{AC529C7E-47F3-694D-8696-865366C443A3}"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Capability Maturity Model </a:t>
            </a:r>
            <a:br>
              <a:rPr lang="en-US" dirty="0" smtClean="0"/>
            </a:br>
            <a:r>
              <a:rPr lang="en-US" sz="2800" dirty="0" smtClean="0"/>
              <a:t>of the Software Engineering Institute at CMU </a:t>
            </a:r>
            <a:endParaRPr lang="en-US" dirty="0"/>
          </a:p>
        </p:txBody>
      </p:sp>
      <p:sp>
        <p:nvSpPr>
          <p:cNvPr id="3" name="Content Placeholder 2"/>
          <p:cNvSpPr>
            <a:spLocks noGrp="1"/>
          </p:cNvSpPr>
          <p:nvPr>
            <p:ph idx="1"/>
          </p:nvPr>
        </p:nvSpPr>
        <p:spPr>
          <a:xfrm>
            <a:off x="457200" y="1600200"/>
            <a:ext cx="8432468" cy="4525963"/>
          </a:xfrm>
        </p:spPr>
        <p:txBody>
          <a:bodyPr>
            <a:normAutofit fontScale="62500" lnSpcReduction="20000"/>
          </a:bodyPr>
          <a:lstStyle/>
          <a:p>
            <a:pPr>
              <a:buNone/>
            </a:pPr>
            <a:r>
              <a:rPr lang="en-US" dirty="0" smtClean="0"/>
              <a:t>Level 1: Initial</a:t>
            </a:r>
          </a:p>
          <a:p>
            <a:pPr>
              <a:buNone/>
            </a:pPr>
            <a:r>
              <a:rPr lang="en-US" dirty="0" smtClean="0"/>
              <a:t>	</a:t>
            </a:r>
            <a:r>
              <a:rPr lang="en-US" sz="2400" dirty="0" smtClean="0"/>
              <a:t>Software development processes are ad hoc and unstable (“chaotic”)</a:t>
            </a:r>
            <a:endParaRPr lang="en-US" dirty="0" smtClean="0"/>
          </a:p>
          <a:p>
            <a:pPr>
              <a:buNone/>
            </a:pPr>
            <a:r>
              <a:rPr lang="en-US" dirty="0" smtClean="0"/>
              <a:t>Level 2: Repeatable</a:t>
            </a:r>
          </a:p>
          <a:p>
            <a:pPr>
              <a:buNone/>
            </a:pPr>
            <a:r>
              <a:rPr lang="en-US" dirty="0" smtClean="0"/>
              <a:t>	</a:t>
            </a:r>
            <a:r>
              <a:rPr lang="en-US" sz="2400" dirty="0" smtClean="0"/>
              <a:t>The </a:t>
            </a:r>
            <a:r>
              <a:rPr lang="en-US" sz="2400" dirty="0" err="1" smtClean="0"/>
              <a:t>organisation</a:t>
            </a:r>
            <a:r>
              <a:rPr lang="en-US" sz="2400" dirty="0" smtClean="0"/>
              <a:t> can (usually) repeat processes successfully</a:t>
            </a:r>
            <a:endParaRPr lang="en-US" dirty="0" smtClean="0"/>
          </a:p>
          <a:p>
            <a:pPr>
              <a:buNone/>
            </a:pPr>
            <a:r>
              <a:rPr lang="en-US" dirty="0" smtClean="0"/>
              <a:t>Level 3: Defined</a:t>
            </a:r>
          </a:p>
          <a:p>
            <a:pPr>
              <a:buNone/>
            </a:pPr>
            <a:r>
              <a:rPr lang="en-US" dirty="0" smtClean="0"/>
              <a:t>	</a:t>
            </a:r>
            <a:r>
              <a:rPr lang="en-US" sz="2400" dirty="0" smtClean="0"/>
              <a:t>The development processes are a documented company standard. Staff are trained in them and follow them (Broadly equivalent to a professional implementation of ISO 9001 quality management)</a:t>
            </a:r>
            <a:endParaRPr lang="en-US" dirty="0" smtClean="0"/>
          </a:p>
          <a:p>
            <a:pPr>
              <a:buNone/>
            </a:pPr>
            <a:r>
              <a:rPr lang="en-US" dirty="0" smtClean="0"/>
              <a:t>Level 4: Managed</a:t>
            </a:r>
          </a:p>
          <a:p>
            <a:pPr>
              <a:buNone/>
            </a:pPr>
            <a:r>
              <a:rPr lang="en-US" dirty="0" smtClean="0"/>
              <a:t>	</a:t>
            </a:r>
            <a:r>
              <a:rPr lang="en-US" sz="2378" dirty="0" smtClean="0"/>
              <a:t>Processes are measured and the measurements are used in estimating and  project management</a:t>
            </a:r>
          </a:p>
          <a:p>
            <a:pPr>
              <a:buNone/>
            </a:pPr>
            <a:r>
              <a:rPr lang="en-US" dirty="0" smtClean="0"/>
              <a:t>Level 5: </a:t>
            </a:r>
            <a:r>
              <a:rPr lang="en-US" dirty="0" err="1" smtClean="0"/>
              <a:t>Optimising</a:t>
            </a:r>
            <a:endParaRPr lang="en-US" dirty="0" smtClean="0"/>
          </a:p>
          <a:p>
            <a:pPr>
              <a:buNone/>
            </a:pPr>
            <a:r>
              <a:rPr lang="en-US" dirty="0" smtClean="0"/>
              <a:t>	</a:t>
            </a:r>
            <a:r>
              <a:rPr lang="en-US" sz="2200" dirty="0" smtClean="0"/>
              <a:t>Continuous improvement of the development  processes has become routine</a:t>
            </a:r>
          </a:p>
          <a:p>
            <a:pPr>
              <a:buNone/>
            </a:pPr>
            <a:endParaRPr lang="en-US" sz="2200" dirty="0" smtClean="0"/>
          </a:p>
          <a:p>
            <a:pPr>
              <a:buNone/>
            </a:pPr>
            <a:r>
              <a:rPr lang="en-US" dirty="0" smtClean="0">
                <a:solidFill>
                  <a:srgbClr val="0000FF"/>
                </a:solidFill>
              </a:rPr>
              <a:t>Most Defense Contractors were found to be at Level 1</a:t>
            </a:r>
          </a:p>
          <a:p>
            <a:pPr>
              <a:buNone/>
            </a:pPr>
            <a:endParaRPr lang="en-US" dirty="0" smtClean="0">
              <a:solidFill>
                <a:srgbClr val="0000FF"/>
              </a:solidFill>
            </a:endParaRPr>
          </a:p>
          <a:p>
            <a:pPr>
              <a:buNone/>
            </a:pPr>
            <a:r>
              <a:rPr lang="en-US" dirty="0" smtClean="0">
                <a:solidFill>
                  <a:srgbClr val="0000FF"/>
                </a:solidFill>
              </a:rPr>
              <a:t>See Watts Humphrey.     http://www.sei.cmu.edu/reports/87tr011.pdf</a:t>
            </a:r>
          </a:p>
        </p:txBody>
      </p:sp>
      <p:sp>
        <p:nvSpPr>
          <p:cNvPr id="4" name="Slide Number Placeholder 3"/>
          <p:cNvSpPr>
            <a:spLocks noGrp="1"/>
          </p:cNvSpPr>
          <p:nvPr>
            <p:ph type="sldNum" sz="quarter" idx="12"/>
          </p:nvPr>
        </p:nvSpPr>
        <p:spPr/>
        <p:txBody>
          <a:bodyPr/>
          <a:lstStyle/>
          <a:p>
            <a:fld id="{AC529C7E-47F3-694D-8696-865366C443A3}"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Responses to this 2</a:t>
            </a:r>
            <a:r>
              <a:rPr lang="en-US" baseline="30000" dirty="0" smtClean="0"/>
              <a:t>nd</a:t>
            </a:r>
            <a:r>
              <a:rPr lang="en-US" dirty="0" smtClean="0"/>
              <a:t> Software Crisis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dirty="0" smtClean="0"/>
              <a:t>UK: STARTS guide; BS 5750/ISO 9001 quality management became</a:t>
            </a:r>
            <a:r>
              <a:rPr lang="en-US" dirty="0" smtClean="0"/>
              <a:t> almost mandatory</a:t>
            </a:r>
            <a:r>
              <a:rPr lang="en-US" dirty="0" smtClean="0"/>
              <a:t>; SSADM and other structured methods were introduced</a:t>
            </a:r>
          </a:p>
          <a:p>
            <a:pPr indent="0">
              <a:buNone/>
            </a:pPr>
            <a:r>
              <a:rPr lang="en-US" dirty="0" smtClean="0"/>
              <a:t>A</a:t>
            </a:r>
            <a:r>
              <a:rPr lang="en-US" dirty="0" smtClean="0"/>
              <a:t> very few </a:t>
            </a:r>
            <a:r>
              <a:rPr lang="en-US" dirty="0" smtClean="0"/>
              <a:t>companies in the UK, USA and Europe adopted mathematically formal methods </a:t>
            </a:r>
          </a:p>
          <a:p>
            <a:pPr indent="0">
              <a:buNone/>
            </a:pPr>
            <a:r>
              <a:rPr lang="en-US" dirty="0" smtClean="0"/>
              <a:t>Most software companies continued with informal specifications and profited from the inevitable “change requests” (</a:t>
            </a:r>
            <a:r>
              <a:rPr lang="en-US" dirty="0" err="1" smtClean="0"/>
              <a:t>CRs</a:t>
            </a:r>
            <a:r>
              <a:rPr lang="en-US" dirty="0" smtClean="0"/>
              <a:t>). </a:t>
            </a:r>
          </a:p>
          <a:p>
            <a:pPr indent="0">
              <a:buNone/>
            </a:pPr>
            <a:r>
              <a:rPr lang="en-US" dirty="0" smtClean="0"/>
              <a:t>Suppliers whose estimates were evidence-based and </a:t>
            </a:r>
            <a:r>
              <a:rPr lang="en-US" dirty="0" smtClean="0"/>
              <a:t>accurate, </a:t>
            </a:r>
            <a:r>
              <a:rPr lang="en-US" dirty="0" smtClean="0"/>
              <a:t>lost</a:t>
            </a:r>
            <a:r>
              <a:rPr lang="en-US" dirty="0" smtClean="0"/>
              <a:t> most contracts on price – to </a:t>
            </a:r>
            <a:r>
              <a:rPr lang="en-US" dirty="0" smtClean="0"/>
              <a:t>companies </a:t>
            </a:r>
            <a:r>
              <a:rPr lang="en-US" dirty="0" smtClean="0"/>
              <a:t>that either did not understand the requirements or that had </a:t>
            </a:r>
            <a:r>
              <a:rPr lang="en-US" dirty="0" smtClean="0"/>
              <a:t>a policy of bidding at a loss to win the contract and relying on </a:t>
            </a:r>
            <a:r>
              <a:rPr lang="en-US" dirty="0" err="1" smtClean="0"/>
              <a:t>CRs</a:t>
            </a:r>
            <a:r>
              <a:rPr lang="en-US" dirty="0" smtClean="0"/>
              <a:t> to restore profit</a:t>
            </a:r>
          </a:p>
          <a:p>
            <a:pPr>
              <a:buNone/>
            </a:pP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1995: Standish Group CHAOS report</a:t>
            </a:r>
            <a:endParaRPr lang="en-US" dirty="0"/>
          </a:p>
        </p:txBody>
      </p:sp>
      <p:sp>
        <p:nvSpPr>
          <p:cNvPr id="3" name="Content Placeholder 2"/>
          <p:cNvSpPr>
            <a:spLocks noGrp="1"/>
          </p:cNvSpPr>
          <p:nvPr>
            <p:ph idx="1"/>
          </p:nvPr>
        </p:nvSpPr>
        <p:spPr/>
        <p:txBody>
          <a:bodyPr/>
          <a:lstStyle/>
          <a:p>
            <a:r>
              <a:rPr lang="en-US" dirty="0" smtClean="0"/>
              <a:t>A survey of 8,380 application projects</a:t>
            </a:r>
          </a:p>
          <a:p>
            <a:pPr>
              <a:buNone/>
            </a:pPr>
            <a:r>
              <a:rPr lang="en-US" dirty="0" smtClean="0">
                <a:solidFill>
                  <a:srgbClr val="0000FF"/>
                </a:solidFill>
              </a:rPr>
              <a:t>	31.1% </a:t>
            </a:r>
            <a:r>
              <a:rPr lang="en-US" dirty="0" smtClean="0"/>
              <a:t>were cancelled before delivery</a:t>
            </a:r>
          </a:p>
          <a:p>
            <a:pPr>
              <a:buNone/>
            </a:pPr>
            <a:r>
              <a:rPr lang="en-US" dirty="0" smtClean="0">
                <a:solidFill>
                  <a:srgbClr val="0000FF"/>
                </a:solidFill>
              </a:rPr>
              <a:t>	</a:t>
            </a:r>
            <a:r>
              <a:rPr lang="en-US" dirty="0" smtClean="0">
                <a:solidFill>
                  <a:srgbClr val="000000"/>
                </a:solidFill>
              </a:rPr>
              <a:t>Only </a:t>
            </a:r>
            <a:r>
              <a:rPr lang="en-US" dirty="0" smtClean="0">
                <a:solidFill>
                  <a:srgbClr val="0000FF"/>
                </a:solidFill>
              </a:rPr>
              <a:t>16.2% </a:t>
            </a:r>
            <a:r>
              <a:rPr lang="en-US" dirty="0" smtClean="0"/>
              <a:t>were on time, on budget and met the requirements</a:t>
            </a:r>
          </a:p>
          <a:p>
            <a:pPr>
              <a:buNone/>
            </a:pPr>
            <a:endParaRPr lang="en-US" dirty="0" smtClean="0"/>
          </a:p>
          <a:p>
            <a:pPr>
              <a:buNone/>
            </a:pPr>
            <a:r>
              <a:rPr lang="en-US" dirty="0" smtClean="0"/>
              <a:t>For every 100 projects that started, there were 94 </a:t>
            </a:r>
            <a:r>
              <a:rPr lang="en-US" i="1" dirty="0" smtClean="0"/>
              <a:t>restarts</a:t>
            </a:r>
          </a:p>
          <a:p>
            <a:pPr>
              <a:buNone/>
            </a:pP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1995: Standish Group CHAOS report</a:t>
            </a:r>
            <a:endParaRPr lang="en-US" dirty="0"/>
          </a:p>
        </p:txBody>
      </p:sp>
      <p:sp>
        <p:nvSpPr>
          <p:cNvPr id="3" name="Content Placeholder 2"/>
          <p:cNvSpPr>
            <a:spLocks noGrp="1"/>
          </p:cNvSpPr>
          <p:nvPr>
            <p:ph idx="1"/>
          </p:nvPr>
        </p:nvSpPr>
        <p:spPr/>
        <p:txBody>
          <a:bodyPr/>
          <a:lstStyle/>
          <a:p>
            <a:pPr>
              <a:buNone/>
            </a:pPr>
            <a:r>
              <a:rPr lang="en-US" dirty="0" smtClean="0"/>
              <a:t>Average </a:t>
            </a:r>
            <a:r>
              <a:rPr lang="en-US" i="1" dirty="0" smtClean="0"/>
              <a:t>cost </a:t>
            </a:r>
            <a:r>
              <a:rPr lang="en-US" dirty="0" smtClean="0"/>
              <a:t>overrun:		</a:t>
            </a:r>
            <a:r>
              <a:rPr lang="en-US" dirty="0" smtClean="0">
                <a:solidFill>
                  <a:srgbClr val="FF0000"/>
                </a:solidFill>
              </a:rPr>
              <a:t>189%</a:t>
            </a:r>
          </a:p>
          <a:p>
            <a:pPr>
              <a:buNone/>
            </a:pPr>
            <a:r>
              <a:rPr lang="en-US" dirty="0" smtClean="0"/>
              <a:t>Average </a:t>
            </a:r>
            <a:r>
              <a:rPr lang="en-US" i="1" dirty="0" smtClean="0"/>
              <a:t>time</a:t>
            </a:r>
            <a:r>
              <a:rPr lang="en-US" dirty="0" smtClean="0"/>
              <a:t> overrun:	</a:t>
            </a:r>
            <a:r>
              <a:rPr lang="en-US" dirty="0" smtClean="0">
                <a:solidFill>
                  <a:srgbClr val="FF0000"/>
                </a:solidFill>
              </a:rPr>
              <a:t>222%</a:t>
            </a:r>
          </a:p>
          <a:p>
            <a:pPr>
              <a:buNone/>
            </a:pPr>
            <a:r>
              <a:rPr lang="en-US" dirty="0" smtClean="0"/>
              <a:t>Average</a:t>
            </a:r>
            <a:r>
              <a:rPr lang="en-US" dirty="0" smtClean="0"/>
              <a:t> number of features </a:t>
            </a:r>
            <a:r>
              <a:rPr lang="en-US" dirty="0" smtClean="0"/>
              <a:t>delivered: </a:t>
            </a:r>
            <a:r>
              <a:rPr lang="en-US" dirty="0" smtClean="0">
                <a:solidFill>
                  <a:srgbClr val="FF0000"/>
                </a:solidFill>
              </a:rPr>
              <a:t>61% of those originally specified</a:t>
            </a:r>
          </a:p>
          <a:p>
            <a:pPr>
              <a:buNone/>
            </a:pPr>
            <a:endParaRPr lang="en-US" dirty="0" smtClean="0"/>
          </a:p>
          <a:p>
            <a:pPr>
              <a:buNone/>
            </a:pPr>
            <a:r>
              <a:rPr lang="en-US" dirty="0" smtClean="0"/>
              <a:t>Source: </a:t>
            </a:r>
            <a:r>
              <a:rPr lang="en-US" sz="2000" dirty="0" smtClean="0">
                <a:hlinkClick r:id="rId2"/>
              </a:rPr>
              <a:t>https://net.educause.edu/ir/library/pdf/NCP08083B.pdf</a:t>
            </a:r>
            <a:endParaRPr lang="en-US" sz="2000" dirty="0" smtClean="0"/>
          </a:p>
          <a:p>
            <a:pPr>
              <a:buNone/>
            </a:pPr>
            <a:endParaRPr lang="en-US" sz="2000" dirty="0" smtClean="0"/>
          </a:p>
          <a:p>
            <a:pPr>
              <a:buNone/>
            </a:pPr>
            <a:r>
              <a:rPr lang="en-US" sz="2000" dirty="0" smtClean="0"/>
              <a:t>Data © http://</a:t>
            </a:r>
            <a:r>
              <a:rPr lang="en-US" sz="2000" dirty="0" err="1" smtClean="0"/>
              <a:t>standishgroup.com</a:t>
            </a:r>
            <a:endParaRPr lang="en-US" sz="1800"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Exponential growth in the internet</a:t>
            </a:r>
            <a:endParaRPr lang="en-US" dirty="0"/>
          </a:p>
        </p:txBody>
      </p:sp>
      <p:pic>
        <p:nvPicPr>
          <p:cNvPr id="6" name="Content Placeholder 5" descr="Internet history.tiff"/>
          <p:cNvPicPr>
            <a:picLocks noGrp="1" noChangeAspect="1"/>
          </p:cNvPicPr>
          <p:nvPr>
            <p:ph idx="1"/>
          </p:nvPr>
        </p:nvPicPr>
        <p:blipFill>
          <a:blip r:embed="rId3"/>
          <a:srcRect l="-2570" r="-2570"/>
          <a:stretch>
            <a:fillRect/>
          </a:stretch>
        </p:blipFill>
        <p:spPr>
          <a:xfrm>
            <a:off x="101429" y="1912546"/>
            <a:ext cx="9042571" cy="4973066"/>
          </a:xfrm>
        </p:spPr>
      </p:pic>
      <p:sp>
        <p:nvSpPr>
          <p:cNvPr id="7" name="TextBox 6"/>
          <p:cNvSpPr txBox="1"/>
          <p:nvPr/>
        </p:nvSpPr>
        <p:spPr>
          <a:xfrm>
            <a:off x="1436974" y="6480594"/>
            <a:ext cx="7249826" cy="307777"/>
          </a:xfrm>
          <a:prstGeom prst="rect">
            <a:avLst/>
          </a:prstGeom>
          <a:noFill/>
        </p:spPr>
        <p:txBody>
          <a:bodyPr wrap="square" rtlCol="0">
            <a:spAutoFit/>
          </a:bodyPr>
          <a:lstStyle/>
          <a:p>
            <a:r>
              <a:rPr lang="en-US" sz="1400" dirty="0" err="1" smtClean="0"/>
              <a:t>http://www.internetsociety.org/internet/what-internet/history-internet/brief-history-internet</a:t>
            </a:r>
            <a:endParaRPr lang="en-US" sz="1400" dirty="0"/>
          </a:p>
        </p:txBody>
      </p:sp>
      <p:sp>
        <p:nvSpPr>
          <p:cNvPr id="5" name="Slide Number Placeholder 4"/>
          <p:cNvSpPr>
            <a:spLocks noGrp="1"/>
          </p:cNvSpPr>
          <p:nvPr>
            <p:ph type="sldNum" sz="quarter" idx="12"/>
          </p:nvPr>
        </p:nvSpPr>
        <p:spPr/>
        <p:txBody>
          <a:bodyPr/>
          <a:lstStyle/>
          <a:p>
            <a:fld id="{AC529C7E-47F3-694D-8696-865366C443A3}"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Development in the 1990s</a:t>
            </a:r>
            <a:endParaRPr lang="en-US" dirty="0"/>
          </a:p>
        </p:txBody>
      </p:sp>
      <p:sp>
        <p:nvSpPr>
          <p:cNvPr id="3" name="Content Placeholder 2"/>
          <p:cNvSpPr>
            <a:spLocks noGrp="1"/>
          </p:cNvSpPr>
          <p:nvPr>
            <p:ph idx="1"/>
          </p:nvPr>
        </p:nvSpPr>
        <p:spPr>
          <a:xfrm>
            <a:off x="233926" y="1600200"/>
            <a:ext cx="8688680" cy="4525963"/>
          </a:xfrm>
        </p:spPr>
        <p:txBody>
          <a:bodyPr>
            <a:normAutofit fontScale="85000" lnSpcReduction="10000"/>
          </a:bodyPr>
          <a:lstStyle/>
          <a:p>
            <a:r>
              <a:rPr lang="en-US" dirty="0" smtClean="0"/>
              <a:t>By the end of the 1990s, many practical lessons had been learnt, but these were craft skills not engineering</a:t>
            </a:r>
          </a:p>
          <a:p>
            <a:pPr lvl="1"/>
            <a:r>
              <a:rPr lang="en-US" dirty="0" smtClean="0"/>
              <a:t>Understand the customer’s business needs</a:t>
            </a:r>
          </a:p>
          <a:p>
            <a:pPr lvl="1"/>
            <a:r>
              <a:rPr lang="en-US" dirty="0" smtClean="0"/>
              <a:t>Build prototypes and involve the end-users wherever possible</a:t>
            </a:r>
          </a:p>
          <a:p>
            <a:pPr lvl="1"/>
            <a:r>
              <a:rPr lang="en-US" dirty="0" smtClean="0"/>
              <a:t>Add new features in short, manageable “sprints”</a:t>
            </a:r>
          </a:p>
          <a:p>
            <a:pPr lvl="1"/>
            <a:r>
              <a:rPr lang="en-US" dirty="0" smtClean="0"/>
              <a:t>Integrate frequently and test for regression</a:t>
            </a:r>
          </a:p>
          <a:p>
            <a:pPr lvl="1"/>
            <a:r>
              <a:rPr lang="en-US" dirty="0" smtClean="0"/>
              <a:t>Work in small teams and review each others’ work </a:t>
            </a:r>
          </a:p>
          <a:p>
            <a:r>
              <a:rPr lang="en-US" dirty="0" smtClean="0"/>
              <a:t>Such </a:t>
            </a:r>
            <a:r>
              <a:rPr lang="en-US" i="1" dirty="0" smtClean="0"/>
              <a:t>agile methods </a:t>
            </a:r>
            <a:r>
              <a:rPr lang="en-US" dirty="0" smtClean="0"/>
              <a:t>worked fairly well, if the application was neither novel to the developers, nor critical.</a:t>
            </a:r>
          </a:p>
          <a:p>
            <a:pPr indent="0">
              <a:buNone/>
            </a:pPr>
            <a:r>
              <a:rPr lang="en-US" dirty="0" smtClean="0">
                <a:solidFill>
                  <a:srgbClr val="0000FF"/>
                </a:solidFill>
              </a:rPr>
              <a:t>But such methods went wrong with novel or complex systems or if safety or security were essential. </a:t>
            </a:r>
            <a:endParaRPr lang="en-US" dirty="0" smtClean="0">
              <a:solidFill>
                <a:srgbClr val="000000"/>
              </a:solidFill>
            </a:endParaRP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a:t>
            </a:r>
            <a:r>
              <a:rPr lang="en-US" baseline="30000" dirty="0" smtClean="0"/>
              <a:t>st </a:t>
            </a:r>
            <a:r>
              <a:rPr lang="en-US" dirty="0" smtClean="0"/>
              <a:t>Century Computing</a:t>
            </a:r>
            <a:endParaRPr lang="en-US" dirty="0"/>
          </a:p>
        </p:txBody>
      </p:sp>
      <p:sp>
        <p:nvSpPr>
          <p:cNvPr id="3" name="Content Placeholder 2"/>
          <p:cNvSpPr>
            <a:spLocks noGrp="1"/>
          </p:cNvSpPr>
          <p:nvPr>
            <p:ph idx="1"/>
          </p:nvPr>
        </p:nvSpPr>
        <p:spPr>
          <a:xfrm>
            <a:off x="457199" y="1600200"/>
            <a:ext cx="8466189" cy="4883879"/>
          </a:xfrm>
        </p:spPr>
        <p:txBody>
          <a:bodyPr>
            <a:normAutofit fontScale="92500" lnSpcReduction="20000"/>
          </a:bodyPr>
          <a:lstStyle/>
          <a:p>
            <a:r>
              <a:rPr lang="en-US" dirty="0" smtClean="0"/>
              <a:t>Y2K came and went. </a:t>
            </a:r>
          </a:p>
          <a:p>
            <a:r>
              <a:rPr lang="en-US" dirty="0" smtClean="0"/>
              <a:t>Moore’s Law had led to </a:t>
            </a:r>
            <a:r>
              <a:rPr lang="en-US" dirty="0" err="1" smtClean="0"/>
              <a:t>iPads</a:t>
            </a:r>
            <a:r>
              <a:rPr lang="en-US" dirty="0" smtClean="0"/>
              <a:t> and </a:t>
            </a:r>
            <a:r>
              <a:rPr lang="en-US" dirty="0" err="1" smtClean="0"/>
              <a:t>smartphones</a:t>
            </a:r>
            <a:r>
              <a:rPr lang="en-US" dirty="0" smtClean="0"/>
              <a:t> and computers in almost everything</a:t>
            </a:r>
          </a:p>
          <a:p>
            <a:r>
              <a:rPr lang="en-US" dirty="0" smtClean="0"/>
              <a:t>Almost all software was developed without a rigorous specification</a:t>
            </a:r>
          </a:p>
          <a:p>
            <a:r>
              <a:rPr lang="en-US" dirty="0" smtClean="0"/>
              <a:t>Almost all verification and validation was </a:t>
            </a:r>
            <a:r>
              <a:rPr lang="en-US" i="1" dirty="0" smtClean="0"/>
              <a:t>still </a:t>
            </a:r>
            <a:r>
              <a:rPr lang="en-US" dirty="0" smtClean="0"/>
              <a:t>done by running tests</a:t>
            </a:r>
          </a:p>
          <a:p>
            <a:r>
              <a:rPr lang="en-US" dirty="0" smtClean="0"/>
              <a:t>Millions of new programmers writing Apps, many of them with no training in computer science or software engineering and little understanding of computer security</a:t>
            </a:r>
          </a:p>
          <a:p>
            <a:pPr>
              <a:buNone/>
            </a:pPr>
            <a:endParaRPr lang="en-US" dirty="0" smtClean="0"/>
          </a:p>
          <a:p>
            <a:pPr algn="ctr">
              <a:buNone/>
            </a:pPr>
            <a:endParaRPr lang="en-US" i="1" dirty="0" smtClean="0">
              <a:solidFill>
                <a:srgbClr val="0000FF"/>
              </a:solidFill>
            </a:endParaRPr>
          </a:p>
        </p:txBody>
      </p:sp>
      <p:sp>
        <p:nvSpPr>
          <p:cNvPr id="4" name="Slide Number Placeholder 3"/>
          <p:cNvSpPr>
            <a:spLocks noGrp="1"/>
          </p:cNvSpPr>
          <p:nvPr>
            <p:ph type="sldNum" sz="quarter" idx="12"/>
          </p:nvPr>
        </p:nvSpPr>
        <p:spPr/>
        <p:txBody>
          <a:bodyPr/>
          <a:lstStyle/>
          <a:p>
            <a:fld id="{AC529C7E-47F3-694D-8696-865366C443A3}"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join in the discussions</a:t>
            </a:r>
            <a:endParaRPr lang="en-US" dirty="0"/>
          </a:p>
        </p:txBody>
      </p:sp>
      <p:sp>
        <p:nvSpPr>
          <p:cNvPr id="3" name="Content Placeholder 2"/>
          <p:cNvSpPr>
            <a:spLocks noGrp="1"/>
          </p:cNvSpPr>
          <p:nvPr>
            <p:ph idx="1"/>
          </p:nvPr>
        </p:nvSpPr>
        <p:spPr>
          <a:xfrm>
            <a:off x="233927" y="1600200"/>
            <a:ext cx="8671970" cy="4525963"/>
          </a:xfrm>
        </p:spPr>
        <p:txBody>
          <a:bodyPr>
            <a:normAutofit lnSpcReduction="10000"/>
          </a:bodyPr>
          <a:lstStyle/>
          <a:p>
            <a:pPr indent="0">
              <a:buNone/>
            </a:pPr>
            <a:endParaRPr lang="en-US" dirty="0" smtClean="0"/>
          </a:p>
          <a:p>
            <a:pPr indent="0">
              <a:buNone/>
            </a:pPr>
            <a:endParaRPr lang="en-US" dirty="0" smtClean="0"/>
          </a:p>
          <a:p>
            <a:pPr indent="0">
              <a:buNone/>
            </a:pPr>
            <a:endParaRPr lang="en-US" dirty="0" smtClean="0"/>
          </a:p>
          <a:p>
            <a:pPr indent="0">
              <a:buNone/>
            </a:pPr>
            <a:r>
              <a:rPr lang="en-US" dirty="0" smtClean="0"/>
              <a:t>Please share your</a:t>
            </a:r>
            <a:r>
              <a:rPr lang="en-US" dirty="0" smtClean="0"/>
              <a:t> opinions, knowledge and questions on </a:t>
            </a:r>
            <a:r>
              <a:rPr lang="en-US" dirty="0" smtClean="0">
                <a:hlinkClick r:id="rId2"/>
              </a:rPr>
              <a:t>http://cyberliving.uk</a:t>
            </a:r>
            <a:r>
              <a:rPr lang="en-US" dirty="0" smtClean="0"/>
              <a:t> </a:t>
            </a:r>
          </a:p>
          <a:p>
            <a:pPr indent="0">
              <a:buNone/>
            </a:pPr>
            <a:endParaRPr lang="en-US" dirty="0" smtClean="0"/>
          </a:p>
          <a:p>
            <a:pPr indent="0">
              <a:buNone/>
            </a:pPr>
            <a:endParaRPr lang="en-US" dirty="0" smtClean="0"/>
          </a:p>
          <a:p>
            <a:pPr indent="0">
              <a:buNone/>
            </a:pPr>
            <a:r>
              <a:rPr lang="en-US" dirty="0" smtClean="0"/>
              <a:t>And tweet with </a:t>
            </a:r>
            <a:r>
              <a:rPr lang="en-US" dirty="0" err="1" smtClean="0"/>
              <a:t>hashtag</a:t>
            </a:r>
            <a:r>
              <a:rPr lang="en-US" dirty="0" smtClean="0"/>
              <a:t> </a:t>
            </a:r>
            <a:r>
              <a:rPr lang="en-US" b="1" dirty="0" smtClean="0"/>
              <a:t>#</a:t>
            </a:r>
            <a:r>
              <a:rPr lang="en-US" b="1" dirty="0" err="1" smtClean="0"/>
              <a:t>cyberliving</a:t>
            </a:r>
            <a:endParaRPr lang="en-US" b="1" dirty="0" smtClean="0"/>
          </a:p>
        </p:txBody>
      </p:sp>
      <p:sp>
        <p:nvSpPr>
          <p:cNvPr id="4" name="Slide Number Placeholder 3"/>
          <p:cNvSpPr>
            <a:spLocks noGrp="1"/>
          </p:cNvSpPr>
          <p:nvPr>
            <p:ph type="sldNum" sz="quarter" idx="12"/>
          </p:nvPr>
        </p:nvSpPr>
        <p:spPr/>
        <p:txBody>
          <a:bodyPr/>
          <a:lstStyle/>
          <a:p>
            <a:fld id="{AC529C7E-47F3-694D-8696-865366C443A3}"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Developer numbers from IDC.tiff"/>
          <p:cNvPicPr>
            <a:picLocks noChangeAspect="1"/>
          </p:cNvPicPr>
          <p:nvPr/>
        </p:nvPicPr>
        <p:blipFill>
          <a:blip r:embed="rId2"/>
          <a:stretch>
            <a:fillRect/>
          </a:stretch>
        </p:blipFill>
        <p:spPr>
          <a:xfrm>
            <a:off x="0" y="1649550"/>
            <a:ext cx="9144000" cy="2827130"/>
          </a:xfrm>
          <a:prstGeom prst="rect">
            <a:avLst/>
          </a:prstGeom>
        </p:spPr>
      </p:pic>
      <p:sp>
        <p:nvSpPr>
          <p:cNvPr id="6" name="Title 5"/>
          <p:cNvSpPr>
            <a:spLocks noGrp="1"/>
          </p:cNvSpPr>
          <p:nvPr>
            <p:ph type="title"/>
          </p:nvPr>
        </p:nvSpPr>
        <p:spPr/>
        <p:txBody>
          <a:bodyPr>
            <a:normAutofit fontScale="90000"/>
          </a:bodyPr>
          <a:lstStyle/>
          <a:p>
            <a:r>
              <a:rPr lang="en-US" dirty="0" smtClean="0"/>
              <a:t>How many programmers worldwide ?</a:t>
            </a:r>
            <a:endParaRPr lang="en-US" dirty="0"/>
          </a:p>
        </p:txBody>
      </p:sp>
      <p:sp>
        <p:nvSpPr>
          <p:cNvPr id="7" name="TextBox 6"/>
          <p:cNvSpPr txBox="1"/>
          <p:nvPr/>
        </p:nvSpPr>
        <p:spPr>
          <a:xfrm>
            <a:off x="228600" y="5608467"/>
            <a:ext cx="8686800" cy="369332"/>
          </a:xfrm>
          <a:prstGeom prst="rect">
            <a:avLst/>
          </a:prstGeom>
          <a:noFill/>
        </p:spPr>
        <p:txBody>
          <a:bodyPr wrap="square" rtlCol="0">
            <a:spAutoFit/>
          </a:bodyPr>
          <a:lstStyle/>
          <a:p>
            <a:r>
              <a:rPr lang="en-US" dirty="0" smtClean="0"/>
              <a:t>Source: </a:t>
            </a:r>
            <a:r>
              <a:rPr lang="en-US" dirty="0" smtClean="0">
                <a:hlinkClick r:id="rId3"/>
              </a:rPr>
              <a:t>http://www.infoq.com/news/2014/01/IDC-software-developers</a:t>
            </a:r>
            <a:r>
              <a:rPr lang="en-US" dirty="0" smtClean="0"/>
              <a:t>, quoting IDC</a:t>
            </a:r>
            <a:endParaRPr lang="en-US" dirty="0"/>
          </a:p>
        </p:txBody>
      </p:sp>
      <p:sp>
        <p:nvSpPr>
          <p:cNvPr id="8" name="Slide Number Placeholder 7"/>
          <p:cNvSpPr>
            <a:spLocks noGrp="1"/>
          </p:cNvSpPr>
          <p:nvPr>
            <p:ph type="sldNum" sz="quarter" idx="12"/>
          </p:nvPr>
        </p:nvSpPr>
        <p:spPr/>
        <p:txBody>
          <a:bodyPr/>
          <a:lstStyle/>
          <a:p>
            <a:fld id="{AC529C7E-47F3-694D-8696-865366C443A3}" type="slidenum">
              <a:rPr lang="en-US" smtClean="0"/>
              <a:pPr/>
              <a:t>40</a:t>
            </a:fld>
            <a:endParaRPr lang="en-US"/>
          </a:p>
        </p:txBody>
      </p:sp>
      <p:sp>
        <p:nvSpPr>
          <p:cNvPr id="9" name="Footer Placeholder 8"/>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Third </a:t>
            </a:r>
            <a:r>
              <a:rPr lang="en-US" dirty="0" smtClean="0"/>
              <a:t>Software Crisis</a:t>
            </a:r>
            <a:endParaRPr lang="en-US" dirty="0"/>
          </a:p>
        </p:txBody>
      </p:sp>
      <p:sp>
        <p:nvSpPr>
          <p:cNvPr id="3" name="Content Placeholder 2"/>
          <p:cNvSpPr>
            <a:spLocks noGrp="1"/>
          </p:cNvSpPr>
          <p:nvPr>
            <p:ph idx="1"/>
          </p:nvPr>
        </p:nvSpPr>
        <p:spPr>
          <a:xfrm>
            <a:off x="0" y="1600200"/>
            <a:ext cx="9144000" cy="4525963"/>
          </a:xfrm>
        </p:spPr>
        <p:txBody>
          <a:bodyPr vert="horz">
            <a:normAutofit lnSpcReduction="10000"/>
          </a:bodyPr>
          <a:lstStyle/>
          <a:p>
            <a:pPr indent="0">
              <a:spcBef>
                <a:spcPts val="1368"/>
              </a:spcBef>
              <a:buNone/>
            </a:pPr>
            <a:r>
              <a:rPr lang="en-US" dirty="0" smtClean="0"/>
              <a:t>Hardware is mostly well engineered and reliable, because that has been the business priority</a:t>
            </a:r>
          </a:p>
          <a:p>
            <a:pPr indent="0">
              <a:spcBef>
                <a:spcPts val="1368"/>
              </a:spcBef>
              <a:buNone/>
            </a:pPr>
            <a:r>
              <a:rPr lang="en-US" i="1" dirty="0" smtClean="0"/>
              <a:t>But software is often neither of these, because the business priorities have been different</a:t>
            </a:r>
          </a:p>
          <a:p>
            <a:pPr indent="0">
              <a:spcBef>
                <a:spcPts val="1368"/>
              </a:spcBef>
              <a:buNone/>
            </a:pPr>
            <a:r>
              <a:rPr lang="en-US" dirty="0" smtClean="0">
                <a:solidFill>
                  <a:srgbClr val="000000"/>
                </a:solidFill>
              </a:rPr>
              <a:t>We have a rapidly growing dependence on software (e.g. a cashless society, driverless cars, “digital by default” services) and </a:t>
            </a:r>
            <a:r>
              <a:rPr lang="en-US" dirty="0" err="1" smtClean="0">
                <a:solidFill>
                  <a:srgbClr val="000000"/>
                </a:solidFill>
              </a:rPr>
              <a:t>cyberattacks</a:t>
            </a:r>
            <a:r>
              <a:rPr lang="en-US" dirty="0" smtClean="0">
                <a:solidFill>
                  <a:srgbClr val="000000"/>
                </a:solidFill>
              </a:rPr>
              <a:t> are now seen by Government as a threat</a:t>
            </a:r>
            <a:r>
              <a:rPr lang="en-US" dirty="0" smtClean="0">
                <a:solidFill>
                  <a:srgbClr val="000000"/>
                </a:solidFill>
              </a:rPr>
              <a:t> that is as </a:t>
            </a:r>
            <a:r>
              <a:rPr lang="en-US" dirty="0" smtClean="0">
                <a:solidFill>
                  <a:srgbClr val="000000"/>
                </a:solidFill>
              </a:rPr>
              <a:t>great as war, terrorism or pandemic </a:t>
            </a:r>
            <a:r>
              <a:rPr lang="en-US" dirty="0" smtClean="0">
                <a:solidFill>
                  <a:srgbClr val="000000"/>
                </a:solidFill>
              </a:rPr>
              <a:t>infections such as </a:t>
            </a:r>
            <a:r>
              <a:rPr lang="en-US" dirty="0" err="1" smtClean="0">
                <a:solidFill>
                  <a:srgbClr val="000000"/>
                </a:solidFill>
              </a:rPr>
              <a:t>ebola</a:t>
            </a:r>
            <a:r>
              <a:rPr lang="en-US" dirty="0" smtClean="0">
                <a:solidFill>
                  <a:srgbClr val="000000"/>
                </a:solidFill>
              </a:rPr>
              <a:t>.</a:t>
            </a:r>
            <a:endParaRPr lang="en-US" dirty="0" smtClean="0">
              <a:solidFill>
                <a:srgbClr val="000000"/>
              </a:solidFill>
            </a:endParaRPr>
          </a:p>
          <a:p>
            <a:pPr indent="0">
              <a:spcBef>
                <a:spcPts val="1368"/>
              </a:spcBef>
              <a:buNone/>
            </a:pPr>
            <a:endParaRPr lang="en-US" dirty="0" smtClean="0">
              <a:solidFill>
                <a:srgbClr val="000000"/>
              </a:solidFill>
            </a:endParaRPr>
          </a:p>
          <a:p>
            <a:pPr indent="0">
              <a:spcBef>
                <a:spcPts val="1368"/>
              </a:spcBef>
              <a:buNone/>
            </a:pPr>
            <a:endParaRPr lang="en-US" dirty="0" smtClean="0">
              <a:solidFill>
                <a:srgbClr val="000000"/>
              </a:solidFill>
            </a:endParaRPr>
          </a:p>
          <a:p>
            <a:pPr indent="0">
              <a:spcBef>
                <a:spcPts val="1368"/>
              </a:spcBef>
              <a:buNone/>
            </a:pPr>
            <a:endParaRPr lang="en-US" dirty="0" smtClean="0"/>
          </a:p>
        </p:txBody>
      </p:sp>
      <p:sp>
        <p:nvSpPr>
          <p:cNvPr id="4" name="Slide Number Placeholder 3"/>
          <p:cNvSpPr>
            <a:spLocks noGrp="1"/>
          </p:cNvSpPr>
          <p:nvPr>
            <p:ph type="sldNum" sz="quarter" idx="12"/>
          </p:nvPr>
        </p:nvSpPr>
        <p:spPr/>
        <p:txBody>
          <a:bodyPr/>
          <a:lstStyle/>
          <a:p>
            <a:fld id="{AC529C7E-47F3-694D-8696-865366C443A3}"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have software developers largely ignored software engineering?</a:t>
            </a:r>
            <a:endParaRPr lang="en-US" dirty="0"/>
          </a:p>
        </p:txBody>
      </p:sp>
      <p:sp>
        <p:nvSpPr>
          <p:cNvPr id="3" name="Content Placeholder 2"/>
          <p:cNvSpPr>
            <a:spLocks noGrp="1"/>
          </p:cNvSpPr>
          <p:nvPr>
            <p:ph idx="1"/>
          </p:nvPr>
        </p:nvSpPr>
        <p:spPr>
          <a:xfrm>
            <a:off x="457200" y="2332037"/>
            <a:ext cx="8229600" cy="4525963"/>
          </a:xfrm>
        </p:spPr>
        <p:txBody>
          <a:bodyPr>
            <a:normAutofit fontScale="85000" lnSpcReduction="20000"/>
          </a:bodyPr>
          <a:lstStyle/>
          <a:p>
            <a:pPr marL="0" indent="0">
              <a:lnSpc>
                <a:spcPct val="90000"/>
              </a:lnSpc>
              <a:buFontTx/>
              <a:buNone/>
            </a:pPr>
            <a:r>
              <a:rPr lang="en-GB" dirty="0" smtClean="0"/>
              <a:t>We are like the barber-surgeons of earlier ages, who prided themselves on the sharpness of their knives and the speed with which they dispatched their duty -- either shaving a beard or amputating a limb. </a:t>
            </a:r>
          </a:p>
          <a:p>
            <a:pPr marL="0" indent="0">
              <a:lnSpc>
                <a:spcPct val="90000"/>
              </a:lnSpc>
              <a:buFontTx/>
              <a:buNone/>
            </a:pPr>
            <a:r>
              <a:rPr lang="en-GB" dirty="0" smtClean="0"/>
              <a:t>Imagine the dismay with which they greeted some ivory-towered academic who told them that the practice of surgery should be based on a long and detailed study of human anatomy, on familiarity with surgical procedures pioneered by great doctors of the past, and that it should be carried out only in a strictly controlled bug-free environment, far removed from the hair and dust of the normal barber's shop</a:t>
            </a:r>
            <a:r>
              <a:rPr lang="en-GB" sz="3600" dirty="0" smtClean="0"/>
              <a:t>.</a:t>
            </a:r>
          </a:p>
          <a:p>
            <a:pPr marL="0" indent="0">
              <a:lnSpc>
                <a:spcPct val="90000"/>
              </a:lnSpc>
              <a:buFontTx/>
              <a:buNone/>
            </a:pPr>
            <a:r>
              <a:rPr lang="en-GB" sz="3600" dirty="0" smtClean="0"/>
              <a:t>						</a:t>
            </a:r>
            <a:r>
              <a:rPr lang="en-GB" sz="2800" dirty="0" smtClean="0"/>
              <a:t>Tony Hoare</a:t>
            </a:r>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join in the discussions</a:t>
            </a:r>
            <a:endParaRPr lang="en-US" dirty="0"/>
          </a:p>
        </p:txBody>
      </p:sp>
      <p:sp>
        <p:nvSpPr>
          <p:cNvPr id="3" name="Content Placeholder 2"/>
          <p:cNvSpPr>
            <a:spLocks noGrp="1"/>
          </p:cNvSpPr>
          <p:nvPr>
            <p:ph idx="1"/>
          </p:nvPr>
        </p:nvSpPr>
        <p:spPr>
          <a:xfrm>
            <a:off x="233927" y="1600200"/>
            <a:ext cx="8671970" cy="4525963"/>
          </a:xfrm>
        </p:spPr>
        <p:txBody>
          <a:bodyPr/>
          <a:lstStyle/>
          <a:p>
            <a:r>
              <a:rPr lang="en-US" dirty="0" smtClean="0"/>
              <a:t>Many here tonight or who view this online will have been part of computing’s history. Many will disagree with what I have chosen to present.</a:t>
            </a:r>
          </a:p>
          <a:p>
            <a:r>
              <a:rPr lang="en-US" dirty="0" smtClean="0"/>
              <a:t>Please share your views on </a:t>
            </a:r>
            <a:r>
              <a:rPr lang="en-US" dirty="0" smtClean="0">
                <a:hlinkClick r:id="rId2"/>
              </a:rPr>
              <a:t>http://cyberliving.uk</a:t>
            </a:r>
            <a:r>
              <a:rPr lang="en-US" dirty="0" smtClean="0"/>
              <a:t> or by using the Twitter </a:t>
            </a:r>
            <a:r>
              <a:rPr lang="en-US" dirty="0" err="1" smtClean="0"/>
              <a:t>hashtag</a:t>
            </a:r>
            <a:r>
              <a:rPr lang="en-US" dirty="0" smtClean="0"/>
              <a:t> #</a:t>
            </a:r>
            <a:r>
              <a:rPr lang="en-US" dirty="0" err="1" smtClean="0"/>
              <a:t>cyberliving</a:t>
            </a:r>
            <a:endParaRPr lang="en-US" dirty="0" smtClean="0"/>
          </a:p>
        </p:txBody>
      </p:sp>
      <p:sp>
        <p:nvSpPr>
          <p:cNvPr id="4" name="Slide Number Placeholder 3"/>
          <p:cNvSpPr>
            <a:spLocks noGrp="1"/>
          </p:cNvSpPr>
          <p:nvPr>
            <p:ph type="sldNum" sz="quarter" idx="12"/>
          </p:nvPr>
        </p:nvSpPr>
        <p:spPr/>
        <p:txBody>
          <a:bodyPr/>
          <a:lstStyle/>
          <a:p>
            <a:fld id="{AC529C7E-47F3-694D-8696-865366C443A3}"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join in the discussions</a:t>
            </a:r>
            <a:endParaRPr lang="en-US" dirty="0"/>
          </a:p>
        </p:txBody>
      </p:sp>
      <p:sp>
        <p:nvSpPr>
          <p:cNvPr id="3" name="Content Placeholder 2"/>
          <p:cNvSpPr>
            <a:spLocks noGrp="1"/>
          </p:cNvSpPr>
          <p:nvPr>
            <p:ph idx="1"/>
          </p:nvPr>
        </p:nvSpPr>
        <p:spPr>
          <a:xfrm>
            <a:off x="233927" y="1600200"/>
            <a:ext cx="8671970" cy="4525963"/>
          </a:xfrm>
        </p:spPr>
        <p:txBody>
          <a:bodyPr/>
          <a:lstStyle/>
          <a:p>
            <a:endParaRPr lang="en-US" dirty="0" smtClean="0"/>
          </a:p>
          <a:p>
            <a:pPr>
              <a:buNone/>
            </a:pPr>
            <a:endParaRPr lang="en-US" dirty="0" smtClean="0"/>
          </a:p>
          <a:p>
            <a:pPr>
              <a:buNone/>
            </a:pPr>
            <a:endParaRPr lang="en-US" dirty="0" smtClean="0"/>
          </a:p>
          <a:p>
            <a:pPr>
              <a:buNone/>
            </a:pPr>
            <a:r>
              <a:rPr lang="en-US" dirty="0" smtClean="0"/>
              <a:t>Please share your views on </a:t>
            </a:r>
            <a:r>
              <a:rPr lang="en-US" dirty="0" smtClean="0">
                <a:hlinkClick r:id="rId2"/>
              </a:rPr>
              <a:t>http://cyberliving.uk</a:t>
            </a:r>
            <a:r>
              <a:rPr lang="en-US" dirty="0" smtClean="0"/>
              <a:t> or by using the Twitter </a:t>
            </a:r>
            <a:r>
              <a:rPr lang="en-US" dirty="0" err="1" smtClean="0"/>
              <a:t>hashtag</a:t>
            </a:r>
            <a:r>
              <a:rPr lang="en-US" dirty="0" smtClean="0"/>
              <a:t> #</a:t>
            </a:r>
            <a:r>
              <a:rPr lang="en-US" dirty="0" err="1" smtClean="0"/>
              <a:t>cyberliving</a:t>
            </a:r>
            <a:endParaRPr lang="en-US" dirty="0" smtClean="0"/>
          </a:p>
        </p:txBody>
      </p:sp>
      <p:sp>
        <p:nvSpPr>
          <p:cNvPr id="4" name="Slide Number Placeholder 3"/>
          <p:cNvSpPr>
            <a:spLocks noGrp="1"/>
          </p:cNvSpPr>
          <p:nvPr>
            <p:ph type="sldNum" sz="quarter" idx="12"/>
          </p:nvPr>
        </p:nvSpPr>
        <p:spPr/>
        <p:txBody>
          <a:bodyPr/>
          <a:lstStyle/>
          <a:p>
            <a:fld id="{AC529C7E-47F3-694D-8696-865366C443A3}"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Calculating machines</a:t>
            </a:r>
            <a:endParaRPr lang="en-US" dirty="0"/>
          </a:p>
        </p:txBody>
      </p:sp>
      <p:sp>
        <p:nvSpPr>
          <p:cNvPr id="5" name="Text Placeholder 4"/>
          <p:cNvSpPr>
            <a:spLocks noGrp="1"/>
          </p:cNvSpPr>
          <p:nvPr>
            <p:ph type="body" idx="1"/>
          </p:nvPr>
        </p:nvSpPr>
        <p:spPr/>
        <p:txBody>
          <a:bodyPr>
            <a:normAutofit fontScale="85000" lnSpcReduction="20000"/>
          </a:bodyPr>
          <a:lstStyle/>
          <a:p>
            <a:r>
              <a:rPr lang="en-US" dirty="0" smtClean="0">
                <a:solidFill>
                  <a:srgbClr val="3366FF"/>
                </a:solidFill>
              </a:rPr>
              <a:t>1623, Wilhelm </a:t>
            </a:r>
            <a:r>
              <a:rPr lang="en-US" dirty="0" err="1" smtClean="0">
                <a:solidFill>
                  <a:srgbClr val="3366FF"/>
                </a:solidFill>
              </a:rPr>
              <a:t>Schickard</a:t>
            </a:r>
            <a:r>
              <a:rPr lang="en-US" dirty="0" smtClean="0">
                <a:solidFill>
                  <a:srgbClr val="3366FF"/>
                </a:solidFill>
              </a:rPr>
              <a:t>: first automatic calculator. </a:t>
            </a:r>
            <a:endParaRPr lang="en-US" dirty="0">
              <a:solidFill>
                <a:srgbClr val="3366FF"/>
              </a:solidFill>
            </a:endParaRPr>
          </a:p>
        </p:txBody>
      </p:sp>
      <p:sp>
        <p:nvSpPr>
          <p:cNvPr id="7" name="Text Placeholder 6"/>
          <p:cNvSpPr>
            <a:spLocks noGrp="1"/>
          </p:cNvSpPr>
          <p:nvPr>
            <p:ph type="body" sz="quarter" idx="3"/>
          </p:nvPr>
        </p:nvSpPr>
        <p:spPr>
          <a:xfrm>
            <a:off x="4645025" y="2174875"/>
            <a:ext cx="4041775" cy="639762"/>
          </a:xfrm>
        </p:spPr>
        <p:txBody>
          <a:bodyPr>
            <a:normAutofit fontScale="92500" lnSpcReduction="20000"/>
          </a:bodyPr>
          <a:lstStyle/>
          <a:p>
            <a:r>
              <a:rPr lang="en-US" dirty="0" smtClean="0">
                <a:solidFill>
                  <a:srgbClr val="3366FF"/>
                </a:solidFill>
              </a:rPr>
              <a:t>1642: </a:t>
            </a:r>
            <a:r>
              <a:rPr lang="en-US" dirty="0" err="1" smtClean="0">
                <a:solidFill>
                  <a:srgbClr val="3366FF"/>
                </a:solidFill>
              </a:rPr>
              <a:t>Blaise</a:t>
            </a:r>
            <a:r>
              <a:rPr lang="en-US" dirty="0" smtClean="0">
                <a:solidFill>
                  <a:srgbClr val="3366FF"/>
                </a:solidFill>
              </a:rPr>
              <a:t> Pascal’s </a:t>
            </a:r>
            <a:r>
              <a:rPr lang="en-US" i="1" dirty="0" err="1" smtClean="0">
                <a:solidFill>
                  <a:srgbClr val="3366FF"/>
                </a:solidFill>
              </a:rPr>
              <a:t>Arithmetique</a:t>
            </a:r>
            <a:endParaRPr lang="en-US" i="1" dirty="0">
              <a:solidFill>
                <a:srgbClr val="3366FF"/>
              </a:solidFill>
            </a:endParaRPr>
          </a:p>
        </p:txBody>
      </p:sp>
      <p:pic>
        <p:nvPicPr>
          <p:cNvPr id="9" name="Picture 8"/>
          <p:cNvPicPr>
            <a:picLocks noChangeAspect="1"/>
          </p:cNvPicPr>
          <p:nvPr/>
        </p:nvPicPr>
        <p:blipFill>
          <a:blip r:embed="rId2"/>
          <a:stretch>
            <a:fillRect/>
          </a:stretch>
        </p:blipFill>
        <p:spPr>
          <a:xfrm>
            <a:off x="457200" y="2174875"/>
            <a:ext cx="1254125" cy="1254125"/>
          </a:xfrm>
          <a:prstGeom prst="rect">
            <a:avLst/>
          </a:prstGeom>
        </p:spPr>
      </p:pic>
      <p:pic>
        <p:nvPicPr>
          <p:cNvPr id="10" name="Picture 9"/>
          <p:cNvPicPr>
            <a:picLocks noChangeAspect="1"/>
          </p:cNvPicPr>
          <p:nvPr/>
        </p:nvPicPr>
        <p:blipFill>
          <a:blip r:embed="rId3"/>
          <a:stretch>
            <a:fillRect/>
          </a:stretch>
        </p:blipFill>
        <p:spPr>
          <a:xfrm>
            <a:off x="1707120" y="2174875"/>
            <a:ext cx="2790268" cy="2790268"/>
          </a:xfrm>
          <a:prstGeom prst="rect">
            <a:avLst/>
          </a:prstGeom>
        </p:spPr>
      </p:pic>
      <p:pic>
        <p:nvPicPr>
          <p:cNvPr id="11" name="Picture 10"/>
          <p:cNvPicPr>
            <a:picLocks noChangeAspect="1"/>
          </p:cNvPicPr>
          <p:nvPr/>
        </p:nvPicPr>
        <p:blipFill>
          <a:blip r:embed="rId4"/>
          <a:stretch>
            <a:fillRect/>
          </a:stretch>
        </p:blipFill>
        <p:spPr>
          <a:xfrm>
            <a:off x="4432300" y="2814637"/>
            <a:ext cx="4711700" cy="3168650"/>
          </a:xfrm>
          <a:prstGeom prst="rect">
            <a:avLst/>
          </a:prstGeom>
        </p:spPr>
      </p:pic>
      <p:sp>
        <p:nvSpPr>
          <p:cNvPr id="8" name="TextBox 7"/>
          <p:cNvSpPr txBox="1"/>
          <p:nvPr/>
        </p:nvSpPr>
        <p:spPr>
          <a:xfrm>
            <a:off x="457200" y="5983287"/>
            <a:ext cx="7476590" cy="646331"/>
          </a:xfrm>
          <a:prstGeom prst="rect">
            <a:avLst/>
          </a:prstGeom>
          <a:noFill/>
        </p:spPr>
        <p:txBody>
          <a:bodyPr wrap="square" rtlCol="0">
            <a:spAutoFit/>
          </a:bodyPr>
          <a:lstStyle/>
          <a:p>
            <a:r>
              <a:rPr lang="en-US" dirty="0" smtClean="0">
                <a:solidFill>
                  <a:srgbClr val="0000FF"/>
                </a:solidFill>
              </a:rPr>
              <a:t>Then, in the early 20</a:t>
            </a:r>
            <a:r>
              <a:rPr lang="en-US" baseline="30000" dirty="0" smtClean="0">
                <a:solidFill>
                  <a:srgbClr val="0000FF"/>
                </a:solidFill>
              </a:rPr>
              <a:t>th</a:t>
            </a:r>
            <a:r>
              <a:rPr lang="en-US" dirty="0" smtClean="0">
                <a:solidFill>
                  <a:srgbClr val="0000FF"/>
                </a:solidFill>
              </a:rPr>
              <a:t> Century, electronic circuits started to replace mechanical calculators</a:t>
            </a:r>
            <a:endParaRPr lang="en-US" dirty="0">
              <a:solidFill>
                <a:srgbClr val="0000FF"/>
              </a:solidFill>
            </a:endParaRPr>
          </a:p>
        </p:txBody>
      </p:sp>
      <p:sp>
        <p:nvSpPr>
          <p:cNvPr id="12" name="Slide Number Placeholder 11"/>
          <p:cNvSpPr>
            <a:spLocks noGrp="1"/>
          </p:cNvSpPr>
          <p:nvPr>
            <p:ph type="sldNum" sz="quarter" idx="12"/>
          </p:nvPr>
        </p:nvSpPr>
        <p:spPr/>
        <p:txBody>
          <a:bodyPr/>
          <a:lstStyle/>
          <a:p>
            <a:fld id="{AC529C7E-47F3-694D-8696-865366C443A3}" type="slidenum">
              <a:rPr lang="en-US" smtClean="0"/>
              <a:pPr/>
              <a:t>5</a:t>
            </a:fld>
            <a:endParaRPr lang="en-US"/>
          </a:p>
        </p:txBody>
      </p:sp>
      <p:sp>
        <p:nvSpPr>
          <p:cNvPr id="13" name="Footer Placeholder 12"/>
          <p:cNvSpPr>
            <a:spLocks noGrp="1"/>
          </p:cNvSpPr>
          <p:nvPr>
            <p:ph type="ftr" sz="quarter" idx="11"/>
          </p:nvPr>
        </p:nvSpPr>
        <p:spPr/>
        <p:txBody>
          <a:bodyPr/>
          <a:lstStyle/>
          <a:p>
            <a:r>
              <a:rPr lang="en-US" smtClean="0"/>
              <a:t>www.cyberliving.uk    #cyberliving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Alan Turing</a:t>
            </a:r>
            <a:endParaRPr lang="en-US" dirty="0"/>
          </a:p>
        </p:txBody>
      </p:sp>
      <p:sp>
        <p:nvSpPr>
          <p:cNvPr id="6" name="Content Placeholder 5"/>
          <p:cNvSpPr>
            <a:spLocks noGrp="1"/>
          </p:cNvSpPr>
          <p:nvPr>
            <p:ph idx="1"/>
          </p:nvPr>
        </p:nvSpPr>
        <p:spPr>
          <a:xfrm>
            <a:off x="248488" y="1600200"/>
            <a:ext cx="8683262" cy="4525963"/>
          </a:xfrm>
        </p:spPr>
        <p:txBody>
          <a:bodyPr>
            <a:normAutofit fontScale="92500" lnSpcReduction="20000"/>
          </a:bodyPr>
          <a:lstStyle/>
          <a:p>
            <a:r>
              <a:rPr lang="en-US" dirty="0" smtClean="0"/>
              <a:t>Mathematician and Computer Scientist</a:t>
            </a:r>
          </a:p>
          <a:p>
            <a:pPr lvl="1"/>
            <a:r>
              <a:rPr lang="en-GB" dirty="0" smtClean="0"/>
              <a:t>Turing is Well known for his code-breaking work at Bletchley Park in WWII</a:t>
            </a:r>
          </a:p>
          <a:p>
            <a:pPr lvl="1"/>
            <a:r>
              <a:rPr lang="en-GB" dirty="0" smtClean="0"/>
              <a:t>But Turing’s contribution to computing was even more </a:t>
            </a:r>
            <a:r>
              <a:rPr lang="en-GB" dirty="0" smtClean="0"/>
              <a:t>important (see later lectures)</a:t>
            </a:r>
          </a:p>
          <a:p>
            <a:pPr lvl="1"/>
            <a:r>
              <a:rPr lang="en-GB" dirty="0" smtClean="0"/>
              <a:t>He showed (1930s) that a machine that can obey a very small set of instructions </a:t>
            </a:r>
            <a:r>
              <a:rPr lang="en-GB" i="1" dirty="0" smtClean="0"/>
              <a:t>and that has a memory </a:t>
            </a:r>
            <a:r>
              <a:rPr lang="en-GB" dirty="0" smtClean="0"/>
              <a:t>can perform </a:t>
            </a:r>
            <a:r>
              <a:rPr lang="en-GB" b="1" dirty="0" smtClean="0"/>
              <a:t>all possible calculations</a:t>
            </a:r>
            <a:r>
              <a:rPr lang="en-GB" dirty="0" smtClean="0"/>
              <a:t>. </a:t>
            </a:r>
          </a:p>
          <a:p>
            <a:pPr lvl="1"/>
            <a:r>
              <a:rPr lang="en-GB" dirty="0" smtClean="0"/>
              <a:t>The </a:t>
            </a:r>
            <a:r>
              <a:rPr lang="en-GB" i="1" dirty="0" smtClean="0"/>
              <a:t>Universal Turing Machine</a:t>
            </a:r>
            <a:r>
              <a:rPr lang="en-GB" i="1" dirty="0" smtClean="0"/>
              <a:t> </a:t>
            </a:r>
            <a:r>
              <a:rPr lang="en-GB" dirty="0" smtClean="0"/>
              <a:t>plus </a:t>
            </a:r>
            <a:r>
              <a:rPr lang="en-GB" dirty="0" smtClean="0"/>
              <a:t>electronic circuits</a:t>
            </a:r>
            <a:r>
              <a:rPr lang="en-GB" dirty="0" smtClean="0"/>
              <a:t> replacing </a:t>
            </a:r>
            <a:r>
              <a:rPr lang="en-GB" dirty="0" smtClean="0"/>
              <a:t>mechanical calculators</a:t>
            </a:r>
            <a:r>
              <a:rPr lang="en-GB" i="1" dirty="0" smtClean="0"/>
              <a:t> </a:t>
            </a:r>
            <a:r>
              <a:rPr lang="en-GB" dirty="0" smtClean="0"/>
              <a:t>created the basis for the </a:t>
            </a:r>
            <a:r>
              <a:rPr lang="en-GB" b="1" dirty="0" smtClean="0"/>
              <a:t>universal electronic computer</a:t>
            </a:r>
          </a:p>
          <a:p>
            <a:pPr lvl="1">
              <a:buNone/>
            </a:pPr>
            <a:r>
              <a:rPr lang="en-GB" i="1" dirty="0" smtClean="0"/>
              <a:t>And an </a:t>
            </a:r>
            <a:r>
              <a:rPr lang="en-GB" b="1" i="1" dirty="0" smtClean="0"/>
              <a:t>electronic </a:t>
            </a:r>
            <a:r>
              <a:rPr lang="en-GB" i="1" dirty="0" smtClean="0"/>
              <a:t>computer needs an </a:t>
            </a:r>
            <a:r>
              <a:rPr lang="en-GB" b="1" i="1" dirty="0" smtClean="0"/>
              <a:t>electronic </a:t>
            </a:r>
            <a:r>
              <a:rPr lang="en-GB" i="1" dirty="0" smtClean="0"/>
              <a:t>memory.</a:t>
            </a:r>
          </a:p>
          <a:p>
            <a:pPr lvl="1"/>
            <a:endParaRPr lang="en-US" dirty="0"/>
          </a:p>
        </p:txBody>
      </p:sp>
      <p:sp>
        <p:nvSpPr>
          <p:cNvPr id="4" name="Slide Number Placeholder 3"/>
          <p:cNvSpPr>
            <a:spLocks noGrp="1"/>
          </p:cNvSpPr>
          <p:nvPr>
            <p:ph type="sldNum" sz="quarter" idx="12"/>
          </p:nvPr>
        </p:nvSpPr>
        <p:spPr/>
        <p:txBody>
          <a:bodyPr/>
          <a:lstStyle/>
          <a:p>
            <a:fld id="{AC529C7E-47F3-694D-8696-865366C443A3}"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589"/>
            <a:ext cx="8229600" cy="1143000"/>
          </a:xfrm>
        </p:spPr>
        <p:txBody>
          <a:bodyPr>
            <a:noAutofit/>
          </a:bodyPr>
          <a:lstStyle/>
          <a:p>
            <a:r>
              <a:rPr lang="en-US" sz="3200" dirty="0" smtClean="0"/>
              <a:t>dots on a cathode-ray tube can represent binary digits </a:t>
            </a:r>
            <a:r>
              <a:rPr lang="en-US" sz="3200" dirty="0" smtClean="0"/>
              <a:t>0,1. If they fade slowly and you can read them and rewrite them, you have created an electronic memory</a:t>
            </a:r>
            <a:endParaRPr lang="en-US" sz="3200" dirty="0"/>
          </a:p>
        </p:txBody>
      </p:sp>
      <p:pic>
        <p:nvPicPr>
          <p:cNvPr id="4" name="Content Placeholder 3" descr="CRT dots.jpg"/>
          <p:cNvPicPr>
            <a:picLocks noGrp="1" noChangeAspect="1"/>
          </p:cNvPicPr>
          <p:nvPr>
            <p:ph idx="1"/>
          </p:nvPr>
        </p:nvPicPr>
        <p:blipFill>
          <a:blip r:embed="rId2"/>
          <a:srcRect l="-13357" r="-13357"/>
          <a:stretch>
            <a:fillRect/>
          </a:stretch>
        </p:blipFill>
        <p:spPr>
          <a:xfrm>
            <a:off x="802127" y="2711430"/>
            <a:ext cx="7539746" cy="4146570"/>
          </a:xfrm>
        </p:spPr>
      </p:pic>
      <p:sp>
        <p:nvSpPr>
          <p:cNvPr id="5" name="Slide Number Placeholder 4"/>
          <p:cNvSpPr>
            <a:spLocks noGrp="1"/>
          </p:cNvSpPr>
          <p:nvPr>
            <p:ph type="sldNum" sz="quarter" idx="12"/>
          </p:nvPr>
        </p:nvSpPr>
        <p:spPr/>
        <p:txBody>
          <a:bodyPr/>
          <a:lstStyle/>
          <a:p>
            <a:fld id="{AC529C7E-47F3-694D-8696-865366C443A3}"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t>
            </a:r>
            <a:r>
              <a:rPr lang="en-US" dirty="0" smtClean="0"/>
              <a:t>he </a:t>
            </a:r>
            <a:r>
              <a:rPr lang="en-US" dirty="0" smtClean="0"/>
              <a:t>Williams Storage Tube</a:t>
            </a:r>
            <a:br>
              <a:rPr lang="en-US" dirty="0" smtClean="0"/>
            </a:br>
            <a:r>
              <a:rPr lang="en-US" sz="3111" dirty="0" smtClean="0"/>
              <a:t>(F C Williams and Tom Kilburn)</a:t>
            </a:r>
            <a:endParaRPr lang="en-US" dirty="0"/>
          </a:p>
        </p:txBody>
      </p:sp>
      <p:cxnSp>
        <p:nvCxnSpPr>
          <p:cNvPr id="6" name="Straight Connector 5"/>
          <p:cNvCxnSpPr>
            <a:endCxn id="12" idx="0"/>
          </p:cNvCxnSpPr>
          <p:nvPr/>
        </p:nvCxnSpPr>
        <p:spPr>
          <a:xfrm rot="10800000">
            <a:off x="2390451" y="2202712"/>
            <a:ext cx="3234091" cy="1226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10800000" flipV="1">
            <a:off x="2390452" y="3661999"/>
            <a:ext cx="3234091" cy="10847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Arc 11"/>
          <p:cNvSpPr/>
          <p:nvPr/>
        </p:nvSpPr>
        <p:spPr>
          <a:xfrm rot="8473849" flipV="1">
            <a:off x="1410587" y="2154105"/>
            <a:ext cx="2549174" cy="2701076"/>
          </a:xfrm>
          <a:prstGeom prst="arc">
            <a:avLst>
              <a:gd name="adj1" fmla="val 14639170"/>
              <a:gd name="adj2" fmla="val 237971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5410114" y="3429000"/>
            <a:ext cx="494828" cy="232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c 16"/>
          <p:cNvSpPr/>
          <p:nvPr/>
        </p:nvSpPr>
        <p:spPr>
          <a:xfrm rot="8473849" flipV="1">
            <a:off x="1287064" y="1616862"/>
            <a:ext cx="3523757" cy="3890386"/>
          </a:xfrm>
          <a:prstGeom prst="arc">
            <a:avLst>
              <a:gd name="adj1" fmla="val 16885173"/>
              <a:gd name="adj2" fmla="val 392943"/>
            </a:avLst>
          </a:pr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cxnSp>
        <p:nvCxnSpPr>
          <p:cNvPr id="19" name="Straight Connector 18"/>
          <p:cNvCxnSpPr>
            <a:stCxn id="17" idx="2"/>
          </p:cNvCxnSpPr>
          <p:nvPr/>
        </p:nvCxnSpPr>
        <p:spPr>
          <a:xfrm>
            <a:off x="1808596" y="4816257"/>
            <a:ext cx="1588" cy="90767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810184" y="5723935"/>
            <a:ext cx="1571137"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381321" y="5355751"/>
            <a:ext cx="1143303" cy="82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a:stCxn id="23" idx="3"/>
          </p:cNvCxnSpPr>
          <p:nvPr/>
        </p:nvCxnSpPr>
        <p:spPr>
          <a:xfrm>
            <a:off x="4524624" y="5768843"/>
            <a:ext cx="2369973"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H="1" flipV="1">
            <a:off x="5840381" y="4716215"/>
            <a:ext cx="2108432"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15" idx="3"/>
          </p:cNvCxnSpPr>
          <p:nvPr/>
        </p:nvCxnSpPr>
        <p:spPr>
          <a:xfrm rot="10800000">
            <a:off x="5904942" y="3545501"/>
            <a:ext cx="990450" cy="11649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381321" y="5584177"/>
            <a:ext cx="1143303" cy="369332"/>
          </a:xfrm>
          <a:prstGeom prst="rect">
            <a:avLst/>
          </a:prstGeom>
          <a:noFill/>
        </p:spPr>
        <p:txBody>
          <a:bodyPr wrap="square" rtlCol="0">
            <a:spAutoFit/>
          </a:bodyPr>
          <a:lstStyle/>
          <a:p>
            <a:r>
              <a:rPr lang="en-US" dirty="0" smtClean="0">
                <a:solidFill>
                  <a:schemeClr val="bg1"/>
                </a:solidFill>
              </a:rPr>
              <a:t>Amplify</a:t>
            </a:r>
            <a:endParaRPr lang="en-US" dirty="0">
              <a:solidFill>
                <a:schemeClr val="bg1"/>
              </a:solidFill>
            </a:endParaRPr>
          </a:p>
        </p:txBody>
      </p:sp>
      <p:sp>
        <p:nvSpPr>
          <p:cNvPr id="33" name="TextBox 32"/>
          <p:cNvSpPr txBox="1"/>
          <p:nvPr/>
        </p:nvSpPr>
        <p:spPr>
          <a:xfrm>
            <a:off x="243684" y="2782670"/>
            <a:ext cx="1204080" cy="646331"/>
          </a:xfrm>
          <a:prstGeom prst="rect">
            <a:avLst/>
          </a:prstGeom>
          <a:noFill/>
        </p:spPr>
        <p:txBody>
          <a:bodyPr wrap="square" rtlCol="0">
            <a:spAutoFit/>
          </a:bodyPr>
          <a:lstStyle/>
          <a:p>
            <a:r>
              <a:rPr lang="en-US" dirty="0" smtClean="0"/>
              <a:t>Pick-up plate</a:t>
            </a:r>
            <a:endParaRPr lang="en-US" dirty="0"/>
          </a:p>
        </p:txBody>
      </p:sp>
      <p:sp>
        <p:nvSpPr>
          <p:cNvPr id="34" name="TextBox 33"/>
          <p:cNvSpPr txBox="1"/>
          <p:nvPr/>
        </p:nvSpPr>
        <p:spPr>
          <a:xfrm>
            <a:off x="2177241" y="3117647"/>
            <a:ext cx="2012299" cy="369332"/>
          </a:xfrm>
          <a:prstGeom prst="rect">
            <a:avLst/>
          </a:prstGeom>
          <a:noFill/>
        </p:spPr>
        <p:txBody>
          <a:bodyPr wrap="square" rtlCol="0">
            <a:spAutoFit/>
          </a:bodyPr>
          <a:lstStyle/>
          <a:p>
            <a:r>
              <a:rPr lang="en-US" dirty="0" smtClean="0"/>
              <a:t>Storage tube</a:t>
            </a:r>
            <a:endParaRPr lang="en-US" dirty="0"/>
          </a:p>
        </p:txBody>
      </p:sp>
      <p:sp>
        <p:nvSpPr>
          <p:cNvPr id="35" name="TextBox 34"/>
          <p:cNvSpPr txBox="1"/>
          <p:nvPr/>
        </p:nvSpPr>
        <p:spPr>
          <a:xfrm>
            <a:off x="5904942" y="2932981"/>
            <a:ext cx="1385517" cy="369332"/>
          </a:xfrm>
          <a:prstGeom prst="rect">
            <a:avLst/>
          </a:prstGeom>
          <a:noFill/>
        </p:spPr>
        <p:txBody>
          <a:bodyPr wrap="square" rtlCol="0">
            <a:spAutoFit/>
          </a:bodyPr>
          <a:lstStyle/>
          <a:p>
            <a:r>
              <a:rPr lang="en-US" dirty="0" smtClean="0"/>
              <a:t>emitter</a:t>
            </a:r>
            <a:endParaRPr lang="en-US" dirty="0"/>
          </a:p>
        </p:txBody>
      </p:sp>
      <p:sp>
        <p:nvSpPr>
          <p:cNvPr id="36" name="Rectangle 35"/>
          <p:cNvSpPr/>
          <p:nvPr/>
        </p:nvSpPr>
        <p:spPr>
          <a:xfrm>
            <a:off x="5410114" y="5355751"/>
            <a:ext cx="1206650" cy="82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regenerate</a:t>
            </a:r>
            <a:endParaRPr lang="en-US" dirty="0"/>
          </a:p>
        </p:txBody>
      </p:sp>
      <p:sp>
        <p:nvSpPr>
          <p:cNvPr id="20" name="Slide Number Placeholder 19"/>
          <p:cNvSpPr>
            <a:spLocks noGrp="1"/>
          </p:cNvSpPr>
          <p:nvPr>
            <p:ph type="sldNum" sz="quarter" idx="12"/>
          </p:nvPr>
        </p:nvSpPr>
        <p:spPr/>
        <p:txBody>
          <a:bodyPr/>
          <a:lstStyle/>
          <a:p>
            <a:fld id="{AC529C7E-47F3-694D-8696-865366C443A3}" type="slidenum">
              <a:rPr lang="en-US" smtClean="0"/>
              <a:pPr/>
              <a:t>8</a:t>
            </a:fld>
            <a:endParaRPr lang="en-US"/>
          </a:p>
        </p:txBody>
      </p:sp>
      <p:sp>
        <p:nvSpPr>
          <p:cNvPr id="21" name="Footer Placeholder 20"/>
          <p:cNvSpPr>
            <a:spLocks noGrp="1"/>
          </p:cNvSpPr>
          <p:nvPr>
            <p:ph type="ftr" sz="quarter" idx="11"/>
          </p:nvPr>
        </p:nvSpPr>
        <p:spPr/>
        <p:txBody>
          <a:bodyPr/>
          <a:lstStyle/>
          <a:p>
            <a:r>
              <a:rPr lang="en-US" smtClean="0"/>
              <a:t>www.cyberliving.uk    #cyberliving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46138"/>
            <a:ext cx="8229600" cy="1143000"/>
          </a:xfrm>
        </p:spPr>
        <p:txBody>
          <a:bodyPr>
            <a:normAutofit fontScale="90000"/>
          </a:bodyPr>
          <a:lstStyle/>
          <a:p>
            <a:r>
              <a:rPr lang="en-US" dirty="0" smtClean="0"/>
              <a:t>The Manchester “Baby”</a:t>
            </a:r>
            <a:br>
              <a:rPr lang="en-US" dirty="0" smtClean="0"/>
            </a:br>
            <a:r>
              <a:rPr lang="en-US" b="1" i="1" dirty="0" smtClean="0"/>
              <a:t>S</a:t>
            </a:r>
            <a:r>
              <a:rPr lang="en-US" i="1" dirty="0" smtClean="0"/>
              <a:t>mall-</a:t>
            </a:r>
            <a:r>
              <a:rPr lang="en-US" b="1" i="1" dirty="0" smtClean="0"/>
              <a:t>S</a:t>
            </a:r>
            <a:r>
              <a:rPr lang="en-US" i="1" dirty="0" smtClean="0"/>
              <a:t>cale </a:t>
            </a:r>
            <a:r>
              <a:rPr lang="en-US" b="1" i="1" dirty="0" smtClean="0"/>
              <a:t>E</a:t>
            </a:r>
            <a:r>
              <a:rPr lang="en-US" i="1" dirty="0" smtClean="0"/>
              <a:t>xperimental </a:t>
            </a:r>
            <a:r>
              <a:rPr lang="en-US" b="1" i="1" dirty="0" smtClean="0"/>
              <a:t>M</a:t>
            </a:r>
            <a:r>
              <a:rPr lang="en-US" i="1" dirty="0" smtClean="0"/>
              <a:t>achine </a:t>
            </a:r>
            <a:r>
              <a:rPr lang="en-US" dirty="0" smtClean="0"/>
              <a:t/>
            </a:r>
            <a:br>
              <a:rPr lang="en-US" dirty="0" smtClean="0"/>
            </a:br>
            <a:r>
              <a:rPr lang="en-US" dirty="0" smtClean="0"/>
              <a:t>was built to test the storage tube</a:t>
            </a:r>
            <a:br>
              <a:rPr lang="en-US" dirty="0" smtClean="0"/>
            </a:br>
            <a:endParaRPr lang="en-US" dirty="0"/>
          </a:p>
        </p:txBody>
      </p:sp>
      <p:sp>
        <p:nvSpPr>
          <p:cNvPr id="3" name="Footer Placeholder 2"/>
          <p:cNvSpPr>
            <a:spLocks noGrp="1"/>
          </p:cNvSpPr>
          <p:nvPr>
            <p:ph type="ftr" sz="quarter" idx="11"/>
          </p:nvPr>
        </p:nvSpPr>
        <p:spPr/>
        <p:txBody>
          <a:bodyPr/>
          <a:lstStyle/>
          <a:p>
            <a:r>
              <a:rPr lang="en-US" smtClean="0"/>
              <a:t>www.cyberliving.uk    #cyberliving </a:t>
            </a:r>
            <a:endParaRPr lang="en-US"/>
          </a:p>
        </p:txBody>
      </p:sp>
      <p:sp>
        <p:nvSpPr>
          <p:cNvPr id="4" name="Slide Number Placeholder 3"/>
          <p:cNvSpPr>
            <a:spLocks noGrp="1"/>
          </p:cNvSpPr>
          <p:nvPr>
            <p:ph type="sldNum" sz="quarter" idx="12"/>
          </p:nvPr>
        </p:nvSpPr>
        <p:spPr/>
        <p:txBody>
          <a:bodyPr/>
          <a:lstStyle/>
          <a:p>
            <a:fld id="{FBB34D79-63A9-AC45-AA8A-2394DB920C61}" type="slidenum">
              <a:rPr lang="en-US" smtClean="0"/>
              <a:pPr/>
              <a:t>9</a:t>
            </a:fld>
            <a:endParaRPr lang="en-US"/>
          </a:p>
        </p:txBody>
      </p:sp>
      <p:pic>
        <p:nvPicPr>
          <p:cNvPr id="6" name="Picture 5" descr="Manchester SSEM.tiff"/>
          <p:cNvPicPr>
            <a:picLocks noChangeAspect="1"/>
          </p:cNvPicPr>
          <p:nvPr/>
        </p:nvPicPr>
        <p:blipFill>
          <a:blip r:embed="rId3"/>
          <a:stretch>
            <a:fillRect/>
          </a:stretch>
        </p:blipFill>
        <p:spPr>
          <a:xfrm>
            <a:off x="571500" y="2368550"/>
            <a:ext cx="8115300" cy="3987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14799</TotalTime>
  <Words>3002</Words>
  <Application>Microsoft Macintosh PowerPoint</Application>
  <PresentationFormat>On-screen Show (4:3)</PresentationFormat>
  <Paragraphs>313</Paragraphs>
  <Slides>44</Slides>
  <Notes>10</Notes>
  <HiddenSlides>0</HiddenSlides>
  <MMClips>0</MMClips>
  <ScaleCrop>false</ScaleCrop>
  <HeadingPairs>
    <vt:vector size="4" baseType="variant">
      <vt:variant>
        <vt:lpstr>Design Template</vt:lpstr>
      </vt:variant>
      <vt:variant>
        <vt:i4>1</vt:i4>
      </vt:variant>
      <vt:variant>
        <vt:lpstr>Slide Titles</vt:lpstr>
      </vt:variant>
      <vt:variant>
        <vt:i4>44</vt:i4>
      </vt:variant>
    </vt:vector>
  </HeadingPairs>
  <TitlesOfParts>
    <vt:vector size="45" baseType="lpstr">
      <vt:lpstr>Office Theme</vt:lpstr>
      <vt:lpstr>A Very Brief History of Computing 1948 - 2015</vt:lpstr>
      <vt:lpstr>Key messages from the previous talk: Should We Trust Computers?</vt:lpstr>
      <vt:lpstr>A Very Brief (and partial) History </vt:lpstr>
      <vt:lpstr>Please join in the discussions</vt:lpstr>
      <vt:lpstr>Calculating machines</vt:lpstr>
      <vt:lpstr>Alan Turing</vt:lpstr>
      <vt:lpstr>dots on a cathode-ray tube can represent binary digits 0,1. If they fade slowly and you can read them and rewrite them, you have created an electronic memory</vt:lpstr>
      <vt:lpstr>The Williams Storage Tube (F C Williams and Tom Kilburn)</vt:lpstr>
      <vt:lpstr>The Manchester “Baby” Small-Scale Experimental Machine  was built to test the storage tube </vt:lpstr>
      <vt:lpstr>Manchester Baby</vt:lpstr>
      <vt:lpstr>Programs were held in the storage tube (and had to be entered through the switches): it was the first stored-program computer </vt:lpstr>
      <vt:lpstr>June 21 1948 F C Williams remembers the first successful program</vt:lpstr>
      <vt:lpstr>Things moved quickly after June 1948</vt:lpstr>
      <vt:lpstr>Meanwhile, in Cambridge University</vt:lpstr>
      <vt:lpstr>By 1953, LEO (based on EDSAC) was running the payroll for Lyons’ café and bakery business!</vt:lpstr>
      <vt:lpstr>The UK Government did not understand the enormous potential market</vt:lpstr>
      <vt:lpstr>But the Age of Computing had arrived and the US Government did realise the huge potential </vt:lpstr>
      <vt:lpstr>Hardware engineers focused on bigger, faster, cheaper computers and rigorous engineering</vt:lpstr>
      <vt:lpstr>Moore’s Law prediction</vt:lpstr>
      <vt:lpstr>Slide 20</vt:lpstr>
      <vt:lpstr>What about the Software?</vt:lpstr>
      <vt:lpstr>Major Developments in Programming Languages and Compilers</vt:lpstr>
      <vt:lpstr>Software Engineering  and the first software crisis</vt:lpstr>
      <vt:lpstr>Slide 24</vt:lpstr>
      <vt:lpstr>One insight was the need for analysable programming languages</vt:lpstr>
      <vt:lpstr>Another on the limitations of testing</vt:lpstr>
      <vt:lpstr>1969-1972, Unix was created at Bell Labs  by Dennis Richie and  Ken Thompson</vt:lpstr>
      <vt:lpstr>By the 1970s, there were scientific foundations for software engineering </vt:lpstr>
      <vt:lpstr>1970s: Software Engineering progress</vt:lpstr>
      <vt:lpstr>But most programmers still saw software development as a craft, not as engineering, and informal methods were widely promoted</vt:lpstr>
      <vt:lpstr>So in the 1980s, Moore’s Law led to the second software crisis</vt:lpstr>
      <vt:lpstr>Slide 32</vt:lpstr>
      <vt:lpstr>The Capability Maturity Model  of the Software Engineering Institute at CMU </vt:lpstr>
      <vt:lpstr>Responses to this 2nd Software Crisis</vt:lpstr>
      <vt:lpstr>1995: Standish Group CHAOS report</vt:lpstr>
      <vt:lpstr>1995: Standish Group CHAOS report</vt:lpstr>
      <vt:lpstr>Exponential growth in the internet</vt:lpstr>
      <vt:lpstr>Software Development in the 1990s</vt:lpstr>
      <vt:lpstr>21st Century Computing</vt:lpstr>
      <vt:lpstr>How many programmers worldwide ?</vt:lpstr>
      <vt:lpstr>The Third Software Crisis</vt:lpstr>
      <vt:lpstr>Why have software developers largely ignored software engineering?</vt:lpstr>
      <vt:lpstr>Please join in the discussions</vt:lpstr>
      <vt:lpstr>Please join in the discussions</vt:lpstr>
    </vt:vector>
  </TitlesOfParts>
  <Company>MTAL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Very Brief History of Computing 1948 - 2015</dc:title>
  <dc:creator>Martyn Thomas</dc:creator>
  <cp:lastModifiedBy>Martyn Thomas</cp:lastModifiedBy>
  <cp:revision>60</cp:revision>
  <cp:lastPrinted>2016-01-11T18:56:59Z</cp:lastPrinted>
  <dcterms:created xsi:type="dcterms:W3CDTF">2016-01-12T09:57:14Z</dcterms:created>
  <dcterms:modified xsi:type="dcterms:W3CDTF">2016-01-12T13:22:59Z</dcterms:modified>
</cp:coreProperties>
</file>