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281" r:id="rId7"/>
    <p:sldId id="282" r:id="rId8"/>
    <p:sldId id="313" r:id="rId9"/>
    <p:sldId id="314" r:id="rId10"/>
    <p:sldId id="315"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E3DE3-C78C-1746-9992-C8C6F429A10D}" v="8" dt="2024-04-05T00:37:26.16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3" autoAdjust="0"/>
    <p:restoredTop sz="95374" autoAdjust="0"/>
  </p:normalViewPr>
  <p:slideViewPr>
    <p:cSldViewPr snapToGrid="0" snapToObjects="1">
      <p:cViewPr varScale="1">
        <p:scale>
          <a:sx n="109" d="100"/>
          <a:sy n="109" d="100"/>
        </p:scale>
        <p:origin x="208" y="46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cap="none" dirty="0" err="1"/>
              <a:t>pharmacyShelfPlus</a:t>
            </a:r>
            <a:endParaRPr lang="en-US" dirty="0" err="1"/>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outline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vert="horz" lIns="91440" tIns="0" rIns="91440" bIns="0" rtlCol="0" anchor="t">
            <a:normAutofit/>
          </a:bodyPr>
          <a:lstStyle/>
          <a:p>
            <a:r>
              <a:rPr lang="en-US" dirty="0"/>
              <a:t>User Stories</a:t>
            </a:r>
          </a:p>
          <a:p>
            <a:r>
              <a:rPr lang="en-US" dirty="0">
                <a:cs typeface="Sabon Next LT"/>
              </a:rPr>
              <a:t>Planning</a:t>
            </a:r>
          </a:p>
          <a:p>
            <a:r>
              <a:rPr lang="en-US" dirty="0">
                <a:cs typeface="Sabon Next LT"/>
              </a:rPr>
              <a:t>Design</a:t>
            </a:r>
          </a:p>
          <a:p>
            <a:endParaRPr lang="en-US" dirty="0">
              <a:cs typeface="Sabon Next LT"/>
            </a:endParaRPr>
          </a:p>
          <a:p>
            <a:endParaRPr lang="en-US" dirty="0">
              <a:cs typeface="Sabon Next LT"/>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peech Bubble: Rectangle 8">
            <a:extLst>
              <a:ext uri="{FF2B5EF4-FFF2-40B4-BE49-F238E27FC236}">
                <a16:creationId xmlns:a16="http://schemas.microsoft.com/office/drawing/2014/main" id="{5858D7A4-A135-5265-1F47-90510121E4AF}"/>
              </a:ext>
            </a:extLst>
          </p:cNvPr>
          <p:cNvSpPr/>
          <p:nvPr/>
        </p:nvSpPr>
        <p:spPr>
          <a:xfrm>
            <a:off x="907676" y="1266263"/>
            <a:ext cx="5322793" cy="1344706"/>
          </a:xfrm>
          <a:prstGeom prst="wedgeRectCallou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11841" y="530598"/>
            <a:ext cx="5259554" cy="612441"/>
          </a:xfrm>
        </p:spPr>
        <p:txBody>
          <a:bodyPr/>
          <a:lstStyle/>
          <a:p>
            <a:r>
              <a:rPr lang="en-US" dirty="0"/>
              <a:t>User stories</a:t>
            </a:r>
          </a:p>
        </p:txBody>
      </p:sp>
      <p:sp>
        <p:nvSpPr>
          <p:cNvPr id="8" name="Content Placeholder 7">
            <a:extLst>
              <a:ext uri="{FF2B5EF4-FFF2-40B4-BE49-F238E27FC236}">
                <a16:creationId xmlns:a16="http://schemas.microsoft.com/office/drawing/2014/main" id="{C524E5E8-15A1-AAA3-B58B-3D99DC3202E9}"/>
              </a:ext>
            </a:extLst>
          </p:cNvPr>
          <p:cNvSpPr>
            <a:spLocks noGrp="1"/>
          </p:cNvSpPr>
          <p:nvPr>
            <p:ph idx="1"/>
          </p:nvPr>
        </p:nvSpPr>
        <p:spPr>
          <a:xfrm>
            <a:off x="936811" y="1332250"/>
            <a:ext cx="5259554" cy="1280733"/>
          </a:xfrm>
        </p:spPr>
        <p:txBody>
          <a:bodyPr vert="horz" lIns="91440" tIns="0" rIns="91440" bIns="0" rtlCol="0" anchor="t">
            <a:normAutofit/>
          </a:bodyPr>
          <a:lstStyle/>
          <a:p>
            <a:r>
              <a:rPr lang="en-US" dirty="0">
                <a:solidFill>
                  <a:schemeClr val="tx1"/>
                </a:solidFill>
                <a:cs typeface="Sabon Next LT"/>
              </a:rPr>
              <a:t>'Printing Shelf Labels with our current system is complicated and can't be bothered'</a:t>
            </a:r>
          </a:p>
        </p:txBody>
      </p:sp>
      <p:sp>
        <p:nvSpPr>
          <p:cNvPr id="10" name="TextBox 9">
            <a:extLst>
              <a:ext uri="{FF2B5EF4-FFF2-40B4-BE49-F238E27FC236}">
                <a16:creationId xmlns:a16="http://schemas.microsoft.com/office/drawing/2014/main" id="{CA83F028-F195-FF5A-4BA6-D4B297233DA6}"/>
              </a:ext>
            </a:extLst>
          </p:cNvPr>
          <p:cNvSpPr txBox="1"/>
          <p:nvPr/>
        </p:nvSpPr>
        <p:spPr>
          <a:xfrm>
            <a:off x="6589058" y="1266264"/>
            <a:ext cx="49754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abon Next LT"/>
              </a:rPr>
              <a:t>Shelf labels for specials are currently printed by exporting a CSV from the Point of Sale system and then hacking a mail merge in Word</a:t>
            </a:r>
            <a:endParaRPr lang="en-US" dirty="0"/>
          </a:p>
        </p:txBody>
      </p:sp>
      <p:sp>
        <p:nvSpPr>
          <p:cNvPr id="11" name="Speech Bubble: Rectangle 10">
            <a:extLst>
              <a:ext uri="{FF2B5EF4-FFF2-40B4-BE49-F238E27FC236}">
                <a16:creationId xmlns:a16="http://schemas.microsoft.com/office/drawing/2014/main" id="{9B9D4DF6-0374-9364-E21E-A8B410E7BA95}"/>
              </a:ext>
            </a:extLst>
          </p:cNvPr>
          <p:cNvSpPr/>
          <p:nvPr/>
        </p:nvSpPr>
        <p:spPr>
          <a:xfrm>
            <a:off x="941294" y="3070411"/>
            <a:ext cx="5322793" cy="1411941"/>
          </a:xfrm>
          <a:prstGeom prst="wedgeRectCallou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cs typeface="Sabon Next LT"/>
              </a:rPr>
              <a:t>'Sometimes when Specials come through from Buying Group – our standard prices are cheaper...'</a:t>
            </a:r>
          </a:p>
        </p:txBody>
      </p:sp>
      <p:sp>
        <p:nvSpPr>
          <p:cNvPr id="12" name="TextBox 11">
            <a:extLst>
              <a:ext uri="{FF2B5EF4-FFF2-40B4-BE49-F238E27FC236}">
                <a16:creationId xmlns:a16="http://schemas.microsoft.com/office/drawing/2014/main" id="{B109DB58-7AEF-86E3-B5A6-C8CFE1FC9A34}"/>
              </a:ext>
            </a:extLst>
          </p:cNvPr>
          <p:cNvSpPr txBox="1"/>
          <p:nvPr/>
        </p:nvSpPr>
        <p:spPr>
          <a:xfrm>
            <a:off x="6589058" y="3070412"/>
            <a:ext cx="47064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Staff would like to see some sort of alert that warns that standard prices are cheaper than the buying group Specials Price</a:t>
            </a:r>
            <a:endParaRPr lang="en-US" dirty="0"/>
          </a:p>
        </p:txBody>
      </p:sp>
      <p:sp>
        <p:nvSpPr>
          <p:cNvPr id="13" name="Speech Bubble: Rectangle 12">
            <a:extLst>
              <a:ext uri="{FF2B5EF4-FFF2-40B4-BE49-F238E27FC236}">
                <a16:creationId xmlns:a16="http://schemas.microsoft.com/office/drawing/2014/main" id="{8AD10AC5-DF99-34FD-2857-712BD523C974}"/>
              </a:ext>
            </a:extLst>
          </p:cNvPr>
          <p:cNvSpPr/>
          <p:nvPr/>
        </p:nvSpPr>
        <p:spPr>
          <a:xfrm>
            <a:off x="986117" y="5132294"/>
            <a:ext cx="5333999" cy="1355911"/>
          </a:xfrm>
          <a:prstGeom prst="wedgeRectCallou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ea typeface="+mn-lt"/>
                <a:cs typeface="+mn-lt"/>
              </a:rPr>
              <a:t>'When there are changes we have to hear it word of mouth or find random notices in the staff notice board'</a:t>
            </a:r>
          </a:p>
          <a:p>
            <a:pPr algn="ctr"/>
            <a:endParaRPr lang="en-US" dirty="0">
              <a:cs typeface="Sabon Next LT"/>
            </a:endParaRPr>
          </a:p>
        </p:txBody>
      </p:sp>
      <p:sp>
        <p:nvSpPr>
          <p:cNvPr id="15" name="TextBox 14">
            <a:extLst>
              <a:ext uri="{FF2B5EF4-FFF2-40B4-BE49-F238E27FC236}">
                <a16:creationId xmlns:a16="http://schemas.microsoft.com/office/drawing/2014/main" id="{AAA2CE2C-1B47-ED3A-A90B-C3F18733D607}"/>
              </a:ext>
            </a:extLst>
          </p:cNvPr>
          <p:cNvSpPr txBox="1"/>
          <p:nvPr/>
        </p:nvSpPr>
        <p:spPr>
          <a:xfrm>
            <a:off x="6656294" y="5132294"/>
            <a:ext cx="44240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Staff would like to have notices in one place where they can be viewed easily. Also they would like to be able to place notices if needed.</a:t>
            </a:r>
          </a:p>
          <a:p>
            <a:pPr algn="l"/>
            <a:endParaRPr lang="en-US" dirty="0">
              <a:cs typeface="Sabon Next LT"/>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30477" y="172008"/>
            <a:ext cx="7965461" cy="691606"/>
          </a:xfrm>
        </p:spPr>
        <p:txBody>
          <a:bodyPr/>
          <a:lstStyle/>
          <a:p>
            <a:r>
              <a:rPr lang="en-US" dirty="0">
                <a:cs typeface="Arial"/>
              </a:rPr>
              <a:t>planning</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6" name="Picture 5" descr="A screenshot of a project&#10;&#10;Description automatically generated">
            <a:extLst>
              <a:ext uri="{FF2B5EF4-FFF2-40B4-BE49-F238E27FC236}">
                <a16:creationId xmlns:a16="http://schemas.microsoft.com/office/drawing/2014/main" id="{ED1E71AB-631C-EA8C-76CC-E749337926A0}"/>
              </a:ext>
            </a:extLst>
          </p:cNvPr>
          <p:cNvPicPr>
            <a:picLocks noChangeAspect="1"/>
          </p:cNvPicPr>
          <p:nvPr/>
        </p:nvPicPr>
        <p:blipFill>
          <a:blip r:embed="rId3"/>
          <a:stretch>
            <a:fillRect/>
          </a:stretch>
        </p:blipFill>
        <p:spPr>
          <a:xfrm>
            <a:off x="296523" y="867335"/>
            <a:ext cx="8136338" cy="5526741"/>
          </a:xfrm>
          <a:prstGeom prst="rect">
            <a:avLst/>
          </a:prstGeom>
        </p:spPr>
      </p:pic>
      <p:sp>
        <p:nvSpPr>
          <p:cNvPr id="7" name="TextBox 6">
            <a:extLst>
              <a:ext uri="{FF2B5EF4-FFF2-40B4-BE49-F238E27FC236}">
                <a16:creationId xmlns:a16="http://schemas.microsoft.com/office/drawing/2014/main" id="{BCF17C56-EB9A-84C3-3A0A-3769B505C26F}"/>
              </a:ext>
            </a:extLst>
          </p:cNvPr>
          <p:cNvSpPr txBox="1"/>
          <p:nvPr/>
        </p:nvSpPr>
        <p:spPr>
          <a:xfrm>
            <a:off x="8438030" y="1008529"/>
            <a:ext cx="354105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Sabon Next LT"/>
              </a:rPr>
              <a:t>Planning Documents</a:t>
            </a:r>
            <a:endParaRPr lang="en-US" dirty="0">
              <a:cs typeface="Sabon Next LT"/>
            </a:endParaRPr>
          </a:p>
          <a:p>
            <a:r>
              <a:rPr lang="en-US" dirty="0">
                <a:cs typeface="Sabon Next LT"/>
              </a:rPr>
              <a:t>GANTT Chart</a:t>
            </a:r>
            <a:endParaRPr lang="en-US" dirty="0"/>
          </a:p>
          <a:p>
            <a:r>
              <a:rPr lang="en-US" dirty="0">
                <a:cs typeface="Sabon Next LT"/>
              </a:rPr>
              <a:t>Entity Relationship Diagrams</a:t>
            </a:r>
          </a:p>
          <a:p>
            <a:r>
              <a:rPr lang="en-US" dirty="0">
                <a:cs typeface="Sabon Next LT"/>
              </a:rPr>
              <a:t>UI Design</a:t>
            </a:r>
          </a:p>
          <a:p>
            <a:endParaRPr lang="en-US" dirty="0">
              <a:cs typeface="Sabon Next LT"/>
            </a:endParaRPr>
          </a:p>
          <a:p>
            <a:endParaRPr lang="en-US" dirty="0">
              <a:cs typeface="Sabon Next LT"/>
            </a:endParaRPr>
          </a:p>
          <a:p>
            <a:endParaRPr lang="en-US" dirty="0">
              <a:cs typeface="Sabon Next LT"/>
            </a:endParaRP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DC4209-ABCB-0020-118D-45DC6BB303BB}"/>
              </a:ext>
            </a:extLst>
          </p:cNvPr>
          <p:cNvSpPr txBox="1"/>
          <p:nvPr/>
        </p:nvSpPr>
        <p:spPr>
          <a:xfrm>
            <a:off x="4424626" y="0"/>
            <a:ext cx="5723586" cy="860962"/>
          </a:xfrm>
          <a:prstGeom prst="rect">
            <a:avLst/>
          </a:prstGeom>
        </p:spPr>
        <p:txBody>
          <a:bodyPr vert="horz" lIns="91440" tIns="0" rIns="91440" bIns="0" rtlCol="0" anchor="ctr" anchorCtr="0">
            <a:normAutofit/>
          </a:bodyPr>
          <a:lstStyle/>
          <a:p>
            <a:pPr defTabSz="914400">
              <a:spcBef>
                <a:spcPct val="0"/>
              </a:spcBef>
              <a:spcAft>
                <a:spcPts val="600"/>
              </a:spcAft>
            </a:pPr>
            <a:r>
              <a:rPr lang="en-US" sz="3600" b="1" kern="1200" cap="all" baseline="0">
                <a:solidFill>
                  <a:schemeClr val="accent6"/>
                </a:solidFill>
                <a:latin typeface="+mj-lt"/>
                <a:ea typeface="+mj-ea"/>
                <a:cs typeface="+mj-cs"/>
              </a:rPr>
              <a:t>Back End Services</a:t>
            </a:r>
          </a:p>
        </p:txBody>
      </p:sp>
      <p:pic>
        <p:nvPicPr>
          <p:cNvPr id="8" name="Picture 7" descr="A diagram of a data flow&#10;&#10;Description automatically generated with medium confidence">
            <a:extLst>
              <a:ext uri="{FF2B5EF4-FFF2-40B4-BE49-F238E27FC236}">
                <a16:creationId xmlns:a16="http://schemas.microsoft.com/office/drawing/2014/main" id="{F5623D4D-ACDD-5D79-2CEA-199CE9C93CBC}"/>
              </a:ext>
            </a:extLst>
          </p:cNvPr>
          <p:cNvPicPr>
            <a:picLocks noChangeAspect="1"/>
          </p:cNvPicPr>
          <p:nvPr/>
        </p:nvPicPr>
        <p:blipFill>
          <a:blip r:embed="rId2"/>
          <a:stretch>
            <a:fillRect/>
          </a:stretch>
        </p:blipFill>
        <p:spPr>
          <a:xfrm>
            <a:off x="954267" y="0"/>
            <a:ext cx="3322851" cy="6359525"/>
          </a:xfrm>
          <a:prstGeom prst="rect">
            <a:avLst/>
          </a:prstGeom>
          <a:noFill/>
        </p:spPr>
      </p:pic>
      <p:sp>
        <p:nvSpPr>
          <p:cNvPr id="4" name="Slide Number Placeholder 3" hidden="1">
            <a:extLst>
              <a:ext uri="{FF2B5EF4-FFF2-40B4-BE49-F238E27FC236}">
                <a16:creationId xmlns:a16="http://schemas.microsoft.com/office/drawing/2014/main" id="{B6062E78-473F-8F53-5179-E3811F87B96F}"/>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5</a:t>
            </a:fld>
            <a:endParaRPr lang="en-US"/>
          </a:p>
        </p:txBody>
      </p:sp>
      <p:sp>
        <p:nvSpPr>
          <p:cNvPr id="10" name="TextBox 9">
            <a:extLst>
              <a:ext uri="{FF2B5EF4-FFF2-40B4-BE49-F238E27FC236}">
                <a16:creationId xmlns:a16="http://schemas.microsoft.com/office/drawing/2014/main" id="{F9FAF505-C816-3350-7C6F-9A7FB31786E6}"/>
              </a:ext>
            </a:extLst>
          </p:cNvPr>
          <p:cNvSpPr txBox="1"/>
          <p:nvPr/>
        </p:nvSpPr>
        <p:spPr>
          <a:xfrm>
            <a:off x="4424626" y="866878"/>
            <a:ext cx="3322850" cy="369332"/>
          </a:xfrm>
          <a:prstGeom prst="rect">
            <a:avLst/>
          </a:prstGeom>
          <a:noFill/>
        </p:spPr>
        <p:txBody>
          <a:bodyPr wrap="square" rtlCol="0">
            <a:spAutoFit/>
          </a:bodyPr>
          <a:lstStyle/>
          <a:p>
            <a:r>
              <a:rPr lang="en-US" b="1" dirty="0"/>
              <a:t>Microsoft SQL Server</a:t>
            </a:r>
          </a:p>
        </p:txBody>
      </p:sp>
      <p:sp>
        <p:nvSpPr>
          <p:cNvPr id="11" name="TextBox 10">
            <a:extLst>
              <a:ext uri="{FF2B5EF4-FFF2-40B4-BE49-F238E27FC236}">
                <a16:creationId xmlns:a16="http://schemas.microsoft.com/office/drawing/2014/main" id="{1BB0D577-6BAD-BF92-F042-CEA9365CC182}"/>
              </a:ext>
            </a:extLst>
          </p:cNvPr>
          <p:cNvSpPr txBox="1"/>
          <p:nvPr/>
        </p:nvSpPr>
        <p:spPr>
          <a:xfrm>
            <a:off x="4560277" y="1324708"/>
            <a:ext cx="6013938" cy="1477328"/>
          </a:xfrm>
          <a:prstGeom prst="rect">
            <a:avLst/>
          </a:prstGeom>
          <a:noFill/>
        </p:spPr>
        <p:txBody>
          <a:bodyPr wrap="square" rtlCol="0">
            <a:spAutoFit/>
          </a:bodyPr>
          <a:lstStyle/>
          <a:p>
            <a:r>
              <a:rPr lang="en-US" dirty="0"/>
              <a:t>Main Database for Stock / Specials / Orders and Sales </a:t>
            </a:r>
          </a:p>
          <a:p>
            <a:r>
              <a:rPr lang="en-US" dirty="0"/>
              <a:t>Relationship models built into back end and based on the original database set up.</a:t>
            </a:r>
          </a:p>
          <a:p>
            <a:r>
              <a:rPr lang="en-US" dirty="0"/>
              <a:t>Now uses live data rather than JSON files. </a:t>
            </a:r>
          </a:p>
          <a:p>
            <a:endParaRPr lang="en-US" dirty="0"/>
          </a:p>
        </p:txBody>
      </p:sp>
      <p:sp>
        <p:nvSpPr>
          <p:cNvPr id="12" name="TextBox 11">
            <a:extLst>
              <a:ext uri="{FF2B5EF4-FFF2-40B4-BE49-F238E27FC236}">
                <a16:creationId xmlns:a16="http://schemas.microsoft.com/office/drawing/2014/main" id="{679E87FB-FF68-C72D-5FD6-AF6E31108ADA}"/>
              </a:ext>
            </a:extLst>
          </p:cNvPr>
          <p:cNvSpPr txBox="1"/>
          <p:nvPr/>
        </p:nvSpPr>
        <p:spPr>
          <a:xfrm>
            <a:off x="4424626" y="2810430"/>
            <a:ext cx="3322850" cy="369332"/>
          </a:xfrm>
          <a:prstGeom prst="rect">
            <a:avLst/>
          </a:prstGeom>
          <a:noFill/>
        </p:spPr>
        <p:txBody>
          <a:bodyPr wrap="square" rtlCol="0">
            <a:spAutoFit/>
          </a:bodyPr>
          <a:lstStyle/>
          <a:p>
            <a:r>
              <a:rPr lang="en-US" b="1" dirty="0"/>
              <a:t>MySQL</a:t>
            </a:r>
          </a:p>
        </p:txBody>
      </p:sp>
      <p:sp>
        <p:nvSpPr>
          <p:cNvPr id="13" name="TextBox 12">
            <a:extLst>
              <a:ext uri="{FF2B5EF4-FFF2-40B4-BE49-F238E27FC236}">
                <a16:creationId xmlns:a16="http://schemas.microsoft.com/office/drawing/2014/main" id="{57433C6E-D77A-57B1-EC00-B8B07FDCDE15}"/>
              </a:ext>
            </a:extLst>
          </p:cNvPr>
          <p:cNvSpPr txBox="1"/>
          <p:nvPr/>
        </p:nvSpPr>
        <p:spPr>
          <a:xfrm>
            <a:off x="4560277" y="3542781"/>
            <a:ext cx="6013938" cy="1200329"/>
          </a:xfrm>
          <a:prstGeom prst="rect">
            <a:avLst/>
          </a:prstGeom>
          <a:noFill/>
        </p:spPr>
        <p:txBody>
          <a:bodyPr wrap="square" rtlCol="0">
            <a:spAutoFit/>
          </a:bodyPr>
          <a:lstStyle/>
          <a:p>
            <a:r>
              <a:rPr lang="en-US" dirty="0"/>
              <a:t>Currently holds Notices data table and will ultimately add tables for notice acknowledgements – so we can track staff who have viewed the posts. May add the ability to ask questions about a notice </a:t>
            </a:r>
          </a:p>
        </p:txBody>
      </p:sp>
    </p:spTree>
    <p:extLst>
      <p:ext uri="{BB962C8B-B14F-4D97-AF65-F5344CB8AC3E}">
        <p14:creationId xmlns:p14="http://schemas.microsoft.com/office/powerpoint/2010/main" val="395569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A20C-D6FF-A7D7-8C08-F104A6318D32}"/>
              </a:ext>
            </a:extLst>
          </p:cNvPr>
          <p:cNvSpPr>
            <a:spLocks noGrp="1"/>
          </p:cNvSpPr>
          <p:nvPr>
            <p:ph type="title"/>
          </p:nvPr>
        </p:nvSpPr>
        <p:spPr>
          <a:xfrm>
            <a:off x="89916" y="0"/>
            <a:ext cx="5723586" cy="1334814"/>
          </a:xfrm>
        </p:spPr>
        <p:txBody>
          <a:bodyPr/>
          <a:lstStyle/>
          <a:p>
            <a:r>
              <a:rPr lang="en-US" dirty="0"/>
              <a:t>User Interface</a:t>
            </a:r>
          </a:p>
        </p:txBody>
      </p:sp>
      <p:sp>
        <p:nvSpPr>
          <p:cNvPr id="4" name="TextBox 3">
            <a:extLst>
              <a:ext uri="{FF2B5EF4-FFF2-40B4-BE49-F238E27FC236}">
                <a16:creationId xmlns:a16="http://schemas.microsoft.com/office/drawing/2014/main" id="{2BC918FF-7ACC-9B93-3A0E-7AAFB9F164EE}"/>
              </a:ext>
            </a:extLst>
          </p:cNvPr>
          <p:cNvSpPr txBox="1"/>
          <p:nvPr/>
        </p:nvSpPr>
        <p:spPr>
          <a:xfrm>
            <a:off x="1103587" y="1061544"/>
            <a:ext cx="925961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React Library for UI</a:t>
            </a:r>
          </a:p>
          <a:p>
            <a:pPr marL="285750" indent="-285750">
              <a:buFont typeface="Arial" panose="020B0604020202020204" pitchFamily="34" charset="0"/>
              <a:buChar char="•"/>
            </a:pPr>
            <a:r>
              <a:rPr lang="en-US" dirty="0"/>
              <a:t>Material MUI for most pages</a:t>
            </a:r>
          </a:p>
          <a:p>
            <a:pPr marL="285750" indent="-285750">
              <a:buFont typeface="Arial" panose="020B0604020202020204" pitchFamily="34" charset="0"/>
              <a:buChar char="•"/>
            </a:pPr>
            <a:r>
              <a:rPr lang="en-US" dirty="0"/>
              <a:t>Stock Details Page – </a:t>
            </a:r>
          </a:p>
          <a:p>
            <a:pPr marL="742950" lvl="1" indent="-285750">
              <a:buFont typeface="Arial" panose="020B0604020202020204" pitchFamily="34" charset="0"/>
              <a:buChar char="•"/>
            </a:pPr>
            <a:r>
              <a:rPr lang="en-US" dirty="0"/>
              <a:t>The main addition to the project since the mini project</a:t>
            </a:r>
          </a:p>
          <a:p>
            <a:pPr marL="742950" lvl="1" indent="-285750">
              <a:buFont typeface="Arial" panose="020B0604020202020204" pitchFamily="34" charset="0"/>
              <a:buChar char="•"/>
            </a:pPr>
            <a:r>
              <a:rPr lang="en-US" dirty="0"/>
              <a:t>Uses </a:t>
            </a:r>
            <a:r>
              <a:rPr lang="en-US" dirty="0" err="1"/>
              <a:t>Axios</a:t>
            </a:r>
            <a:r>
              <a:rPr lang="en-US" dirty="0"/>
              <a:t> to fetch data first to stock </a:t>
            </a:r>
            <a:r>
              <a:rPr lang="en-US" dirty="0" err="1"/>
              <a:t>api</a:t>
            </a:r>
            <a:r>
              <a:rPr lang="en-US" dirty="0"/>
              <a:t> call for basic stock details – search by stock ID</a:t>
            </a:r>
          </a:p>
          <a:p>
            <a:pPr marL="742950" lvl="1" indent="-285750">
              <a:buFont typeface="Arial" panose="020B0604020202020204" pitchFamily="34" charset="0"/>
              <a:buChar char="•"/>
            </a:pPr>
            <a:r>
              <a:rPr lang="en-US" dirty="0"/>
              <a:t>Chart component makes call to Stock History for monthly sales data – last 12 months</a:t>
            </a:r>
          </a:p>
          <a:p>
            <a:pPr marL="742950" lvl="1" indent="-285750">
              <a:buFont typeface="Arial" panose="020B0604020202020204" pitchFamily="34" charset="0"/>
              <a:buChar char="•"/>
            </a:pPr>
            <a:r>
              <a:rPr lang="en-US" dirty="0"/>
              <a:t>Order History makes call to Order Items table to get 12 months order history. </a:t>
            </a:r>
          </a:p>
          <a:p>
            <a:pPr marL="742950" lvl="1" indent="-285750">
              <a:buFont typeface="Arial" panose="020B0604020202020204" pitchFamily="34" charset="0"/>
              <a:buChar char="•"/>
            </a:pPr>
            <a:r>
              <a:rPr lang="en-US" dirty="0"/>
              <a:t>Stock Details can be accessed by searching for the item in Stock Search page, or through the specials page</a:t>
            </a:r>
          </a:p>
          <a:p>
            <a:pPr marL="742950" lvl="1" indent="-285750">
              <a:buFont typeface="Arial" panose="020B0604020202020204" pitchFamily="34" charset="0"/>
              <a:buChar char="•"/>
            </a:pPr>
            <a:r>
              <a:rPr lang="en-US" dirty="0"/>
              <a:t>Weird thing is that Cost Price and Retail price are stored as integers in database (so cents) and have to be converted to a dollar value</a:t>
            </a:r>
          </a:p>
          <a:p>
            <a:pPr marL="285750" indent="-285750">
              <a:buFont typeface="Arial" panose="020B0604020202020204" pitchFamily="34" charset="0"/>
              <a:buChar char="•"/>
            </a:pPr>
            <a:r>
              <a:rPr lang="en-US" dirty="0"/>
              <a:t>Specials Page</a:t>
            </a:r>
          </a:p>
          <a:p>
            <a:pPr marL="742950" lvl="1" indent="-285750">
              <a:buFont typeface="Arial" panose="020B0604020202020204" pitchFamily="34" charset="0"/>
              <a:buChar char="•"/>
            </a:pPr>
            <a:r>
              <a:rPr lang="en-US" dirty="0"/>
              <a:t>Added code to highlight where our standard retail is actually cheaper than the special price – allows user to identify when not to put out Special Shelf Labels</a:t>
            </a:r>
          </a:p>
          <a:p>
            <a:pPr marL="285750" indent="-285750">
              <a:buFont typeface="Arial" panose="020B0604020202020204" pitchFamily="34" charset="0"/>
              <a:buChar char="•"/>
            </a:pPr>
            <a:r>
              <a:rPr lang="en-US" dirty="0"/>
              <a:t>Notices – this displays on Front Page – decided that this was not the most pressing part – so at this stage no user interaction,  but can edit and delete posts. </a:t>
            </a:r>
          </a:p>
        </p:txBody>
      </p:sp>
    </p:spTree>
    <p:extLst>
      <p:ext uri="{BB962C8B-B14F-4D97-AF65-F5344CB8AC3E}">
        <p14:creationId xmlns:p14="http://schemas.microsoft.com/office/powerpoint/2010/main" val="213497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5220-2422-5BA3-4061-F946C283689E}"/>
              </a:ext>
            </a:extLst>
          </p:cNvPr>
          <p:cNvSpPr>
            <a:spLocks noGrp="1"/>
          </p:cNvSpPr>
          <p:nvPr>
            <p:ph type="title"/>
          </p:nvPr>
        </p:nvSpPr>
        <p:spPr>
          <a:xfrm>
            <a:off x="189186" y="163009"/>
            <a:ext cx="6583680" cy="993129"/>
          </a:xfrm>
        </p:spPr>
        <p:txBody>
          <a:bodyPr/>
          <a:lstStyle/>
          <a:p>
            <a:r>
              <a:rPr lang="en-US" dirty="0"/>
              <a:t>Next steps</a:t>
            </a:r>
          </a:p>
        </p:txBody>
      </p:sp>
      <p:sp>
        <p:nvSpPr>
          <p:cNvPr id="4" name="Slide Number Placeholder 3">
            <a:extLst>
              <a:ext uri="{FF2B5EF4-FFF2-40B4-BE49-F238E27FC236}">
                <a16:creationId xmlns:a16="http://schemas.microsoft.com/office/drawing/2014/main" id="{5BFC821D-FF6E-66C0-8034-C7FFA4069E6D}"/>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5" name="TextBox 4">
            <a:extLst>
              <a:ext uri="{FF2B5EF4-FFF2-40B4-BE49-F238E27FC236}">
                <a16:creationId xmlns:a16="http://schemas.microsoft.com/office/drawing/2014/main" id="{2B4BADC4-253F-1D79-131A-522602C74F52}"/>
              </a:ext>
            </a:extLst>
          </p:cNvPr>
          <p:cNvSpPr txBox="1"/>
          <p:nvPr/>
        </p:nvSpPr>
        <p:spPr>
          <a:xfrm>
            <a:off x="189186" y="1261645"/>
            <a:ext cx="870499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Stock Details</a:t>
            </a:r>
          </a:p>
          <a:p>
            <a:pPr marL="742950" lvl="1" indent="-285750">
              <a:buFont typeface="Arial" panose="020B0604020202020204" pitchFamily="34" charset="0"/>
              <a:buChar char="•"/>
            </a:pPr>
            <a:r>
              <a:rPr lang="en-US" dirty="0"/>
              <a:t>Show additional sales details (last 3 months sales list) – ability to click in and view the sales</a:t>
            </a:r>
          </a:p>
          <a:p>
            <a:pPr marL="742950" lvl="1" indent="-285750">
              <a:buFont typeface="Arial" panose="020B0604020202020204" pitchFamily="34" charset="0"/>
              <a:buChar char="•"/>
            </a:pPr>
            <a:r>
              <a:rPr lang="en-US" dirty="0"/>
              <a:t>Use the “Days Supply” column in Stock </a:t>
            </a:r>
            <a:r>
              <a:rPr lang="en-US" dirty="0" err="1"/>
              <a:t>Tableto</a:t>
            </a:r>
            <a:r>
              <a:rPr lang="en-US" dirty="0"/>
              <a:t> report on customers who may be close to running out of a supplement (For example customer buys 60 Magnesium capsules, and we can report on those who are close to running out and direct market them)</a:t>
            </a:r>
          </a:p>
          <a:p>
            <a:pPr marL="285750" indent="-285750">
              <a:buFont typeface="Arial" panose="020B0604020202020204" pitchFamily="34" charset="0"/>
              <a:buChar char="•"/>
            </a:pPr>
            <a:r>
              <a:rPr lang="en-US" dirty="0"/>
              <a:t>User login – proposed way is have a “Super User” who logs in in the morning, and then staff can use pins to access on that device for the rest of the day. Loosely this would mean the super user state is stored as logged in and anyone else with a pin can use – device will log out Super User after an hour of non use</a:t>
            </a:r>
          </a:p>
          <a:p>
            <a:pPr marL="285750" indent="-285750">
              <a:buFont typeface="Arial" panose="020B0604020202020204" pitchFamily="34" charset="0"/>
              <a:buChar char="•"/>
            </a:pPr>
            <a:r>
              <a:rPr lang="en-US" dirty="0"/>
              <a:t>Debtors reports – this is a bigger project but will allow us to view Debtors and edit payments to report back to main database – this has to be done carefully.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318110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2.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99</TotalTime>
  <Words>586</Words>
  <Application>Microsoft Macintosh PowerPoint</Application>
  <PresentationFormat>Widescreen</PresentationFormat>
  <Paragraphs>48</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pharmacyShelfPlus</vt:lpstr>
      <vt:lpstr>outline</vt:lpstr>
      <vt:lpstr>User stories</vt:lpstr>
      <vt:lpstr>planning</vt:lpstr>
      <vt:lpstr>PowerPoint Presentation</vt:lpstr>
      <vt:lpstr>User Interface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
  <cp:lastModifiedBy>Colin Campbell</cp:lastModifiedBy>
  <cp:revision>168</cp:revision>
  <dcterms:created xsi:type="dcterms:W3CDTF">2024-03-29T08:50:46Z</dcterms:created>
  <dcterms:modified xsi:type="dcterms:W3CDTF">2024-04-05T01:30:40Z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