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74" r:id="rId5"/>
    <p:sldId id="272" r:id="rId6"/>
    <p:sldId id="278" r:id="rId7"/>
    <p:sldId id="275" r:id="rId8"/>
    <p:sldId id="276" r:id="rId9"/>
    <p:sldId id="258" r:id="rId10"/>
    <p:sldId id="257" r:id="rId11"/>
    <p:sldId id="277" r:id="rId12"/>
    <p:sldId id="259" r:id="rId13"/>
    <p:sldId id="260"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FF99FF"/>
    <a:srgbClr val="FF66FF"/>
    <a:srgbClr val="9900CC"/>
    <a:srgbClr val="00FF99"/>
    <a:srgbClr val="ADF286"/>
    <a:srgbClr val="FF9966"/>
    <a:srgbClr val="FF99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5E167E-F71D-4268-ABCA-1ED8EC7E4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4A52586-25D9-4CD8-92DF-0B595C55E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9B8ECA1-6EDD-4FA4-8D6B-2E614E7D8C3E}"/>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5" name="Footer Placeholder 4">
            <a:extLst>
              <a:ext uri="{FF2B5EF4-FFF2-40B4-BE49-F238E27FC236}">
                <a16:creationId xmlns="" xmlns:a16="http://schemas.microsoft.com/office/drawing/2014/main" id="{2CEA3337-3ACC-4472-B812-AA8E5322D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2360FF-6196-4B9B-8F43-174941E993E6}"/>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8653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08B09-4CB9-41B3-96C8-5A30CFA343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B771955-13D2-4DDC-8A32-2E2696E51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AA9194F-1DF0-4D75-AAA2-416711200530}"/>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5" name="Footer Placeholder 4">
            <a:extLst>
              <a:ext uri="{FF2B5EF4-FFF2-40B4-BE49-F238E27FC236}">
                <a16:creationId xmlns="" xmlns:a16="http://schemas.microsoft.com/office/drawing/2014/main" id="{C400DD63-C505-4957-9217-4FE6C6AC1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3911897-442F-4300-8B88-E75195D3FA62}"/>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288956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1C5C1D6-FD4C-457F-998F-3C8BEC076D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9038CFB-E162-4B24-9DE6-CC93ED4BA2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070B79-0D63-42E3-B1CE-EF70446E6A33}"/>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5" name="Footer Placeholder 4">
            <a:extLst>
              <a:ext uri="{FF2B5EF4-FFF2-40B4-BE49-F238E27FC236}">
                <a16:creationId xmlns="" xmlns:a16="http://schemas.microsoft.com/office/drawing/2014/main" id="{7A110C47-4DE7-4CBF-A6EC-3AD4988B7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014D9C-C049-4020-B5E8-4FD728C3B2CD}"/>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350585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5AED09-D870-4218-9822-4C3923C69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CAC7872-495F-40EE-A7D8-C23B78AF8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41BF466-2382-4651-A1EA-4F92E674B354}"/>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5" name="Footer Placeholder 4">
            <a:extLst>
              <a:ext uri="{FF2B5EF4-FFF2-40B4-BE49-F238E27FC236}">
                <a16:creationId xmlns="" xmlns:a16="http://schemas.microsoft.com/office/drawing/2014/main" id="{A2172EE2-6F3C-40CB-B339-C66B8D74E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F40C97-0BEE-4B9B-9A44-9C7DFBE045C2}"/>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236121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3360F-6A8B-40B7-A395-6F0335F77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0B674D5-83F1-4FC1-BA69-B7440AC3D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2D25377-B452-4F30-A349-FB34E1305FDA}"/>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5" name="Footer Placeholder 4">
            <a:extLst>
              <a:ext uri="{FF2B5EF4-FFF2-40B4-BE49-F238E27FC236}">
                <a16:creationId xmlns="" xmlns:a16="http://schemas.microsoft.com/office/drawing/2014/main" id="{148B8BE8-F2CE-4115-B1C2-E7FF02571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083EAB-1CA0-47B9-87A8-BD39F9A08BA2}"/>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51559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2124BF-E419-47B6-B441-745A111B1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B3302CC-142C-4FDA-80AB-B6AA63081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2A7E7CE-63FD-4AD9-AACF-A2E895BF4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05B9E02-69E3-4CED-BB1A-D1CB7CCDB4A5}"/>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6" name="Footer Placeholder 5">
            <a:extLst>
              <a:ext uri="{FF2B5EF4-FFF2-40B4-BE49-F238E27FC236}">
                <a16:creationId xmlns="" xmlns:a16="http://schemas.microsoft.com/office/drawing/2014/main" id="{B5E70A41-AEF4-44B1-8D2A-1B6985AEC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413C0DE-F002-40ED-BF23-F8460297C017}"/>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198011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8E7A11-7929-4A4D-9C96-7F473B5AC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1D34F91-FE2F-483A-906E-27F0E8142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90C8964-9F78-4F14-88A7-0691379A96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59967AB-0A1A-42B6-83F4-C96D0EBB80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F6A36C0-C887-4953-8A0B-49C7D2CAB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691237F-96AA-4BA3-BEB2-898FE203EB2D}"/>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8" name="Footer Placeholder 7">
            <a:extLst>
              <a:ext uri="{FF2B5EF4-FFF2-40B4-BE49-F238E27FC236}">
                <a16:creationId xmlns="" xmlns:a16="http://schemas.microsoft.com/office/drawing/2014/main" id="{D6B2FB39-9DE9-4905-8445-C00703F8C3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C0F80CD-45D6-4F11-9D36-F420DA57A658}"/>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174471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B4C7A3-4DCD-426A-A332-C7379CA7FE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E8E9065-BA98-4348-973A-0B90E7AB4F4D}"/>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4" name="Footer Placeholder 3">
            <a:extLst>
              <a:ext uri="{FF2B5EF4-FFF2-40B4-BE49-F238E27FC236}">
                <a16:creationId xmlns="" xmlns:a16="http://schemas.microsoft.com/office/drawing/2014/main" id="{4B590AFE-BAF1-4D76-AFDB-D11D78533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85CC6B8-E587-48EC-84D0-56D62092CF35}"/>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381368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CE06688-98B7-4FD4-94D6-527C6452FD27}"/>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3" name="Footer Placeholder 2">
            <a:extLst>
              <a:ext uri="{FF2B5EF4-FFF2-40B4-BE49-F238E27FC236}">
                <a16:creationId xmlns="" xmlns:a16="http://schemas.microsoft.com/office/drawing/2014/main" id="{E9353294-DCA7-4CD3-8461-A45A411A8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BB18D32-FA30-4E70-AB9D-79727ECB3C76}"/>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162678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90DD8-1FB7-45DA-A43B-30A0C47DD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B5815FC-235E-440B-BB68-C0DEC015B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FA96DC3-DDA5-4930-8259-937C28178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00F29CE-497E-4251-A4BE-D8E87CFA60BD}"/>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6" name="Footer Placeholder 5">
            <a:extLst>
              <a:ext uri="{FF2B5EF4-FFF2-40B4-BE49-F238E27FC236}">
                <a16:creationId xmlns="" xmlns:a16="http://schemas.microsoft.com/office/drawing/2014/main" id="{D56CFBDA-68BC-4E75-B547-996ED0AC5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CD43733-2D29-4903-A0D3-A8EA1117046E}"/>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49476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655912-F545-4303-8CC6-84B92B04A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AC8AC42-67D7-43AE-8873-04FE3B030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A06E557-0AE6-46A2-9DDA-F02F9A6A4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B91C1F-129A-4B45-86BF-82B2EF0F3E78}"/>
              </a:ext>
            </a:extLst>
          </p:cNvPr>
          <p:cNvSpPr>
            <a:spLocks noGrp="1"/>
          </p:cNvSpPr>
          <p:nvPr>
            <p:ph type="dt" sz="half" idx="10"/>
          </p:nvPr>
        </p:nvSpPr>
        <p:spPr/>
        <p:txBody>
          <a:bodyPr/>
          <a:lstStyle/>
          <a:p>
            <a:fld id="{6685A0BF-492E-452C-BFBB-454798A23173}" type="datetimeFigureOut">
              <a:rPr lang="en-US" smtClean="0"/>
              <a:t>12/22/2020</a:t>
            </a:fld>
            <a:endParaRPr lang="en-US"/>
          </a:p>
        </p:txBody>
      </p:sp>
      <p:sp>
        <p:nvSpPr>
          <p:cNvPr id="6" name="Footer Placeholder 5">
            <a:extLst>
              <a:ext uri="{FF2B5EF4-FFF2-40B4-BE49-F238E27FC236}">
                <a16:creationId xmlns="" xmlns:a16="http://schemas.microsoft.com/office/drawing/2014/main" id="{9D9553C0-3BFD-414F-A9DB-3BBF56FA5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428E1EE-9576-4508-BF66-FC11869D5507}"/>
              </a:ext>
            </a:extLst>
          </p:cNvPr>
          <p:cNvSpPr>
            <a:spLocks noGrp="1"/>
          </p:cNvSpPr>
          <p:nvPr>
            <p:ph type="sldNum" sz="quarter" idx="12"/>
          </p:nvPr>
        </p:nvSpPr>
        <p:spPr/>
        <p:txBody>
          <a:bodyPr/>
          <a:lstStyle/>
          <a:p>
            <a:fld id="{BA3AE15D-EB04-4B36-B3C0-5E52EA660053}" type="slidenum">
              <a:rPr lang="en-US" smtClean="0"/>
              <a:t>‹#›</a:t>
            </a:fld>
            <a:endParaRPr lang="en-US"/>
          </a:p>
        </p:txBody>
      </p:sp>
    </p:spTree>
    <p:extLst>
      <p:ext uri="{BB962C8B-B14F-4D97-AF65-F5344CB8AC3E}">
        <p14:creationId xmlns:p14="http://schemas.microsoft.com/office/powerpoint/2010/main" val="6478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3B0AA5B-26FE-414C-9064-C3F5D69FD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2E6730A-2D60-4072-9D8D-31B11F478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72559AC-B3A0-4800-BC3E-874CF7038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5A0BF-492E-452C-BFBB-454798A23173}" type="datetimeFigureOut">
              <a:rPr lang="en-US" smtClean="0"/>
              <a:t>12/22/2020</a:t>
            </a:fld>
            <a:endParaRPr lang="en-US"/>
          </a:p>
        </p:txBody>
      </p:sp>
      <p:sp>
        <p:nvSpPr>
          <p:cNvPr id="5" name="Footer Placeholder 4">
            <a:extLst>
              <a:ext uri="{FF2B5EF4-FFF2-40B4-BE49-F238E27FC236}">
                <a16:creationId xmlns="" xmlns:a16="http://schemas.microsoft.com/office/drawing/2014/main" id="{6972CC1F-DA11-455F-A6EE-1047E966F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944DEA5-E694-421E-A0EE-58F374DFF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AE15D-EB04-4B36-B3C0-5E52EA660053}" type="slidenum">
              <a:rPr lang="en-US" smtClean="0"/>
              <a:t>‹#›</a:t>
            </a:fld>
            <a:endParaRPr lang="en-US"/>
          </a:p>
        </p:txBody>
      </p:sp>
    </p:spTree>
    <p:extLst>
      <p:ext uri="{BB962C8B-B14F-4D97-AF65-F5344CB8AC3E}">
        <p14:creationId xmlns:p14="http://schemas.microsoft.com/office/powerpoint/2010/main" val="147539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6572" y="547075"/>
            <a:ext cx="10000488" cy="1569660"/>
          </a:xfrm>
          <a:prstGeom prst="rect">
            <a:avLst/>
          </a:prstGeom>
          <a:solidFill>
            <a:srgbClr val="00FF99"/>
          </a:solidFill>
          <a:ln>
            <a:solidFill>
              <a:srgbClr val="9900CC"/>
            </a:solidFill>
          </a:ln>
          <a:effectLst>
            <a:glow rad="101600">
              <a:schemeClr val="accent1">
                <a:satMod val="175000"/>
                <a:alpha val="40000"/>
              </a:schemeClr>
            </a:glow>
          </a:effectLst>
        </p:spPr>
        <p:txBody>
          <a:bodyPr wrap="square">
            <a:spAutoFit/>
          </a:bodyPr>
          <a:lstStyle/>
          <a:p>
            <a:pPr algn="ctr"/>
            <a:r>
              <a:rPr lang="en-US" sz="3200" b="1" dirty="0">
                <a:solidFill>
                  <a:srgbClr val="002060"/>
                </a:solidFill>
                <a:latin typeface="Graphik Meetup"/>
              </a:rPr>
              <a:t>Data Analytics and Cloud Computing </a:t>
            </a:r>
            <a:r>
              <a:rPr lang="en-US" sz="3200" b="1" dirty="0" smtClean="0">
                <a:solidFill>
                  <a:srgbClr val="002060"/>
                </a:solidFill>
                <a:latin typeface="Graphik Meetup"/>
              </a:rPr>
              <a:t>Series</a:t>
            </a:r>
          </a:p>
          <a:p>
            <a:pPr algn="ctr"/>
            <a:r>
              <a:rPr lang="en-US" sz="3200" b="1" dirty="0" smtClean="0">
                <a:solidFill>
                  <a:srgbClr val="002060"/>
                </a:solidFill>
                <a:latin typeface="Graphik Meetup"/>
              </a:rPr>
              <a:t>Part </a:t>
            </a:r>
            <a:r>
              <a:rPr lang="en-US" sz="3200" b="1" dirty="0" smtClean="0">
                <a:solidFill>
                  <a:srgbClr val="002060"/>
                </a:solidFill>
                <a:latin typeface="Graphik Meetup"/>
              </a:rPr>
              <a:t>3  </a:t>
            </a:r>
            <a:endParaRPr lang="en-US" sz="3200" b="1" dirty="0" smtClean="0">
              <a:solidFill>
                <a:srgbClr val="002060"/>
              </a:solidFill>
              <a:latin typeface="Graphik Meetup"/>
            </a:endParaRPr>
          </a:p>
          <a:p>
            <a:pPr algn="ctr"/>
            <a:r>
              <a:rPr lang="en-US" sz="3200" b="1" dirty="0" smtClean="0">
                <a:solidFill>
                  <a:srgbClr val="002060"/>
                </a:solidFill>
                <a:latin typeface="Graphik Meetup"/>
              </a:rPr>
              <a:t>ML </a:t>
            </a:r>
            <a:r>
              <a:rPr lang="en-US" sz="3200" b="1" dirty="0">
                <a:solidFill>
                  <a:srgbClr val="002060"/>
                </a:solidFill>
                <a:latin typeface="Graphik Meetup"/>
              </a:rPr>
              <a:t>in </a:t>
            </a:r>
            <a:r>
              <a:rPr lang="en-US" sz="3200" b="1" dirty="0" smtClean="0">
                <a:solidFill>
                  <a:srgbClr val="002060"/>
                </a:solidFill>
                <a:latin typeface="Graphik Meetup"/>
              </a:rPr>
              <a:t>AWS </a:t>
            </a:r>
            <a:r>
              <a:rPr lang="en-US" sz="3200" b="1" dirty="0" err="1" smtClean="0">
                <a:solidFill>
                  <a:srgbClr val="002060"/>
                </a:solidFill>
                <a:latin typeface="Graphik Meetup"/>
              </a:rPr>
              <a:t>Sagemaker</a:t>
            </a:r>
            <a:endParaRPr lang="en-US" sz="3200" b="1" i="0" dirty="0">
              <a:solidFill>
                <a:srgbClr val="002060"/>
              </a:solidFill>
              <a:effectLst/>
              <a:latin typeface="Graphik Meetup"/>
            </a:endParaRPr>
          </a:p>
        </p:txBody>
      </p:sp>
      <p:pic>
        <p:nvPicPr>
          <p:cNvPr id="3074" name="Picture 2" descr="Train Models in Amazon Sagemaker | Loo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111" y="3306508"/>
            <a:ext cx="5459351" cy="231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8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7712" y="681037"/>
            <a:ext cx="10696575" cy="5495925"/>
          </a:xfrm>
          <a:prstGeom prst="rect">
            <a:avLst/>
          </a:prstGeom>
        </p:spPr>
      </p:pic>
    </p:spTree>
    <p:extLst>
      <p:ext uri="{BB962C8B-B14F-4D97-AF65-F5344CB8AC3E}">
        <p14:creationId xmlns:p14="http://schemas.microsoft.com/office/powerpoint/2010/main" val="240565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82614"/>
            <a:ext cx="11518392" cy="1631216"/>
          </a:xfrm>
          <a:prstGeom prst="rect">
            <a:avLst/>
          </a:prstGeom>
          <a:solidFill>
            <a:srgbClr val="FFFF00"/>
          </a:solidFill>
        </p:spPr>
        <p:txBody>
          <a:bodyPr wrap="square">
            <a:spAutoFit/>
          </a:bodyPr>
          <a:lstStyle/>
          <a:p>
            <a:r>
              <a:rPr lang="en-US" sz="2000" b="1" dirty="0">
                <a:solidFill>
                  <a:srgbClr val="292929"/>
                </a:solidFill>
                <a:latin typeface="sohne"/>
              </a:rPr>
              <a:t>Build</a:t>
            </a:r>
          </a:p>
          <a:p>
            <a:r>
              <a:rPr lang="en-US" sz="2000" dirty="0">
                <a:solidFill>
                  <a:srgbClr val="292929"/>
                </a:solidFill>
                <a:latin typeface="charter"/>
              </a:rPr>
              <a:t>We can create </a:t>
            </a:r>
            <a:r>
              <a:rPr lang="en-US" sz="2000" dirty="0" err="1">
                <a:solidFill>
                  <a:srgbClr val="292929"/>
                </a:solidFill>
                <a:latin typeface="charter"/>
              </a:rPr>
              <a:t>Jupyter</a:t>
            </a:r>
            <a:r>
              <a:rPr lang="en-US" sz="2000" dirty="0">
                <a:solidFill>
                  <a:srgbClr val="292929"/>
                </a:solidFill>
                <a:latin typeface="charter"/>
              </a:rPr>
              <a:t> notebook instance with desirable server size and capacity, with just a few clicks. When </a:t>
            </a:r>
            <a:r>
              <a:rPr lang="en-US" sz="2000" dirty="0" err="1">
                <a:solidFill>
                  <a:srgbClr val="292929"/>
                </a:solidFill>
                <a:latin typeface="charter"/>
              </a:rPr>
              <a:t>Jupyter</a:t>
            </a:r>
            <a:r>
              <a:rPr lang="en-US" sz="2000" dirty="0">
                <a:solidFill>
                  <a:srgbClr val="292929"/>
                </a:solidFill>
                <a:latin typeface="charter"/>
              </a:rPr>
              <a:t> hub is running, the data cleaning and exploration can begin. The best feature here is the ability to choose desired server size for our notebook instance. We can also automate shut down of the instance after some period of inactivity and avoid unnecessary costs.</a:t>
            </a:r>
            <a:endParaRPr lang="en-US" sz="2000" b="0" i="0" dirty="0">
              <a:solidFill>
                <a:srgbClr val="292929"/>
              </a:solidFill>
              <a:effectLst/>
              <a:latin typeface="charter"/>
            </a:endParaRPr>
          </a:p>
        </p:txBody>
      </p:sp>
      <p:sp>
        <p:nvSpPr>
          <p:cNvPr id="5" name="Rectangle 4"/>
          <p:cNvSpPr/>
          <p:nvPr/>
        </p:nvSpPr>
        <p:spPr>
          <a:xfrm>
            <a:off x="304800" y="2451253"/>
            <a:ext cx="11454384" cy="1323439"/>
          </a:xfrm>
          <a:prstGeom prst="rect">
            <a:avLst/>
          </a:prstGeom>
          <a:solidFill>
            <a:srgbClr val="FF0066"/>
          </a:solidFill>
        </p:spPr>
        <p:txBody>
          <a:bodyPr wrap="square">
            <a:spAutoFit/>
          </a:bodyPr>
          <a:lstStyle/>
          <a:p>
            <a:r>
              <a:rPr lang="en-US" sz="2000" b="1" dirty="0">
                <a:solidFill>
                  <a:schemeClr val="bg1"/>
                </a:solidFill>
                <a:latin typeface="sohne"/>
              </a:rPr>
              <a:t>Train</a:t>
            </a:r>
          </a:p>
          <a:p>
            <a:r>
              <a:rPr lang="en-US" sz="2000" dirty="0">
                <a:solidFill>
                  <a:schemeClr val="bg1"/>
                </a:solidFill>
                <a:latin typeface="charter"/>
              </a:rPr>
              <a:t>We can train our models on the right server capacity with the ability to choose the size and number of servers to train on. Starting a server is just one line of code and the server will shut down automatically after the training of a model is complete.</a:t>
            </a:r>
            <a:endParaRPr lang="en-US" sz="2000" b="0" i="0" dirty="0">
              <a:solidFill>
                <a:schemeClr val="bg1"/>
              </a:solidFill>
              <a:effectLst/>
              <a:latin typeface="charter"/>
            </a:endParaRPr>
          </a:p>
        </p:txBody>
      </p:sp>
      <p:sp>
        <p:nvSpPr>
          <p:cNvPr id="6" name="Rectangle 5"/>
          <p:cNvSpPr/>
          <p:nvPr/>
        </p:nvSpPr>
        <p:spPr>
          <a:xfrm>
            <a:off x="304800" y="4253960"/>
            <a:ext cx="11454384" cy="1323439"/>
          </a:xfrm>
          <a:prstGeom prst="rect">
            <a:avLst/>
          </a:prstGeom>
          <a:solidFill>
            <a:srgbClr val="9900CC"/>
          </a:solidFill>
        </p:spPr>
        <p:txBody>
          <a:bodyPr wrap="square">
            <a:spAutoFit/>
          </a:bodyPr>
          <a:lstStyle/>
          <a:p>
            <a:r>
              <a:rPr lang="en-US" sz="2000" b="1" dirty="0">
                <a:solidFill>
                  <a:srgbClr val="FFFF00"/>
                </a:solidFill>
                <a:latin typeface="sohne"/>
              </a:rPr>
              <a:t>Deploy</a:t>
            </a:r>
          </a:p>
          <a:p>
            <a:r>
              <a:rPr lang="en-US" sz="2000" dirty="0">
                <a:solidFill>
                  <a:srgbClr val="FFFF00"/>
                </a:solidFill>
                <a:latin typeface="charter"/>
              </a:rPr>
              <a:t>Here again we can deploy our Machine learning model with just one line of code, by specifying desired server capacity. Use the endpoint address to create the application service or </a:t>
            </a:r>
            <a:r>
              <a:rPr lang="en-US" sz="2000" dirty="0" err="1">
                <a:solidFill>
                  <a:srgbClr val="FFFF00"/>
                </a:solidFill>
                <a:latin typeface="charter"/>
              </a:rPr>
              <a:t>serverless</a:t>
            </a:r>
            <a:r>
              <a:rPr lang="en-US" sz="2000" dirty="0">
                <a:solidFill>
                  <a:srgbClr val="FFFF00"/>
                </a:solidFill>
                <a:latin typeface="charter"/>
              </a:rPr>
              <a:t> function.</a:t>
            </a:r>
            <a:endParaRPr lang="en-US" sz="2000" b="0" i="0" dirty="0">
              <a:solidFill>
                <a:srgbClr val="FFFF00"/>
              </a:solidFill>
              <a:effectLst/>
              <a:latin typeface="charter"/>
            </a:endParaRPr>
          </a:p>
        </p:txBody>
      </p:sp>
    </p:spTree>
    <p:extLst>
      <p:ext uri="{BB962C8B-B14F-4D97-AF65-F5344CB8AC3E}">
        <p14:creationId xmlns:p14="http://schemas.microsoft.com/office/powerpoint/2010/main" val="422497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9625" y="742950"/>
            <a:ext cx="10572750" cy="5372100"/>
          </a:xfrm>
          <a:prstGeom prst="rect">
            <a:avLst/>
          </a:prstGeom>
        </p:spPr>
      </p:pic>
    </p:spTree>
    <p:extLst>
      <p:ext uri="{BB962C8B-B14F-4D97-AF65-F5344CB8AC3E}">
        <p14:creationId xmlns:p14="http://schemas.microsoft.com/office/powerpoint/2010/main" val="19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9612" y="704850"/>
            <a:ext cx="10772775" cy="5448300"/>
          </a:xfrm>
          <a:prstGeom prst="rect">
            <a:avLst/>
          </a:prstGeom>
        </p:spPr>
      </p:pic>
    </p:spTree>
    <p:extLst>
      <p:ext uri="{BB962C8B-B14F-4D97-AF65-F5344CB8AC3E}">
        <p14:creationId xmlns:p14="http://schemas.microsoft.com/office/powerpoint/2010/main" val="194907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662" y="752475"/>
            <a:ext cx="10734675" cy="5353050"/>
          </a:xfrm>
          <a:prstGeom prst="rect">
            <a:avLst/>
          </a:prstGeom>
        </p:spPr>
      </p:pic>
    </p:spTree>
    <p:extLst>
      <p:ext uri="{BB962C8B-B14F-4D97-AF65-F5344CB8AC3E}">
        <p14:creationId xmlns:p14="http://schemas.microsoft.com/office/powerpoint/2010/main" val="297935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5325" y="704850"/>
            <a:ext cx="10801350" cy="5448300"/>
          </a:xfrm>
          <a:prstGeom prst="rect">
            <a:avLst/>
          </a:prstGeom>
        </p:spPr>
      </p:pic>
    </p:spTree>
    <p:extLst>
      <p:ext uri="{BB962C8B-B14F-4D97-AF65-F5344CB8AC3E}">
        <p14:creationId xmlns:p14="http://schemas.microsoft.com/office/powerpoint/2010/main" val="85205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2322" y="988314"/>
            <a:ext cx="10325100" cy="5448300"/>
          </a:xfrm>
          <a:prstGeom prst="rect">
            <a:avLst/>
          </a:prstGeom>
        </p:spPr>
      </p:pic>
    </p:spTree>
    <p:extLst>
      <p:ext uri="{BB962C8B-B14F-4D97-AF65-F5344CB8AC3E}">
        <p14:creationId xmlns:p14="http://schemas.microsoft.com/office/powerpoint/2010/main" val="213211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9625" y="709612"/>
            <a:ext cx="10572750" cy="5438775"/>
          </a:xfrm>
          <a:prstGeom prst="rect">
            <a:avLst/>
          </a:prstGeom>
        </p:spPr>
      </p:pic>
    </p:spTree>
    <p:extLst>
      <p:ext uri="{BB962C8B-B14F-4D97-AF65-F5344CB8AC3E}">
        <p14:creationId xmlns:p14="http://schemas.microsoft.com/office/powerpoint/2010/main" val="293856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2025" y="819150"/>
            <a:ext cx="10267950" cy="5219700"/>
          </a:xfrm>
          <a:prstGeom prst="rect">
            <a:avLst/>
          </a:prstGeom>
        </p:spPr>
      </p:pic>
    </p:spTree>
    <p:extLst>
      <p:ext uri="{BB962C8B-B14F-4D97-AF65-F5344CB8AC3E}">
        <p14:creationId xmlns:p14="http://schemas.microsoft.com/office/powerpoint/2010/main" val="86068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960" y="272302"/>
            <a:ext cx="11408664" cy="1477328"/>
          </a:xfrm>
          <a:prstGeom prst="rect">
            <a:avLst/>
          </a:prstGeom>
          <a:solidFill>
            <a:srgbClr val="FFFF00"/>
          </a:solidFill>
        </p:spPr>
        <p:txBody>
          <a:bodyPr wrap="square">
            <a:spAutoFit/>
          </a:bodyPr>
          <a:lstStyle/>
          <a:p>
            <a:r>
              <a:rPr lang="en-US" dirty="0">
                <a:solidFill>
                  <a:srgbClr val="292929"/>
                </a:solidFill>
                <a:latin typeface="sohne"/>
              </a:rPr>
              <a:t>Machine learning AWS </a:t>
            </a:r>
            <a:r>
              <a:rPr lang="en-US" dirty="0" err="1">
                <a:solidFill>
                  <a:srgbClr val="292929"/>
                </a:solidFill>
                <a:latin typeface="sohne"/>
              </a:rPr>
              <a:t>SageMaker</a:t>
            </a:r>
            <a:r>
              <a:rPr lang="en-US" dirty="0">
                <a:solidFill>
                  <a:srgbClr val="292929"/>
                </a:solidFill>
                <a:latin typeface="sohne"/>
              </a:rPr>
              <a:t> way</a:t>
            </a:r>
          </a:p>
          <a:p>
            <a:r>
              <a:rPr lang="en-US" dirty="0" err="1">
                <a:solidFill>
                  <a:srgbClr val="292929"/>
                </a:solidFill>
                <a:latin typeface="charter"/>
              </a:rPr>
              <a:t>SageMaker</a:t>
            </a:r>
            <a:r>
              <a:rPr lang="en-US" dirty="0">
                <a:solidFill>
                  <a:srgbClr val="292929"/>
                </a:solidFill>
                <a:latin typeface="charter"/>
              </a:rPr>
              <a:t> gives us the ability to develop and deploy our machine learning models in a matter of days or weeks instead of months or years! It achieves that by easy provisioning of resources for data clean up and exploration, and seamless way to provision and scale server endpoints for deployment of machine learning models.</a:t>
            </a:r>
            <a:endParaRPr lang="en-US" b="0" i="0" dirty="0">
              <a:solidFill>
                <a:srgbClr val="292929"/>
              </a:solidFill>
              <a:effectLst/>
              <a:latin typeface="charter"/>
            </a:endParaRPr>
          </a:p>
        </p:txBody>
      </p:sp>
      <p:pic>
        <p:nvPicPr>
          <p:cNvPr id="4" name="Picture 3"/>
          <p:cNvPicPr>
            <a:picLocks noChangeAspect="1"/>
          </p:cNvPicPr>
          <p:nvPr/>
        </p:nvPicPr>
        <p:blipFill>
          <a:blip r:embed="rId2"/>
          <a:stretch>
            <a:fillRect/>
          </a:stretch>
        </p:blipFill>
        <p:spPr>
          <a:xfrm>
            <a:off x="1882711" y="2408872"/>
            <a:ext cx="7439025" cy="4143375"/>
          </a:xfrm>
          <a:prstGeom prst="rect">
            <a:avLst/>
          </a:prstGeom>
        </p:spPr>
      </p:pic>
    </p:spTree>
    <p:extLst>
      <p:ext uri="{BB962C8B-B14F-4D97-AF65-F5344CB8AC3E}">
        <p14:creationId xmlns:p14="http://schemas.microsoft.com/office/powerpoint/2010/main" val="2318888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3344" y="0"/>
            <a:ext cx="8105775" cy="3675888"/>
          </a:xfrm>
          <a:prstGeom prst="rect">
            <a:avLst/>
          </a:prstGeom>
        </p:spPr>
      </p:pic>
      <p:sp>
        <p:nvSpPr>
          <p:cNvPr id="5" name="Rectangle 4"/>
          <p:cNvSpPr/>
          <p:nvPr/>
        </p:nvSpPr>
        <p:spPr>
          <a:xfrm>
            <a:off x="0" y="4334917"/>
            <a:ext cx="12124944" cy="1477328"/>
          </a:xfrm>
          <a:prstGeom prst="rect">
            <a:avLst/>
          </a:prstGeom>
          <a:solidFill>
            <a:srgbClr val="0000FF"/>
          </a:solidFill>
        </p:spPr>
        <p:txBody>
          <a:bodyPr wrap="square">
            <a:spAutoFit/>
          </a:bodyPr>
          <a:lstStyle/>
          <a:p>
            <a:r>
              <a:rPr lang="en-US" b="1" dirty="0">
                <a:solidFill>
                  <a:schemeClr val="bg1"/>
                </a:solidFill>
                <a:latin typeface="charter"/>
              </a:rPr>
              <a:t>AI: techniques which enable machines to mimic human behavior: image recognition, speech recognition, etc</a:t>
            </a:r>
            <a:r>
              <a:rPr lang="en-US" b="1" dirty="0" smtClean="0">
                <a:solidFill>
                  <a:schemeClr val="bg1"/>
                </a:solidFill>
                <a:latin typeface="charter"/>
              </a:rPr>
              <a:t>.</a:t>
            </a:r>
          </a:p>
          <a:p>
            <a:endParaRPr lang="en-US" b="1" dirty="0">
              <a:solidFill>
                <a:schemeClr val="bg1"/>
              </a:solidFill>
              <a:latin typeface="charter"/>
            </a:endParaRPr>
          </a:p>
          <a:p>
            <a:r>
              <a:rPr lang="en-US" b="1" dirty="0">
                <a:solidFill>
                  <a:schemeClr val="bg1"/>
                </a:solidFill>
                <a:latin typeface="charter"/>
              </a:rPr>
              <a:t>ML: subset of AI using statistical methods to enable machines to learn from </a:t>
            </a:r>
            <a:r>
              <a:rPr lang="en-US" b="1" dirty="0" smtClean="0">
                <a:solidFill>
                  <a:schemeClr val="bg1"/>
                </a:solidFill>
                <a:latin typeface="charter"/>
              </a:rPr>
              <a:t>experience</a:t>
            </a:r>
          </a:p>
          <a:p>
            <a:endParaRPr lang="en-US" b="1" dirty="0">
              <a:solidFill>
                <a:schemeClr val="bg1"/>
              </a:solidFill>
              <a:latin typeface="charter"/>
            </a:endParaRPr>
          </a:p>
          <a:p>
            <a:r>
              <a:rPr lang="en-US" b="1" dirty="0">
                <a:solidFill>
                  <a:schemeClr val="bg1"/>
                </a:solidFill>
                <a:latin typeface="charter"/>
              </a:rPr>
              <a:t>DL: subset of ML which makes computation of multi-layer neural networks possible.</a:t>
            </a:r>
            <a:endParaRPr lang="en-US" b="1" i="0" dirty="0">
              <a:solidFill>
                <a:schemeClr val="bg1"/>
              </a:solidFill>
              <a:effectLst/>
              <a:latin typeface="charter"/>
            </a:endParaRPr>
          </a:p>
        </p:txBody>
      </p:sp>
    </p:spTree>
    <p:extLst>
      <p:ext uri="{BB962C8B-B14F-4D97-AF65-F5344CB8AC3E}">
        <p14:creationId xmlns:p14="http://schemas.microsoft.com/office/powerpoint/2010/main" val="188740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336" y="78939"/>
            <a:ext cx="11231880" cy="2031325"/>
          </a:xfrm>
          <a:prstGeom prst="rect">
            <a:avLst/>
          </a:prstGeom>
          <a:solidFill>
            <a:srgbClr val="00FFFF"/>
          </a:solidFill>
        </p:spPr>
        <p:txBody>
          <a:bodyPr wrap="square">
            <a:spAutoFit/>
          </a:bodyPr>
          <a:lstStyle/>
          <a:p>
            <a:r>
              <a:rPr lang="en-US" dirty="0">
                <a:solidFill>
                  <a:srgbClr val="292929"/>
                </a:solidFill>
                <a:latin typeface="charter"/>
              </a:rPr>
              <a:t>With traditional programming, the inputs are the data and the rules, written by a developer. These inputs give us a desired output, or the “right answer</a:t>
            </a:r>
            <a:r>
              <a:rPr lang="en-US" dirty="0" smtClean="0">
                <a:solidFill>
                  <a:srgbClr val="292929"/>
                </a:solidFill>
                <a:latin typeface="charter"/>
              </a:rPr>
              <a:t>”.</a:t>
            </a:r>
          </a:p>
          <a:p>
            <a:endParaRPr lang="en-US" dirty="0">
              <a:solidFill>
                <a:srgbClr val="292929"/>
              </a:solidFill>
              <a:latin typeface="charter"/>
            </a:endParaRPr>
          </a:p>
          <a:p>
            <a:r>
              <a:rPr lang="en-US" dirty="0">
                <a:solidFill>
                  <a:srgbClr val="292929"/>
                </a:solidFill>
                <a:latin typeface="charter"/>
              </a:rPr>
              <a:t>With machine learning, inputs are the data and the output, or the “right answers” collected from the past experiences. These inputs combined, and put through the machine learning algorithm, give us a model — or a new algorithm that has learned the rules from the data. This way we get the desired rules without explicit programming.</a:t>
            </a:r>
            <a:endParaRPr lang="en-US" b="0" i="0" dirty="0">
              <a:solidFill>
                <a:srgbClr val="292929"/>
              </a:solidFill>
              <a:effectLst/>
              <a:latin typeface="charter"/>
            </a:endParaRPr>
          </a:p>
        </p:txBody>
      </p:sp>
      <p:pic>
        <p:nvPicPr>
          <p:cNvPr id="5" name="Picture 4"/>
          <p:cNvPicPr>
            <a:picLocks noChangeAspect="1"/>
          </p:cNvPicPr>
          <p:nvPr/>
        </p:nvPicPr>
        <p:blipFill>
          <a:blip r:embed="rId2"/>
          <a:stretch>
            <a:fillRect/>
          </a:stretch>
        </p:blipFill>
        <p:spPr>
          <a:xfrm>
            <a:off x="1860613" y="2213610"/>
            <a:ext cx="8086725" cy="4533900"/>
          </a:xfrm>
          <a:prstGeom prst="rect">
            <a:avLst/>
          </a:prstGeom>
        </p:spPr>
      </p:pic>
    </p:spTree>
    <p:extLst>
      <p:ext uri="{BB962C8B-B14F-4D97-AF65-F5344CB8AC3E}">
        <p14:creationId xmlns:p14="http://schemas.microsoft.com/office/powerpoint/2010/main" val="352532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92" y="0"/>
            <a:ext cx="10634472" cy="3416320"/>
          </a:xfrm>
          <a:prstGeom prst="rect">
            <a:avLst/>
          </a:prstGeom>
          <a:solidFill>
            <a:srgbClr val="FF99FF"/>
          </a:solidFill>
        </p:spPr>
        <p:txBody>
          <a:bodyPr wrap="square">
            <a:spAutoFit/>
          </a:bodyPr>
          <a:lstStyle/>
          <a:p>
            <a:r>
              <a:rPr lang="en-US" b="1" dirty="0">
                <a:solidFill>
                  <a:srgbClr val="292929"/>
                </a:solidFill>
                <a:latin typeface="sohne"/>
              </a:rPr>
              <a:t>Use cases</a:t>
            </a:r>
          </a:p>
          <a:p>
            <a:r>
              <a:rPr lang="en-US" dirty="0">
                <a:solidFill>
                  <a:srgbClr val="292929"/>
                </a:solidFill>
                <a:latin typeface="charter"/>
              </a:rPr>
              <a:t>Now that we know when to use machine learning, we can name some most common use cases. These are examples when machine learning works well, and it has been proven that in practice.</a:t>
            </a:r>
          </a:p>
          <a:p>
            <a:r>
              <a:rPr lang="en-US" b="1" dirty="0">
                <a:solidFill>
                  <a:srgbClr val="292929"/>
                </a:solidFill>
                <a:latin typeface="charter"/>
              </a:rPr>
              <a:t>Ranking</a:t>
            </a:r>
            <a:r>
              <a:rPr lang="en-US" dirty="0">
                <a:solidFill>
                  <a:srgbClr val="292929"/>
                </a:solidFill>
                <a:latin typeface="charter"/>
              </a:rPr>
              <a:t> — is about finding the most relevant thing. Think about Google search for example.</a:t>
            </a:r>
          </a:p>
          <a:p>
            <a:r>
              <a:rPr lang="en-US" b="1" dirty="0">
                <a:solidFill>
                  <a:srgbClr val="292929"/>
                </a:solidFill>
                <a:latin typeface="charter"/>
              </a:rPr>
              <a:t>Anomaly detection</a:t>
            </a:r>
            <a:r>
              <a:rPr lang="en-US" dirty="0">
                <a:solidFill>
                  <a:srgbClr val="292929"/>
                </a:solidFill>
                <a:latin typeface="charter"/>
              </a:rPr>
              <a:t> — is about spotting unusual things. Good examples for this use case are credit card fraud detection or preventive maintenance.</a:t>
            </a:r>
          </a:p>
          <a:p>
            <a:r>
              <a:rPr lang="en-US" b="1" dirty="0">
                <a:solidFill>
                  <a:srgbClr val="292929"/>
                </a:solidFill>
                <a:latin typeface="charter"/>
              </a:rPr>
              <a:t>Clustering </a:t>
            </a:r>
            <a:r>
              <a:rPr lang="en-US" dirty="0">
                <a:solidFill>
                  <a:srgbClr val="292929"/>
                </a:solidFill>
                <a:latin typeface="charter"/>
              </a:rPr>
              <a:t>— is about grouping similar things together. Like for example customer segmentation.</a:t>
            </a:r>
          </a:p>
          <a:p>
            <a:r>
              <a:rPr lang="en-US" b="1" dirty="0">
                <a:solidFill>
                  <a:srgbClr val="292929"/>
                </a:solidFill>
                <a:latin typeface="charter"/>
              </a:rPr>
              <a:t>Regression</a:t>
            </a:r>
            <a:r>
              <a:rPr lang="en-US" dirty="0">
                <a:solidFill>
                  <a:srgbClr val="292929"/>
                </a:solidFill>
                <a:latin typeface="charter"/>
              </a:rPr>
              <a:t> — is about predicting a numerical value of something. Here we can mention house price prediction as an example.</a:t>
            </a:r>
          </a:p>
          <a:p>
            <a:r>
              <a:rPr lang="en-US" b="1" dirty="0">
                <a:solidFill>
                  <a:srgbClr val="292929"/>
                </a:solidFill>
                <a:latin typeface="charter"/>
              </a:rPr>
              <a:t>Recommendation</a:t>
            </a:r>
            <a:r>
              <a:rPr lang="en-US" dirty="0">
                <a:solidFill>
                  <a:srgbClr val="292929"/>
                </a:solidFill>
                <a:latin typeface="charter"/>
              </a:rPr>
              <a:t> — is about suggesting the most interesting thing. We have seen this many times in case of movie recommendation at Netflix for example.</a:t>
            </a:r>
          </a:p>
          <a:p>
            <a:r>
              <a:rPr lang="en-US" b="1" dirty="0">
                <a:solidFill>
                  <a:srgbClr val="292929"/>
                </a:solidFill>
                <a:latin typeface="charter"/>
              </a:rPr>
              <a:t>Classification</a:t>
            </a:r>
            <a:r>
              <a:rPr lang="en-US" dirty="0">
                <a:solidFill>
                  <a:srgbClr val="292929"/>
                </a:solidFill>
                <a:latin typeface="charter"/>
              </a:rPr>
              <a:t> — is about finding what something is. Think about email spam filtering for example.</a:t>
            </a:r>
            <a:endParaRPr lang="en-US" b="0" i="0" dirty="0">
              <a:solidFill>
                <a:srgbClr val="292929"/>
              </a:solidFill>
              <a:effectLst/>
              <a:latin typeface="charter"/>
            </a:endParaRPr>
          </a:p>
        </p:txBody>
      </p:sp>
      <p:pic>
        <p:nvPicPr>
          <p:cNvPr id="3" name="Picture 2"/>
          <p:cNvPicPr>
            <a:picLocks noChangeAspect="1"/>
          </p:cNvPicPr>
          <p:nvPr/>
        </p:nvPicPr>
        <p:blipFill>
          <a:blip r:embed="rId2"/>
          <a:stretch>
            <a:fillRect/>
          </a:stretch>
        </p:blipFill>
        <p:spPr>
          <a:xfrm>
            <a:off x="1775460" y="3615590"/>
            <a:ext cx="8001000" cy="3242410"/>
          </a:xfrm>
          <a:prstGeom prst="rect">
            <a:avLst/>
          </a:prstGeom>
        </p:spPr>
      </p:pic>
    </p:spTree>
    <p:extLst>
      <p:ext uri="{BB962C8B-B14F-4D97-AF65-F5344CB8AC3E}">
        <p14:creationId xmlns:p14="http://schemas.microsoft.com/office/powerpoint/2010/main" val="313698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9547" y="2112264"/>
            <a:ext cx="8096250" cy="4686300"/>
          </a:xfrm>
          <a:prstGeom prst="rect">
            <a:avLst/>
          </a:prstGeom>
        </p:spPr>
      </p:pic>
      <p:sp>
        <p:nvSpPr>
          <p:cNvPr id="5" name="Rectangle 4"/>
          <p:cNvSpPr/>
          <p:nvPr/>
        </p:nvSpPr>
        <p:spPr>
          <a:xfrm>
            <a:off x="228600" y="256032"/>
            <a:ext cx="11823192" cy="1631216"/>
          </a:xfrm>
          <a:prstGeom prst="rect">
            <a:avLst/>
          </a:prstGeom>
          <a:solidFill>
            <a:srgbClr val="00FFFF"/>
          </a:solidFill>
        </p:spPr>
        <p:txBody>
          <a:bodyPr wrap="square">
            <a:spAutoFit/>
          </a:bodyPr>
          <a:lstStyle/>
          <a:p>
            <a:r>
              <a:rPr lang="en-US" sz="2000" dirty="0">
                <a:solidFill>
                  <a:srgbClr val="292929"/>
                </a:solidFill>
                <a:latin typeface="charter"/>
              </a:rPr>
              <a:t>With supervised learning, the ”right answer” is known in advance. Program guesses the answer and compares it to the ”right answer” and learns from experience. With unsupervised, there is no ”right answer”. Program searches for patterns, clusters and anomalies in the data. And with reinforcement learning, the program tries to find the most efficient path to the goal. Success gives a reward — failure produces a restart.</a:t>
            </a:r>
            <a:endParaRPr lang="en-US" sz="2000" dirty="0"/>
          </a:p>
        </p:txBody>
      </p:sp>
    </p:spTree>
    <p:extLst>
      <p:ext uri="{BB962C8B-B14F-4D97-AF65-F5344CB8AC3E}">
        <p14:creationId xmlns:p14="http://schemas.microsoft.com/office/powerpoint/2010/main" val="207110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6344" y="591878"/>
            <a:ext cx="11146536" cy="5386090"/>
          </a:xfrm>
          <a:prstGeom prst="rect">
            <a:avLst/>
          </a:prstGeom>
          <a:solidFill>
            <a:srgbClr val="00FFFF"/>
          </a:solidFill>
          <a:ln>
            <a:solidFill>
              <a:srgbClr val="0000FF"/>
            </a:solidFill>
          </a:ln>
        </p:spPr>
        <p:txBody>
          <a:bodyPr wrap="square">
            <a:spAutoFit/>
          </a:bodyPr>
          <a:lstStyle/>
          <a:p>
            <a:r>
              <a:rPr lang="en-US" sz="2400" b="1" dirty="0">
                <a:solidFill>
                  <a:srgbClr val="292929"/>
                </a:solidFill>
                <a:latin typeface="sohne"/>
              </a:rPr>
              <a:t>Machine learning life </a:t>
            </a:r>
            <a:r>
              <a:rPr lang="en-US" sz="2400" b="1" dirty="0" smtClean="0">
                <a:solidFill>
                  <a:srgbClr val="292929"/>
                </a:solidFill>
                <a:latin typeface="sohne"/>
              </a:rPr>
              <a:t>cycle</a:t>
            </a:r>
          </a:p>
          <a:p>
            <a:endParaRPr lang="en-US" sz="2000" dirty="0">
              <a:solidFill>
                <a:srgbClr val="292929"/>
              </a:solidFill>
              <a:latin typeface="sohne"/>
            </a:endParaRPr>
          </a:p>
          <a:p>
            <a:r>
              <a:rPr lang="en-US" sz="2000" dirty="0">
                <a:solidFill>
                  <a:srgbClr val="292929"/>
                </a:solidFill>
                <a:latin typeface="charter"/>
              </a:rPr>
              <a:t>How is Machine learning usually done? It always starts with the raw, unrefined data. We have to get the data, clean it, reshape it and transform it. Then we have to perform statistical analysis and exploration to find hidden relations inside the data. These insights help us to find relevant features and filter out the other ones, that do not offer any value for the problem we are solving. This is what we call the </a:t>
            </a:r>
            <a:r>
              <a:rPr lang="en-US" sz="2000" b="1" dirty="0">
                <a:solidFill>
                  <a:srgbClr val="292929"/>
                </a:solidFill>
                <a:latin typeface="charter"/>
              </a:rPr>
              <a:t>build</a:t>
            </a:r>
            <a:r>
              <a:rPr lang="en-US" sz="2000" dirty="0">
                <a:solidFill>
                  <a:srgbClr val="292929"/>
                </a:solidFill>
                <a:latin typeface="charter"/>
              </a:rPr>
              <a:t> step</a:t>
            </a:r>
            <a:r>
              <a:rPr lang="en-US" sz="2000" dirty="0" smtClean="0">
                <a:solidFill>
                  <a:srgbClr val="292929"/>
                </a:solidFill>
                <a:latin typeface="charter"/>
              </a:rPr>
              <a:t>.</a:t>
            </a:r>
          </a:p>
          <a:p>
            <a:endParaRPr lang="en-US" sz="2000" dirty="0">
              <a:solidFill>
                <a:srgbClr val="292929"/>
              </a:solidFill>
              <a:latin typeface="charter"/>
            </a:endParaRPr>
          </a:p>
          <a:p>
            <a:r>
              <a:rPr lang="en-US" sz="2000" dirty="0">
                <a:solidFill>
                  <a:srgbClr val="292929"/>
                </a:solidFill>
                <a:latin typeface="charter"/>
              </a:rPr>
              <a:t>This nicely shaped data is what we call “train data”. This data is then being used to experiment with different machine learning models until we find the one that gives us the best result. This is achieved through a long process of model evaluation and hyper parameter optimization. This is a </a:t>
            </a:r>
            <a:r>
              <a:rPr lang="en-US" sz="2000" b="1" dirty="0">
                <a:solidFill>
                  <a:srgbClr val="292929"/>
                </a:solidFill>
                <a:latin typeface="charter"/>
              </a:rPr>
              <a:t>train</a:t>
            </a:r>
            <a:r>
              <a:rPr lang="en-US" sz="2000" dirty="0">
                <a:solidFill>
                  <a:srgbClr val="292929"/>
                </a:solidFill>
                <a:latin typeface="charter"/>
              </a:rPr>
              <a:t> step of the machine learning life cycle</a:t>
            </a:r>
            <a:r>
              <a:rPr lang="en-US" sz="2000" dirty="0" smtClean="0">
                <a:solidFill>
                  <a:srgbClr val="292929"/>
                </a:solidFill>
                <a:latin typeface="charter"/>
              </a:rPr>
              <a:t>.</a:t>
            </a:r>
          </a:p>
          <a:p>
            <a:endParaRPr lang="en-US" sz="2000" dirty="0">
              <a:solidFill>
                <a:srgbClr val="292929"/>
              </a:solidFill>
              <a:latin typeface="charter"/>
            </a:endParaRPr>
          </a:p>
          <a:p>
            <a:r>
              <a:rPr lang="en-US" sz="2000" dirty="0">
                <a:solidFill>
                  <a:srgbClr val="292929"/>
                </a:solidFill>
                <a:latin typeface="charter"/>
              </a:rPr>
              <a:t>Finally, when our </a:t>
            </a:r>
            <a:r>
              <a:rPr lang="en-US" sz="2000" dirty="0" err="1">
                <a:solidFill>
                  <a:srgbClr val="292929"/>
                </a:solidFill>
                <a:latin typeface="charter"/>
              </a:rPr>
              <a:t>favourite</a:t>
            </a:r>
            <a:r>
              <a:rPr lang="en-US" sz="2000" dirty="0">
                <a:solidFill>
                  <a:srgbClr val="292929"/>
                </a:solidFill>
                <a:latin typeface="charter"/>
              </a:rPr>
              <a:t> model is ready, it can be used to power some service or an application and has to be deployed. After that its performance gets evaluated to see if it works according to expectations. The data we collect from monitoring it and as a result of its functioning, can be used further to improve model even more. This is a </a:t>
            </a:r>
            <a:r>
              <a:rPr lang="en-US" sz="2000" b="1" dirty="0">
                <a:solidFill>
                  <a:srgbClr val="292929"/>
                </a:solidFill>
                <a:latin typeface="charter"/>
              </a:rPr>
              <a:t>deploy</a:t>
            </a:r>
            <a:r>
              <a:rPr lang="en-US" sz="2000" dirty="0">
                <a:solidFill>
                  <a:srgbClr val="292929"/>
                </a:solidFill>
                <a:latin typeface="charter"/>
              </a:rPr>
              <a:t> step of the process</a:t>
            </a:r>
            <a:endParaRPr lang="en-US" sz="2000" b="0" i="0" dirty="0">
              <a:solidFill>
                <a:srgbClr val="292929"/>
              </a:solidFill>
              <a:effectLst/>
              <a:latin typeface="charter"/>
            </a:endParaRPr>
          </a:p>
        </p:txBody>
      </p:sp>
    </p:spTree>
    <p:extLst>
      <p:ext uri="{BB962C8B-B14F-4D97-AF65-F5344CB8AC3E}">
        <p14:creationId xmlns:p14="http://schemas.microsoft.com/office/powerpoint/2010/main" val="144644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2854" y="1"/>
            <a:ext cx="8143875" cy="3639312"/>
          </a:xfrm>
          <a:prstGeom prst="rect">
            <a:avLst/>
          </a:prstGeom>
        </p:spPr>
      </p:pic>
      <p:sp>
        <p:nvSpPr>
          <p:cNvPr id="3" name="Rectangle 2"/>
          <p:cNvSpPr/>
          <p:nvPr/>
        </p:nvSpPr>
        <p:spPr>
          <a:xfrm>
            <a:off x="237744" y="3928331"/>
            <a:ext cx="11329416" cy="2862322"/>
          </a:xfrm>
          <a:prstGeom prst="rect">
            <a:avLst/>
          </a:prstGeom>
          <a:solidFill>
            <a:srgbClr val="00FF99"/>
          </a:solidFill>
        </p:spPr>
        <p:txBody>
          <a:bodyPr wrap="square">
            <a:spAutoFit/>
          </a:bodyPr>
          <a:lstStyle/>
          <a:p>
            <a:r>
              <a:rPr lang="en-US" dirty="0">
                <a:solidFill>
                  <a:srgbClr val="292929"/>
                </a:solidFill>
                <a:latin typeface="charter"/>
              </a:rPr>
              <a:t>For each of the steps: build, train, deploy — we need a server or a cluster, depending on the requirement and a problem. Purchasing hardware, installing an operating required software and tying everything together — can be a big challenge.</a:t>
            </a:r>
          </a:p>
          <a:p>
            <a:r>
              <a:rPr lang="en-US" dirty="0">
                <a:solidFill>
                  <a:srgbClr val="292929"/>
                </a:solidFill>
                <a:latin typeface="charter"/>
              </a:rPr>
              <a:t>The extent of this challenge depends on some important factors like company </a:t>
            </a:r>
            <a:r>
              <a:rPr lang="en-US" dirty="0" err="1">
                <a:solidFill>
                  <a:srgbClr val="292929"/>
                </a:solidFill>
                <a:latin typeface="charter"/>
              </a:rPr>
              <a:t>organisation</a:t>
            </a:r>
            <a:r>
              <a:rPr lang="en-US" dirty="0">
                <a:solidFill>
                  <a:srgbClr val="292929"/>
                </a:solidFill>
                <a:latin typeface="charter"/>
              </a:rPr>
              <a:t>, culture, technological level, skill level etc. All these factors can slow down Machine learning life cycle significantly</a:t>
            </a:r>
            <a:r>
              <a:rPr lang="en-US" dirty="0" smtClean="0">
                <a:solidFill>
                  <a:srgbClr val="292929"/>
                </a:solidFill>
                <a:latin typeface="charter"/>
              </a:rPr>
              <a:t>.</a:t>
            </a:r>
          </a:p>
          <a:p>
            <a:endParaRPr lang="en-US" dirty="0">
              <a:solidFill>
                <a:srgbClr val="292929"/>
              </a:solidFill>
              <a:latin typeface="charter"/>
            </a:endParaRPr>
          </a:p>
          <a:p>
            <a:r>
              <a:rPr lang="en-US" dirty="0">
                <a:solidFill>
                  <a:srgbClr val="292929"/>
                </a:solidFill>
                <a:latin typeface="charter"/>
              </a:rPr>
              <a:t>Most common problems are: data scientists do not have access to the data, or they do not have sufficient computing resources. Developers do not have machine learning knowledge, and data scientists do not have good software engineering skills. Due to gap among these teams, hand-over and deployment of machine learning models in production is very slow and painful.</a:t>
            </a:r>
            <a:endParaRPr lang="en-US" b="0" i="0" dirty="0">
              <a:solidFill>
                <a:srgbClr val="292929"/>
              </a:solidFill>
              <a:effectLst/>
              <a:latin typeface="charter"/>
            </a:endParaRPr>
          </a:p>
        </p:txBody>
      </p:sp>
    </p:spTree>
    <p:extLst>
      <p:ext uri="{BB962C8B-B14F-4D97-AF65-F5344CB8AC3E}">
        <p14:creationId xmlns:p14="http://schemas.microsoft.com/office/powerpoint/2010/main" val="56933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896" y="160127"/>
            <a:ext cx="11320272" cy="830997"/>
          </a:xfrm>
          <a:prstGeom prst="rect">
            <a:avLst/>
          </a:prstGeom>
          <a:solidFill>
            <a:srgbClr val="FFFF00"/>
          </a:solidFill>
        </p:spPr>
        <p:txBody>
          <a:bodyPr wrap="square">
            <a:spAutoFit/>
          </a:bodyPr>
          <a:lstStyle/>
          <a:p>
            <a:r>
              <a:rPr lang="en-US" sz="2400" dirty="0">
                <a:solidFill>
                  <a:srgbClr val="292929"/>
                </a:solidFill>
                <a:latin typeface="charter"/>
              </a:rPr>
              <a:t>By now you must be wondering is there a better way? Luckily — there is! And that is why start talking about </a:t>
            </a:r>
            <a:r>
              <a:rPr lang="en-US" sz="2400" u="sng" dirty="0">
                <a:latin typeface="charter"/>
              </a:rPr>
              <a:t>AWS </a:t>
            </a:r>
            <a:r>
              <a:rPr lang="en-US" sz="2400" u="sng" dirty="0" err="1">
                <a:latin typeface="charter"/>
              </a:rPr>
              <a:t>SageMaker</a:t>
            </a:r>
            <a:r>
              <a:rPr lang="en-US" sz="2400" dirty="0">
                <a:solidFill>
                  <a:srgbClr val="292929"/>
                </a:solidFill>
                <a:latin typeface="charter"/>
              </a:rPr>
              <a:t>.</a:t>
            </a:r>
            <a:endParaRPr lang="en-US" sz="2400" dirty="0"/>
          </a:p>
        </p:txBody>
      </p:sp>
      <p:sp>
        <p:nvSpPr>
          <p:cNvPr id="4" name="Rectangle 3"/>
          <p:cNvSpPr/>
          <p:nvPr/>
        </p:nvSpPr>
        <p:spPr>
          <a:xfrm>
            <a:off x="310896" y="1253389"/>
            <a:ext cx="11740896" cy="1323439"/>
          </a:xfrm>
          <a:prstGeom prst="rect">
            <a:avLst/>
          </a:prstGeom>
          <a:solidFill>
            <a:srgbClr val="00B0F0"/>
          </a:solidFill>
        </p:spPr>
        <p:txBody>
          <a:bodyPr wrap="square">
            <a:spAutoFit/>
          </a:bodyPr>
          <a:lstStyle/>
          <a:p>
            <a:r>
              <a:rPr lang="en-US" sz="2000" dirty="0">
                <a:solidFill>
                  <a:srgbClr val="292929"/>
                </a:solidFill>
                <a:latin typeface="sohne"/>
              </a:rPr>
              <a:t>AWS </a:t>
            </a:r>
            <a:r>
              <a:rPr lang="en-US" sz="2000" dirty="0" err="1">
                <a:solidFill>
                  <a:srgbClr val="292929"/>
                </a:solidFill>
                <a:latin typeface="sohne"/>
              </a:rPr>
              <a:t>SageMaker</a:t>
            </a:r>
            <a:endParaRPr lang="en-US" sz="2000" dirty="0">
              <a:solidFill>
                <a:srgbClr val="292929"/>
              </a:solidFill>
              <a:latin typeface="sohne"/>
            </a:endParaRPr>
          </a:p>
          <a:p>
            <a:r>
              <a:rPr lang="en-US" sz="2000" dirty="0">
                <a:solidFill>
                  <a:srgbClr val="292929"/>
                </a:solidFill>
                <a:latin typeface="charter"/>
              </a:rPr>
              <a:t>This Amazon cloud service was created with only one idea in mind: to put machine learning into the hands of every developer, regardless of their knowledge of that area. It provides easy, fast and scalable way to perform all three usual steps: build, train and deploy.</a:t>
            </a:r>
            <a:endParaRPr lang="en-US" sz="2000" i="0" dirty="0">
              <a:solidFill>
                <a:srgbClr val="292929"/>
              </a:solidFill>
              <a:effectLst/>
              <a:latin typeface="charter"/>
            </a:endParaRPr>
          </a:p>
        </p:txBody>
      </p:sp>
      <p:pic>
        <p:nvPicPr>
          <p:cNvPr id="5" name="Picture 4"/>
          <p:cNvPicPr>
            <a:picLocks noChangeAspect="1"/>
          </p:cNvPicPr>
          <p:nvPr/>
        </p:nvPicPr>
        <p:blipFill>
          <a:blip r:embed="rId2"/>
          <a:stretch>
            <a:fillRect/>
          </a:stretch>
        </p:blipFill>
        <p:spPr>
          <a:xfrm>
            <a:off x="1451419" y="2706624"/>
            <a:ext cx="9039225" cy="4062793"/>
          </a:xfrm>
          <a:prstGeom prst="rect">
            <a:avLst/>
          </a:prstGeom>
        </p:spPr>
      </p:pic>
    </p:spTree>
    <p:extLst>
      <p:ext uri="{BB962C8B-B14F-4D97-AF65-F5344CB8AC3E}">
        <p14:creationId xmlns:p14="http://schemas.microsoft.com/office/powerpoint/2010/main" val="2575095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5362" y="733425"/>
            <a:ext cx="10201275" cy="5391150"/>
          </a:xfrm>
          <a:prstGeom prst="rect">
            <a:avLst/>
          </a:prstGeom>
        </p:spPr>
      </p:pic>
    </p:spTree>
    <p:extLst>
      <p:ext uri="{BB962C8B-B14F-4D97-AF65-F5344CB8AC3E}">
        <p14:creationId xmlns:p14="http://schemas.microsoft.com/office/powerpoint/2010/main" val="397382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623</Words>
  <Application>Microsoft Office PowerPoint</Application>
  <PresentationFormat>Widescreen</PresentationFormat>
  <Paragraphs>42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charter</vt:lpstr>
      <vt:lpstr>Graphik Meetup</vt:lpstr>
      <vt:lpstr>sohne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Jayakumar</dc:creator>
  <cp:lastModifiedBy>IOA</cp:lastModifiedBy>
  <cp:revision>34</cp:revision>
  <dcterms:created xsi:type="dcterms:W3CDTF">2020-11-23T13:12:01Z</dcterms:created>
  <dcterms:modified xsi:type="dcterms:W3CDTF">2020-12-22T13:48:40Z</dcterms:modified>
</cp:coreProperties>
</file>