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7159;&#38263;&#36562;\&#19979;&#36617;\&#35506;&#26989;&#36039;&#28304;-&#36039;&#24037;&#30740;&#31350;&#25152;\&#30889;&#20108;&#19978;\&#24375;&#21270;&#23416;&#32722;\Lab\Lab1\&#26032;&#25991;&#23383;&#25991;&#20214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新文字文件!$A$1:$A$100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新文字文件!$B$1:$B$100</c:f>
              <c:numCache>
                <c:formatCode>General</c:formatCode>
                <c:ptCount val="100"/>
                <c:pt idx="0">
                  <c:v>4219.08</c:v>
                </c:pt>
                <c:pt idx="1">
                  <c:v>7403.79</c:v>
                </c:pt>
                <c:pt idx="2">
                  <c:v>10015.9</c:v>
                </c:pt>
                <c:pt idx="3">
                  <c:v>11442.3</c:v>
                </c:pt>
                <c:pt idx="4">
                  <c:v>12888.8</c:v>
                </c:pt>
                <c:pt idx="5">
                  <c:v>14204.8</c:v>
                </c:pt>
                <c:pt idx="6">
                  <c:v>15759.5</c:v>
                </c:pt>
                <c:pt idx="7">
                  <c:v>16201.3</c:v>
                </c:pt>
                <c:pt idx="8">
                  <c:v>17731.599999999999</c:v>
                </c:pt>
                <c:pt idx="9">
                  <c:v>18507.8</c:v>
                </c:pt>
                <c:pt idx="10">
                  <c:v>19398.900000000001</c:v>
                </c:pt>
                <c:pt idx="11">
                  <c:v>19582.7</c:v>
                </c:pt>
                <c:pt idx="12">
                  <c:v>21116</c:v>
                </c:pt>
                <c:pt idx="13">
                  <c:v>21692</c:v>
                </c:pt>
                <c:pt idx="14">
                  <c:v>21209.5</c:v>
                </c:pt>
                <c:pt idx="15">
                  <c:v>22568.3</c:v>
                </c:pt>
                <c:pt idx="16">
                  <c:v>22560.400000000001</c:v>
                </c:pt>
                <c:pt idx="17">
                  <c:v>23620.9</c:v>
                </c:pt>
                <c:pt idx="18">
                  <c:v>24856.6</c:v>
                </c:pt>
                <c:pt idx="19">
                  <c:v>24809</c:v>
                </c:pt>
                <c:pt idx="20">
                  <c:v>26377.7</c:v>
                </c:pt>
                <c:pt idx="21">
                  <c:v>26736</c:v>
                </c:pt>
                <c:pt idx="22">
                  <c:v>26839.9</c:v>
                </c:pt>
                <c:pt idx="23">
                  <c:v>27083.599999999999</c:v>
                </c:pt>
                <c:pt idx="24">
                  <c:v>28502.6</c:v>
                </c:pt>
                <c:pt idx="25">
                  <c:v>28593.9</c:v>
                </c:pt>
                <c:pt idx="26">
                  <c:v>29205.599999999999</c:v>
                </c:pt>
                <c:pt idx="27">
                  <c:v>29806.2</c:v>
                </c:pt>
                <c:pt idx="28">
                  <c:v>30570.5</c:v>
                </c:pt>
                <c:pt idx="29">
                  <c:v>30862.3</c:v>
                </c:pt>
                <c:pt idx="30">
                  <c:v>31190.3</c:v>
                </c:pt>
                <c:pt idx="31">
                  <c:v>31268.6</c:v>
                </c:pt>
                <c:pt idx="32">
                  <c:v>31767.599999999999</c:v>
                </c:pt>
                <c:pt idx="33">
                  <c:v>33392.800000000003</c:v>
                </c:pt>
                <c:pt idx="34">
                  <c:v>33455.5</c:v>
                </c:pt>
                <c:pt idx="35">
                  <c:v>34244.699999999997</c:v>
                </c:pt>
                <c:pt idx="36">
                  <c:v>34413.699999999997</c:v>
                </c:pt>
                <c:pt idx="37">
                  <c:v>33403.599999999999</c:v>
                </c:pt>
                <c:pt idx="38">
                  <c:v>35417.5</c:v>
                </c:pt>
                <c:pt idx="39">
                  <c:v>35922.400000000001</c:v>
                </c:pt>
                <c:pt idx="40">
                  <c:v>36732.5</c:v>
                </c:pt>
                <c:pt idx="41">
                  <c:v>36770.800000000003</c:v>
                </c:pt>
                <c:pt idx="42">
                  <c:v>36536.400000000001</c:v>
                </c:pt>
                <c:pt idx="43">
                  <c:v>37923.300000000003</c:v>
                </c:pt>
                <c:pt idx="44">
                  <c:v>37153.800000000003</c:v>
                </c:pt>
                <c:pt idx="45">
                  <c:v>38375.1</c:v>
                </c:pt>
                <c:pt idx="46">
                  <c:v>38991.4</c:v>
                </c:pt>
                <c:pt idx="47">
                  <c:v>40010.699999999997</c:v>
                </c:pt>
                <c:pt idx="48">
                  <c:v>39569.5</c:v>
                </c:pt>
                <c:pt idx="49">
                  <c:v>40184.6</c:v>
                </c:pt>
                <c:pt idx="50">
                  <c:v>42026.9</c:v>
                </c:pt>
                <c:pt idx="51">
                  <c:v>40738.400000000001</c:v>
                </c:pt>
                <c:pt idx="52">
                  <c:v>39965.699999999997</c:v>
                </c:pt>
                <c:pt idx="53">
                  <c:v>43305.9</c:v>
                </c:pt>
                <c:pt idx="54">
                  <c:v>44105.599999999999</c:v>
                </c:pt>
                <c:pt idx="55">
                  <c:v>42681.9</c:v>
                </c:pt>
                <c:pt idx="56">
                  <c:v>44635.4</c:v>
                </c:pt>
                <c:pt idx="57">
                  <c:v>43315.5</c:v>
                </c:pt>
                <c:pt idx="58">
                  <c:v>44823.9</c:v>
                </c:pt>
                <c:pt idx="59">
                  <c:v>43407.8</c:v>
                </c:pt>
                <c:pt idx="60">
                  <c:v>45412.1</c:v>
                </c:pt>
                <c:pt idx="61">
                  <c:v>44489.2</c:v>
                </c:pt>
                <c:pt idx="62">
                  <c:v>46735.9</c:v>
                </c:pt>
                <c:pt idx="63">
                  <c:v>45529.1</c:v>
                </c:pt>
                <c:pt idx="64">
                  <c:v>47174.5</c:v>
                </c:pt>
                <c:pt idx="65">
                  <c:v>46727.1</c:v>
                </c:pt>
                <c:pt idx="66">
                  <c:v>45605.599999999999</c:v>
                </c:pt>
                <c:pt idx="67">
                  <c:v>47279.199999999997</c:v>
                </c:pt>
                <c:pt idx="68">
                  <c:v>47568.1</c:v>
                </c:pt>
                <c:pt idx="69">
                  <c:v>46886.9</c:v>
                </c:pt>
                <c:pt idx="70">
                  <c:v>47062.2</c:v>
                </c:pt>
                <c:pt idx="71">
                  <c:v>48072.4</c:v>
                </c:pt>
                <c:pt idx="72">
                  <c:v>48711.4</c:v>
                </c:pt>
                <c:pt idx="73">
                  <c:v>48253</c:v>
                </c:pt>
                <c:pt idx="74">
                  <c:v>49648.4</c:v>
                </c:pt>
                <c:pt idx="75">
                  <c:v>49362.9</c:v>
                </c:pt>
                <c:pt idx="76">
                  <c:v>47775.5</c:v>
                </c:pt>
                <c:pt idx="77">
                  <c:v>49456.3</c:v>
                </c:pt>
                <c:pt idx="78">
                  <c:v>50039.4</c:v>
                </c:pt>
                <c:pt idx="79">
                  <c:v>50063.8</c:v>
                </c:pt>
                <c:pt idx="80">
                  <c:v>50318</c:v>
                </c:pt>
                <c:pt idx="81">
                  <c:v>51219.199999999997</c:v>
                </c:pt>
                <c:pt idx="82">
                  <c:v>50231.199999999997</c:v>
                </c:pt>
                <c:pt idx="83">
                  <c:v>51222.2</c:v>
                </c:pt>
                <c:pt idx="84">
                  <c:v>52227.7</c:v>
                </c:pt>
                <c:pt idx="85">
                  <c:v>51129.2</c:v>
                </c:pt>
                <c:pt idx="86">
                  <c:v>51181.4</c:v>
                </c:pt>
                <c:pt idx="87">
                  <c:v>51353.1</c:v>
                </c:pt>
                <c:pt idx="88">
                  <c:v>51546.2</c:v>
                </c:pt>
                <c:pt idx="89">
                  <c:v>52854.3</c:v>
                </c:pt>
                <c:pt idx="90">
                  <c:v>52388.7</c:v>
                </c:pt>
                <c:pt idx="91">
                  <c:v>53131.199999999997</c:v>
                </c:pt>
                <c:pt idx="92">
                  <c:v>52001.7</c:v>
                </c:pt>
                <c:pt idx="93">
                  <c:v>52815.1</c:v>
                </c:pt>
                <c:pt idx="94">
                  <c:v>53608.3</c:v>
                </c:pt>
                <c:pt idx="95">
                  <c:v>53291.9</c:v>
                </c:pt>
                <c:pt idx="96">
                  <c:v>54692.6</c:v>
                </c:pt>
                <c:pt idx="97">
                  <c:v>52058.400000000001</c:v>
                </c:pt>
                <c:pt idx="98">
                  <c:v>53539.7</c:v>
                </c:pt>
                <c:pt idx="99">
                  <c:v>53231.5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6D-4056-BDC4-2305FA17D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8584704"/>
        <c:axId val="1948605504"/>
      </c:lineChart>
      <c:catAx>
        <c:axId val="194858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episode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8605504"/>
        <c:crosses val="autoZero"/>
        <c:auto val="1"/>
        <c:lblAlgn val="ctr"/>
        <c:lblOffset val="100"/>
        <c:tickMarkSkip val="1"/>
        <c:noMultiLvlLbl val="0"/>
      </c:catAx>
      <c:valAx>
        <c:axId val="194860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score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858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13B46-CD92-4321-8399-A7CE1C820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8B88FF-F0DD-431C-8E84-A74B01CF1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FF72E-5151-40C7-8F4B-E229D9F3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347C26-B7D7-4BF0-95E2-C105B078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75561-AA68-48EB-99A4-BE90F786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26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B3DCA-77E9-4E07-9CFA-0E2466D4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ABD06E-5BD5-4A2C-B2FD-B919876A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7B679-5E0C-4FBE-A364-7228C5AD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54401-4DE1-45EA-807C-3C3434B5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6A31A3-1114-43C4-BE30-770EA58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8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C98451-F0D9-4ADD-86C6-3141EA1F5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084D39-FC01-4A5B-B59B-B3C65163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0C079-7A1D-4259-8774-C93B3E1C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B34EE-D0D5-424D-B913-16CFF839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81FC9-CFBD-4EA7-BE38-CE6427FE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78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87FD5-1FEC-4CA5-BCF2-37A72E45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ADA3B-03A4-4371-AC93-4A482E25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992F6-10D1-4C94-A0D2-39FCCDD9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C4E5D-0880-4178-9B9B-3859CF72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07FD7-169E-48E0-B8B9-683EEFF2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0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23A0D-1B52-4259-A4B7-B55AAC1A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6E6AAA-A6C2-47F4-BF27-10627A7C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8213C-AD94-4525-BF5C-AF2C9DAE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74199-6CE2-4E1C-9124-7FE59691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18310-676B-43B9-8483-72BB223A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1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7DA94-9D91-489E-AF1F-68C31301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56D80-FF68-4187-B01A-95231D939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801217-12FF-41E8-802C-B7C4445CB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8BB9D4-B42A-45B0-8512-091DCEEB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CB70A6-32EC-4DBA-9061-4C15E3B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8ED69-5386-4A72-8E08-CA206139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0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D4DD1-C5C8-405B-B011-8BD152B5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5D701D-D8E1-4D79-AA69-EE4B2407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0BC96-79F7-4365-9AC6-F93601454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8F26E8-42CF-4383-A066-78018BCFF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93FB2A-86EB-44A8-9361-63C8444EC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877DAF-03B9-42DE-970C-99A9EE45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7E5AE0-F00F-4D08-B6CF-B77C3973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527FA8-30BF-4ED3-9A10-678A52C4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B0F8C-EB4E-434F-AA1A-84C300A7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67CCAF-57CF-4498-B0F8-EC0391B6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82D420-FD7C-4F5E-A9A8-D300F0D3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7B8325-C9B2-4D5E-A4FF-72995099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B74F61-10C7-4BE8-9EAB-394F49F7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355178-2B4C-4EE5-9757-95DE5A5E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2C9C25-C2BC-430E-B12D-7D22FE73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F2D72-5C66-4B98-B41C-8595AA1D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8CCA4-6C5E-4F01-BA29-4040876C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0D0F95-D38A-4599-B9AE-5BEAEBE0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47E55E-902D-40C6-83F2-41C6E967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72ED52-C7CB-4333-BAF0-8CFE783E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2BDA3-12DF-4E72-B5C7-05D1CCA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96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9B197-6C81-4DDF-ACAB-9A6813A7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F807C7-4CC9-4FB3-BD30-15D814F23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163CB-E4DE-4BA3-97C9-3C4BE760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99F49D-AA93-41F7-B499-C00A443D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C79713-889B-4BCE-B9D0-75AF1085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CA9B9E-1716-400C-B12E-3CD6DDB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51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96EE46-6B1E-41D7-A636-8D15399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094751-02AA-4C05-A426-6DE204FF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B34E8-433C-4744-96E0-8B43108CF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11F2-3AB4-4932-89B0-A47C01B9BC94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37AAC-8C9E-488E-B6CB-A87ED5A91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9A87A-BBE1-4369-9356-9DB4EB9C2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FECB-7EEF-42CC-9B12-58BD4171A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F9FC0-173F-45A5-84DA-9CBD65A38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Lab1: Temporal Difference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09F039-5A48-4C67-9778-FED936FB9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312551133</a:t>
            </a:r>
          </a:p>
          <a:p>
            <a:r>
              <a:rPr lang="zh-TW" altLang="en-US" dirty="0"/>
              <a:t>鄧長軒</a:t>
            </a:r>
          </a:p>
        </p:txBody>
      </p:sp>
    </p:spTree>
    <p:extLst>
      <p:ext uri="{BB962C8B-B14F-4D97-AF65-F5344CB8AC3E}">
        <p14:creationId xmlns:p14="http://schemas.microsoft.com/office/powerpoint/2010/main" val="122768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F81A3-AD26-4E04-B75D-24D9783A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19AAA71-23AE-4D03-ADA1-8B9863A2B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62009"/>
              </p:ext>
            </p:extLst>
          </p:nvPr>
        </p:nvGraphicFramePr>
        <p:xfrm>
          <a:off x="3264722" y="1991734"/>
          <a:ext cx="4945380" cy="418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7183D-A53F-40FB-AC3D-61F9381A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Describe the implementation and the usage of </a:t>
            </a:r>
            <a:r>
              <a:rPr lang="zh-TW" altLang="en-US" dirty="0"/>
              <a:t>𝑛</a:t>
            </a:r>
            <a:r>
              <a:rPr lang="en-US" altLang="zh-TW" dirty="0"/>
              <a:t>-tuple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EB600-CB19-48B0-A42C-99017FF6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選擇</a:t>
            </a:r>
            <a:r>
              <a:rPr lang="en-US" altLang="zh-TW" dirty="0"/>
              <a:t>pattern</a:t>
            </a:r>
            <a:r>
              <a:rPr lang="zh-TW" altLang="en-US" dirty="0"/>
              <a:t>，依序將</a:t>
            </a:r>
            <a:r>
              <a:rPr lang="en-US" altLang="zh-TW" dirty="0"/>
              <a:t>2048</a:t>
            </a:r>
            <a:r>
              <a:rPr lang="zh-TW" altLang="en-US" dirty="0"/>
              <a:t>盤面上相對應的數字編碼成</a:t>
            </a:r>
            <a:r>
              <a:rPr lang="en-US" altLang="zh-TW" dirty="0"/>
              <a:t>index</a:t>
            </a:r>
            <a:r>
              <a:rPr lang="zh-TW" altLang="en-US" dirty="0"/>
              <a:t>，代表著</a:t>
            </a:r>
            <a:r>
              <a:rPr lang="en-US" altLang="zh-TW" dirty="0"/>
              <a:t>2048</a:t>
            </a:r>
            <a:r>
              <a:rPr lang="zh-TW" altLang="en-US" dirty="0"/>
              <a:t>盤面上的特徵。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接著從</a:t>
            </a:r>
            <a:r>
              <a:rPr lang="en-US" altLang="zh-TW" dirty="0"/>
              <a:t>weight table</a:t>
            </a:r>
            <a:r>
              <a:rPr lang="zh-TW" altLang="en-US" dirty="0"/>
              <a:t>中尋找</a:t>
            </a:r>
            <a:r>
              <a:rPr lang="en-US" altLang="zh-TW" dirty="0"/>
              <a:t>index</a:t>
            </a:r>
            <a:r>
              <a:rPr lang="zh-TW" altLang="en-US" dirty="0"/>
              <a:t>相對應的值，此值代表：在這個盤面上，特徵所提供的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透過</a:t>
            </a:r>
            <a:r>
              <a:rPr lang="en-US" altLang="zh-TW" dirty="0"/>
              <a:t>Temporal Difference</a:t>
            </a:r>
            <a:r>
              <a:rPr lang="zh-TW" altLang="en-US" dirty="0"/>
              <a:t>，可以慢慢更新</a:t>
            </a:r>
            <a:r>
              <a:rPr lang="en-US" altLang="zh-TW" dirty="0"/>
              <a:t>weight table</a:t>
            </a:r>
            <a:r>
              <a:rPr lang="zh-TW" altLang="en-US" dirty="0"/>
              <a:t>並學習。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最後每個特徵所能提供的</a:t>
            </a:r>
            <a:r>
              <a:rPr lang="en-US" altLang="zh-TW" dirty="0"/>
              <a:t>value</a:t>
            </a:r>
            <a:r>
              <a:rPr lang="zh-TW" altLang="en-US" dirty="0"/>
              <a:t>會越來越接近真實情況，代表</a:t>
            </a:r>
            <a:r>
              <a:rPr lang="en-US" altLang="zh-TW" dirty="0"/>
              <a:t>value</a:t>
            </a:r>
            <a:r>
              <a:rPr lang="zh-TW" altLang="en-US" dirty="0"/>
              <a:t>會估算的更準，可以算出更好的</a:t>
            </a:r>
            <a:r>
              <a:rPr lang="en-US" altLang="zh-TW" dirty="0"/>
              <a:t>action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58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410E3-A23C-4AAC-8B19-8080B617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Explain the mechanism of TD(0)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6F3DC-FE49-47A7-9C1E-942D3311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目標是學習</a:t>
            </a:r>
            <a:r>
              <a:rPr lang="en-US" altLang="zh-TW" dirty="0"/>
              <a:t>value 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將當前</a:t>
            </a:r>
            <a:r>
              <a:rPr lang="en-US" altLang="zh-TW" dirty="0"/>
              <a:t>state</a:t>
            </a:r>
            <a:r>
              <a:rPr lang="zh-TW" altLang="en-US" dirty="0"/>
              <a:t>的估計</a:t>
            </a:r>
            <a:r>
              <a:rPr lang="en-US" altLang="zh-TW" dirty="0"/>
              <a:t>value</a:t>
            </a:r>
            <a:r>
              <a:rPr lang="zh-TW" altLang="en-US" dirty="0"/>
              <a:t>，與下一個</a:t>
            </a:r>
            <a:r>
              <a:rPr lang="en-US" altLang="zh-TW" dirty="0"/>
              <a:t>state</a:t>
            </a:r>
            <a:r>
              <a:rPr lang="zh-TW" altLang="en-US" dirty="0"/>
              <a:t>的估計</a:t>
            </a:r>
            <a:r>
              <a:rPr lang="en-US" altLang="zh-TW" dirty="0"/>
              <a:t>value</a:t>
            </a:r>
            <a:r>
              <a:rPr lang="zh-TW" altLang="en-US" dirty="0"/>
              <a:t>，進行相減，可以得到此次</a:t>
            </a:r>
            <a:r>
              <a:rPr lang="en-US" altLang="zh-TW" dirty="0"/>
              <a:t>action</a:t>
            </a:r>
            <a:r>
              <a:rPr lang="zh-TW" altLang="en-US" dirty="0"/>
              <a:t>得到的估計</a:t>
            </a:r>
            <a:r>
              <a:rPr lang="en-US" altLang="zh-TW" dirty="0"/>
              <a:t>reward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透過更新當前</a:t>
            </a:r>
            <a:r>
              <a:rPr lang="en-US" altLang="zh-TW" dirty="0"/>
              <a:t>state</a:t>
            </a:r>
            <a:r>
              <a:rPr lang="zh-TW" altLang="en-US" dirty="0"/>
              <a:t>的估計</a:t>
            </a:r>
            <a:r>
              <a:rPr lang="en-US" altLang="zh-TW" dirty="0"/>
              <a:t>value</a:t>
            </a:r>
            <a:r>
              <a:rPr lang="zh-TW" altLang="en-US" dirty="0"/>
              <a:t>，讓估計</a:t>
            </a:r>
            <a:r>
              <a:rPr lang="en-US" altLang="zh-TW" dirty="0"/>
              <a:t>reward</a:t>
            </a:r>
            <a:r>
              <a:rPr lang="zh-TW" altLang="en-US" dirty="0"/>
              <a:t>越來越接近真實</a:t>
            </a:r>
            <a:r>
              <a:rPr lang="en-US" altLang="zh-TW" dirty="0"/>
              <a:t>reward</a:t>
            </a:r>
            <a:r>
              <a:rPr lang="zh-TW" altLang="en-US" dirty="0"/>
              <a:t>，</a:t>
            </a:r>
            <a:r>
              <a:rPr lang="en-US" altLang="zh-TW" dirty="0"/>
              <a:t>value function</a:t>
            </a:r>
            <a:r>
              <a:rPr lang="zh-TW" altLang="en-US" dirty="0"/>
              <a:t>就會越來越接近真實情況。</a:t>
            </a:r>
          </a:p>
        </p:txBody>
      </p:sp>
    </p:spTree>
    <p:extLst>
      <p:ext uri="{BB962C8B-B14F-4D97-AF65-F5344CB8AC3E}">
        <p14:creationId xmlns:p14="http://schemas.microsoft.com/office/powerpoint/2010/main" val="12916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5FDFE-C66E-4319-A689-9E898899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Describe your implementation in detail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049A1C-C1C1-424D-93E5-4893C2854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182"/>
            <a:ext cx="3875627" cy="4718964"/>
          </a:xfrm>
        </p:spPr>
      </p:pic>
    </p:spTree>
    <p:extLst>
      <p:ext uri="{BB962C8B-B14F-4D97-AF65-F5344CB8AC3E}">
        <p14:creationId xmlns:p14="http://schemas.microsoft.com/office/powerpoint/2010/main" val="383661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8E82E-4C96-410F-BFDA-FEFAEB03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Action selection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F03D271-0669-45AB-A14C-5993D278B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t="21544" r="16005" b="62892"/>
          <a:stretch/>
        </p:blipFill>
        <p:spPr>
          <a:xfrm>
            <a:off x="838200" y="2102222"/>
            <a:ext cx="6214841" cy="176156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7E31346-A552-477D-8F01-50ADFF79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5" y="1945340"/>
            <a:ext cx="4661647" cy="25459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找出</a:t>
            </a:r>
            <a:r>
              <a:rPr lang="en-US" altLang="zh-TW" dirty="0" err="1"/>
              <a:t>after_state</a:t>
            </a:r>
            <a:r>
              <a:rPr lang="zh-TW" altLang="en-US" dirty="0"/>
              <a:t>的空格。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num</a:t>
            </a:r>
            <a:r>
              <a:rPr lang="zh-TW" altLang="en-US" dirty="0"/>
              <a:t>是空格數量。</a:t>
            </a:r>
          </a:p>
        </p:txBody>
      </p:sp>
    </p:spTree>
    <p:extLst>
      <p:ext uri="{BB962C8B-B14F-4D97-AF65-F5344CB8AC3E}">
        <p14:creationId xmlns:p14="http://schemas.microsoft.com/office/powerpoint/2010/main" val="22637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F7223-2B88-4A32-99A6-A838A216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Action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CBA7E-4C4E-4B4B-ADFE-B57A319F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35" y="1945340"/>
            <a:ext cx="6566647" cy="25459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計算期望值。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對每一個空格設置</a:t>
            </a:r>
            <a:r>
              <a:rPr lang="en-US" altLang="zh-TW" dirty="0"/>
              <a:t>1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  <a:r>
              <a:rPr lang="zh-TW" altLang="en-US" dirty="0"/>
              <a:t>，估算出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設置</a:t>
            </a:r>
            <a:r>
              <a:rPr lang="en-US" altLang="zh-TW" dirty="0"/>
              <a:t>1</a:t>
            </a:r>
            <a:r>
              <a:rPr lang="zh-TW" altLang="en-US" dirty="0"/>
              <a:t>時，將</a:t>
            </a:r>
            <a:r>
              <a:rPr lang="en-US" altLang="zh-TW" dirty="0"/>
              <a:t>value</a:t>
            </a:r>
            <a:r>
              <a:rPr lang="zh-TW" altLang="en-US" dirty="0"/>
              <a:t>乘上</a:t>
            </a:r>
            <a:r>
              <a:rPr lang="en-US" altLang="zh-TW" dirty="0"/>
              <a:t>0.9</a:t>
            </a:r>
            <a:r>
              <a:rPr lang="zh-TW" altLang="en-US" dirty="0"/>
              <a:t>，因為出現率為</a:t>
            </a:r>
            <a:r>
              <a:rPr lang="en-US" altLang="zh-TW" dirty="0"/>
              <a:t>90%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設置</a:t>
            </a:r>
            <a:r>
              <a:rPr lang="en-US" altLang="zh-TW" dirty="0"/>
              <a:t>2</a:t>
            </a:r>
            <a:r>
              <a:rPr lang="zh-TW" altLang="en-US" dirty="0"/>
              <a:t>時，將</a:t>
            </a:r>
            <a:r>
              <a:rPr lang="en-US" altLang="zh-TW" dirty="0"/>
              <a:t>value</a:t>
            </a:r>
            <a:r>
              <a:rPr lang="zh-TW" altLang="en-US" dirty="0"/>
              <a:t>乘上</a:t>
            </a:r>
            <a:r>
              <a:rPr lang="en-US" altLang="zh-TW" dirty="0"/>
              <a:t>0.1</a:t>
            </a:r>
            <a:r>
              <a:rPr lang="zh-TW" altLang="en-US" dirty="0"/>
              <a:t>，因為出現率為</a:t>
            </a:r>
            <a:r>
              <a:rPr lang="en-US" altLang="zh-TW" dirty="0"/>
              <a:t>10%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全部加起來後除以空格數，得到期望值。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根據最好的期望值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reward</a:t>
            </a:r>
            <a:r>
              <a:rPr lang="zh-TW" altLang="en-US" dirty="0"/>
              <a:t>，可以得到最好的</a:t>
            </a:r>
            <a:r>
              <a:rPr lang="en-US" altLang="zh-TW" dirty="0"/>
              <a:t>action</a:t>
            </a:r>
            <a:r>
              <a:rPr lang="zh-TW" altLang="en-US" dirty="0"/>
              <a:t>。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B9BF95A-86E5-41B1-805B-BE464F4D5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t="37122" r="24477" b="34277"/>
          <a:stretch/>
        </p:blipFill>
        <p:spPr>
          <a:xfrm>
            <a:off x="838200" y="2093257"/>
            <a:ext cx="4346047" cy="25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E7098-DB39-4786-9B5F-B621D03F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TD-backup diagram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BECBE0-5BA9-4BDE-A4EB-438EC6E08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6647054" cy="2041662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63ABC96-366A-473A-86B6-86C6CF8F3F83}"/>
              </a:ext>
            </a:extLst>
          </p:cNvPr>
          <p:cNvSpPr txBox="1">
            <a:spLocks/>
          </p:cNvSpPr>
          <p:nvPr/>
        </p:nvSpPr>
        <p:spPr>
          <a:xfrm>
            <a:off x="838199" y="3971365"/>
            <a:ext cx="11129683" cy="252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用下一個</a:t>
            </a:r>
            <a:r>
              <a:rPr lang="en-US" altLang="zh-TW" dirty="0"/>
              <a:t>state</a:t>
            </a:r>
            <a:r>
              <a:rPr lang="zh-TW" altLang="en-US" dirty="0"/>
              <a:t>與</a:t>
            </a:r>
            <a:r>
              <a:rPr lang="en-US" altLang="zh-TW" dirty="0"/>
              <a:t>reward</a:t>
            </a:r>
            <a:r>
              <a:rPr lang="zh-TW" altLang="en-US" dirty="0"/>
              <a:t>來更新當前</a:t>
            </a:r>
            <a:r>
              <a:rPr lang="en-US" altLang="zh-TW" dirty="0"/>
              <a:t>state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target</a:t>
            </a:r>
            <a:r>
              <a:rPr lang="zh-TW" altLang="en-US" dirty="0"/>
              <a:t>為下一個</a:t>
            </a:r>
            <a:r>
              <a:rPr lang="en-US" altLang="zh-TW" dirty="0"/>
              <a:t>state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reward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target</a:t>
            </a:r>
            <a:r>
              <a:rPr lang="zh-TW" altLang="en-US" dirty="0"/>
              <a:t>與當前</a:t>
            </a:r>
            <a:r>
              <a:rPr lang="en-US" altLang="zh-TW" dirty="0"/>
              <a:t>state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相減得到</a:t>
            </a:r>
            <a:r>
              <a:rPr lang="en-US" altLang="zh-TW" dirty="0"/>
              <a:t>error</a:t>
            </a:r>
            <a:r>
              <a:rPr lang="zh-TW" altLang="en-US" dirty="0"/>
              <a:t>，並對當前</a:t>
            </a:r>
            <a:r>
              <a:rPr lang="en-US" altLang="zh-TW" dirty="0"/>
              <a:t>state</a:t>
            </a:r>
            <a:r>
              <a:rPr lang="zh-TW" altLang="en-US" dirty="0"/>
              <a:t>做更新。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將更新後的值加上</a:t>
            </a:r>
            <a:r>
              <a:rPr lang="en-US" altLang="zh-TW" dirty="0"/>
              <a:t>reward</a:t>
            </a:r>
            <a:r>
              <a:rPr lang="zh-TW" altLang="en-US" dirty="0"/>
              <a:t>，存在</a:t>
            </a:r>
            <a:r>
              <a:rPr lang="en-US" altLang="zh-TW" dirty="0"/>
              <a:t>target</a:t>
            </a:r>
            <a:r>
              <a:rPr lang="zh-TW" altLang="en-US" dirty="0"/>
              <a:t>上，用於下一次更新。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38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342</Words>
  <Application>Microsoft Office PowerPoint</Application>
  <PresentationFormat>寬螢幕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Lab1: Temporal Difference Learning</vt:lpstr>
      <vt:lpstr>Plot</vt:lpstr>
      <vt:lpstr>Describe the implementation and the usage of 𝑛-tuple network</vt:lpstr>
      <vt:lpstr>Explain the mechanism of TD(0)</vt:lpstr>
      <vt:lpstr>Describe your implementation in detail</vt:lpstr>
      <vt:lpstr>1. Action selection</vt:lpstr>
      <vt:lpstr>1. Action selection</vt:lpstr>
      <vt:lpstr>2. TD-backup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Lab1: Temporal Difference Learning</dc:title>
  <dc:creator>鄧長軒</dc:creator>
  <cp:lastModifiedBy>鄧長軒</cp:lastModifiedBy>
  <cp:revision>10</cp:revision>
  <dcterms:created xsi:type="dcterms:W3CDTF">2024-09-21T10:31:12Z</dcterms:created>
  <dcterms:modified xsi:type="dcterms:W3CDTF">2024-09-21T11:44:46Z</dcterms:modified>
</cp:coreProperties>
</file>