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7" r:id="rId2"/>
    <p:sldId id="390" r:id="rId3"/>
    <p:sldId id="398" r:id="rId4"/>
    <p:sldId id="391" r:id="rId5"/>
    <p:sldId id="269" r:id="rId6"/>
    <p:sldId id="392" r:id="rId7"/>
    <p:sldId id="395" r:id="rId8"/>
    <p:sldId id="393" r:id="rId9"/>
    <p:sldId id="396" r:id="rId10"/>
    <p:sldId id="297" r:id="rId11"/>
    <p:sldId id="295" r:id="rId12"/>
    <p:sldId id="296" r:id="rId13"/>
    <p:sldId id="267" r:id="rId14"/>
    <p:sldId id="397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4" r:id="rId35"/>
    <p:sldId id="399" r:id="rId36"/>
    <p:sldId id="403" r:id="rId37"/>
    <p:sldId id="400" r:id="rId38"/>
    <p:sldId id="405" r:id="rId39"/>
    <p:sldId id="279" r:id="rId40"/>
    <p:sldId id="402" r:id="rId41"/>
    <p:sldId id="404" r:id="rId42"/>
    <p:sldId id="406" r:id="rId43"/>
    <p:sldId id="40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02BFA-CB10-4313-A96D-B84335047154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451D9-4D33-4B88-9B1F-E321539B42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47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54A87-B44C-4953-9DA7-90058BCAA0A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07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54A87-B44C-4953-9DA7-90058BCAA0A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07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54A87-B44C-4953-9DA7-90058BCAA0A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03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54A87-B44C-4953-9DA7-90058BCAA0A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81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451D9-4D33-4B88-9B1F-E321539B42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81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451D9-4D33-4B88-9B1F-E321539B42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5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-point-templates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86200" y="2362200"/>
            <a:ext cx="5105400" cy="1066800"/>
          </a:xfrm>
        </p:spPr>
        <p:txBody>
          <a:bodyPr>
            <a:normAutofit/>
          </a:bodyPr>
          <a:lstStyle>
            <a:lvl1pPr algn="ctr">
              <a:defRPr sz="4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Your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3429000"/>
            <a:ext cx="49530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E:\websites\free-power-point-templates\2012\logos.png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600" y="2849092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295400"/>
            <a:ext cx="6710784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464598"/>
            <a:ext cx="6710784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85000"/>
              <a:lumOff val="1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5.jpg"/><Relationship Id="rId10" Type="http://schemas.openxmlformats.org/officeDocument/2006/relationships/image" Target="../media/image43.png"/><Relationship Id="rId4" Type="http://schemas.openxmlformats.org/officeDocument/2006/relationships/image" Target="../media/image33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jp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jp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6.jpg"/><Relationship Id="rId7" Type="http://schemas.openxmlformats.org/officeDocument/2006/relationships/image" Target="../media/image8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1.png"/><Relationship Id="rId4" Type="http://schemas.openxmlformats.org/officeDocument/2006/relationships/image" Target="../media/image8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01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0.jp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99.png"/><Relationship Id="rId5" Type="http://schemas.openxmlformats.org/officeDocument/2006/relationships/image" Target="../media/image94.png"/><Relationship Id="rId10" Type="http://schemas.openxmlformats.org/officeDocument/2006/relationships/image" Target="../media/image98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4.png"/><Relationship Id="rId7" Type="http://schemas.openxmlformats.org/officeDocument/2006/relationships/image" Target="../media/image107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jpg"/><Relationship Id="rId11" Type="http://schemas.openxmlformats.org/officeDocument/2006/relationships/image" Target="../media/image98.png"/><Relationship Id="rId5" Type="http://schemas.openxmlformats.org/officeDocument/2006/relationships/image" Target="../media/image105.png"/><Relationship Id="rId10" Type="http://schemas.openxmlformats.org/officeDocument/2006/relationships/image" Target="../media/image97.png"/><Relationship Id="rId4" Type="http://schemas.openxmlformats.org/officeDocument/2006/relationships/image" Target="../media/image90.png"/><Relationship Id="rId9" Type="http://schemas.openxmlformats.org/officeDocument/2006/relationships/image" Target="../media/image10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1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6.png"/><Relationship Id="rId7" Type="http://schemas.openxmlformats.org/officeDocument/2006/relationships/image" Target="../media/image9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Relationship Id="rId9" Type="http://schemas.openxmlformats.org/officeDocument/2006/relationships/image" Target="../media/image12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3.png"/><Relationship Id="rId7" Type="http://schemas.openxmlformats.org/officeDocument/2006/relationships/image" Target="../media/image90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10" Type="http://schemas.openxmlformats.org/officeDocument/2006/relationships/image" Target="../media/image127.png"/><Relationship Id="rId4" Type="http://schemas.openxmlformats.org/officeDocument/2006/relationships/image" Target="../media/image124.png"/><Relationship Id="rId9" Type="http://schemas.openxmlformats.org/officeDocument/2006/relationships/image" Target="../media/image1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9.jpg"/><Relationship Id="rId7" Type="http://schemas.openxmlformats.org/officeDocument/2006/relationships/image" Target="../media/image132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36.png"/><Relationship Id="rId5" Type="http://schemas.openxmlformats.org/officeDocument/2006/relationships/image" Target="../media/image131.png"/><Relationship Id="rId10" Type="http://schemas.openxmlformats.org/officeDocument/2006/relationships/image" Target="../media/image135.jpg"/><Relationship Id="rId4" Type="http://schemas.openxmlformats.org/officeDocument/2006/relationships/image" Target="../media/image130.png"/><Relationship Id="rId9" Type="http://schemas.openxmlformats.org/officeDocument/2006/relationships/image" Target="../media/image1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26.png"/><Relationship Id="rId7" Type="http://schemas.openxmlformats.org/officeDocument/2006/relationships/image" Target="../media/image138.jp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14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1.png"/><Relationship Id="rId7" Type="http://schemas.openxmlformats.org/officeDocument/2006/relationships/image" Target="../media/image145.jp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jp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7.png"/><Relationship Id="rId7" Type="http://schemas.openxmlformats.org/officeDocument/2006/relationships/image" Target="../media/image151.jp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.jp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154.png"/><Relationship Id="rId7" Type="http://schemas.openxmlformats.org/officeDocument/2006/relationships/image" Target="../media/image157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jpg"/><Relationship Id="rId11" Type="http://schemas.openxmlformats.org/officeDocument/2006/relationships/image" Target="../media/image161.png"/><Relationship Id="rId5" Type="http://schemas.openxmlformats.org/officeDocument/2006/relationships/image" Target="../media/image155.png"/><Relationship Id="rId10" Type="http://schemas.openxmlformats.org/officeDocument/2006/relationships/image" Target="../media/image160.png"/><Relationship Id="rId4" Type="http://schemas.openxmlformats.org/officeDocument/2006/relationships/image" Target="../media/image90.png"/><Relationship Id="rId9" Type="http://schemas.openxmlformats.org/officeDocument/2006/relationships/image" Target="../media/image1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12" Type="http://schemas.openxmlformats.org/officeDocument/2006/relationships/image" Target="../media/image11.jpe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67.png"/><Relationship Id="rId10" Type="http://schemas.openxmlformats.org/officeDocument/2006/relationships/image" Target="../media/image172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12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1371600"/>
            <a:ext cx="4648200" cy="4800600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latin typeface="Bradley Hand ITC" pitchFamily="66" charset="0"/>
              </a:rPr>
              <a:t>Components of Power BI &amp; Query Editor</a:t>
            </a:r>
            <a:br>
              <a:rPr lang="en-US" sz="6000" dirty="0">
                <a:latin typeface="Bradley Hand ITC" pitchFamily="66" charset="0"/>
              </a:rPr>
            </a:br>
            <a:br>
              <a:rPr lang="en-US" sz="6000" dirty="0">
                <a:latin typeface="Bradley Hand ITC" pitchFamily="66" charset="0"/>
              </a:rPr>
            </a:br>
            <a:br>
              <a:rPr lang="en-US" sz="6000" b="1" dirty="0">
                <a:latin typeface="Bradley Hand ITC" pitchFamily="66" charset="0"/>
              </a:rPr>
            </a:br>
            <a:r>
              <a:rPr lang="en-US" sz="6000" dirty="0">
                <a:latin typeface="Bradley Hand ITC" pitchFamily="66" charset="0"/>
              </a:rPr>
              <a:t>Akriti Lal</a:t>
            </a:r>
            <a:endParaRPr lang="en-US" sz="6000" b="1" dirty="0">
              <a:latin typeface="Bradley Hand ITC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11AAB8-DF66-49F2-9135-E268D449BF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28600"/>
            <a:ext cx="1147075" cy="7345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372C-1943-4E4E-8144-421649DB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90" y="193648"/>
            <a:ext cx="7322910" cy="970939"/>
          </a:xfrm>
        </p:spPr>
        <p:txBody>
          <a:bodyPr/>
          <a:lstStyle/>
          <a:p>
            <a:r>
              <a:rPr lang="en-US" sz="1800" b="0" dirty="0"/>
              <a:t>Before we start , For Better Understanding Set some Options &amp; Settings for Power BI Desktop During the Course .  </a:t>
            </a:r>
            <a:r>
              <a:rPr lang="en-US" sz="1800" dirty="0"/>
              <a:t> Click on Options as shown below</a:t>
            </a:r>
            <a:r>
              <a:rPr lang="en-US" sz="1800" b="0" dirty="0"/>
              <a:t> and check the 3 changes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7DB48-5751-4EB4-92A7-7F075ADB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90" y="1962443"/>
            <a:ext cx="8778419" cy="464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1F788D-AE87-48D0-B501-227BE07AD8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84052"/>
            <a:ext cx="1120726" cy="717673"/>
          </a:xfrm>
          <a:prstGeom prst="rect">
            <a:avLst/>
          </a:prstGeom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8E448C5D-DC42-48F7-A481-3E18266B7225}"/>
              </a:ext>
            </a:extLst>
          </p:cNvPr>
          <p:cNvSpPr/>
          <p:nvPr/>
        </p:nvSpPr>
        <p:spPr>
          <a:xfrm>
            <a:off x="-15240" y="1303379"/>
            <a:ext cx="9144000" cy="342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350" dirty="0"/>
          </a:p>
        </p:txBody>
      </p:sp>
    </p:spTree>
    <p:extLst>
      <p:ext uri="{BB962C8B-B14F-4D97-AF65-F5344CB8AC3E}">
        <p14:creationId xmlns:p14="http://schemas.microsoft.com/office/powerpoint/2010/main" val="595552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00200" y="300824"/>
            <a:ext cx="5563004" cy="501580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lang="en-US" sz="3200" spc="-15" dirty="0">
                <a:latin typeface="Bradley Hand ITC" panose="03070402050302030203" pitchFamily="66" charset="0"/>
                <a:cs typeface="Calibri"/>
              </a:rPr>
              <a:t>1. Power BI</a:t>
            </a:r>
            <a:r>
              <a:rPr sz="3200" spc="-15" dirty="0">
                <a:latin typeface="Bradley Hand ITC" panose="03070402050302030203" pitchFamily="66" charset="0"/>
                <a:cs typeface="Calibri"/>
              </a:rPr>
              <a:t> </a:t>
            </a:r>
            <a:r>
              <a:rPr lang="en-US" sz="3200" spc="-8" dirty="0">
                <a:latin typeface="Bradley Hand ITC" panose="03070402050302030203" pitchFamily="66" charset="0"/>
                <a:cs typeface="Calibri"/>
              </a:rPr>
              <a:t>Options &amp; Settings</a:t>
            </a:r>
            <a:endParaRPr sz="3200" dirty="0">
              <a:latin typeface="Bradley Hand ITC" panose="03070402050302030203" pitchFamily="66" charset="0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00" y="1130089"/>
            <a:ext cx="7596045" cy="74780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2400" spc="-4" dirty="0">
                <a:solidFill>
                  <a:srgbClr val="404040"/>
                </a:solidFill>
                <a:latin typeface="Calibri"/>
                <a:cs typeface="Calibri"/>
              </a:rPr>
              <a:t>In the </a:t>
            </a:r>
            <a:r>
              <a:rPr sz="2400" spc="-8" dirty="0">
                <a:solidFill>
                  <a:srgbClr val="404040"/>
                </a:solidFill>
                <a:latin typeface="Calibri"/>
                <a:cs typeface="Calibri"/>
              </a:rPr>
              <a:t>“</a:t>
            </a:r>
            <a:r>
              <a:rPr sz="2400" b="1" spc="-8" dirty="0">
                <a:solidFill>
                  <a:srgbClr val="404040"/>
                </a:solidFill>
                <a:latin typeface="Calibri"/>
                <a:cs typeface="Calibri"/>
              </a:rPr>
              <a:t>Preview Features</a:t>
            </a:r>
            <a:r>
              <a:rPr sz="2400" spc="-8" dirty="0">
                <a:solidFill>
                  <a:srgbClr val="404040"/>
                </a:solidFill>
                <a:latin typeface="Calibri"/>
                <a:cs typeface="Calibri"/>
              </a:rPr>
              <a:t>” tab,  </a:t>
            </a:r>
            <a:r>
              <a:rPr sz="2400" spc="-4" dirty="0">
                <a:solidFill>
                  <a:srgbClr val="404040"/>
                </a:solidFill>
                <a:latin typeface="Calibri"/>
                <a:cs typeface="Calibri"/>
              </a:rPr>
              <a:t>deselect </a:t>
            </a:r>
            <a:r>
              <a:rPr sz="2400" spc="-8" dirty="0">
                <a:solidFill>
                  <a:srgbClr val="404040"/>
                </a:solidFill>
                <a:latin typeface="Calibri"/>
                <a:cs typeface="Calibri"/>
              </a:rPr>
              <a:t>any </a:t>
            </a:r>
            <a:r>
              <a:rPr sz="2400" spc="-4" dirty="0">
                <a:solidFill>
                  <a:srgbClr val="404040"/>
                </a:solidFill>
                <a:latin typeface="Calibri"/>
                <a:cs typeface="Calibri"/>
              </a:rPr>
              <a:t>active </a:t>
            </a:r>
            <a:r>
              <a:rPr lang="en-US" sz="2400" spc="-4" dirty="0">
                <a:solidFill>
                  <a:srgbClr val="404040"/>
                </a:solidFill>
                <a:latin typeface="Calibri"/>
                <a:cs typeface="Calibri"/>
              </a:rPr>
              <a:t>Preview </a:t>
            </a:r>
            <a:r>
              <a:rPr sz="2400" spc="-11" dirty="0">
                <a:solidFill>
                  <a:srgbClr val="404040"/>
                </a:solidFill>
                <a:latin typeface="Calibri"/>
                <a:cs typeface="Calibri"/>
              </a:rPr>
              <a:t>features </a:t>
            </a:r>
            <a:r>
              <a:rPr sz="2400" spc="-4" dirty="0">
                <a:solidFill>
                  <a:srgbClr val="404040"/>
                </a:solidFill>
                <a:latin typeface="Calibri"/>
                <a:cs typeface="Calibri"/>
              </a:rPr>
              <a:t>while  </a:t>
            </a:r>
            <a:r>
              <a:rPr sz="2400" spc="-11" dirty="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sz="2400" spc="-8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2400" spc="-4" dirty="0">
                <a:solidFill>
                  <a:srgbClr val="404040"/>
                </a:solidFill>
                <a:latin typeface="Calibri"/>
                <a:cs typeface="Calibri"/>
              </a:rPr>
              <a:t>taking the</a:t>
            </a:r>
            <a:r>
              <a:rPr sz="2400" spc="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1" dirty="0">
                <a:solidFill>
                  <a:srgbClr val="404040"/>
                </a:solidFill>
                <a:latin typeface="Calibri"/>
                <a:cs typeface="Calibri"/>
              </a:rPr>
              <a:t>course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4786CE3-1B3A-4BFC-9EA0-1D23DD46D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70920"/>
            <a:ext cx="8395795" cy="4613225"/>
          </a:xfrm>
          <a:prstGeom prst="rect">
            <a:avLst/>
          </a:prstGeom>
        </p:spPr>
      </p:pic>
      <p:sp>
        <p:nvSpPr>
          <p:cNvPr id="9" name="object 5">
            <a:extLst>
              <a:ext uri="{FF2B5EF4-FFF2-40B4-BE49-F238E27FC236}">
                <a16:creationId xmlns:a16="http://schemas.microsoft.com/office/drawing/2014/main" id="{E39489AA-A4F0-46A3-922E-77ACE79DCCEE}"/>
              </a:ext>
            </a:extLst>
          </p:cNvPr>
          <p:cNvSpPr/>
          <p:nvPr/>
        </p:nvSpPr>
        <p:spPr>
          <a:xfrm>
            <a:off x="0" y="953534"/>
            <a:ext cx="9144000" cy="342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3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715B56-ABB8-45A1-B964-7D01BCD610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92600"/>
            <a:ext cx="1120726" cy="7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38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28800" y="195637"/>
            <a:ext cx="4901755" cy="440025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lang="en-US" sz="2800" spc="-15" dirty="0">
                <a:latin typeface="Bradley Hand ITC" panose="03070402050302030203" pitchFamily="66" charset="0"/>
                <a:cs typeface="Calibri"/>
              </a:rPr>
              <a:t>2. Power BI </a:t>
            </a:r>
            <a:r>
              <a:rPr lang="en-US" sz="2800" spc="-8" dirty="0">
                <a:latin typeface="Bradley Hand ITC" panose="03070402050302030203" pitchFamily="66" charset="0"/>
                <a:cs typeface="Calibri"/>
              </a:rPr>
              <a:t>Options &amp; Settings</a:t>
            </a:r>
            <a:endParaRPr sz="2800" dirty="0">
              <a:latin typeface="Bradley Hand ITC" panose="03070402050302030203" pitchFamily="66" charset="0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200" y="1013542"/>
            <a:ext cx="7924800" cy="624690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2000" spc="-4" dirty="0">
                <a:solidFill>
                  <a:srgbClr val="404040"/>
                </a:solidFill>
                <a:latin typeface="Calibri"/>
                <a:cs typeface="Calibri"/>
              </a:rPr>
              <a:t>In the </a:t>
            </a:r>
            <a:r>
              <a:rPr sz="2000" spc="-8" dirty="0">
                <a:solidFill>
                  <a:srgbClr val="404040"/>
                </a:solidFill>
                <a:latin typeface="Calibri"/>
                <a:cs typeface="Calibri"/>
              </a:rPr>
              <a:t>“</a:t>
            </a:r>
            <a:r>
              <a:rPr sz="2000" b="1" spc="-8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2000" b="1" spc="-4" dirty="0">
                <a:solidFill>
                  <a:srgbClr val="404040"/>
                </a:solidFill>
                <a:latin typeface="Calibri"/>
                <a:cs typeface="Calibri"/>
              </a:rPr>
              <a:t>Load</a:t>
            </a:r>
            <a:r>
              <a:rPr sz="2000" spc="-4" dirty="0">
                <a:solidFill>
                  <a:srgbClr val="404040"/>
                </a:solidFill>
                <a:latin typeface="Calibri"/>
                <a:cs typeface="Calibri"/>
              </a:rPr>
              <a:t>” </a:t>
            </a:r>
            <a:r>
              <a:rPr sz="2000" spc="-8" dirty="0">
                <a:solidFill>
                  <a:srgbClr val="404040"/>
                </a:solidFill>
                <a:latin typeface="Calibri"/>
                <a:cs typeface="Calibri"/>
              </a:rPr>
              <a:t>tab, </a:t>
            </a:r>
            <a:r>
              <a:rPr lang="en-US" sz="2000" b="1" spc="-4" dirty="0">
                <a:solidFill>
                  <a:srgbClr val="404040"/>
                </a:solidFill>
                <a:latin typeface="Calibri"/>
                <a:cs typeface="Calibri"/>
              </a:rPr>
              <a:t>Uncheck</a:t>
            </a:r>
            <a:r>
              <a:rPr sz="2000" spc="-4" dirty="0">
                <a:solidFill>
                  <a:srgbClr val="404040"/>
                </a:solidFill>
                <a:latin typeface="Calibri"/>
                <a:cs typeface="Calibri"/>
              </a:rPr>
              <a:t>  the </a:t>
            </a:r>
            <a:r>
              <a:rPr sz="2000" b="1" spc="-4" dirty="0">
                <a:solidFill>
                  <a:srgbClr val="404040"/>
                </a:solidFill>
                <a:latin typeface="Calibri"/>
                <a:cs typeface="Calibri"/>
              </a:rPr>
              <a:t>“</a:t>
            </a:r>
            <a:r>
              <a:rPr sz="2000" b="1" i="1" spc="-4" dirty="0">
                <a:solidFill>
                  <a:srgbClr val="404040"/>
                </a:solidFill>
                <a:latin typeface="Calibri"/>
                <a:cs typeface="Calibri"/>
              </a:rPr>
              <a:t>Update relationships</a:t>
            </a:r>
            <a:r>
              <a:rPr sz="2000" b="1" spc="-4" dirty="0">
                <a:solidFill>
                  <a:srgbClr val="404040"/>
                </a:solidFill>
                <a:latin typeface="Calibri"/>
                <a:cs typeface="Calibri"/>
              </a:rPr>
              <a:t>” </a:t>
            </a:r>
            <a:r>
              <a:rPr sz="2000" spc="-4" dirty="0">
                <a:solidFill>
                  <a:srgbClr val="404040"/>
                </a:solidFill>
                <a:latin typeface="Calibri"/>
                <a:cs typeface="Calibri"/>
              </a:rPr>
              <a:t>and  </a:t>
            </a:r>
            <a:r>
              <a:rPr sz="2000" b="1" spc="-8" dirty="0">
                <a:solidFill>
                  <a:srgbClr val="404040"/>
                </a:solidFill>
                <a:latin typeface="Calibri"/>
                <a:cs typeface="Calibri"/>
              </a:rPr>
              <a:t>“</a:t>
            </a:r>
            <a:r>
              <a:rPr sz="2000" b="1" i="1" spc="-8" dirty="0">
                <a:solidFill>
                  <a:srgbClr val="404040"/>
                </a:solidFill>
                <a:latin typeface="Calibri"/>
                <a:cs typeface="Calibri"/>
              </a:rPr>
              <a:t>Autodetect new </a:t>
            </a:r>
            <a:r>
              <a:rPr sz="2000" b="1" i="1" spc="-4" dirty="0">
                <a:solidFill>
                  <a:srgbClr val="404040"/>
                </a:solidFill>
                <a:latin typeface="Calibri"/>
                <a:cs typeface="Calibri"/>
              </a:rPr>
              <a:t>relationships  </a:t>
            </a:r>
            <a:r>
              <a:rPr sz="2000" b="1" i="1" spc="-8" dirty="0">
                <a:solidFill>
                  <a:srgbClr val="404040"/>
                </a:solidFill>
                <a:latin typeface="Calibri"/>
                <a:cs typeface="Calibri"/>
              </a:rPr>
              <a:t>after data </a:t>
            </a:r>
            <a:r>
              <a:rPr sz="2000" b="1" i="1" spc="-4" dirty="0">
                <a:solidFill>
                  <a:srgbClr val="404040"/>
                </a:solidFill>
                <a:latin typeface="Calibri"/>
                <a:cs typeface="Calibri"/>
              </a:rPr>
              <a:t>is loaded</a:t>
            </a:r>
            <a:r>
              <a:rPr sz="2000" b="1" spc="-4" dirty="0">
                <a:solidFill>
                  <a:srgbClr val="404040"/>
                </a:solidFill>
                <a:latin typeface="Calibri"/>
                <a:cs typeface="Calibri"/>
              </a:rPr>
              <a:t>”</a:t>
            </a:r>
            <a:r>
              <a:rPr sz="2000" b="1" spc="26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" dirty="0">
                <a:solidFill>
                  <a:srgbClr val="404040"/>
                </a:solidFill>
                <a:latin typeface="Calibri"/>
                <a:cs typeface="Calibri"/>
              </a:rPr>
              <a:t>options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579A4B8-EF6B-4112-8BC6-002C7EF32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806699"/>
            <a:ext cx="7315200" cy="4898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D16D62-8FC2-428C-B870-7B4634FA67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637" y="80510"/>
            <a:ext cx="1120726" cy="717673"/>
          </a:xfrm>
          <a:prstGeom prst="rect">
            <a:avLst/>
          </a:prstGeom>
        </p:spPr>
      </p:pic>
      <p:sp>
        <p:nvSpPr>
          <p:cNvPr id="9" name="object 5">
            <a:extLst>
              <a:ext uri="{FF2B5EF4-FFF2-40B4-BE49-F238E27FC236}">
                <a16:creationId xmlns:a16="http://schemas.microsoft.com/office/drawing/2014/main" id="{0BD78A0A-A33C-40AC-98F1-F948E7F6F582}"/>
              </a:ext>
            </a:extLst>
          </p:cNvPr>
          <p:cNvSpPr/>
          <p:nvPr/>
        </p:nvSpPr>
        <p:spPr>
          <a:xfrm>
            <a:off x="0" y="953534"/>
            <a:ext cx="9144000" cy="342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350" dirty="0"/>
          </a:p>
        </p:txBody>
      </p:sp>
    </p:spTree>
    <p:extLst>
      <p:ext uri="{BB962C8B-B14F-4D97-AF65-F5344CB8AC3E}">
        <p14:creationId xmlns:p14="http://schemas.microsoft.com/office/powerpoint/2010/main" val="3223705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09699" y="212086"/>
            <a:ext cx="6324600" cy="501580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lang="en-US" sz="3200" spc="-15" dirty="0">
                <a:latin typeface="Bradley Hand ITC" panose="03070402050302030203" pitchFamily="66" charset="0"/>
                <a:cs typeface="Calibri"/>
              </a:rPr>
              <a:t>3. Power BI </a:t>
            </a:r>
            <a:r>
              <a:rPr lang="en-US" sz="3200" spc="-8" dirty="0">
                <a:latin typeface="Bradley Hand ITC" panose="03070402050302030203" pitchFamily="66" charset="0"/>
                <a:cs typeface="Calibri"/>
              </a:rPr>
              <a:t>Options &amp; Settings</a:t>
            </a:r>
            <a:endParaRPr sz="3200" dirty="0">
              <a:latin typeface="Bradley Hand ITC" panose="03070402050302030203" pitchFamily="66" charset="0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2095" y="1079257"/>
            <a:ext cx="8019809" cy="74780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2400" spc="-4" dirty="0">
                <a:solidFill>
                  <a:srgbClr val="404040"/>
                </a:solidFill>
                <a:latin typeface="Calibri"/>
                <a:cs typeface="Calibri"/>
              </a:rPr>
              <a:t>In the </a:t>
            </a:r>
            <a:r>
              <a:rPr sz="2400" spc="-8" dirty="0">
                <a:solidFill>
                  <a:srgbClr val="404040"/>
                </a:solidFill>
                <a:latin typeface="Calibri"/>
                <a:cs typeface="Calibri"/>
              </a:rPr>
              <a:t>“</a:t>
            </a:r>
            <a:r>
              <a:rPr sz="2400" b="1" spc="-8" dirty="0">
                <a:solidFill>
                  <a:srgbClr val="404040"/>
                </a:solidFill>
                <a:latin typeface="Calibri"/>
                <a:cs typeface="Calibri"/>
              </a:rPr>
              <a:t>Regional Settings</a:t>
            </a:r>
            <a:r>
              <a:rPr sz="2400" spc="-8" dirty="0">
                <a:solidFill>
                  <a:srgbClr val="404040"/>
                </a:solidFill>
                <a:latin typeface="Calibri"/>
                <a:cs typeface="Calibri"/>
              </a:rPr>
              <a:t>” tab, </a:t>
            </a:r>
            <a:r>
              <a:rPr sz="2400" spc="-11" dirty="0">
                <a:solidFill>
                  <a:srgbClr val="404040"/>
                </a:solidFill>
                <a:latin typeface="Calibri"/>
                <a:cs typeface="Calibri"/>
              </a:rPr>
              <a:t>make  </a:t>
            </a:r>
            <a:r>
              <a:rPr sz="2400" spc="-8" dirty="0">
                <a:solidFill>
                  <a:srgbClr val="404040"/>
                </a:solidFill>
                <a:latin typeface="Calibri"/>
                <a:cs typeface="Calibri"/>
              </a:rPr>
              <a:t>sure to </a:t>
            </a:r>
            <a:r>
              <a:rPr sz="2400" spc="-4" dirty="0">
                <a:solidFill>
                  <a:srgbClr val="404040"/>
                </a:solidFill>
                <a:latin typeface="Calibri"/>
                <a:cs typeface="Calibri"/>
              </a:rPr>
              <a:t>use the “</a:t>
            </a:r>
            <a:r>
              <a:rPr sz="2400" i="1" spc="-4" dirty="0">
                <a:solidFill>
                  <a:srgbClr val="404040"/>
                </a:solidFill>
                <a:latin typeface="Calibri"/>
                <a:cs typeface="Calibri"/>
              </a:rPr>
              <a:t>English </a:t>
            </a:r>
            <a:r>
              <a:rPr sz="2400" i="1" spc="-8" dirty="0">
                <a:solidFill>
                  <a:srgbClr val="404040"/>
                </a:solidFill>
                <a:latin typeface="Calibri"/>
                <a:cs typeface="Calibri"/>
              </a:rPr>
              <a:t>(United States)</a:t>
            </a:r>
            <a:r>
              <a:rPr sz="2400" spc="-8" dirty="0">
                <a:solidFill>
                  <a:srgbClr val="404040"/>
                </a:solidFill>
                <a:latin typeface="Calibri"/>
                <a:cs typeface="Calibri"/>
              </a:rPr>
              <a:t>”  </a:t>
            </a:r>
            <a:r>
              <a:rPr sz="2400" spc="-4" dirty="0">
                <a:solidFill>
                  <a:srgbClr val="404040"/>
                </a:solidFill>
                <a:latin typeface="Calibri"/>
                <a:cs typeface="Calibri"/>
              </a:rPr>
              <a:t>locale </a:t>
            </a:r>
            <a:r>
              <a:rPr sz="2400" spc="-11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8" dirty="0">
                <a:solidFill>
                  <a:srgbClr val="404040"/>
                </a:solidFill>
                <a:latin typeface="Calibri"/>
                <a:cs typeface="Calibri"/>
              </a:rPr>
              <a:t>import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7AD88BD-BCA3-47F8-AD31-F61DBA306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59" y="1810439"/>
            <a:ext cx="6847142" cy="4788755"/>
          </a:xfrm>
          <a:prstGeom prst="rect">
            <a:avLst/>
          </a:prstGeom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8B11C0D4-560E-47A0-9EE4-E4C395197660}"/>
              </a:ext>
            </a:extLst>
          </p:cNvPr>
          <p:cNvSpPr/>
          <p:nvPr/>
        </p:nvSpPr>
        <p:spPr>
          <a:xfrm>
            <a:off x="0" y="953534"/>
            <a:ext cx="9144000" cy="342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3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CF507D-0813-48CE-9F95-466C0A11DF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15927"/>
            <a:ext cx="1120726" cy="7176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title"/>
          </p:nvPr>
        </p:nvSpPr>
        <p:spPr>
          <a:xfrm>
            <a:off x="437356" y="1600200"/>
            <a:ext cx="8269287" cy="2362200"/>
          </a:xfrm>
        </p:spPr>
        <p:txBody>
          <a:bodyPr>
            <a:normAutofit/>
          </a:bodyPr>
          <a:lstStyle/>
          <a:p>
            <a:pPr algn="ctr"/>
            <a:r>
              <a:rPr lang="en-US" sz="4800" cap="none" dirty="0">
                <a:latin typeface="Bradley Hand ITC" pitchFamily="66" charset="0"/>
              </a:rPr>
              <a:t>Power BI – Data Discovery : Connecting &amp; Shaping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7741E-5808-4F42-8F17-529C82FEA6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8600"/>
            <a:ext cx="1120726" cy="7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14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307450"/>
            <a:ext cx="5484255" cy="440025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2800" spc="-8" dirty="0">
                <a:latin typeface="Bradley Hand ITC" panose="03070402050302030203" pitchFamily="66" charset="0"/>
                <a:cs typeface="Calibri"/>
              </a:rPr>
              <a:t>TYPES </a:t>
            </a:r>
            <a:r>
              <a:rPr sz="2800" spc="-4" dirty="0">
                <a:latin typeface="Bradley Hand ITC" panose="03070402050302030203" pitchFamily="66" charset="0"/>
                <a:cs typeface="Calibri"/>
              </a:rPr>
              <a:t>OF </a:t>
            </a:r>
            <a:r>
              <a:rPr sz="2800" spc="-109" dirty="0">
                <a:latin typeface="Bradley Hand ITC" panose="03070402050302030203" pitchFamily="66" charset="0"/>
                <a:cs typeface="Calibri"/>
              </a:rPr>
              <a:t>DATA</a:t>
            </a:r>
            <a:r>
              <a:rPr sz="2800" spc="-8" dirty="0">
                <a:latin typeface="Bradley Hand ITC" panose="03070402050302030203" pitchFamily="66" charset="0"/>
                <a:cs typeface="Calibri"/>
              </a:rPr>
              <a:t> </a:t>
            </a:r>
            <a:r>
              <a:rPr sz="2800" spc="-19" dirty="0">
                <a:latin typeface="Bradley Hand ITC" panose="03070402050302030203" pitchFamily="66" charset="0"/>
                <a:cs typeface="Calibri"/>
              </a:rPr>
              <a:t>CONNECTORS</a:t>
            </a:r>
            <a:endParaRPr sz="2800" dirty="0">
              <a:latin typeface="Bradley Hand ITC" panose="03070402050302030203" pitchFamily="66" charset="0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36617" y="1976246"/>
            <a:ext cx="272606" cy="3585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04021A-F200-4BD4-8F7E-FDE28184D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31" y="2561250"/>
            <a:ext cx="7242669" cy="4173010"/>
          </a:xfrm>
          <a:prstGeom prst="rect">
            <a:avLst/>
          </a:prstGeom>
        </p:spPr>
      </p:pic>
      <p:sp>
        <p:nvSpPr>
          <p:cNvPr id="15" name="object 11">
            <a:extLst>
              <a:ext uri="{FF2B5EF4-FFF2-40B4-BE49-F238E27FC236}">
                <a16:creationId xmlns:a16="http://schemas.microsoft.com/office/drawing/2014/main" id="{1AB632EB-A76B-494A-AE48-3734FA127E50}"/>
              </a:ext>
            </a:extLst>
          </p:cNvPr>
          <p:cNvSpPr txBox="1"/>
          <p:nvPr/>
        </p:nvSpPr>
        <p:spPr>
          <a:xfrm>
            <a:off x="281202" y="1193883"/>
            <a:ext cx="8541737" cy="151724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87154">
              <a:spcBef>
                <a:spcPts val="71"/>
              </a:spcBef>
            </a:pPr>
            <a:r>
              <a:rPr sz="1400" spc="-15" dirty="0">
                <a:solidFill>
                  <a:srgbClr val="0D0D0D"/>
                </a:solidFill>
                <a:latin typeface="Arial Black" panose="020B0A04020102020204" pitchFamily="34" charset="0"/>
                <a:cs typeface="Calibri"/>
              </a:rPr>
              <a:t>Power </a:t>
            </a:r>
            <a:r>
              <a:rPr sz="1400" spc="-4" dirty="0">
                <a:solidFill>
                  <a:srgbClr val="0D0D0D"/>
                </a:solidFill>
                <a:latin typeface="Arial Black" panose="020B0A04020102020204" pitchFamily="34" charset="0"/>
                <a:cs typeface="Calibri"/>
              </a:rPr>
              <a:t>BI </a:t>
            </a:r>
            <a:r>
              <a:rPr sz="1400" spc="-8" dirty="0">
                <a:solidFill>
                  <a:srgbClr val="0D0D0D"/>
                </a:solidFill>
                <a:latin typeface="Arial Black" panose="020B0A04020102020204" pitchFamily="34" charset="0"/>
                <a:cs typeface="Calibri"/>
              </a:rPr>
              <a:t>can connect </a:t>
            </a:r>
            <a:r>
              <a:rPr sz="1400" spc="-11" dirty="0">
                <a:solidFill>
                  <a:srgbClr val="0D0D0D"/>
                </a:solidFill>
                <a:latin typeface="Arial Black" panose="020B0A04020102020204" pitchFamily="34" charset="0"/>
                <a:cs typeface="Calibri"/>
              </a:rPr>
              <a:t>to </a:t>
            </a:r>
            <a:r>
              <a:rPr sz="1400" spc="-4" dirty="0">
                <a:solidFill>
                  <a:srgbClr val="0D0D0D"/>
                </a:solidFill>
                <a:latin typeface="Arial Black" panose="020B0A04020102020204" pitchFamily="34" charset="0"/>
                <a:cs typeface="Calibri"/>
              </a:rPr>
              <a:t>virtually </a:t>
            </a:r>
            <a:r>
              <a:rPr sz="1400" b="1" spc="-11" dirty="0">
                <a:solidFill>
                  <a:srgbClr val="0D0D0D"/>
                </a:solidFill>
                <a:latin typeface="Arial Black" panose="020B0A04020102020204" pitchFamily="34" charset="0"/>
                <a:cs typeface="Calibri"/>
              </a:rPr>
              <a:t>any </a:t>
            </a:r>
            <a:r>
              <a:rPr sz="1400" spc="-4" dirty="0">
                <a:solidFill>
                  <a:srgbClr val="0D0D0D"/>
                </a:solidFill>
                <a:latin typeface="Arial Black" panose="020B0A04020102020204" pitchFamily="34" charset="0"/>
                <a:cs typeface="Calibri"/>
              </a:rPr>
              <a:t>type </a:t>
            </a:r>
            <a:r>
              <a:rPr sz="1400" dirty="0">
                <a:solidFill>
                  <a:srgbClr val="0D0D0D"/>
                </a:solidFill>
                <a:latin typeface="Arial Black" panose="020B0A04020102020204" pitchFamily="34" charset="0"/>
                <a:cs typeface="Calibri"/>
              </a:rPr>
              <a:t>of  </a:t>
            </a:r>
            <a:r>
              <a:rPr sz="1400" spc="-8" dirty="0">
                <a:solidFill>
                  <a:srgbClr val="0D0D0D"/>
                </a:solidFill>
                <a:latin typeface="Arial Black" panose="020B0A04020102020204" pitchFamily="34" charset="0"/>
                <a:cs typeface="Calibri"/>
              </a:rPr>
              <a:t>source data, </a:t>
            </a:r>
            <a:r>
              <a:rPr sz="1400" spc="-4" dirty="0">
                <a:solidFill>
                  <a:srgbClr val="0D0D0D"/>
                </a:solidFill>
                <a:latin typeface="Arial Black" panose="020B0A04020102020204" pitchFamily="34" charset="0"/>
                <a:cs typeface="Calibri"/>
              </a:rPr>
              <a:t>including (</a:t>
            </a:r>
            <a:r>
              <a:rPr sz="1400" i="1" spc="-4" dirty="0">
                <a:solidFill>
                  <a:srgbClr val="0D0D0D"/>
                </a:solidFill>
                <a:latin typeface="Arial Black" panose="020B0A04020102020204" pitchFamily="34" charset="0"/>
                <a:cs typeface="Calibri"/>
              </a:rPr>
              <a:t>but not </a:t>
            </a:r>
            <a:r>
              <a:rPr sz="1400" i="1" spc="-8" dirty="0">
                <a:solidFill>
                  <a:srgbClr val="0D0D0D"/>
                </a:solidFill>
                <a:latin typeface="Arial Black" panose="020B0A04020102020204" pitchFamily="34" charset="0"/>
                <a:cs typeface="Calibri"/>
              </a:rPr>
              <a:t>limited</a:t>
            </a:r>
            <a:r>
              <a:rPr sz="1400" i="1" spc="53" dirty="0">
                <a:solidFill>
                  <a:srgbClr val="0D0D0D"/>
                </a:solidFill>
                <a:latin typeface="Arial Black" panose="020B0A04020102020204" pitchFamily="34" charset="0"/>
                <a:cs typeface="Calibri"/>
              </a:rPr>
              <a:t> </a:t>
            </a:r>
            <a:r>
              <a:rPr sz="1400" i="1" spc="-8" dirty="0">
                <a:solidFill>
                  <a:srgbClr val="0D0D0D"/>
                </a:solidFill>
                <a:latin typeface="Arial Black" panose="020B0A04020102020204" pitchFamily="34" charset="0"/>
                <a:cs typeface="Calibri"/>
              </a:rPr>
              <a:t>to</a:t>
            </a:r>
            <a:r>
              <a:rPr sz="1400" spc="-8" dirty="0">
                <a:solidFill>
                  <a:srgbClr val="0D0D0D"/>
                </a:solidFill>
                <a:latin typeface="Arial Black" panose="020B0A04020102020204" pitchFamily="34" charset="0"/>
                <a:cs typeface="Calibri"/>
              </a:rPr>
              <a:t>):</a:t>
            </a:r>
            <a:endParaRPr sz="1400" dirty="0">
              <a:latin typeface="Arial Black" panose="020B0A04020102020204" pitchFamily="34" charset="0"/>
              <a:cs typeface="Calibri"/>
            </a:endParaRPr>
          </a:p>
          <a:p>
            <a:pPr>
              <a:spcBef>
                <a:spcPts val="23"/>
              </a:spcBef>
            </a:pPr>
            <a:endParaRPr sz="1400" dirty="0">
              <a:latin typeface="Arial Black" panose="020B0A04020102020204" pitchFamily="34" charset="0"/>
              <a:cs typeface="Times New Roman"/>
            </a:endParaRPr>
          </a:p>
          <a:p>
            <a:pPr marL="223838" indent="-214313">
              <a:spcBef>
                <a:spcPts val="4"/>
              </a:spcBef>
              <a:buFont typeface="Arial"/>
              <a:buChar char="•"/>
              <a:tabLst>
                <a:tab pos="223361" algn="l"/>
                <a:tab pos="223838" algn="l"/>
              </a:tabLst>
            </a:pPr>
            <a:r>
              <a:rPr sz="1400" b="1" spc="-4" dirty="0">
                <a:solidFill>
                  <a:srgbClr val="0D0D0D"/>
                </a:solidFill>
                <a:latin typeface="Arial Black" panose="020B0A04020102020204" pitchFamily="34" charset="0"/>
                <a:cs typeface="Calibri"/>
              </a:rPr>
              <a:t>Flat files </a:t>
            </a:r>
            <a:r>
              <a:rPr sz="1400" b="1" dirty="0">
                <a:solidFill>
                  <a:srgbClr val="0D0D0D"/>
                </a:solidFill>
                <a:latin typeface="Arial Black" panose="020B0A04020102020204" pitchFamily="34" charset="0"/>
                <a:cs typeface="Calibri"/>
              </a:rPr>
              <a:t>&amp; </a:t>
            </a:r>
            <a:r>
              <a:rPr sz="1400" b="1" spc="-8" dirty="0">
                <a:solidFill>
                  <a:srgbClr val="0D0D0D"/>
                </a:solidFill>
                <a:latin typeface="Arial Black" panose="020B0A04020102020204" pitchFamily="34" charset="0"/>
                <a:cs typeface="Calibri"/>
              </a:rPr>
              <a:t>Folders </a:t>
            </a:r>
            <a:r>
              <a:rPr sz="1400" spc="-19" dirty="0">
                <a:solidFill>
                  <a:srgbClr val="A6A6A6"/>
                </a:solidFill>
                <a:latin typeface="Arial Black" panose="020B0A04020102020204" pitchFamily="34" charset="0"/>
                <a:cs typeface="Calibri"/>
              </a:rPr>
              <a:t>(</a:t>
            </a:r>
            <a:r>
              <a:rPr sz="1400" i="1" spc="-19" dirty="0">
                <a:solidFill>
                  <a:srgbClr val="A6A6A6"/>
                </a:solidFill>
                <a:latin typeface="Arial Black" panose="020B0A04020102020204" pitchFamily="34" charset="0"/>
                <a:cs typeface="Calibri"/>
              </a:rPr>
              <a:t>csv, </a:t>
            </a:r>
            <a:r>
              <a:rPr sz="1400" i="1" spc="-11" dirty="0">
                <a:solidFill>
                  <a:srgbClr val="A6A6A6"/>
                </a:solidFill>
                <a:latin typeface="Arial Black" panose="020B0A04020102020204" pitchFamily="34" charset="0"/>
                <a:cs typeface="Calibri"/>
              </a:rPr>
              <a:t>text, </a:t>
            </a:r>
            <a:r>
              <a:rPr sz="1400" i="1" spc="-4" dirty="0">
                <a:solidFill>
                  <a:srgbClr val="A6A6A6"/>
                </a:solidFill>
                <a:latin typeface="Arial Black" panose="020B0A04020102020204" pitchFamily="34" charset="0"/>
                <a:cs typeface="Calibri"/>
              </a:rPr>
              <a:t>xls,</a:t>
            </a:r>
            <a:r>
              <a:rPr sz="1400" i="1" spc="-11" dirty="0">
                <a:solidFill>
                  <a:srgbClr val="A6A6A6"/>
                </a:solidFill>
                <a:latin typeface="Arial Black" panose="020B0A04020102020204" pitchFamily="34" charset="0"/>
                <a:cs typeface="Calibri"/>
              </a:rPr>
              <a:t> </a:t>
            </a:r>
            <a:r>
              <a:rPr lang="en-US" sz="1400" i="1" spc="-8" dirty="0">
                <a:solidFill>
                  <a:srgbClr val="A6A6A6"/>
                </a:solidFill>
                <a:latin typeface="Arial Black" panose="020B0A04020102020204" pitchFamily="34" charset="0"/>
                <a:cs typeface="Calibri"/>
              </a:rPr>
              <a:t>json</a:t>
            </a:r>
            <a:r>
              <a:rPr sz="1400" spc="-8" dirty="0">
                <a:solidFill>
                  <a:srgbClr val="A6A6A6"/>
                </a:solidFill>
                <a:latin typeface="Arial Black" panose="020B0A04020102020204" pitchFamily="34" charset="0"/>
                <a:cs typeface="Calibri"/>
              </a:rPr>
              <a:t>)</a:t>
            </a:r>
            <a:r>
              <a:rPr lang="en-US" sz="1400" spc="-8" dirty="0">
                <a:solidFill>
                  <a:srgbClr val="A6A6A6"/>
                </a:solidFill>
                <a:latin typeface="Arial Black" panose="020B0A04020102020204" pitchFamily="34" charset="0"/>
                <a:cs typeface="Calibri"/>
              </a:rPr>
              <a:t> ,     </a:t>
            </a:r>
            <a:r>
              <a:rPr sz="1400" b="1" spc="-4" dirty="0">
                <a:solidFill>
                  <a:srgbClr val="0D0D0D"/>
                </a:solidFill>
                <a:latin typeface="Arial Black" panose="020B0A04020102020204" pitchFamily="34" charset="0"/>
                <a:cs typeface="Calibri"/>
              </a:rPr>
              <a:t>Databases </a:t>
            </a:r>
            <a:r>
              <a:rPr sz="1400" spc="-4" dirty="0">
                <a:solidFill>
                  <a:srgbClr val="A6A6A6"/>
                </a:solidFill>
                <a:latin typeface="Arial Black" panose="020B0A04020102020204" pitchFamily="34" charset="0"/>
                <a:cs typeface="Calibri"/>
              </a:rPr>
              <a:t>(</a:t>
            </a:r>
            <a:r>
              <a:rPr sz="1400" i="1" spc="-4" dirty="0">
                <a:solidFill>
                  <a:srgbClr val="A6A6A6"/>
                </a:solidFill>
                <a:latin typeface="Arial Black" panose="020B0A04020102020204" pitchFamily="34" charset="0"/>
                <a:cs typeface="Calibri"/>
              </a:rPr>
              <a:t>SQL</a:t>
            </a:r>
            <a:r>
              <a:rPr lang="en-US" sz="1400" i="1" spc="-4" dirty="0">
                <a:solidFill>
                  <a:srgbClr val="A6A6A6"/>
                </a:solidFill>
                <a:latin typeface="Arial Black" panose="020B0A04020102020204" pitchFamily="34" charset="0"/>
                <a:cs typeface="Calibri"/>
              </a:rPr>
              <a:t> Server</a:t>
            </a:r>
            <a:r>
              <a:rPr sz="1400" i="1" spc="-4" dirty="0">
                <a:solidFill>
                  <a:srgbClr val="A6A6A6"/>
                </a:solidFill>
                <a:latin typeface="Arial Black" panose="020B0A04020102020204" pitchFamily="34" charset="0"/>
                <a:cs typeface="Calibri"/>
              </a:rPr>
              <a:t>, Access, Oracle, IBM, Azure, </a:t>
            </a:r>
            <a:r>
              <a:rPr sz="1400" i="1" spc="-8" dirty="0" err="1">
                <a:solidFill>
                  <a:srgbClr val="A6A6A6"/>
                </a:solidFill>
                <a:latin typeface="Arial Black" panose="020B0A04020102020204" pitchFamily="34" charset="0"/>
                <a:cs typeface="Calibri"/>
              </a:rPr>
              <a:t>etc</a:t>
            </a:r>
            <a:r>
              <a:rPr sz="1400" spc="-8" dirty="0">
                <a:solidFill>
                  <a:srgbClr val="A6A6A6"/>
                </a:solidFill>
                <a:latin typeface="Arial Black" panose="020B0A04020102020204" pitchFamily="34" charset="0"/>
                <a:cs typeface="Calibri"/>
              </a:rPr>
              <a:t>)</a:t>
            </a:r>
            <a:r>
              <a:rPr lang="en-US" sz="1400" spc="-8" dirty="0">
                <a:solidFill>
                  <a:srgbClr val="A6A6A6"/>
                </a:solidFill>
                <a:latin typeface="Arial Black" panose="020B0A04020102020204" pitchFamily="34" charset="0"/>
                <a:cs typeface="Calibri"/>
              </a:rPr>
              <a:t> , </a:t>
            </a:r>
            <a:r>
              <a:rPr sz="1400" b="1" spc="-4" dirty="0">
                <a:solidFill>
                  <a:srgbClr val="0D0D0D"/>
                </a:solidFill>
                <a:latin typeface="Arial Black" panose="020B0A04020102020204" pitchFamily="34" charset="0"/>
                <a:cs typeface="Calibri"/>
              </a:rPr>
              <a:t>Online Services </a:t>
            </a:r>
            <a:r>
              <a:rPr sz="1400" spc="-4" dirty="0">
                <a:solidFill>
                  <a:srgbClr val="A6A6A6"/>
                </a:solidFill>
                <a:latin typeface="Arial Black" panose="020B0A04020102020204" pitchFamily="34" charset="0"/>
                <a:cs typeface="Calibri"/>
              </a:rPr>
              <a:t>(</a:t>
            </a:r>
            <a:r>
              <a:rPr sz="1400" i="1" spc="-4" dirty="0">
                <a:solidFill>
                  <a:srgbClr val="A6A6A6"/>
                </a:solidFill>
                <a:latin typeface="Arial Black" panose="020B0A04020102020204" pitchFamily="34" charset="0"/>
                <a:cs typeface="Calibri"/>
              </a:rPr>
              <a:t>Sharepoint, GitHub, Dynamics 365,  </a:t>
            </a:r>
            <a:r>
              <a:rPr sz="1400" i="1" dirty="0">
                <a:solidFill>
                  <a:srgbClr val="A6A6A6"/>
                </a:solidFill>
                <a:latin typeface="Arial Black" panose="020B0A04020102020204" pitchFamily="34" charset="0"/>
                <a:cs typeface="Calibri"/>
              </a:rPr>
              <a:t>Google </a:t>
            </a:r>
            <a:r>
              <a:rPr sz="1400" i="1" spc="-4" dirty="0">
                <a:solidFill>
                  <a:srgbClr val="A6A6A6"/>
                </a:solidFill>
                <a:latin typeface="Arial Black" panose="020B0A04020102020204" pitchFamily="34" charset="0"/>
                <a:cs typeface="Calibri"/>
              </a:rPr>
              <a:t>Analytics, </a:t>
            </a:r>
            <a:r>
              <a:rPr sz="1400" i="1" spc="-8" dirty="0">
                <a:solidFill>
                  <a:srgbClr val="A6A6A6"/>
                </a:solidFill>
                <a:latin typeface="Arial Black" panose="020B0A04020102020204" pitchFamily="34" charset="0"/>
                <a:cs typeface="Calibri"/>
              </a:rPr>
              <a:t>Salesforce, Power </a:t>
            </a:r>
            <a:r>
              <a:rPr sz="1400" i="1" dirty="0">
                <a:solidFill>
                  <a:srgbClr val="A6A6A6"/>
                </a:solidFill>
                <a:latin typeface="Arial Black" panose="020B0A04020102020204" pitchFamily="34" charset="0"/>
                <a:cs typeface="Calibri"/>
              </a:rPr>
              <a:t>BI </a:t>
            </a:r>
            <a:r>
              <a:rPr sz="1400" i="1" spc="-4" dirty="0">
                <a:solidFill>
                  <a:srgbClr val="A6A6A6"/>
                </a:solidFill>
                <a:latin typeface="Arial Black" panose="020B0A04020102020204" pitchFamily="34" charset="0"/>
                <a:cs typeface="Calibri"/>
              </a:rPr>
              <a:t>Service,</a:t>
            </a:r>
            <a:r>
              <a:rPr lang="en-US" sz="1400" spc="-8" dirty="0">
                <a:solidFill>
                  <a:srgbClr val="A6A6A6"/>
                </a:solidFill>
                <a:latin typeface="Arial Black" panose="020B0A04020102020204" pitchFamily="34" charset="0"/>
                <a:cs typeface="Calibri"/>
              </a:rPr>
              <a:t> , </a:t>
            </a:r>
            <a:r>
              <a:rPr sz="1400" b="1" spc="-8" dirty="0">
                <a:solidFill>
                  <a:srgbClr val="0D0D0D"/>
                </a:solidFill>
                <a:latin typeface="Arial Black" panose="020B0A04020102020204" pitchFamily="34" charset="0"/>
                <a:cs typeface="Calibri"/>
              </a:rPr>
              <a:t>Others </a:t>
            </a:r>
            <a:r>
              <a:rPr sz="1400" spc="-15" dirty="0">
                <a:solidFill>
                  <a:srgbClr val="A6A6A6"/>
                </a:solidFill>
                <a:latin typeface="Arial Black" panose="020B0A04020102020204" pitchFamily="34" charset="0"/>
                <a:cs typeface="Calibri"/>
              </a:rPr>
              <a:t>(</a:t>
            </a:r>
            <a:r>
              <a:rPr sz="1400" i="1" spc="-15" dirty="0">
                <a:solidFill>
                  <a:srgbClr val="A6A6A6"/>
                </a:solidFill>
                <a:latin typeface="Arial Black" panose="020B0A04020102020204" pitchFamily="34" charset="0"/>
                <a:cs typeface="Calibri"/>
              </a:rPr>
              <a:t>Web </a:t>
            </a:r>
            <a:r>
              <a:rPr sz="1400" i="1" spc="-4" dirty="0">
                <a:solidFill>
                  <a:srgbClr val="A6A6A6"/>
                </a:solidFill>
                <a:latin typeface="Arial Black" panose="020B0A04020102020204" pitchFamily="34" charset="0"/>
                <a:cs typeface="Calibri"/>
              </a:rPr>
              <a:t>feeds, </a:t>
            </a:r>
            <a:r>
              <a:rPr sz="1400" i="1" dirty="0">
                <a:solidFill>
                  <a:srgbClr val="A6A6A6"/>
                </a:solidFill>
                <a:latin typeface="Arial Black" panose="020B0A04020102020204" pitchFamily="34" charset="0"/>
                <a:cs typeface="Calibri"/>
              </a:rPr>
              <a:t>R </a:t>
            </a:r>
            <a:r>
              <a:rPr sz="1400" i="1" spc="-4" dirty="0">
                <a:solidFill>
                  <a:srgbClr val="A6A6A6"/>
                </a:solidFill>
                <a:latin typeface="Arial Black" panose="020B0A04020102020204" pitchFamily="34" charset="0"/>
                <a:cs typeface="Calibri"/>
              </a:rPr>
              <a:t>scripts, Spark, Hadoop,</a:t>
            </a:r>
            <a:r>
              <a:rPr sz="1400" i="1" spc="34" dirty="0">
                <a:solidFill>
                  <a:srgbClr val="A6A6A6"/>
                </a:solidFill>
                <a:latin typeface="Arial Black" panose="020B0A04020102020204" pitchFamily="34" charset="0"/>
                <a:cs typeface="Calibri"/>
              </a:rPr>
              <a:t> </a:t>
            </a:r>
            <a:r>
              <a:rPr sz="1400" i="1" spc="-8" dirty="0">
                <a:solidFill>
                  <a:srgbClr val="A6A6A6"/>
                </a:solidFill>
                <a:latin typeface="Arial Black" panose="020B0A04020102020204" pitchFamily="34" charset="0"/>
                <a:cs typeface="Calibri"/>
              </a:rPr>
              <a:t>etc</a:t>
            </a:r>
            <a:r>
              <a:rPr sz="1400" spc="-8" dirty="0">
                <a:solidFill>
                  <a:srgbClr val="A6A6A6"/>
                </a:solidFill>
                <a:latin typeface="Arial Black" panose="020B0A04020102020204" pitchFamily="34" charset="0"/>
                <a:cs typeface="Calibri"/>
              </a:rPr>
              <a:t>)</a:t>
            </a:r>
            <a:endParaRPr sz="1400" dirty="0">
              <a:latin typeface="Arial Black" panose="020B0A04020102020204" pitchFamily="34" charset="0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E7292A-E3CE-46F6-AB5D-EC23DAA969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637" y="80510"/>
            <a:ext cx="1120726" cy="717673"/>
          </a:xfrm>
          <a:prstGeom prst="rect">
            <a:avLst/>
          </a:prstGeom>
        </p:spPr>
      </p:pic>
      <p:sp>
        <p:nvSpPr>
          <p:cNvPr id="9" name="object 5">
            <a:extLst>
              <a:ext uri="{FF2B5EF4-FFF2-40B4-BE49-F238E27FC236}">
                <a16:creationId xmlns:a16="http://schemas.microsoft.com/office/drawing/2014/main" id="{6C8737B7-C0DF-4B9A-9F50-A7EE5AFFAC29}"/>
              </a:ext>
            </a:extLst>
          </p:cNvPr>
          <p:cNvSpPr/>
          <p:nvPr/>
        </p:nvSpPr>
        <p:spPr>
          <a:xfrm>
            <a:off x="0" y="953534"/>
            <a:ext cx="9144000" cy="342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3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963417" y="1971674"/>
            <a:ext cx="3865245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00" b="1" i="1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</a:t>
            </a:r>
            <a:r>
              <a:rPr sz="1200" b="1" i="1" spc="-4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Editing </a:t>
            </a:r>
            <a:r>
              <a:rPr sz="1200" b="1" i="1" spc="-23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 </a:t>
            </a:r>
            <a:r>
              <a:rPr sz="1050" i="1" spc="-19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(Table </a:t>
            </a:r>
            <a:r>
              <a:rPr sz="1050" i="1" spc="-4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transformations, calculated </a:t>
            </a:r>
            <a:r>
              <a:rPr sz="1050" i="1" spc="-8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columns,</a:t>
            </a:r>
            <a:r>
              <a:rPr sz="1050" i="1" spc="94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50" i="1" spc="-8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etc)</a:t>
            </a:r>
            <a:endParaRPr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2370" y="4034218"/>
            <a:ext cx="652463" cy="1942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00" b="1" i="1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</a:t>
            </a:r>
            <a:r>
              <a:rPr sz="1200" b="1" i="1" spc="-6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25955" y="4122420"/>
            <a:ext cx="875824" cy="54053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00" b="1" i="1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Applied</a:t>
            </a:r>
            <a:r>
              <a:rPr sz="1200" b="1" i="1" spc="-41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b="1" i="1" spc="-8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525">
              <a:spcBef>
                <a:spcPts val="11"/>
              </a:spcBef>
            </a:pPr>
            <a:r>
              <a:rPr sz="1050" i="1" spc="-11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endParaRPr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25955" y="3286124"/>
            <a:ext cx="811530" cy="74828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00" b="1" i="1" spc="-19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</a:t>
            </a:r>
            <a:r>
              <a:rPr sz="1200" b="1" i="1" spc="-3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b="1" i="1" spc="-4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525"/>
            <a:r>
              <a:rPr sz="1200" b="1" i="1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  <a:r>
              <a:rPr sz="1200" b="1" i="1" spc="-49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b="1" i="1" spc="-4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Properties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43502" y="334826"/>
            <a:ext cx="3889820" cy="501580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3200" spc="-4" dirty="0">
                <a:latin typeface="Bradley Hand ITC" panose="03070402050302030203" pitchFamily="66" charset="0"/>
                <a:cs typeface="Calibri"/>
              </a:rPr>
              <a:t>THE </a:t>
            </a:r>
            <a:r>
              <a:rPr sz="3200" spc="-11" dirty="0">
                <a:latin typeface="Bradley Hand ITC" panose="03070402050302030203" pitchFamily="66" charset="0"/>
                <a:cs typeface="Calibri"/>
              </a:rPr>
              <a:t>QUERY</a:t>
            </a:r>
            <a:r>
              <a:rPr sz="3200" spc="-49" dirty="0">
                <a:latin typeface="Bradley Hand ITC" panose="03070402050302030203" pitchFamily="66" charset="0"/>
                <a:cs typeface="Calibri"/>
              </a:rPr>
              <a:t> </a:t>
            </a:r>
            <a:r>
              <a:rPr sz="3200" spc="-15" dirty="0">
                <a:latin typeface="Bradley Hand ITC" panose="03070402050302030203" pitchFamily="66" charset="0"/>
                <a:cs typeface="Calibri"/>
              </a:rPr>
              <a:t>EDITOR</a:t>
            </a:r>
            <a:endParaRPr sz="3200" dirty="0">
              <a:latin typeface="Bradley Hand ITC" panose="03070402050302030203" pitchFamily="66" charset="0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9747" y="1633309"/>
            <a:ext cx="1910525" cy="617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288607" y="1652206"/>
            <a:ext cx="1837944" cy="544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1594484" y="1747647"/>
            <a:ext cx="353216" cy="4269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1622773" y="1775936"/>
            <a:ext cx="261938" cy="335756"/>
          </a:xfrm>
          <a:custGeom>
            <a:avLst/>
            <a:gdLst/>
            <a:ahLst/>
            <a:cxnLst/>
            <a:rect l="l" t="t" r="r" b="b"/>
            <a:pathLst>
              <a:path w="349250" h="447675">
                <a:moveTo>
                  <a:pt x="0" y="447293"/>
                </a:moveTo>
                <a:lnTo>
                  <a:pt x="348995" y="447293"/>
                </a:lnTo>
                <a:lnTo>
                  <a:pt x="348995" y="0"/>
                </a:lnTo>
                <a:lnTo>
                  <a:pt x="0" y="0"/>
                </a:lnTo>
                <a:lnTo>
                  <a:pt x="0" y="447293"/>
                </a:lnTo>
                <a:close/>
              </a:path>
            </a:pathLst>
          </a:custGeom>
          <a:ln w="2514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1809464" y="2105502"/>
            <a:ext cx="130493" cy="214789"/>
          </a:xfrm>
          <a:custGeom>
            <a:avLst/>
            <a:gdLst/>
            <a:ahLst/>
            <a:cxnLst/>
            <a:rect l="l" t="t" r="r" b="b"/>
            <a:pathLst>
              <a:path w="173989" h="286385">
                <a:moveTo>
                  <a:pt x="124647" y="226847"/>
                </a:moveTo>
                <a:lnTo>
                  <a:pt x="102616" y="239649"/>
                </a:lnTo>
                <a:lnTo>
                  <a:pt x="173862" y="286385"/>
                </a:lnTo>
                <a:lnTo>
                  <a:pt x="170744" y="237870"/>
                </a:lnTo>
                <a:lnTo>
                  <a:pt x="131063" y="237870"/>
                </a:lnTo>
                <a:lnTo>
                  <a:pt x="124647" y="226847"/>
                </a:lnTo>
                <a:close/>
              </a:path>
              <a:path w="173989" h="286385">
                <a:moveTo>
                  <a:pt x="146404" y="214204"/>
                </a:moveTo>
                <a:lnTo>
                  <a:pt x="124647" y="226847"/>
                </a:lnTo>
                <a:lnTo>
                  <a:pt x="131063" y="237870"/>
                </a:lnTo>
                <a:lnTo>
                  <a:pt x="152781" y="225170"/>
                </a:lnTo>
                <a:lnTo>
                  <a:pt x="146404" y="214204"/>
                </a:lnTo>
                <a:close/>
              </a:path>
              <a:path w="173989" h="286385">
                <a:moveTo>
                  <a:pt x="168401" y="201422"/>
                </a:moveTo>
                <a:lnTo>
                  <a:pt x="146404" y="214204"/>
                </a:lnTo>
                <a:lnTo>
                  <a:pt x="152781" y="225170"/>
                </a:lnTo>
                <a:lnTo>
                  <a:pt x="131063" y="237870"/>
                </a:lnTo>
                <a:lnTo>
                  <a:pt x="170744" y="237870"/>
                </a:lnTo>
                <a:lnTo>
                  <a:pt x="168401" y="201422"/>
                </a:lnTo>
                <a:close/>
              </a:path>
              <a:path w="173989" h="286385">
                <a:moveTo>
                  <a:pt x="21843" y="0"/>
                </a:moveTo>
                <a:lnTo>
                  <a:pt x="0" y="12700"/>
                </a:lnTo>
                <a:lnTo>
                  <a:pt x="124647" y="226847"/>
                </a:lnTo>
                <a:lnTo>
                  <a:pt x="146404" y="214204"/>
                </a:lnTo>
                <a:lnTo>
                  <a:pt x="21843" y="0"/>
                </a:lnTo>
                <a:close/>
              </a:path>
            </a:pathLst>
          </a:custGeom>
          <a:solidFill>
            <a:srgbClr val="E6AE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1649921" y="2353399"/>
            <a:ext cx="6081903" cy="679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4644866" y="2197132"/>
            <a:ext cx="57150" cy="1847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2983516" y="3016663"/>
            <a:ext cx="3299936" cy="139065"/>
          </a:xfrm>
          <a:custGeom>
            <a:avLst/>
            <a:gdLst/>
            <a:ahLst/>
            <a:cxnLst/>
            <a:rect l="l" t="t" r="r" b="b"/>
            <a:pathLst>
              <a:path w="4399915" h="185419">
                <a:moveTo>
                  <a:pt x="0" y="185165"/>
                </a:moveTo>
                <a:lnTo>
                  <a:pt x="4399788" y="185165"/>
                </a:lnTo>
                <a:lnTo>
                  <a:pt x="4399788" y="0"/>
                </a:lnTo>
                <a:lnTo>
                  <a:pt x="0" y="0"/>
                </a:lnTo>
                <a:lnTo>
                  <a:pt x="0" y="185165"/>
                </a:lnTo>
                <a:close/>
              </a:path>
            </a:pathLst>
          </a:custGeom>
          <a:ln w="25145">
            <a:solidFill>
              <a:srgbClr val="E6AE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6321361" y="3225508"/>
            <a:ext cx="1383602" cy="5566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1391889" y="4119658"/>
            <a:ext cx="292894" cy="57150"/>
          </a:xfrm>
          <a:custGeom>
            <a:avLst/>
            <a:gdLst/>
            <a:ahLst/>
            <a:cxnLst/>
            <a:rect l="l" t="t" r="r" b="b"/>
            <a:pathLst>
              <a:path w="3905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673"/>
                </a:lnTo>
                <a:lnTo>
                  <a:pt x="63500" y="50673"/>
                </a:lnTo>
                <a:lnTo>
                  <a:pt x="63500" y="25527"/>
                </a:lnTo>
                <a:lnTo>
                  <a:pt x="76200" y="25527"/>
                </a:lnTo>
                <a:lnTo>
                  <a:pt x="76200" y="0"/>
                </a:lnTo>
                <a:close/>
              </a:path>
              <a:path w="390525" h="76200">
                <a:moveTo>
                  <a:pt x="76200" y="25527"/>
                </a:moveTo>
                <a:lnTo>
                  <a:pt x="63500" y="25527"/>
                </a:lnTo>
                <a:lnTo>
                  <a:pt x="63500" y="50673"/>
                </a:lnTo>
                <a:lnTo>
                  <a:pt x="76200" y="50673"/>
                </a:lnTo>
                <a:lnTo>
                  <a:pt x="76200" y="25527"/>
                </a:lnTo>
                <a:close/>
              </a:path>
              <a:path w="390525" h="76200">
                <a:moveTo>
                  <a:pt x="390271" y="25527"/>
                </a:moveTo>
                <a:lnTo>
                  <a:pt x="76200" y="25527"/>
                </a:lnTo>
                <a:lnTo>
                  <a:pt x="76200" y="50673"/>
                </a:lnTo>
                <a:lnTo>
                  <a:pt x="390271" y="50673"/>
                </a:lnTo>
                <a:lnTo>
                  <a:pt x="390271" y="25527"/>
                </a:lnTo>
                <a:close/>
              </a:path>
            </a:pathLst>
          </a:custGeom>
          <a:solidFill>
            <a:srgbClr val="E6AE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7653242" y="4293394"/>
            <a:ext cx="292894" cy="57150"/>
          </a:xfrm>
          <a:custGeom>
            <a:avLst/>
            <a:gdLst/>
            <a:ahLst/>
            <a:cxnLst/>
            <a:rect l="l" t="t" r="r" b="b"/>
            <a:pathLst>
              <a:path w="390525" h="76200">
                <a:moveTo>
                  <a:pt x="313944" y="0"/>
                </a:moveTo>
                <a:lnTo>
                  <a:pt x="313944" y="76200"/>
                </a:lnTo>
                <a:lnTo>
                  <a:pt x="364998" y="50673"/>
                </a:lnTo>
                <a:lnTo>
                  <a:pt x="326644" y="50673"/>
                </a:lnTo>
                <a:lnTo>
                  <a:pt x="326644" y="25526"/>
                </a:lnTo>
                <a:lnTo>
                  <a:pt x="364998" y="25526"/>
                </a:lnTo>
                <a:lnTo>
                  <a:pt x="313944" y="0"/>
                </a:lnTo>
                <a:close/>
              </a:path>
              <a:path w="390525" h="76200">
                <a:moveTo>
                  <a:pt x="313944" y="25526"/>
                </a:moveTo>
                <a:lnTo>
                  <a:pt x="0" y="25526"/>
                </a:lnTo>
                <a:lnTo>
                  <a:pt x="0" y="50673"/>
                </a:lnTo>
                <a:lnTo>
                  <a:pt x="313944" y="50673"/>
                </a:lnTo>
                <a:lnTo>
                  <a:pt x="313944" y="25526"/>
                </a:lnTo>
                <a:close/>
              </a:path>
              <a:path w="390525" h="76200">
                <a:moveTo>
                  <a:pt x="364998" y="25526"/>
                </a:moveTo>
                <a:lnTo>
                  <a:pt x="326644" y="25526"/>
                </a:lnTo>
                <a:lnTo>
                  <a:pt x="326644" y="50673"/>
                </a:lnTo>
                <a:lnTo>
                  <a:pt x="364998" y="50673"/>
                </a:lnTo>
                <a:lnTo>
                  <a:pt x="390144" y="38100"/>
                </a:lnTo>
                <a:lnTo>
                  <a:pt x="364998" y="25526"/>
                </a:lnTo>
                <a:close/>
              </a:path>
            </a:pathLst>
          </a:custGeom>
          <a:solidFill>
            <a:srgbClr val="E6AE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E987956-430C-4319-90E9-D15A12D72C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4783" y="2384287"/>
            <a:ext cx="6071511" cy="3040200"/>
          </a:xfrm>
          <a:prstGeom prst="rect">
            <a:avLst/>
          </a:prstGeom>
        </p:spPr>
      </p:pic>
      <p:sp>
        <p:nvSpPr>
          <p:cNvPr id="33" name="object 17">
            <a:extLst>
              <a:ext uri="{FF2B5EF4-FFF2-40B4-BE49-F238E27FC236}">
                <a16:creationId xmlns:a16="http://schemas.microsoft.com/office/drawing/2014/main" id="{B2546AC3-E01B-4E81-9E72-5F0FA6BDD75D}"/>
              </a:ext>
            </a:extLst>
          </p:cNvPr>
          <p:cNvSpPr/>
          <p:nvPr/>
        </p:nvSpPr>
        <p:spPr>
          <a:xfrm>
            <a:off x="1678210" y="2381727"/>
            <a:ext cx="5990749" cy="528855"/>
          </a:xfrm>
          <a:custGeom>
            <a:avLst/>
            <a:gdLst/>
            <a:ahLst/>
            <a:cxnLst/>
            <a:rect l="l" t="t" r="r" b="b"/>
            <a:pathLst>
              <a:path w="7987665" h="784225">
                <a:moveTo>
                  <a:pt x="0" y="784098"/>
                </a:moveTo>
                <a:lnTo>
                  <a:pt x="7987283" y="784098"/>
                </a:lnTo>
                <a:lnTo>
                  <a:pt x="7987283" y="0"/>
                </a:lnTo>
                <a:lnTo>
                  <a:pt x="0" y="0"/>
                </a:lnTo>
                <a:lnTo>
                  <a:pt x="0" y="784098"/>
                </a:lnTo>
                <a:close/>
              </a:path>
            </a:pathLst>
          </a:custGeom>
          <a:ln w="25146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27">
            <a:extLst>
              <a:ext uri="{FF2B5EF4-FFF2-40B4-BE49-F238E27FC236}">
                <a16:creationId xmlns:a16="http://schemas.microsoft.com/office/drawing/2014/main" id="{5C9F6314-7FEB-4995-B9BE-D8F5E573B0C2}"/>
              </a:ext>
            </a:extLst>
          </p:cNvPr>
          <p:cNvSpPr/>
          <p:nvPr/>
        </p:nvSpPr>
        <p:spPr>
          <a:xfrm>
            <a:off x="1684496" y="2952901"/>
            <a:ext cx="830104" cy="2414905"/>
          </a:xfrm>
          <a:custGeom>
            <a:avLst/>
            <a:gdLst/>
            <a:ahLst/>
            <a:cxnLst/>
            <a:rect l="l" t="t" r="r" b="b"/>
            <a:pathLst>
              <a:path w="1670050" h="3163570">
                <a:moveTo>
                  <a:pt x="0" y="3163062"/>
                </a:moveTo>
                <a:lnTo>
                  <a:pt x="1669542" y="3163062"/>
                </a:lnTo>
                <a:lnTo>
                  <a:pt x="1669542" y="0"/>
                </a:lnTo>
                <a:lnTo>
                  <a:pt x="0" y="0"/>
                </a:lnTo>
                <a:lnTo>
                  <a:pt x="0" y="3163062"/>
                </a:lnTo>
                <a:close/>
              </a:path>
            </a:pathLst>
          </a:custGeom>
          <a:ln w="2514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25">
            <a:extLst>
              <a:ext uri="{FF2B5EF4-FFF2-40B4-BE49-F238E27FC236}">
                <a16:creationId xmlns:a16="http://schemas.microsoft.com/office/drawing/2014/main" id="{CE17C545-2243-4565-B235-A9CFF742FD02}"/>
              </a:ext>
            </a:extLst>
          </p:cNvPr>
          <p:cNvSpPr/>
          <p:nvPr/>
        </p:nvSpPr>
        <p:spPr>
          <a:xfrm>
            <a:off x="6503184" y="3619510"/>
            <a:ext cx="1248927" cy="1810703"/>
          </a:xfrm>
          <a:custGeom>
            <a:avLst/>
            <a:gdLst/>
            <a:ahLst/>
            <a:cxnLst/>
            <a:rect l="l" t="t" r="r" b="b"/>
            <a:pathLst>
              <a:path w="1724025" h="2414270">
                <a:moveTo>
                  <a:pt x="0" y="2414016"/>
                </a:moveTo>
                <a:lnTo>
                  <a:pt x="1723644" y="2414016"/>
                </a:lnTo>
                <a:lnTo>
                  <a:pt x="1723644" y="0"/>
                </a:lnTo>
                <a:lnTo>
                  <a:pt x="0" y="0"/>
                </a:lnTo>
                <a:lnTo>
                  <a:pt x="0" y="2414016"/>
                </a:lnTo>
                <a:close/>
              </a:path>
            </a:pathLst>
          </a:custGeom>
          <a:ln w="2514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23">
            <a:extLst>
              <a:ext uri="{FF2B5EF4-FFF2-40B4-BE49-F238E27FC236}">
                <a16:creationId xmlns:a16="http://schemas.microsoft.com/office/drawing/2014/main" id="{040B5A1C-DCD2-409E-AAC4-CB4B1EE1AF04}"/>
              </a:ext>
            </a:extLst>
          </p:cNvPr>
          <p:cNvSpPr/>
          <p:nvPr/>
        </p:nvSpPr>
        <p:spPr>
          <a:xfrm>
            <a:off x="6541667" y="3127944"/>
            <a:ext cx="1190157" cy="465296"/>
          </a:xfrm>
          <a:custGeom>
            <a:avLst/>
            <a:gdLst/>
            <a:ahLst/>
            <a:cxnLst/>
            <a:rect l="l" t="t" r="r" b="b"/>
            <a:pathLst>
              <a:path w="1723390" h="620395">
                <a:moveTo>
                  <a:pt x="0" y="620267"/>
                </a:moveTo>
                <a:lnTo>
                  <a:pt x="1722881" y="620267"/>
                </a:lnTo>
                <a:lnTo>
                  <a:pt x="1722881" y="0"/>
                </a:lnTo>
                <a:lnTo>
                  <a:pt x="0" y="0"/>
                </a:lnTo>
                <a:lnTo>
                  <a:pt x="0" y="620267"/>
                </a:lnTo>
                <a:close/>
              </a:path>
            </a:pathLst>
          </a:custGeom>
          <a:ln w="2514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29">
            <a:extLst>
              <a:ext uri="{FF2B5EF4-FFF2-40B4-BE49-F238E27FC236}">
                <a16:creationId xmlns:a16="http://schemas.microsoft.com/office/drawing/2014/main" id="{49A32F2C-FB38-4837-A92D-569636A4F305}"/>
              </a:ext>
            </a:extLst>
          </p:cNvPr>
          <p:cNvSpPr/>
          <p:nvPr/>
        </p:nvSpPr>
        <p:spPr>
          <a:xfrm>
            <a:off x="7653242" y="3457860"/>
            <a:ext cx="292894" cy="57150"/>
          </a:xfrm>
          <a:custGeom>
            <a:avLst/>
            <a:gdLst/>
            <a:ahLst/>
            <a:cxnLst/>
            <a:rect l="l" t="t" r="r" b="b"/>
            <a:pathLst>
              <a:path w="390525" h="76200">
                <a:moveTo>
                  <a:pt x="313944" y="0"/>
                </a:moveTo>
                <a:lnTo>
                  <a:pt x="313944" y="76200"/>
                </a:lnTo>
                <a:lnTo>
                  <a:pt x="364998" y="50673"/>
                </a:lnTo>
                <a:lnTo>
                  <a:pt x="326644" y="50673"/>
                </a:lnTo>
                <a:lnTo>
                  <a:pt x="326644" y="25527"/>
                </a:lnTo>
                <a:lnTo>
                  <a:pt x="364998" y="25527"/>
                </a:lnTo>
                <a:lnTo>
                  <a:pt x="313944" y="0"/>
                </a:lnTo>
                <a:close/>
              </a:path>
              <a:path w="390525" h="76200">
                <a:moveTo>
                  <a:pt x="313944" y="25527"/>
                </a:moveTo>
                <a:lnTo>
                  <a:pt x="0" y="25527"/>
                </a:lnTo>
                <a:lnTo>
                  <a:pt x="0" y="50673"/>
                </a:lnTo>
                <a:lnTo>
                  <a:pt x="313944" y="50673"/>
                </a:lnTo>
                <a:lnTo>
                  <a:pt x="313944" y="25527"/>
                </a:lnTo>
                <a:close/>
              </a:path>
              <a:path w="390525" h="76200">
                <a:moveTo>
                  <a:pt x="364998" y="25527"/>
                </a:moveTo>
                <a:lnTo>
                  <a:pt x="326644" y="25527"/>
                </a:lnTo>
                <a:lnTo>
                  <a:pt x="326644" y="50673"/>
                </a:lnTo>
                <a:lnTo>
                  <a:pt x="364998" y="50673"/>
                </a:lnTo>
                <a:lnTo>
                  <a:pt x="390144" y="38100"/>
                </a:lnTo>
                <a:lnTo>
                  <a:pt x="364998" y="25527"/>
                </a:lnTo>
                <a:close/>
              </a:path>
            </a:pathLst>
          </a:custGeom>
          <a:solidFill>
            <a:srgbClr val="E6AE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E4862299-FD53-45D9-873C-74E829861FA5}"/>
              </a:ext>
            </a:extLst>
          </p:cNvPr>
          <p:cNvSpPr/>
          <p:nvPr/>
        </p:nvSpPr>
        <p:spPr>
          <a:xfrm>
            <a:off x="0" y="953534"/>
            <a:ext cx="9144000" cy="342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35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94989AB-E64A-42C6-A12F-E87BAFB96F4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637" y="80510"/>
            <a:ext cx="1120726" cy="71767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8958" y="4578001"/>
            <a:ext cx="7599998" cy="1030605"/>
          </a:xfrm>
          <a:custGeom>
            <a:avLst/>
            <a:gdLst/>
            <a:ahLst/>
            <a:cxnLst/>
            <a:rect l="l" t="t" r="r" b="b"/>
            <a:pathLst>
              <a:path w="10133330" h="1374139">
                <a:moveTo>
                  <a:pt x="0" y="1373886"/>
                </a:moveTo>
                <a:lnTo>
                  <a:pt x="10133075" y="1373886"/>
                </a:lnTo>
                <a:lnTo>
                  <a:pt x="10133075" y="0"/>
                </a:lnTo>
                <a:lnTo>
                  <a:pt x="0" y="0"/>
                </a:lnTo>
                <a:lnTo>
                  <a:pt x="0" y="1373886"/>
                </a:lnTo>
                <a:close/>
              </a:path>
            </a:pathLst>
          </a:custGeom>
          <a:ln w="25146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057275" y="4434840"/>
            <a:ext cx="7058025" cy="254318"/>
          </a:xfrm>
          <a:custGeom>
            <a:avLst/>
            <a:gdLst/>
            <a:ahLst/>
            <a:cxnLst/>
            <a:rect l="l" t="t" r="r" b="b"/>
            <a:pathLst>
              <a:path w="9410700" h="339089">
                <a:moveTo>
                  <a:pt x="0" y="339089"/>
                </a:moveTo>
                <a:lnTo>
                  <a:pt x="9410700" y="339089"/>
                </a:lnTo>
                <a:lnTo>
                  <a:pt x="9410700" y="0"/>
                </a:lnTo>
                <a:lnTo>
                  <a:pt x="0" y="0"/>
                </a:lnTo>
                <a:lnTo>
                  <a:pt x="0" y="339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808958" y="3256121"/>
            <a:ext cx="7599998" cy="1030605"/>
          </a:xfrm>
          <a:custGeom>
            <a:avLst/>
            <a:gdLst/>
            <a:ahLst/>
            <a:cxnLst/>
            <a:rect l="l" t="t" r="r" b="b"/>
            <a:pathLst>
              <a:path w="10133330" h="1374139">
                <a:moveTo>
                  <a:pt x="0" y="1373885"/>
                </a:moveTo>
                <a:lnTo>
                  <a:pt x="10133075" y="1373885"/>
                </a:lnTo>
                <a:lnTo>
                  <a:pt x="10133075" y="0"/>
                </a:lnTo>
                <a:lnTo>
                  <a:pt x="0" y="0"/>
                </a:lnTo>
                <a:lnTo>
                  <a:pt x="0" y="1373885"/>
                </a:lnTo>
                <a:close/>
              </a:path>
            </a:pathLst>
          </a:custGeom>
          <a:ln w="25146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57262" y="3126104"/>
            <a:ext cx="7243763" cy="254318"/>
          </a:xfrm>
          <a:custGeom>
            <a:avLst/>
            <a:gdLst/>
            <a:ahLst/>
            <a:cxnLst/>
            <a:rect l="l" t="t" r="r" b="b"/>
            <a:pathLst>
              <a:path w="9658350" h="339089">
                <a:moveTo>
                  <a:pt x="0" y="339089"/>
                </a:moveTo>
                <a:lnTo>
                  <a:pt x="9658350" y="339089"/>
                </a:lnTo>
                <a:lnTo>
                  <a:pt x="9658350" y="0"/>
                </a:lnTo>
                <a:lnTo>
                  <a:pt x="0" y="0"/>
                </a:lnTo>
                <a:lnTo>
                  <a:pt x="0" y="339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808958" y="1941100"/>
            <a:ext cx="7599998" cy="1030605"/>
          </a:xfrm>
          <a:custGeom>
            <a:avLst/>
            <a:gdLst/>
            <a:ahLst/>
            <a:cxnLst/>
            <a:rect l="l" t="t" r="r" b="b"/>
            <a:pathLst>
              <a:path w="10133330" h="1374139">
                <a:moveTo>
                  <a:pt x="0" y="1373886"/>
                </a:moveTo>
                <a:lnTo>
                  <a:pt x="10133075" y="1373886"/>
                </a:lnTo>
                <a:lnTo>
                  <a:pt x="10133075" y="0"/>
                </a:lnTo>
                <a:lnTo>
                  <a:pt x="0" y="0"/>
                </a:lnTo>
                <a:lnTo>
                  <a:pt x="0" y="1373886"/>
                </a:lnTo>
                <a:close/>
              </a:path>
            </a:pathLst>
          </a:custGeom>
          <a:ln w="25146">
            <a:solidFill>
              <a:schemeClr val="tx2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2000250" y="1842517"/>
            <a:ext cx="5157788" cy="253841"/>
          </a:xfrm>
          <a:custGeom>
            <a:avLst/>
            <a:gdLst/>
            <a:ahLst/>
            <a:cxnLst/>
            <a:rect l="l" t="t" r="r" b="b"/>
            <a:pathLst>
              <a:path w="6877050" h="338455">
                <a:moveTo>
                  <a:pt x="0" y="338327"/>
                </a:moveTo>
                <a:lnTo>
                  <a:pt x="6877050" y="338327"/>
                </a:lnTo>
                <a:lnTo>
                  <a:pt x="687705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2039303" y="1821751"/>
            <a:ext cx="5064919" cy="1942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00" i="1" spc="-4" dirty="0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sz="1200" b="1" i="1" spc="-4" dirty="0">
                <a:solidFill>
                  <a:srgbClr val="E6AE00"/>
                </a:solidFill>
                <a:latin typeface="Calibri"/>
                <a:cs typeface="Calibri"/>
              </a:rPr>
              <a:t>HOME </a:t>
            </a:r>
            <a:r>
              <a:rPr sz="1200" i="1" spc="-11" dirty="0">
                <a:latin typeface="Calibri"/>
                <a:cs typeface="Calibri"/>
              </a:rPr>
              <a:t>tab </a:t>
            </a:r>
            <a:r>
              <a:rPr sz="1200" i="1" spc="-4" dirty="0">
                <a:latin typeface="Calibri"/>
                <a:cs typeface="Calibri"/>
              </a:rPr>
              <a:t>includes </a:t>
            </a:r>
            <a:r>
              <a:rPr sz="1200" b="1" i="1" dirty="0">
                <a:latin typeface="Calibri"/>
                <a:cs typeface="Calibri"/>
              </a:rPr>
              <a:t>general </a:t>
            </a:r>
            <a:r>
              <a:rPr sz="1200" b="1" i="1" spc="-4" dirty="0">
                <a:latin typeface="Calibri"/>
                <a:cs typeface="Calibri"/>
              </a:rPr>
              <a:t>settings </a:t>
            </a:r>
            <a:r>
              <a:rPr sz="1200" i="1" spc="-4" dirty="0">
                <a:latin typeface="Calibri"/>
                <a:cs typeface="Calibri"/>
              </a:rPr>
              <a:t>and </a:t>
            </a:r>
            <a:r>
              <a:rPr sz="1200" b="1" i="1" spc="-4" dirty="0">
                <a:latin typeface="Calibri"/>
                <a:cs typeface="Calibri"/>
              </a:rPr>
              <a:t>common table transformation</a:t>
            </a:r>
            <a:r>
              <a:rPr sz="1200" b="1" i="1" spc="75" dirty="0">
                <a:latin typeface="Calibri"/>
                <a:cs typeface="Calibri"/>
              </a:rPr>
              <a:t> </a:t>
            </a:r>
            <a:r>
              <a:rPr sz="1200" b="1" i="1" spc="-8" dirty="0">
                <a:latin typeface="Calibri"/>
                <a:cs typeface="Calibri"/>
              </a:rPr>
              <a:t>tools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4027" y="3141725"/>
            <a:ext cx="7196614" cy="1942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00" i="1" spc="-4" dirty="0">
                <a:latin typeface="Calibri"/>
                <a:cs typeface="Calibri"/>
              </a:rPr>
              <a:t>The </a:t>
            </a:r>
            <a:r>
              <a:rPr sz="1200" b="1" i="1" spc="-4" dirty="0">
                <a:solidFill>
                  <a:srgbClr val="E6AE00"/>
                </a:solidFill>
                <a:latin typeface="Calibri"/>
                <a:cs typeface="Calibri"/>
              </a:rPr>
              <a:t>TRANSFORM </a:t>
            </a:r>
            <a:r>
              <a:rPr sz="1200" i="1" spc="-11" dirty="0">
                <a:latin typeface="Calibri"/>
                <a:cs typeface="Calibri"/>
              </a:rPr>
              <a:t>tab </a:t>
            </a:r>
            <a:r>
              <a:rPr sz="1200" i="1" spc="-4" dirty="0">
                <a:latin typeface="Calibri"/>
                <a:cs typeface="Calibri"/>
              </a:rPr>
              <a:t>includes </a:t>
            </a:r>
            <a:r>
              <a:rPr sz="1200" i="1" spc="-8" dirty="0">
                <a:latin typeface="Calibri"/>
                <a:cs typeface="Calibri"/>
              </a:rPr>
              <a:t>tools to </a:t>
            </a:r>
            <a:r>
              <a:rPr sz="1200" b="1" i="1" dirty="0">
                <a:latin typeface="Calibri"/>
                <a:cs typeface="Calibri"/>
              </a:rPr>
              <a:t>modify </a:t>
            </a:r>
            <a:r>
              <a:rPr sz="1200" b="1" i="1" spc="-8" dirty="0">
                <a:latin typeface="Calibri"/>
                <a:cs typeface="Calibri"/>
              </a:rPr>
              <a:t>existing </a:t>
            </a:r>
            <a:r>
              <a:rPr sz="1200" b="1" i="1" spc="-4" dirty="0">
                <a:latin typeface="Calibri"/>
                <a:cs typeface="Calibri"/>
              </a:rPr>
              <a:t>columns </a:t>
            </a:r>
            <a:r>
              <a:rPr sz="1200" i="1" spc="-4" dirty="0">
                <a:latin typeface="Calibri"/>
                <a:cs typeface="Calibri"/>
              </a:rPr>
              <a:t>(splitting/grouping, transposing, extracting </a:t>
            </a:r>
            <a:r>
              <a:rPr sz="1200" i="1" spc="-11" dirty="0">
                <a:latin typeface="Calibri"/>
                <a:cs typeface="Calibri"/>
              </a:rPr>
              <a:t>text,</a:t>
            </a:r>
            <a:r>
              <a:rPr sz="1200" i="1" spc="143" dirty="0">
                <a:latin typeface="Calibri"/>
                <a:cs typeface="Calibri"/>
              </a:rPr>
              <a:t> </a:t>
            </a:r>
            <a:r>
              <a:rPr sz="1200" i="1" spc="-8" dirty="0">
                <a:latin typeface="Calibri"/>
                <a:cs typeface="Calibri"/>
              </a:rPr>
              <a:t>etc)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3753" y="4457700"/>
            <a:ext cx="7016591" cy="1942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00" i="1" spc="-4" dirty="0">
                <a:latin typeface="Calibri"/>
                <a:cs typeface="Calibri"/>
              </a:rPr>
              <a:t>The </a:t>
            </a:r>
            <a:r>
              <a:rPr sz="1200" b="1" i="1" dirty="0">
                <a:solidFill>
                  <a:srgbClr val="E6AE00"/>
                </a:solidFill>
                <a:latin typeface="Calibri"/>
                <a:cs typeface="Calibri"/>
              </a:rPr>
              <a:t>ADD </a:t>
            </a:r>
            <a:r>
              <a:rPr sz="1200" b="1" i="1" spc="-11" dirty="0">
                <a:solidFill>
                  <a:srgbClr val="E6AE00"/>
                </a:solidFill>
                <a:latin typeface="Calibri"/>
                <a:cs typeface="Calibri"/>
              </a:rPr>
              <a:t>COLUMN </a:t>
            </a:r>
            <a:r>
              <a:rPr sz="1200" i="1" spc="-8" dirty="0">
                <a:latin typeface="Calibri"/>
                <a:cs typeface="Calibri"/>
              </a:rPr>
              <a:t>tools </a:t>
            </a:r>
            <a:r>
              <a:rPr sz="1200" b="1" i="1" spc="-4" dirty="0">
                <a:latin typeface="Calibri"/>
                <a:cs typeface="Calibri"/>
              </a:rPr>
              <a:t>create </a:t>
            </a:r>
            <a:r>
              <a:rPr sz="1200" b="1" i="1" spc="-8" dirty="0">
                <a:latin typeface="Calibri"/>
                <a:cs typeface="Calibri"/>
              </a:rPr>
              <a:t>new </a:t>
            </a:r>
            <a:r>
              <a:rPr sz="1200" b="1" i="1" spc="-4" dirty="0">
                <a:latin typeface="Calibri"/>
                <a:cs typeface="Calibri"/>
              </a:rPr>
              <a:t>columns </a:t>
            </a:r>
            <a:r>
              <a:rPr sz="1200" i="1" spc="-4" dirty="0">
                <a:latin typeface="Calibri"/>
                <a:cs typeface="Calibri"/>
              </a:rPr>
              <a:t>(based on conditional </a:t>
            </a:r>
            <a:r>
              <a:rPr sz="1200" i="1" dirty="0">
                <a:latin typeface="Calibri"/>
                <a:cs typeface="Calibri"/>
              </a:rPr>
              <a:t>rules, </a:t>
            </a:r>
            <a:r>
              <a:rPr sz="1200" i="1" spc="-11" dirty="0">
                <a:latin typeface="Calibri"/>
                <a:cs typeface="Calibri"/>
              </a:rPr>
              <a:t>text </a:t>
            </a:r>
            <a:r>
              <a:rPr sz="1200" i="1" spc="-4" dirty="0">
                <a:latin typeface="Calibri"/>
                <a:cs typeface="Calibri"/>
              </a:rPr>
              <a:t>operations, calculations, </a:t>
            </a:r>
            <a:r>
              <a:rPr sz="1200" i="1" spc="-8" dirty="0">
                <a:latin typeface="Calibri"/>
                <a:cs typeface="Calibri"/>
              </a:rPr>
              <a:t>dates,</a:t>
            </a:r>
            <a:r>
              <a:rPr sz="1200" i="1" spc="153" dirty="0">
                <a:latin typeface="Calibri"/>
                <a:cs typeface="Calibri"/>
              </a:rPr>
              <a:t> </a:t>
            </a:r>
            <a:r>
              <a:rPr sz="1200" i="1" spc="-8" dirty="0">
                <a:latin typeface="Calibri"/>
                <a:cs typeface="Calibri"/>
              </a:rPr>
              <a:t>etc</a:t>
            </a:r>
            <a:r>
              <a:rPr sz="1050" i="1" spc="-8" dirty="0">
                <a:latin typeface="Calibri"/>
                <a:cs typeface="Calibri"/>
              </a:rPr>
              <a:t>)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36360" y="358053"/>
            <a:ext cx="5142071" cy="501580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3200" spc="-11" dirty="0">
                <a:latin typeface="Bradley Hand ITC" panose="03070402050302030203" pitchFamily="66" charset="0"/>
                <a:cs typeface="Calibri"/>
              </a:rPr>
              <a:t>QUERY </a:t>
            </a:r>
            <a:r>
              <a:rPr sz="3200" spc="-8" dirty="0">
                <a:latin typeface="Bradley Hand ITC" panose="03070402050302030203" pitchFamily="66" charset="0"/>
                <a:cs typeface="Calibri"/>
              </a:rPr>
              <a:t>EDITING</a:t>
            </a:r>
            <a:r>
              <a:rPr sz="3200" dirty="0">
                <a:latin typeface="Bradley Hand ITC" panose="03070402050302030203" pitchFamily="66" charset="0"/>
                <a:cs typeface="Calibri"/>
              </a:rPr>
              <a:t> </a:t>
            </a:r>
            <a:r>
              <a:rPr sz="3200" spc="-19" dirty="0">
                <a:latin typeface="Bradley Hand ITC" panose="03070402050302030203" pitchFamily="66" charset="0"/>
                <a:cs typeface="Calibri"/>
              </a:rPr>
              <a:t>TOOLS</a:t>
            </a:r>
            <a:endParaRPr sz="3200" dirty="0">
              <a:latin typeface="Bradley Hand ITC" panose="03070402050302030203" pitchFamily="66" charset="0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49820" y="3430685"/>
            <a:ext cx="7552373" cy="843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868679" y="3449574"/>
            <a:ext cx="7479792" cy="7709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849820" y="2112235"/>
            <a:ext cx="7552373" cy="843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868679" y="2131123"/>
            <a:ext cx="7479792" cy="7709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849820" y="4762309"/>
            <a:ext cx="7552373" cy="843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868679" y="4781168"/>
            <a:ext cx="7479792" cy="7709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6800B48-A099-4BD4-B068-FFADA4D49C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637" y="80510"/>
            <a:ext cx="1120726" cy="717673"/>
          </a:xfrm>
          <a:prstGeom prst="rect">
            <a:avLst/>
          </a:prstGeom>
        </p:spPr>
      </p:pic>
      <p:sp>
        <p:nvSpPr>
          <p:cNvPr id="21" name="object 5">
            <a:extLst>
              <a:ext uri="{FF2B5EF4-FFF2-40B4-BE49-F238E27FC236}">
                <a16:creationId xmlns:a16="http://schemas.microsoft.com/office/drawing/2014/main" id="{3ACFEDEF-F447-4300-9A08-C9E929B99A61}"/>
              </a:ext>
            </a:extLst>
          </p:cNvPr>
          <p:cNvSpPr/>
          <p:nvPr/>
        </p:nvSpPr>
        <p:spPr>
          <a:xfrm>
            <a:off x="0" y="953534"/>
            <a:ext cx="9144000" cy="342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3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88835" y="2983240"/>
            <a:ext cx="2130552" cy="2736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6707695" y="3002089"/>
            <a:ext cx="2057971" cy="2663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212597" y="2011079"/>
            <a:ext cx="7551801" cy="843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231457" y="2029968"/>
            <a:ext cx="7479221" cy="7709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577019" y="2151116"/>
            <a:ext cx="808663" cy="7132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605308" y="2179414"/>
            <a:ext cx="717233" cy="621983"/>
          </a:xfrm>
          <a:custGeom>
            <a:avLst/>
            <a:gdLst/>
            <a:ahLst/>
            <a:cxnLst/>
            <a:rect l="l" t="t" r="r" b="b"/>
            <a:pathLst>
              <a:path w="956310" h="829310">
                <a:moveTo>
                  <a:pt x="0" y="829056"/>
                </a:moveTo>
                <a:lnTo>
                  <a:pt x="956310" y="829056"/>
                </a:lnTo>
                <a:lnTo>
                  <a:pt x="956310" y="0"/>
                </a:lnTo>
                <a:lnTo>
                  <a:pt x="0" y="0"/>
                </a:lnTo>
                <a:lnTo>
                  <a:pt x="0" y="829056"/>
                </a:lnTo>
                <a:close/>
              </a:path>
            </a:pathLst>
          </a:custGeom>
          <a:ln w="25146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713231" y="3269532"/>
            <a:ext cx="1558481" cy="4869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732092" y="3288411"/>
            <a:ext cx="1485900" cy="4143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2952940" y="3269551"/>
            <a:ext cx="1558481" cy="12727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2971800" y="3288411"/>
            <a:ext cx="1485900" cy="12001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5610226" y="1698879"/>
            <a:ext cx="2299811" cy="1942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00" b="1" spc="-8" dirty="0">
                <a:solidFill>
                  <a:srgbClr val="0D0D0D"/>
                </a:solidFill>
                <a:latin typeface="Calibri"/>
                <a:cs typeface="Calibri"/>
              </a:rPr>
              <a:t>Change data </a:t>
            </a:r>
            <a:r>
              <a:rPr sz="1200" b="1" spc="-4" dirty="0">
                <a:solidFill>
                  <a:srgbClr val="0D0D0D"/>
                </a:solidFill>
                <a:latin typeface="Calibri"/>
                <a:cs typeface="Calibri"/>
              </a:rPr>
              <a:t>type </a:t>
            </a:r>
            <a:r>
              <a:rPr sz="1050" spc="-8" dirty="0">
                <a:solidFill>
                  <a:srgbClr val="0D0D0D"/>
                </a:solidFill>
                <a:latin typeface="Calibri"/>
                <a:cs typeface="Calibri"/>
              </a:rPr>
              <a:t>(</a:t>
            </a:r>
            <a:r>
              <a:rPr sz="1050" i="1" spc="-8" dirty="0">
                <a:solidFill>
                  <a:srgbClr val="0D0D0D"/>
                </a:solidFill>
                <a:latin typeface="Calibri"/>
                <a:cs typeface="Calibri"/>
              </a:rPr>
              <a:t>date, </a:t>
            </a:r>
            <a:r>
              <a:rPr sz="1050" i="1" spc="-4" dirty="0">
                <a:solidFill>
                  <a:srgbClr val="0D0D0D"/>
                </a:solidFill>
                <a:latin typeface="Calibri"/>
                <a:cs typeface="Calibri"/>
              </a:rPr>
              <a:t>$, %, </a:t>
            </a:r>
            <a:r>
              <a:rPr sz="1050" i="1" spc="-11" dirty="0">
                <a:solidFill>
                  <a:srgbClr val="0D0D0D"/>
                </a:solidFill>
                <a:latin typeface="Calibri"/>
                <a:cs typeface="Calibri"/>
              </a:rPr>
              <a:t>text,</a:t>
            </a:r>
            <a:r>
              <a:rPr sz="1050" i="1" spc="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050" i="1" spc="-8" dirty="0">
                <a:solidFill>
                  <a:srgbClr val="0D0D0D"/>
                </a:solidFill>
                <a:latin typeface="Calibri"/>
                <a:cs typeface="Calibri"/>
              </a:rPr>
              <a:t>etc.</a:t>
            </a:r>
            <a:r>
              <a:rPr sz="1050" spc="-8" dirty="0">
                <a:solidFill>
                  <a:srgbClr val="0D0D0D"/>
                </a:solidFill>
                <a:latin typeface="Calibri"/>
                <a:cs typeface="Calibri"/>
              </a:rPr>
              <a:t>)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49375" y="2373440"/>
            <a:ext cx="749141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200" b="1" spc="-4" dirty="0">
                <a:solidFill>
                  <a:srgbClr val="0D0D0D"/>
                </a:solidFill>
                <a:latin typeface="Calibri"/>
                <a:cs typeface="Calibri"/>
              </a:rPr>
              <a:t>Promote  header</a:t>
            </a:r>
            <a:r>
              <a:rPr sz="1200" b="1" spc="-56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200" b="1" spc="-4" dirty="0">
                <a:solidFill>
                  <a:srgbClr val="0D0D0D"/>
                </a:solidFill>
                <a:latin typeface="Calibri"/>
                <a:cs typeface="Calibri"/>
              </a:rPr>
              <a:t>row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6090" y="3825621"/>
            <a:ext cx="1736884" cy="1942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00" b="1" spc="-4" dirty="0">
                <a:solidFill>
                  <a:srgbClr val="0D0D0D"/>
                </a:solidFill>
                <a:latin typeface="Calibri"/>
                <a:cs typeface="Calibri"/>
              </a:rPr>
              <a:t>Choose </a:t>
            </a:r>
            <a:r>
              <a:rPr sz="1200" b="1" dirty="0">
                <a:solidFill>
                  <a:srgbClr val="0D0D0D"/>
                </a:solidFill>
                <a:latin typeface="Calibri"/>
                <a:cs typeface="Calibri"/>
              </a:rPr>
              <a:t>or </a:t>
            </a:r>
            <a:r>
              <a:rPr sz="1200" b="1" spc="-8" dirty="0">
                <a:solidFill>
                  <a:srgbClr val="0D0D0D"/>
                </a:solidFill>
                <a:latin typeface="Calibri"/>
                <a:cs typeface="Calibri"/>
              </a:rPr>
              <a:t>remove</a:t>
            </a:r>
            <a:r>
              <a:rPr sz="1200" b="1" spc="-49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200" b="1" spc="-4" dirty="0">
                <a:solidFill>
                  <a:srgbClr val="0D0D0D"/>
                </a:solidFill>
                <a:latin typeface="Calibri"/>
                <a:cs typeface="Calibri"/>
              </a:rPr>
              <a:t>columns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6090" y="4123943"/>
            <a:ext cx="1651635" cy="49388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050" b="1" i="1" spc="-4" dirty="0">
                <a:solidFill>
                  <a:srgbClr val="0D0D0D"/>
                </a:solidFill>
                <a:latin typeface="Calibri"/>
                <a:cs typeface="Calibri"/>
              </a:rPr>
              <a:t>Tip: </a:t>
            </a:r>
            <a:r>
              <a:rPr sz="1050" i="1" spc="-4" dirty="0">
                <a:solidFill>
                  <a:srgbClr val="0D0D0D"/>
                </a:solidFill>
                <a:latin typeface="Calibri"/>
                <a:cs typeface="Calibri"/>
              </a:rPr>
              <a:t>use the </a:t>
            </a:r>
            <a:r>
              <a:rPr sz="1050" i="1" spc="-8" dirty="0">
                <a:solidFill>
                  <a:srgbClr val="0D0D0D"/>
                </a:solidFill>
                <a:latin typeface="Calibri"/>
                <a:cs typeface="Calibri"/>
              </a:rPr>
              <a:t>“Remove Other  </a:t>
            </a:r>
            <a:r>
              <a:rPr sz="1050" i="1" spc="-4" dirty="0">
                <a:solidFill>
                  <a:srgbClr val="0D0D0D"/>
                </a:solidFill>
                <a:latin typeface="Calibri"/>
                <a:cs typeface="Calibri"/>
              </a:rPr>
              <a:t>Columns” </a:t>
            </a:r>
            <a:r>
              <a:rPr sz="1050" i="1" spc="-8" dirty="0">
                <a:solidFill>
                  <a:srgbClr val="0D0D0D"/>
                </a:solidFill>
                <a:latin typeface="Calibri"/>
                <a:cs typeface="Calibri"/>
              </a:rPr>
              <a:t>option </a:t>
            </a:r>
            <a:r>
              <a:rPr sz="1050" i="1" spc="-4" dirty="0">
                <a:solidFill>
                  <a:srgbClr val="0D0D0D"/>
                </a:solidFill>
                <a:latin typeface="Calibri"/>
                <a:cs typeface="Calibri"/>
              </a:rPr>
              <a:t>if you </a:t>
            </a:r>
            <a:r>
              <a:rPr sz="1050" i="1" spc="-8" dirty="0">
                <a:solidFill>
                  <a:srgbClr val="0D0D0D"/>
                </a:solidFill>
                <a:latin typeface="Calibri"/>
                <a:cs typeface="Calibri"/>
              </a:rPr>
              <a:t>always  </a:t>
            </a:r>
            <a:r>
              <a:rPr sz="1050" i="1" spc="-4" dirty="0">
                <a:solidFill>
                  <a:srgbClr val="0D0D0D"/>
                </a:solidFill>
                <a:latin typeface="Calibri"/>
                <a:cs typeface="Calibri"/>
              </a:rPr>
              <a:t>want a specific</a:t>
            </a:r>
            <a:r>
              <a:rPr sz="1050" i="1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050" i="1" spc="-8" dirty="0">
                <a:solidFill>
                  <a:srgbClr val="0D0D0D"/>
                </a:solidFill>
                <a:latin typeface="Calibri"/>
                <a:cs typeface="Calibri"/>
              </a:rPr>
              <a:t>set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30284" y="4564380"/>
            <a:ext cx="1809750" cy="79444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00" b="1" spc="-11" dirty="0">
                <a:solidFill>
                  <a:srgbClr val="0D0D0D"/>
                </a:solidFill>
                <a:latin typeface="Calibri"/>
                <a:cs typeface="Calibri"/>
              </a:rPr>
              <a:t>Keep </a:t>
            </a:r>
            <a:r>
              <a:rPr sz="1200" b="1" dirty="0">
                <a:solidFill>
                  <a:srgbClr val="0D0D0D"/>
                </a:solidFill>
                <a:latin typeface="Calibri"/>
                <a:cs typeface="Calibri"/>
              </a:rPr>
              <a:t>or </a:t>
            </a:r>
            <a:r>
              <a:rPr sz="1200" b="1" spc="-8" dirty="0">
                <a:solidFill>
                  <a:srgbClr val="0D0D0D"/>
                </a:solidFill>
                <a:latin typeface="Calibri"/>
                <a:cs typeface="Calibri"/>
              </a:rPr>
              <a:t>remove</a:t>
            </a:r>
            <a:r>
              <a:rPr sz="1200" b="1" spc="-11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200" b="1" spc="-8" dirty="0">
                <a:solidFill>
                  <a:srgbClr val="0D0D0D"/>
                </a:solidFill>
                <a:latin typeface="Calibri"/>
                <a:cs typeface="Calibri"/>
              </a:rPr>
              <a:t>rows</a:t>
            </a:r>
            <a:endParaRPr sz="1200">
              <a:latin typeface="Calibri"/>
              <a:cs typeface="Calibri"/>
            </a:endParaRPr>
          </a:p>
          <a:p>
            <a:pPr marL="9525" marR="3810">
              <a:spcBef>
                <a:spcPts val="907"/>
              </a:spcBef>
            </a:pPr>
            <a:r>
              <a:rPr sz="1050" b="1" i="1" spc="-4" dirty="0">
                <a:solidFill>
                  <a:srgbClr val="0D0D0D"/>
                </a:solidFill>
                <a:latin typeface="Calibri"/>
                <a:cs typeface="Calibri"/>
              </a:rPr>
              <a:t>Tip: </a:t>
            </a:r>
            <a:r>
              <a:rPr sz="1050" i="1" spc="-4" dirty="0">
                <a:solidFill>
                  <a:srgbClr val="0D0D0D"/>
                </a:solidFill>
                <a:latin typeface="Calibri"/>
                <a:cs typeface="Calibri"/>
              </a:rPr>
              <a:t>use the </a:t>
            </a:r>
            <a:r>
              <a:rPr sz="1050" i="1" spc="-8" dirty="0">
                <a:solidFill>
                  <a:srgbClr val="0D0D0D"/>
                </a:solidFill>
                <a:latin typeface="Calibri"/>
                <a:cs typeface="Calibri"/>
              </a:rPr>
              <a:t>“Remove </a:t>
            </a:r>
            <a:r>
              <a:rPr sz="1050" i="1" spc="-4" dirty="0">
                <a:solidFill>
                  <a:srgbClr val="0D0D0D"/>
                </a:solidFill>
                <a:latin typeface="Calibri"/>
                <a:cs typeface="Calibri"/>
              </a:rPr>
              <a:t>Duplicates”  </a:t>
            </a:r>
            <a:r>
              <a:rPr sz="1050" i="1" spc="-8" dirty="0">
                <a:solidFill>
                  <a:srgbClr val="0D0D0D"/>
                </a:solidFill>
                <a:latin typeface="Calibri"/>
                <a:cs typeface="Calibri"/>
              </a:rPr>
              <a:t>option </a:t>
            </a:r>
            <a:r>
              <a:rPr sz="1050" i="1" spc="-11" dirty="0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sz="1050" i="1" spc="-4" dirty="0">
                <a:solidFill>
                  <a:srgbClr val="0D0D0D"/>
                </a:solidFill>
                <a:latin typeface="Calibri"/>
                <a:cs typeface="Calibri"/>
              </a:rPr>
              <a:t>create a new </a:t>
            </a:r>
            <a:r>
              <a:rPr sz="1050" i="1" spc="-11" dirty="0">
                <a:solidFill>
                  <a:srgbClr val="0D0D0D"/>
                </a:solidFill>
                <a:latin typeface="Calibri"/>
                <a:cs typeface="Calibri"/>
              </a:rPr>
              <a:t>lookup  </a:t>
            </a:r>
            <a:r>
              <a:rPr sz="1050" i="1" spc="-8" dirty="0">
                <a:solidFill>
                  <a:srgbClr val="0D0D0D"/>
                </a:solidFill>
                <a:latin typeface="Calibri"/>
                <a:cs typeface="Calibri"/>
              </a:rPr>
              <a:t>table </a:t>
            </a:r>
            <a:r>
              <a:rPr sz="1050" i="1" spc="-4" dirty="0">
                <a:solidFill>
                  <a:srgbClr val="0D0D0D"/>
                </a:solidFill>
                <a:latin typeface="Calibri"/>
                <a:cs typeface="Calibri"/>
              </a:rPr>
              <a:t>from</a:t>
            </a:r>
            <a:r>
              <a:rPr sz="1050" i="1" spc="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050" i="1" spc="-8" dirty="0">
                <a:solidFill>
                  <a:srgbClr val="0D0D0D"/>
                </a:solidFill>
                <a:latin typeface="Calibri"/>
                <a:cs typeface="Calibri"/>
              </a:rPr>
              <a:t>scratch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29034" y="3562731"/>
            <a:ext cx="118300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00" b="1" spc="-8" dirty="0">
                <a:solidFill>
                  <a:srgbClr val="0D0D0D"/>
                </a:solidFill>
                <a:latin typeface="Calibri"/>
                <a:cs typeface="Calibri"/>
              </a:rPr>
              <a:t>Duplicate, move</a:t>
            </a:r>
            <a:r>
              <a:rPr sz="1200" b="1" spc="-49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D0D0D"/>
                </a:solidFill>
                <a:latin typeface="Calibri"/>
                <a:cs typeface="Calibri"/>
              </a:rPr>
              <a:t>&amp;</a:t>
            </a:r>
            <a:endParaRPr sz="1200">
              <a:latin typeface="Calibri"/>
              <a:cs typeface="Calibri"/>
            </a:endParaRPr>
          </a:p>
          <a:p>
            <a:pPr marL="131445"/>
            <a:r>
              <a:rPr sz="1200" b="1" spc="-8" dirty="0">
                <a:solidFill>
                  <a:srgbClr val="0D0D0D"/>
                </a:solidFill>
                <a:latin typeface="Calibri"/>
                <a:cs typeface="Calibri"/>
              </a:rPr>
              <a:t>rename</a:t>
            </a:r>
            <a:r>
              <a:rPr sz="1200" b="1" spc="-41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200" spc="-8" dirty="0">
                <a:solidFill>
                  <a:srgbClr val="0D0D0D"/>
                </a:solidFill>
                <a:latin typeface="Calibri"/>
                <a:cs typeface="Calibri"/>
              </a:rPr>
              <a:t>columns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52466" y="4043934"/>
            <a:ext cx="1159669" cy="49388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 indent="137160" algn="r">
              <a:spcBef>
                <a:spcPts val="71"/>
              </a:spcBef>
            </a:pPr>
            <a:r>
              <a:rPr sz="1050" b="1" i="1" spc="-4" dirty="0">
                <a:solidFill>
                  <a:srgbClr val="0D0D0D"/>
                </a:solidFill>
                <a:latin typeface="Calibri"/>
                <a:cs typeface="Calibri"/>
              </a:rPr>
              <a:t>Tip:</a:t>
            </a:r>
            <a:r>
              <a:rPr sz="1050" b="1" i="1" spc="-23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050" i="1" spc="-4" dirty="0">
                <a:solidFill>
                  <a:srgbClr val="0D0D0D"/>
                </a:solidFill>
                <a:latin typeface="Calibri"/>
                <a:cs typeface="Calibri"/>
              </a:rPr>
              <a:t>Right-click</a:t>
            </a:r>
            <a:r>
              <a:rPr sz="1050" i="1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050" i="1" spc="-4" dirty="0">
                <a:solidFill>
                  <a:srgbClr val="0D0D0D"/>
                </a:solidFill>
                <a:latin typeface="Calibri"/>
                <a:cs typeface="Calibri"/>
              </a:rPr>
              <a:t>the  </a:t>
            </a:r>
            <a:r>
              <a:rPr sz="1050" i="1" spc="-8" dirty="0">
                <a:solidFill>
                  <a:srgbClr val="0D0D0D"/>
                </a:solidFill>
                <a:latin typeface="Calibri"/>
                <a:cs typeface="Calibri"/>
              </a:rPr>
              <a:t>column header</a:t>
            </a:r>
            <a:r>
              <a:rPr sz="1050" i="1" spc="-19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050" i="1" spc="-11" dirty="0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sz="1050" i="1" spc="-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050" i="1" spc="-8" dirty="0">
                <a:solidFill>
                  <a:srgbClr val="0D0D0D"/>
                </a:solidFill>
                <a:latin typeface="Calibri"/>
                <a:cs typeface="Calibri"/>
              </a:rPr>
              <a:t>access common</a:t>
            </a:r>
            <a:r>
              <a:rPr sz="1050" i="1" spc="-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050" i="1" spc="-8" dirty="0">
                <a:solidFill>
                  <a:srgbClr val="0D0D0D"/>
                </a:solidFill>
                <a:latin typeface="Calibri"/>
                <a:cs typeface="Calibri"/>
              </a:rPr>
              <a:t>tools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02534" y="1698879"/>
            <a:ext cx="1844516" cy="1942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00" b="1" dirty="0">
                <a:solidFill>
                  <a:srgbClr val="0D0D0D"/>
                </a:solidFill>
                <a:latin typeface="Calibri"/>
                <a:cs typeface="Calibri"/>
              </a:rPr>
              <a:t>Sort </a:t>
            </a:r>
            <a:r>
              <a:rPr sz="1200" b="1" spc="-4" dirty="0">
                <a:solidFill>
                  <a:srgbClr val="0D0D0D"/>
                </a:solidFill>
                <a:latin typeface="Calibri"/>
                <a:cs typeface="Calibri"/>
              </a:rPr>
              <a:t>values </a:t>
            </a:r>
            <a:r>
              <a:rPr sz="1050" spc="-4" dirty="0">
                <a:solidFill>
                  <a:srgbClr val="0D0D0D"/>
                </a:solidFill>
                <a:latin typeface="Calibri"/>
                <a:cs typeface="Calibri"/>
              </a:rPr>
              <a:t>(</a:t>
            </a:r>
            <a:r>
              <a:rPr sz="1050" i="1" spc="-4" dirty="0">
                <a:solidFill>
                  <a:srgbClr val="0D0D0D"/>
                </a:solidFill>
                <a:latin typeface="Calibri"/>
                <a:cs typeface="Calibri"/>
              </a:rPr>
              <a:t>A-Z, Low-High,</a:t>
            </a:r>
            <a:r>
              <a:rPr sz="1050" i="1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050" i="1" spc="-8" dirty="0">
                <a:solidFill>
                  <a:srgbClr val="0D0D0D"/>
                </a:solidFill>
                <a:latin typeface="Calibri"/>
                <a:cs typeface="Calibri"/>
              </a:rPr>
              <a:t>etc.</a:t>
            </a:r>
            <a:r>
              <a:rPr sz="1050" spc="-8" dirty="0">
                <a:solidFill>
                  <a:srgbClr val="0D0D0D"/>
                </a:solidFill>
                <a:latin typeface="Calibri"/>
                <a:cs typeface="Calibri"/>
              </a:rPr>
              <a:t>)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38939" y="740000"/>
            <a:ext cx="7236144" cy="501580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3200" spc="-8" dirty="0">
                <a:latin typeface="Bradley Hand ITC" panose="03070402050302030203" pitchFamily="66" charset="0"/>
                <a:cs typeface="Calibri"/>
              </a:rPr>
              <a:t>BASIC </a:t>
            </a:r>
            <a:r>
              <a:rPr sz="3200" spc="-41" dirty="0">
                <a:latin typeface="Bradley Hand ITC" panose="03070402050302030203" pitchFamily="66" charset="0"/>
                <a:cs typeface="Calibri"/>
              </a:rPr>
              <a:t>TABLE</a:t>
            </a:r>
            <a:r>
              <a:rPr lang="en-US" sz="3200" spc="-41" dirty="0">
                <a:latin typeface="Bradley Hand ITC" panose="03070402050302030203" pitchFamily="66" charset="0"/>
                <a:cs typeface="Calibri"/>
              </a:rPr>
              <a:t>  </a:t>
            </a:r>
            <a:r>
              <a:rPr sz="3200" spc="-19" dirty="0">
                <a:latin typeface="Bradley Hand ITC" panose="03070402050302030203" pitchFamily="66" charset="0"/>
                <a:cs typeface="Calibri"/>
              </a:rPr>
              <a:t>TRANSFORMATIONS</a:t>
            </a:r>
            <a:endParaRPr sz="3200" dirty="0">
              <a:latin typeface="Bradley Hand ITC" panose="03070402050302030203" pitchFamily="66" charset="0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1461896"/>
            <a:ext cx="9144000" cy="342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7199186" y="3024387"/>
            <a:ext cx="1316164" cy="24488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7227474" y="3052667"/>
            <a:ext cx="1224915" cy="2357438"/>
          </a:xfrm>
          <a:custGeom>
            <a:avLst/>
            <a:gdLst/>
            <a:ahLst/>
            <a:cxnLst/>
            <a:rect l="l" t="t" r="r" b="b"/>
            <a:pathLst>
              <a:path w="1633220" h="3143250">
                <a:moveTo>
                  <a:pt x="0" y="3143250"/>
                </a:moveTo>
                <a:lnTo>
                  <a:pt x="1632966" y="3143250"/>
                </a:lnTo>
                <a:lnTo>
                  <a:pt x="1632966" y="0"/>
                </a:lnTo>
                <a:lnTo>
                  <a:pt x="0" y="0"/>
                </a:lnTo>
                <a:lnTo>
                  <a:pt x="0" y="3143250"/>
                </a:lnTo>
                <a:close/>
              </a:path>
            </a:pathLst>
          </a:custGeom>
          <a:ln w="25146">
            <a:solidFill>
              <a:srgbClr val="E6AE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364832" y="2179414"/>
            <a:ext cx="584359" cy="621983"/>
          </a:xfrm>
          <a:custGeom>
            <a:avLst/>
            <a:gdLst/>
            <a:ahLst/>
            <a:cxnLst/>
            <a:rect l="l" t="t" r="r" b="b"/>
            <a:pathLst>
              <a:path w="779145" h="829310">
                <a:moveTo>
                  <a:pt x="0" y="829056"/>
                </a:moveTo>
                <a:lnTo>
                  <a:pt x="778764" y="829056"/>
                </a:lnTo>
                <a:lnTo>
                  <a:pt x="778764" y="0"/>
                </a:lnTo>
                <a:lnTo>
                  <a:pt x="0" y="0"/>
                </a:lnTo>
                <a:lnTo>
                  <a:pt x="0" y="829056"/>
                </a:lnTo>
                <a:close/>
              </a:path>
            </a:pathLst>
          </a:custGeom>
          <a:ln w="25146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963477" y="2151116"/>
            <a:ext cx="270357" cy="71324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4991767" y="2179414"/>
            <a:ext cx="179070" cy="621983"/>
          </a:xfrm>
          <a:custGeom>
            <a:avLst/>
            <a:gdLst/>
            <a:ahLst/>
            <a:cxnLst/>
            <a:rect l="l" t="t" r="r" b="b"/>
            <a:pathLst>
              <a:path w="238759" h="829310">
                <a:moveTo>
                  <a:pt x="0" y="829056"/>
                </a:moveTo>
                <a:lnTo>
                  <a:pt x="238505" y="829056"/>
                </a:lnTo>
                <a:lnTo>
                  <a:pt x="238505" y="0"/>
                </a:lnTo>
                <a:lnTo>
                  <a:pt x="0" y="0"/>
                </a:lnTo>
                <a:lnTo>
                  <a:pt x="0" y="829056"/>
                </a:lnTo>
                <a:close/>
              </a:path>
            </a:pathLst>
          </a:custGeom>
          <a:ln w="25146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5759005" y="2333434"/>
            <a:ext cx="1155002" cy="22117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5787295" y="2361724"/>
            <a:ext cx="1063943" cy="130016"/>
          </a:xfrm>
          <a:custGeom>
            <a:avLst/>
            <a:gdLst/>
            <a:ahLst/>
            <a:cxnLst/>
            <a:rect l="l" t="t" r="r" b="b"/>
            <a:pathLst>
              <a:path w="1418590" h="173355">
                <a:moveTo>
                  <a:pt x="0" y="172974"/>
                </a:moveTo>
                <a:lnTo>
                  <a:pt x="1418081" y="172974"/>
                </a:lnTo>
                <a:lnTo>
                  <a:pt x="1418081" y="0"/>
                </a:lnTo>
                <a:lnTo>
                  <a:pt x="0" y="0"/>
                </a:lnTo>
                <a:lnTo>
                  <a:pt x="0" y="172974"/>
                </a:lnTo>
                <a:close/>
              </a:path>
            </a:pathLst>
          </a:custGeom>
          <a:ln w="25146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5759005" y="2176272"/>
            <a:ext cx="1155002" cy="22117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5787295" y="2204561"/>
            <a:ext cx="1063943" cy="130016"/>
          </a:xfrm>
          <a:custGeom>
            <a:avLst/>
            <a:gdLst/>
            <a:ahLst/>
            <a:cxnLst/>
            <a:rect l="l" t="t" r="r" b="b"/>
            <a:pathLst>
              <a:path w="1418590" h="173355">
                <a:moveTo>
                  <a:pt x="0" y="172974"/>
                </a:moveTo>
                <a:lnTo>
                  <a:pt x="1418081" y="172974"/>
                </a:lnTo>
                <a:lnTo>
                  <a:pt x="1418081" y="0"/>
                </a:lnTo>
                <a:lnTo>
                  <a:pt x="0" y="0"/>
                </a:lnTo>
                <a:lnTo>
                  <a:pt x="0" y="172974"/>
                </a:lnTo>
                <a:close/>
              </a:path>
            </a:pathLst>
          </a:custGeom>
          <a:ln w="25146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6239351" y="1914811"/>
            <a:ext cx="57150" cy="290036"/>
          </a:xfrm>
          <a:custGeom>
            <a:avLst/>
            <a:gdLst/>
            <a:ahLst/>
            <a:cxnLst/>
            <a:rect l="l" t="t" r="r" b="b"/>
            <a:pathLst>
              <a:path w="76200" h="386714">
                <a:moveTo>
                  <a:pt x="50673" y="63500"/>
                </a:moveTo>
                <a:lnTo>
                  <a:pt x="25526" y="63500"/>
                </a:lnTo>
                <a:lnTo>
                  <a:pt x="25526" y="386207"/>
                </a:lnTo>
                <a:lnTo>
                  <a:pt x="50673" y="386207"/>
                </a:lnTo>
                <a:lnTo>
                  <a:pt x="50673" y="63500"/>
                </a:lnTo>
                <a:close/>
              </a:path>
              <a:path w="76200" h="386714">
                <a:moveTo>
                  <a:pt x="38100" y="0"/>
                </a:moveTo>
                <a:lnTo>
                  <a:pt x="0" y="76200"/>
                </a:lnTo>
                <a:lnTo>
                  <a:pt x="25526" y="76200"/>
                </a:lnTo>
                <a:lnTo>
                  <a:pt x="25526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86714">
                <a:moveTo>
                  <a:pt x="69850" y="63500"/>
                </a:moveTo>
                <a:lnTo>
                  <a:pt x="50673" y="63500"/>
                </a:lnTo>
                <a:lnTo>
                  <a:pt x="50673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E6AE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1592008" y="2648807"/>
            <a:ext cx="2019300" cy="551974"/>
          </a:xfrm>
          <a:custGeom>
            <a:avLst/>
            <a:gdLst/>
            <a:ahLst/>
            <a:cxnLst/>
            <a:rect l="l" t="t" r="r" b="b"/>
            <a:pathLst>
              <a:path w="2692400" h="735964">
                <a:moveTo>
                  <a:pt x="0" y="650621"/>
                </a:moveTo>
                <a:lnTo>
                  <a:pt x="2159" y="735838"/>
                </a:lnTo>
                <a:lnTo>
                  <a:pt x="67034" y="684530"/>
                </a:lnTo>
                <a:lnTo>
                  <a:pt x="40132" y="684530"/>
                </a:lnTo>
                <a:lnTo>
                  <a:pt x="18161" y="672211"/>
                </a:lnTo>
                <a:lnTo>
                  <a:pt x="23928" y="661857"/>
                </a:lnTo>
                <a:lnTo>
                  <a:pt x="0" y="650621"/>
                </a:lnTo>
                <a:close/>
              </a:path>
              <a:path w="2692400" h="735964">
                <a:moveTo>
                  <a:pt x="23928" y="661857"/>
                </a:moveTo>
                <a:lnTo>
                  <a:pt x="18161" y="672211"/>
                </a:lnTo>
                <a:lnTo>
                  <a:pt x="40132" y="684530"/>
                </a:lnTo>
                <a:lnTo>
                  <a:pt x="46783" y="672591"/>
                </a:lnTo>
                <a:lnTo>
                  <a:pt x="23928" y="661857"/>
                </a:lnTo>
                <a:close/>
              </a:path>
              <a:path w="2692400" h="735964">
                <a:moveTo>
                  <a:pt x="46783" y="672591"/>
                </a:moveTo>
                <a:lnTo>
                  <a:pt x="40132" y="684530"/>
                </a:lnTo>
                <a:lnTo>
                  <a:pt x="67034" y="684530"/>
                </a:lnTo>
                <a:lnTo>
                  <a:pt x="68961" y="683006"/>
                </a:lnTo>
                <a:lnTo>
                  <a:pt x="46783" y="672591"/>
                </a:lnTo>
                <a:close/>
              </a:path>
              <a:path w="2692400" h="735964">
                <a:moveTo>
                  <a:pt x="1610995" y="334137"/>
                </a:moveTo>
                <a:lnTo>
                  <a:pt x="1533017" y="354203"/>
                </a:lnTo>
                <a:lnTo>
                  <a:pt x="1456182" y="372872"/>
                </a:lnTo>
                <a:lnTo>
                  <a:pt x="1456436" y="372872"/>
                </a:lnTo>
                <a:lnTo>
                  <a:pt x="1380489" y="390144"/>
                </a:lnTo>
                <a:lnTo>
                  <a:pt x="1380744" y="390144"/>
                </a:lnTo>
                <a:lnTo>
                  <a:pt x="1304798" y="405765"/>
                </a:lnTo>
                <a:lnTo>
                  <a:pt x="1305052" y="405765"/>
                </a:lnTo>
                <a:lnTo>
                  <a:pt x="1227709" y="419481"/>
                </a:lnTo>
                <a:lnTo>
                  <a:pt x="1227963" y="419481"/>
                </a:lnTo>
                <a:lnTo>
                  <a:pt x="1149985" y="431419"/>
                </a:lnTo>
                <a:lnTo>
                  <a:pt x="1150239" y="431419"/>
                </a:lnTo>
                <a:lnTo>
                  <a:pt x="1071880" y="441960"/>
                </a:lnTo>
                <a:lnTo>
                  <a:pt x="1072134" y="441960"/>
                </a:lnTo>
                <a:lnTo>
                  <a:pt x="993902" y="451358"/>
                </a:lnTo>
                <a:lnTo>
                  <a:pt x="916559" y="459613"/>
                </a:lnTo>
                <a:lnTo>
                  <a:pt x="840232" y="467106"/>
                </a:lnTo>
                <a:lnTo>
                  <a:pt x="656971" y="483616"/>
                </a:lnTo>
                <a:lnTo>
                  <a:pt x="587883" y="489712"/>
                </a:lnTo>
                <a:lnTo>
                  <a:pt x="459613" y="503047"/>
                </a:lnTo>
                <a:lnTo>
                  <a:pt x="373507" y="514477"/>
                </a:lnTo>
                <a:lnTo>
                  <a:pt x="321945" y="523113"/>
                </a:lnTo>
                <a:lnTo>
                  <a:pt x="275463" y="533146"/>
                </a:lnTo>
                <a:lnTo>
                  <a:pt x="215392" y="549148"/>
                </a:lnTo>
                <a:lnTo>
                  <a:pt x="164973" y="566039"/>
                </a:lnTo>
                <a:lnTo>
                  <a:pt x="123317" y="583438"/>
                </a:lnTo>
                <a:lnTo>
                  <a:pt x="89408" y="601599"/>
                </a:lnTo>
                <a:lnTo>
                  <a:pt x="54483" y="626618"/>
                </a:lnTo>
                <a:lnTo>
                  <a:pt x="23928" y="661857"/>
                </a:lnTo>
                <a:lnTo>
                  <a:pt x="46783" y="672591"/>
                </a:lnTo>
                <a:lnTo>
                  <a:pt x="48835" y="668909"/>
                </a:lnTo>
                <a:lnTo>
                  <a:pt x="48514" y="668909"/>
                </a:lnTo>
                <a:lnTo>
                  <a:pt x="50038" y="666750"/>
                </a:lnTo>
                <a:lnTo>
                  <a:pt x="50383" y="666750"/>
                </a:lnTo>
                <a:lnTo>
                  <a:pt x="59182" y="656590"/>
                </a:lnTo>
                <a:lnTo>
                  <a:pt x="64389" y="651510"/>
                </a:lnTo>
                <a:lnTo>
                  <a:pt x="64262" y="651510"/>
                </a:lnTo>
                <a:lnTo>
                  <a:pt x="70691" y="645795"/>
                </a:lnTo>
                <a:lnTo>
                  <a:pt x="77664" y="640080"/>
                </a:lnTo>
                <a:lnTo>
                  <a:pt x="84968" y="634492"/>
                </a:lnTo>
                <a:lnTo>
                  <a:pt x="85471" y="634111"/>
                </a:lnTo>
                <a:lnTo>
                  <a:pt x="93223" y="628904"/>
                </a:lnTo>
                <a:lnTo>
                  <a:pt x="102616" y="622935"/>
                </a:lnTo>
                <a:lnTo>
                  <a:pt x="102788" y="622935"/>
                </a:lnTo>
                <a:lnTo>
                  <a:pt x="112395" y="617220"/>
                </a:lnTo>
                <a:lnTo>
                  <a:pt x="122936" y="611632"/>
                </a:lnTo>
                <a:lnTo>
                  <a:pt x="123068" y="611632"/>
                </a:lnTo>
                <a:lnTo>
                  <a:pt x="134109" y="606171"/>
                </a:lnTo>
                <a:lnTo>
                  <a:pt x="133858" y="606171"/>
                </a:lnTo>
                <a:lnTo>
                  <a:pt x="146558" y="600456"/>
                </a:lnTo>
                <a:lnTo>
                  <a:pt x="146780" y="600456"/>
                </a:lnTo>
                <a:lnTo>
                  <a:pt x="159766" y="594995"/>
                </a:lnTo>
                <a:lnTo>
                  <a:pt x="173990" y="589534"/>
                </a:lnTo>
                <a:lnTo>
                  <a:pt x="188753" y="584200"/>
                </a:lnTo>
                <a:lnTo>
                  <a:pt x="205359" y="578739"/>
                </a:lnTo>
                <a:lnTo>
                  <a:pt x="222758" y="573278"/>
                </a:lnTo>
                <a:lnTo>
                  <a:pt x="222377" y="573278"/>
                </a:lnTo>
                <a:lnTo>
                  <a:pt x="241046" y="567944"/>
                </a:lnTo>
                <a:lnTo>
                  <a:pt x="241390" y="567944"/>
                </a:lnTo>
                <a:lnTo>
                  <a:pt x="260731" y="562737"/>
                </a:lnTo>
                <a:lnTo>
                  <a:pt x="260477" y="562737"/>
                </a:lnTo>
                <a:lnTo>
                  <a:pt x="281432" y="557530"/>
                </a:lnTo>
                <a:lnTo>
                  <a:pt x="281733" y="557530"/>
                </a:lnTo>
                <a:lnTo>
                  <a:pt x="303403" y="552577"/>
                </a:lnTo>
                <a:lnTo>
                  <a:pt x="303149" y="552577"/>
                </a:lnTo>
                <a:lnTo>
                  <a:pt x="326771" y="547878"/>
                </a:lnTo>
                <a:lnTo>
                  <a:pt x="326517" y="547878"/>
                </a:lnTo>
                <a:lnTo>
                  <a:pt x="351409" y="543560"/>
                </a:lnTo>
                <a:lnTo>
                  <a:pt x="377444" y="539242"/>
                </a:lnTo>
                <a:lnTo>
                  <a:pt x="378074" y="539242"/>
                </a:lnTo>
                <a:lnTo>
                  <a:pt x="404622" y="535432"/>
                </a:lnTo>
                <a:lnTo>
                  <a:pt x="433070" y="531622"/>
                </a:lnTo>
                <a:lnTo>
                  <a:pt x="432943" y="531622"/>
                </a:lnTo>
                <a:lnTo>
                  <a:pt x="462661" y="528066"/>
                </a:lnTo>
                <a:lnTo>
                  <a:pt x="524637" y="521208"/>
                </a:lnTo>
                <a:lnTo>
                  <a:pt x="525760" y="521208"/>
                </a:lnTo>
                <a:lnTo>
                  <a:pt x="624459" y="511683"/>
                </a:lnTo>
                <a:lnTo>
                  <a:pt x="919226" y="484632"/>
                </a:lnTo>
                <a:lnTo>
                  <a:pt x="996823" y="476250"/>
                </a:lnTo>
                <a:lnTo>
                  <a:pt x="1075182" y="466979"/>
                </a:lnTo>
                <a:lnTo>
                  <a:pt x="1153668" y="456311"/>
                </a:lnTo>
                <a:lnTo>
                  <a:pt x="1232027" y="444246"/>
                </a:lnTo>
                <a:lnTo>
                  <a:pt x="1309624" y="430403"/>
                </a:lnTo>
                <a:lnTo>
                  <a:pt x="1385951" y="414782"/>
                </a:lnTo>
                <a:lnTo>
                  <a:pt x="1462024" y="397383"/>
                </a:lnTo>
                <a:lnTo>
                  <a:pt x="1539239" y="378587"/>
                </a:lnTo>
                <a:lnTo>
                  <a:pt x="1617345" y="358521"/>
                </a:lnTo>
                <a:lnTo>
                  <a:pt x="1696466" y="337312"/>
                </a:lnTo>
                <a:lnTo>
                  <a:pt x="1707359" y="334264"/>
                </a:lnTo>
                <a:lnTo>
                  <a:pt x="1610868" y="334264"/>
                </a:lnTo>
                <a:lnTo>
                  <a:pt x="1610995" y="334137"/>
                </a:lnTo>
                <a:close/>
              </a:path>
              <a:path w="2692400" h="735964">
                <a:moveTo>
                  <a:pt x="50038" y="666750"/>
                </a:moveTo>
                <a:lnTo>
                  <a:pt x="48514" y="668909"/>
                </a:lnTo>
                <a:lnTo>
                  <a:pt x="49414" y="667869"/>
                </a:lnTo>
                <a:lnTo>
                  <a:pt x="50038" y="666750"/>
                </a:lnTo>
                <a:close/>
              </a:path>
              <a:path w="2692400" h="735964">
                <a:moveTo>
                  <a:pt x="49414" y="667869"/>
                </a:moveTo>
                <a:lnTo>
                  <a:pt x="48514" y="668909"/>
                </a:lnTo>
                <a:lnTo>
                  <a:pt x="48835" y="668909"/>
                </a:lnTo>
                <a:lnTo>
                  <a:pt x="49414" y="667869"/>
                </a:lnTo>
                <a:close/>
              </a:path>
              <a:path w="2692400" h="735964">
                <a:moveTo>
                  <a:pt x="50383" y="666750"/>
                </a:moveTo>
                <a:lnTo>
                  <a:pt x="50038" y="666750"/>
                </a:lnTo>
                <a:lnTo>
                  <a:pt x="49414" y="667869"/>
                </a:lnTo>
                <a:lnTo>
                  <a:pt x="50383" y="666750"/>
                </a:lnTo>
                <a:close/>
              </a:path>
              <a:path w="2692400" h="735964">
                <a:moveTo>
                  <a:pt x="59308" y="656590"/>
                </a:moveTo>
                <a:lnTo>
                  <a:pt x="58674" y="657225"/>
                </a:lnTo>
                <a:lnTo>
                  <a:pt x="59308" y="656590"/>
                </a:lnTo>
                <a:close/>
              </a:path>
              <a:path w="2692400" h="735964">
                <a:moveTo>
                  <a:pt x="64770" y="651129"/>
                </a:moveTo>
                <a:lnTo>
                  <a:pt x="64262" y="651510"/>
                </a:lnTo>
                <a:lnTo>
                  <a:pt x="64389" y="651510"/>
                </a:lnTo>
                <a:lnTo>
                  <a:pt x="64770" y="651129"/>
                </a:lnTo>
                <a:close/>
              </a:path>
              <a:path w="2692400" h="735964">
                <a:moveTo>
                  <a:pt x="71120" y="645414"/>
                </a:moveTo>
                <a:lnTo>
                  <a:pt x="70612" y="645795"/>
                </a:lnTo>
                <a:lnTo>
                  <a:pt x="71120" y="645414"/>
                </a:lnTo>
                <a:close/>
              </a:path>
              <a:path w="2692400" h="735964">
                <a:moveTo>
                  <a:pt x="77978" y="639826"/>
                </a:moveTo>
                <a:lnTo>
                  <a:pt x="77597" y="640080"/>
                </a:lnTo>
                <a:lnTo>
                  <a:pt x="77978" y="639826"/>
                </a:lnTo>
                <a:close/>
              </a:path>
              <a:path w="2692400" h="735964">
                <a:moveTo>
                  <a:pt x="85526" y="634111"/>
                </a:moveTo>
                <a:lnTo>
                  <a:pt x="85013" y="634458"/>
                </a:lnTo>
                <a:lnTo>
                  <a:pt x="85526" y="634111"/>
                </a:lnTo>
                <a:close/>
              </a:path>
              <a:path w="2692400" h="735964">
                <a:moveTo>
                  <a:pt x="102788" y="622935"/>
                </a:moveTo>
                <a:lnTo>
                  <a:pt x="102616" y="622935"/>
                </a:lnTo>
                <a:lnTo>
                  <a:pt x="102362" y="623189"/>
                </a:lnTo>
                <a:lnTo>
                  <a:pt x="102788" y="622935"/>
                </a:lnTo>
                <a:close/>
              </a:path>
              <a:path w="2692400" h="735964">
                <a:moveTo>
                  <a:pt x="112488" y="617220"/>
                </a:moveTo>
                <a:lnTo>
                  <a:pt x="112014" y="617474"/>
                </a:lnTo>
                <a:lnTo>
                  <a:pt x="112488" y="617220"/>
                </a:lnTo>
                <a:close/>
              </a:path>
              <a:path w="2692400" h="735964">
                <a:moveTo>
                  <a:pt x="123068" y="611632"/>
                </a:moveTo>
                <a:lnTo>
                  <a:pt x="122936" y="611632"/>
                </a:lnTo>
                <a:lnTo>
                  <a:pt x="122555" y="611886"/>
                </a:lnTo>
                <a:lnTo>
                  <a:pt x="123068" y="611632"/>
                </a:lnTo>
                <a:close/>
              </a:path>
              <a:path w="2692400" h="735964">
                <a:moveTo>
                  <a:pt x="134366" y="606044"/>
                </a:moveTo>
                <a:lnTo>
                  <a:pt x="133858" y="606171"/>
                </a:lnTo>
                <a:lnTo>
                  <a:pt x="134109" y="606171"/>
                </a:lnTo>
                <a:lnTo>
                  <a:pt x="134366" y="606044"/>
                </a:lnTo>
                <a:close/>
              </a:path>
              <a:path w="2692400" h="735964">
                <a:moveTo>
                  <a:pt x="146780" y="600456"/>
                </a:moveTo>
                <a:lnTo>
                  <a:pt x="146558" y="600456"/>
                </a:lnTo>
                <a:lnTo>
                  <a:pt x="146177" y="600710"/>
                </a:lnTo>
                <a:lnTo>
                  <a:pt x="146780" y="600456"/>
                </a:lnTo>
                <a:close/>
              </a:path>
              <a:path w="2692400" h="735964">
                <a:moveTo>
                  <a:pt x="159841" y="594995"/>
                </a:moveTo>
                <a:lnTo>
                  <a:pt x="159512" y="595122"/>
                </a:lnTo>
                <a:lnTo>
                  <a:pt x="159841" y="594995"/>
                </a:lnTo>
                <a:close/>
              </a:path>
              <a:path w="2692400" h="735964">
                <a:moveTo>
                  <a:pt x="174085" y="589534"/>
                </a:moveTo>
                <a:lnTo>
                  <a:pt x="173736" y="589661"/>
                </a:lnTo>
                <a:lnTo>
                  <a:pt x="174085" y="589534"/>
                </a:lnTo>
                <a:close/>
              </a:path>
              <a:path w="2692400" h="735964">
                <a:moveTo>
                  <a:pt x="241390" y="567944"/>
                </a:moveTo>
                <a:lnTo>
                  <a:pt x="241046" y="567944"/>
                </a:lnTo>
                <a:lnTo>
                  <a:pt x="241390" y="567944"/>
                </a:lnTo>
                <a:close/>
              </a:path>
              <a:path w="2692400" h="735964">
                <a:moveTo>
                  <a:pt x="281733" y="557530"/>
                </a:moveTo>
                <a:lnTo>
                  <a:pt x="281432" y="557530"/>
                </a:lnTo>
                <a:lnTo>
                  <a:pt x="281178" y="557657"/>
                </a:lnTo>
                <a:lnTo>
                  <a:pt x="281733" y="557530"/>
                </a:lnTo>
                <a:close/>
              </a:path>
              <a:path w="2692400" h="735964">
                <a:moveTo>
                  <a:pt x="378074" y="539242"/>
                </a:moveTo>
                <a:lnTo>
                  <a:pt x="377444" y="539242"/>
                </a:lnTo>
                <a:lnTo>
                  <a:pt x="377190" y="539369"/>
                </a:lnTo>
                <a:lnTo>
                  <a:pt x="378074" y="539242"/>
                </a:lnTo>
                <a:close/>
              </a:path>
              <a:path w="2692400" h="735964">
                <a:moveTo>
                  <a:pt x="525760" y="521208"/>
                </a:moveTo>
                <a:lnTo>
                  <a:pt x="524637" y="521208"/>
                </a:lnTo>
                <a:lnTo>
                  <a:pt x="525760" y="521208"/>
                </a:lnTo>
                <a:close/>
              </a:path>
              <a:path w="2692400" h="735964">
                <a:moveTo>
                  <a:pt x="1850136" y="267462"/>
                </a:moveTo>
                <a:lnTo>
                  <a:pt x="1769491" y="290830"/>
                </a:lnTo>
                <a:lnTo>
                  <a:pt x="1689735" y="313055"/>
                </a:lnTo>
                <a:lnTo>
                  <a:pt x="1610868" y="334264"/>
                </a:lnTo>
                <a:lnTo>
                  <a:pt x="1707359" y="334264"/>
                </a:lnTo>
                <a:lnTo>
                  <a:pt x="1857121" y="291719"/>
                </a:lnTo>
                <a:lnTo>
                  <a:pt x="1938655" y="267589"/>
                </a:lnTo>
                <a:lnTo>
                  <a:pt x="1850009" y="267589"/>
                </a:lnTo>
                <a:lnTo>
                  <a:pt x="1850136" y="267462"/>
                </a:lnTo>
                <a:close/>
              </a:path>
              <a:path w="2692400" h="735964">
                <a:moveTo>
                  <a:pt x="2095881" y="192659"/>
                </a:moveTo>
                <a:lnTo>
                  <a:pt x="2013331" y="218440"/>
                </a:lnTo>
                <a:lnTo>
                  <a:pt x="1931289" y="243459"/>
                </a:lnTo>
                <a:lnTo>
                  <a:pt x="1931416" y="243459"/>
                </a:lnTo>
                <a:lnTo>
                  <a:pt x="1850009" y="267589"/>
                </a:lnTo>
                <a:lnTo>
                  <a:pt x="1938655" y="267589"/>
                </a:lnTo>
                <a:lnTo>
                  <a:pt x="2179039" y="192786"/>
                </a:lnTo>
                <a:lnTo>
                  <a:pt x="2095881" y="192786"/>
                </a:lnTo>
                <a:close/>
              </a:path>
              <a:path w="2692400" h="735964">
                <a:moveTo>
                  <a:pt x="2684272" y="0"/>
                </a:moveTo>
                <a:lnTo>
                  <a:pt x="2346325" y="112141"/>
                </a:lnTo>
                <a:lnTo>
                  <a:pt x="2178939" y="166370"/>
                </a:lnTo>
                <a:lnTo>
                  <a:pt x="2179066" y="166370"/>
                </a:lnTo>
                <a:lnTo>
                  <a:pt x="2095881" y="192786"/>
                </a:lnTo>
                <a:lnTo>
                  <a:pt x="2179039" y="192786"/>
                </a:lnTo>
                <a:lnTo>
                  <a:pt x="2692146" y="23876"/>
                </a:lnTo>
                <a:lnTo>
                  <a:pt x="2684272" y="0"/>
                </a:lnTo>
                <a:close/>
              </a:path>
            </a:pathLst>
          </a:custGeom>
          <a:solidFill>
            <a:srgbClr val="E6AE00"/>
          </a:solidFill>
          <a:ln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4282534" y="2806445"/>
            <a:ext cx="290513" cy="380048"/>
          </a:xfrm>
          <a:custGeom>
            <a:avLst/>
            <a:gdLst/>
            <a:ahLst/>
            <a:cxnLst/>
            <a:rect l="l" t="t" r="r" b="b"/>
            <a:pathLst>
              <a:path w="387350" h="506730">
                <a:moveTo>
                  <a:pt x="0" y="424561"/>
                </a:moveTo>
                <a:lnTo>
                  <a:pt x="22860" y="506602"/>
                </a:lnTo>
                <a:lnTo>
                  <a:pt x="68554" y="447167"/>
                </a:lnTo>
                <a:lnTo>
                  <a:pt x="47243" y="447167"/>
                </a:lnTo>
                <a:lnTo>
                  <a:pt x="22732" y="441451"/>
                </a:lnTo>
                <a:lnTo>
                  <a:pt x="25570" y="429510"/>
                </a:lnTo>
                <a:lnTo>
                  <a:pt x="0" y="424561"/>
                </a:lnTo>
                <a:close/>
              </a:path>
              <a:path w="387350" h="506730">
                <a:moveTo>
                  <a:pt x="25570" y="429510"/>
                </a:moveTo>
                <a:lnTo>
                  <a:pt x="22732" y="441451"/>
                </a:lnTo>
                <a:lnTo>
                  <a:pt x="47243" y="447167"/>
                </a:lnTo>
                <a:lnTo>
                  <a:pt x="50261" y="434288"/>
                </a:lnTo>
                <a:lnTo>
                  <a:pt x="25570" y="429510"/>
                </a:lnTo>
                <a:close/>
              </a:path>
              <a:path w="387350" h="506730">
                <a:moveTo>
                  <a:pt x="50261" y="434288"/>
                </a:moveTo>
                <a:lnTo>
                  <a:pt x="47243" y="447167"/>
                </a:lnTo>
                <a:lnTo>
                  <a:pt x="68554" y="447167"/>
                </a:lnTo>
                <a:lnTo>
                  <a:pt x="74802" y="439038"/>
                </a:lnTo>
                <a:lnTo>
                  <a:pt x="50261" y="434288"/>
                </a:lnTo>
                <a:close/>
              </a:path>
              <a:path w="387350" h="506730">
                <a:moveTo>
                  <a:pt x="217677" y="261238"/>
                </a:moveTo>
                <a:lnTo>
                  <a:pt x="186689" y="275082"/>
                </a:lnTo>
                <a:lnTo>
                  <a:pt x="155828" y="288289"/>
                </a:lnTo>
                <a:lnTo>
                  <a:pt x="112140" y="309752"/>
                </a:lnTo>
                <a:lnTo>
                  <a:pt x="76835" y="335914"/>
                </a:lnTo>
                <a:lnTo>
                  <a:pt x="52958" y="365633"/>
                </a:lnTo>
                <a:lnTo>
                  <a:pt x="28193" y="418464"/>
                </a:lnTo>
                <a:lnTo>
                  <a:pt x="25570" y="429510"/>
                </a:lnTo>
                <a:lnTo>
                  <a:pt x="50261" y="434288"/>
                </a:lnTo>
                <a:lnTo>
                  <a:pt x="52064" y="426593"/>
                </a:lnTo>
                <a:lnTo>
                  <a:pt x="52450" y="424942"/>
                </a:lnTo>
                <a:lnTo>
                  <a:pt x="59562" y="406400"/>
                </a:lnTo>
                <a:lnTo>
                  <a:pt x="63533" y="397891"/>
                </a:lnTo>
                <a:lnTo>
                  <a:pt x="63880" y="397129"/>
                </a:lnTo>
                <a:lnTo>
                  <a:pt x="68368" y="388747"/>
                </a:lnTo>
                <a:lnTo>
                  <a:pt x="73976" y="379730"/>
                </a:lnTo>
                <a:lnTo>
                  <a:pt x="73787" y="379730"/>
                </a:lnTo>
                <a:lnTo>
                  <a:pt x="80390" y="370332"/>
                </a:lnTo>
                <a:lnTo>
                  <a:pt x="86965" y="362331"/>
                </a:lnTo>
                <a:lnTo>
                  <a:pt x="94995" y="353313"/>
                </a:lnTo>
                <a:lnTo>
                  <a:pt x="95201" y="353313"/>
                </a:lnTo>
                <a:lnTo>
                  <a:pt x="102664" y="346456"/>
                </a:lnTo>
                <a:lnTo>
                  <a:pt x="103631" y="345567"/>
                </a:lnTo>
                <a:lnTo>
                  <a:pt x="103824" y="345567"/>
                </a:lnTo>
                <a:lnTo>
                  <a:pt x="112974" y="338836"/>
                </a:lnTo>
                <a:lnTo>
                  <a:pt x="112775" y="338836"/>
                </a:lnTo>
                <a:lnTo>
                  <a:pt x="124348" y="331724"/>
                </a:lnTo>
                <a:lnTo>
                  <a:pt x="124967" y="331343"/>
                </a:lnTo>
                <a:lnTo>
                  <a:pt x="137322" y="324738"/>
                </a:lnTo>
                <a:lnTo>
                  <a:pt x="151511" y="317881"/>
                </a:lnTo>
                <a:lnTo>
                  <a:pt x="166115" y="311276"/>
                </a:lnTo>
                <a:lnTo>
                  <a:pt x="196850" y="298069"/>
                </a:lnTo>
                <a:lnTo>
                  <a:pt x="228091" y="284225"/>
                </a:lnTo>
                <a:lnTo>
                  <a:pt x="243586" y="276733"/>
                </a:lnTo>
                <a:lnTo>
                  <a:pt x="258444" y="268732"/>
                </a:lnTo>
                <a:lnTo>
                  <a:pt x="270437" y="261493"/>
                </a:lnTo>
                <a:lnTo>
                  <a:pt x="217297" y="261493"/>
                </a:lnTo>
                <a:lnTo>
                  <a:pt x="217677" y="261238"/>
                </a:lnTo>
                <a:close/>
              </a:path>
              <a:path w="387350" h="506730">
                <a:moveTo>
                  <a:pt x="52450" y="424942"/>
                </a:moveTo>
                <a:lnTo>
                  <a:pt x="51942" y="426593"/>
                </a:lnTo>
                <a:lnTo>
                  <a:pt x="52262" y="425745"/>
                </a:lnTo>
                <a:lnTo>
                  <a:pt x="52450" y="424942"/>
                </a:lnTo>
                <a:close/>
              </a:path>
              <a:path w="387350" h="506730">
                <a:moveTo>
                  <a:pt x="52262" y="425745"/>
                </a:moveTo>
                <a:lnTo>
                  <a:pt x="51942" y="426593"/>
                </a:lnTo>
                <a:lnTo>
                  <a:pt x="52262" y="425745"/>
                </a:lnTo>
                <a:close/>
              </a:path>
              <a:path w="387350" h="506730">
                <a:moveTo>
                  <a:pt x="52566" y="424942"/>
                </a:moveTo>
                <a:lnTo>
                  <a:pt x="52262" y="425745"/>
                </a:lnTo>
                <a:lnTo>
                  <a:pt x="52566" y="424942"/>
                </a:lnTo>
                <a:close/>
              </a:path>
              <a:path w="387350" h="506730">
                <a:moveTo>
                  <a:pt x="59656" y="406400"/>
                </a:moveTo>
                <a:lnTo>
                  <a:pt x="59308" y="407162"/>
                </a:lnTo>
                <a:lnTo>
                  <a:pt x="59656" y="406400"/>
                </a:lnTo>
                <a:close/>
              </a:path>
              <a:path w="387350" h="506730">
                <a:moveTo>
                  <a:pt x="63880" y="397129"/>
                </a:moveTo>
                <a:lnTo>
                  <a:pt x="63500" y="397891"/>
                </a:lnTo>
                <a:lnTo>
                  <a:pt x="63734" y="397451"/>
                </a:lnTo>
                <a:lnTo>
                  <a:pt x="63880" y="397129"/>
                </a:lnTo>
                <a:close/>
              </a:path>
              <a:path w="387350" h="506730">
                <a:moveTo>
                  <a:pt x="63734" y="397451"/>
                </a:moveTo>
                <a:lnTo>
                  <a:pt x="63500" y="397891"/>
                </a:lnTo>
                <a:lnTo>
                  <a:pt x="63734" y="397451"/>
                </a:lnTo>
                <a:close/>
              </a:path>
              <a:path w="387350" h="506730">
                <a:moveTo>
                  <a:pt x="63905" y="397129"/>
                </a:moveTo>
                <a:lnTo>
                  <a:pt x="63734" y="397451"/>
                </a:lnTo>
                <a:lnTo>
                  <a:pt x="63905" y="397129"/>
                </a:lnTo>
                <a:close/>
              </a:path>
              <a:path w="387350" h="506730">
                <a:moveTo>
                  <a:pt x="68611" y="388291"/>
                </a:moveTo>
                <a:lnTo>
                  <a:pt x="68325" y="388747"/>
                </a:lnTo>
                <a:lnTo>
                  <a:pt x="68611" y="388291"/>
                </a:lnTo>
                <a:close/>
              </a:path>
              <a:path w="387350" h="506730">
                <a:moveTo>
                  <a:pt x="68723" y="388112"/>
                </a:moveTo>
                <a:lnTo>
                  <a:pt x="68611" y="388291"/>
                </a:lnTo>
                <a:lnTo>
                  <a:pt x="68723" y="388112"/>
                </a:lnTo>
                <a:close/>
              </a:path>
              <a:path w="387350" h="506730">
                <a:moveTo>
                  <a:pt x="74294" y="379222"/>
                </a:moveTo>
                <a:lnTo>
                  <a:pt x="73787" y="379730"/>
                </a:lnTo>
                <a:lnTo>
                  <a:pt x="73976" y="379730"/>
                </a:lnTo>
                <a:lnTo>
                  <a:pt x="74294" y="379222"/>
                </a:lnTo>
                <a:close/>
              </a:path>
              <a:path w="387350" h="506730">
                <a:moveTo>
                  <a:pt x="80498" y="370332"/>
                </a:moveTo>
                <a:lnTo>
                  <a:pt x="79882" y="371094"/>
                </a:lnTo>
                <a:lnTo>
                  <a:pt x="80498" y="370332"/>
                </a:lnTo>
                <a:close/>
              </a:path>
              <a:path w="387350" h="506730">
                <a:moveTo>
                  <a:pt x="87375" y="361823"/>
                </a:moveTo>
                <a:lnTo>
                  <a:pt x="86867" y="362331"/>
                </a:lnTo>
                <a:lnTo>
                  <a:pt x="87375" y="361823"/>
                </a:lnTo>
                <a:close/>
              </a:path>
              <a:path w="387350" h="506730">
                <a:moveTo>
                  <a:pt x="95201" y="353313"/>
                </a:moveTo>
                <a:lnTo>
                  <a:pt x="94995" y="353313"/>
                </a:lnTo>
                <a:lnTo>
                  <a:pt x="94233" y="354202"/>
                </a:lnTo>
                <a:lnTo>
                  <a:pt x="95201" y="353313"/>
                </a:lnTo>
                <a:close/>
              </a:path>
              <a:path w="387350" h="506730">
                <a:moveTo>
                  <a:pt x="103631" y="345567"/>
                </a:moveTo>
                <a:lnTo>
                  <a:pt x="102615" y="346456"/>
                </a:lnTo>
                <a:lnTo>
                  <a:pt x="102859" y="346276"/>
                </a:lnTo>
                <a:lnTo>
                  <a:pt x="103631" y="345567"/>
                </a:lnTo>
                <a:close/>
              </a:path>
              <a:path w="387350" h="506730">
                <a:moveTo>
                  <a:pt x="102859" y="346276"/>
                </a:moveTo>
                <a:lnTo>
                  <a:pt x="102615" y="346456"/>
                </a:lnTo>
                <a:lnTo>
                  <a:pt x="102859" y="346276"/>
                </a:lnTo>
                <a:close/>
              </a:path>
              <a:path w="387350" h="506730">
                <a:moveTo>
                  <a:pt x="103824" y="345567"/>
                </a:moveTo>
                <a:lnTo>
                  <a:pt x="103631" y="345567"/>
                </a:lnTo>
                <a:lnTo>
                  <a:pt x="102859" y="346276"/>
                </a:lnTo>
                <a:lnTo>
                  <a:pt x="103824" y="345567"/>
                </a:lnTo>
                <a:close/>
              </a:path>
              <a:path w="387350" h="506730">
                <a:moveTo>
                  <a:pt x="113664" y="338327"/>
                </a:moveTo>
                <a:lnTo>
                  <a:pt x="112775" y="338836"/>
                </a:lnTo>
                <a:lnTo>
                  <a:pt x="112974" y="338836"/>
                </a:lnTo>
                <a:lnTo>
                  <a:pt x="113664" y="338327"/>
                </a:lnTo>
                <a:close/>
              </a:path>
              <a:path w="387350" h="506730">
                <a:moveTo>
                  <a:pt x="125041" y="331343"/>
                </a:moveTo>
                <a:lnTo>
                  <a:pt x="124453" y="331659"/>
                </a:lnTo>
                <a:lnTo>
                  <a:pt x="125041" y="331343"/>
                </a:lnTo>
                <a:close/>
              </a:path>
              <a:path w="387350" h="506730">
                <a:moveTo>
                  <a:pt x="137631" y="324572"/>
                </a:moveTo>
                <a:lnTo>
                  <a:pt x="137287" y="324738"/>
                </a:lnTo>
                <a:lnTo>
                  <a:pt x="137631" y="324572"/>
                </a:lnTo>
                <a:close/>
              </a:path>
              <a:path w="387350" h="506730">
                <a:moveTo>
                  <a:pt x="166157" y="311276"/>
                </a:moveTo>
                <a:lnTo>
                  <a:pt x="165862" y="311404"/>
                </a:lnTo>
                <a:lnTo>
                  <a:pt x="166157" y="311276"/>
                </a:lnTo>
                <a:close/>
              </a:path>
              <a:path w="387350" h="506730">
                <a:moveTo>
                  <a:pt x="186943" y="274955"/>
                </a:moveTo>
                <a:lnTo>
                  <a:pt x="186647" y="275082"/>
                </a:lnTo>
                <a:lnTo>
                  <a:pt x="186943" y="274955"/>
                </a:lnTo>
                <a:close/>
              </a:path>
              <a:path w="387350" h="506730">
                <a:moveTo>
                  <a:pt x="281092" y="254254"/>
                </a:moveTo>
                <a:lnTo>
                  <a:pt x="232410" y="254254"/>
                </a:lnTo>
                <a:lnTo>
                  <a:pt x="217297" y="261493"/>
                </a:lnTo>
                <a:lnTo>
                  <a:pt x="270437" y="261493"/>
                </a:lnTo>
                <a:lnTo>
                  <a:pt x="272541" y="260223"/>
                </a:lnTo>
                <a:lnTo>
                  <a:pt x="281092" y="254254"/>
                </a:lnTo>
                <a:close/>
              </a:path>
              <a:path w="387350" h="506730">
                <a:moveTo>
                  <a:pt x="290880" y="246761"/>
                </a:moveTo>
                <a:lnTo>
                  <a:pt x="246252" y="246761"/>
                </a:lnTo>
                <a:lnTo>
                  <a:pt x="232077" y="254413"/>
                </a:lnTo>
                <a:lnTo>
                  <a:pt x="232410" y="254254"/>
                </a:lnTo>
                <a:lnTo>
                  <a:pt x="281092" y="254254"/>
                </a:lnTo>
                <a:lnTo>
                  <a:pt x="286003" y="250825"/>
                </a:lnTo>
                <a:lnTo>
                  <a:pt x="290880" y="246761"/>
                </a:lnTo>
                <a:close/>
              </a:path>
              <a:path w="387350" h="506730">
                <a:moveTo>
                  <a:pt x="299894" y="238887"/>
                </a:moveTo>
                <a:lnTo>
                  <a:pt x="259206" y="238887"/>
                </a:lnTo>
                <a:lnTo>
                  <a:pt x="245744" y="247014"/>
                </a:lnTo>
                <a:lnTo>
                  <a:pt x="246252" y="246761"/>
                </a:lnTo>
                <a:lnTo>
                  <a:pt x="290880" y="246761"/>
                </a:lnTo>
                <a:lnTo>
                  <a:pt x="298195" y="240664"/>
                </a:lnTo>
                <a:lnTo>
                  <a:pt x="299894" y="238887"/>
                </a:lnTo>
                <a:close/>
              </a:path>
              <a:path w="387350" h="506730">
                <a:moveTo>
                  <a:pt x="307899" y="230505"/>
                </a:moveTo>
                <a:lnTo>
                  <a:pt x="271144" y="230505"/>
                </a:lnTo>
                <a:lnTo>
                  <a:pt x="258572" y="239268"/>
                </a:lnTo>
                <a:lnTo>
                  <a:pt x="259206" y="238887"/>
                </a:lnTo>
                <a:lnTo>
                  <a:pt x="299894" y="238887"/>
                </a:lnTo>
                <a:lnTo>
                  <a:pt x="307899" y="230505"/>
                </a:lnTo>
                <a:close/>
              </a:path>
              <a:path w="387350" h="506730">
                <a:moveTo>
                  <a:pt x="281319" y="221941"/>
                </a:moveTo>
                <a:lnTo>
                  <a:pt x="270370" y="231044"/>
                </a:lnTo>
                <a:lnTo>
                  <a:pt x="271144" y="230505"/>
                </a:lnTo>
                <a:lnTo>
                  <a:pt x="307899" y="230505"/>
                </a:lnTo>
                <a:lnTo>
                  <a:pt x="308990" y="229362"/>
                </a:lnTo>
                <a:lnTo>
                  <a:pt x="314231" y="222758"/>
                </a:lnTo>
                <a:lnTo>
                  <a:pt x="280542" y="222758"/>
                </a:lnTo>
                <a:lnTo>
                  <a:pt x="281319" y="221941"/>
                </a:lnTo>
                <a:close/>
              </a:path>
              <a:path w="387350" h="506730">
                <a:moveTo>
                  <a:pt x="281558" y="221742"/>
                </a:moveTo>
                <a:lnTo>
                  <a:pt x="281319" y="221941"/>
                </a:lnTo>
                <a:lnTo>
                  <a:pt x="280542" y="222758"/>
                </a:lnTo>
                <a:lnTo>
                  <a:pt x="281558" y="221742"/>
                </a:lnTo>
                <a:close/>
              </a:path>
              <a:path w="387350" h="506730">
                <a:moveTo>
                  <a:pt x="315037" y="221742"/>
                </a:moveTo>
                <a:lnTo>
                  <a:pt x="281558" y="221742"/>
                </a:lnTo>
                <a:lnTo>
                  <a:pt x="280542" y="222758"/>
                </a:lnTo>
                <a:lnTo>
                  <a:pt x="314231" y="222758"/>
                </a:lnTo>
                <a:lnTo>
                  <a:pt x="315037" y="221742"/>
                </a:lnTo>
                <a:close/>
              </a:path>
              <a:path w="387350" h="506730">
                <a:moveTo>
                  <a:pt x="321787" y="212471"/>
                </a:moveTo>
                <a:lnTo>
                  <a:pt x="290322" y="212471"/>
                </a:lnTo>
                <a:lnTo>
                  <a:pt x="289560" y="213360"/>
                </a:lnTo>
                <a:lnTo>
                  <a:pt x="281319" y="221941"/>
                </a:lnTo>
                <a:lnTo>
                  <a:pt x="281558" y="221742"/>
                </a:lnTo>
                <a:lnTo>
                  <a:pt x="315037" y="221742"/>
                </a:lnTo>
                <a:lnTo>
                  <a:pt x="318262" y="217677"/>
                </a:lnTo>
                <a:lnTo>
                  <a:pt x="321787" y="212471"/>
                </a:lnTo>
                <a:close/>
              </a:path>
              <a:path w="387350" h="506730">
                <a:moveTo>
                  <a:pt x="290009" y="212799"/>
                </a:moveTo>
                <a:lnTo>
                  <a:pt x="289476" y="213360"/>
                </a:lnTo>
                <a:lnTo>
                  <a:pt x="290009" y="212799"/>
                </a:lnTo>
                <a:close/>
              </a:path>
              <a:path w="387350" h="506730">
                <a:moveTo>
                  <a:pt x="290322" y="212471"/>
                </a:moveTo>
                <a:lnTo>
                  <a:pt x="290009" y="212799"/>
                </a:lnTo>
                <a:lnTo>
                  <a:pt x="289560" y="213360"/>
                </a:lnTo>
                <a:lnTo>
                  <a:pt x="290322" y="212471"/>
                </a:lnTo>
                <a:close/>
              </a:path>
              <a:path w="387350" h="506730">
                <a:moveTo>
                  <a:pt x="328345" y="202437"/>
                </a:moveTo>
                <a:lnTo>
                  <a:pt x="298323" y="202437"/>
                </a:lnTo>
                <a:lnTo>
                  <a:pt x="290009" y="212799"/>
                </a:lnTo>
                <a:lnTo>
                  <a:pt x="290322" y="212471"/>
                </a:lnTo>
                <a:lnTo>
                  <a:pt x="321787" y="212471"/>
                </a:lnTo>
                <a:lnTo>
                  <a:pt x="326516" y="205486"/>
                </a:lnTo>
                <a:lnTo>
                  <a:pt x="328345" y="202437"/>
                </a:lnTo>
                <a:close/>
              </a:path>
              <a:path w="387350" h="506730">
                <a:moveTo>
                  <a:pt x="334736" y="191643"/>
                </a:moveTo>
                <a:lnTo>
                  <a:pt x="305562" y="191643"/>
                </a:lnTo>
                <a:lnTo>
                  <a:pt x="297688" y="203073"/>
                </a:lnTo>
                <a:lnTo>
                  <a:pt x="298323" y="202437"/>
                </a:lnTo>
                <a:lnTo>
                  <a:pt x="328345" y="202437"/>
                </a:lnTo>
                <a:lnTo>
                  <a:pt x="334137" y="192786"/>
                </a:lnTo>
                <a:lnTo>
                  <a:pt x="334736" y="191643"/>
                </a:lnTo>
                <a:close/>
              </a:path>
              <a:path w="387350" h="506730">
                <a:moveTo>
                  <a:pt x="340728" y="180212"/>
                </a:moveTo>
                <a:lnTo>
                  <a:pt x="312419" y="180212"/>
                </a:lnTo>
                <a:lnTo>
                  <a:pt x="305180" y="192150"/>
                </a:lnTo>
                <a:lnTo>
                  <a:pt x="305562" y="191643"/>
                </a:lnTo>
                <a:lnTo>
                  <a:pt x="334736" y="191643"/>
                </a:lnTo>
                <a:lnTo>
                  <a:pt x="340728" y="180212"/>
                </a:lnTo>
                <a:close/>
              </a:path>
              <a:path w="387350" h="506730">
                <a:moveTo>
                  <a:pt x="346113" y="168401"/>
                </a:moveTo>
                <a:lnTo>
                  <a:pt x="318515" y="168401"/>
                </a:lnTo>
                <a:lnTo>
                  <a:pt x="312063" y="180800"/>
                </a:lnTo>
                <a:lnTo>
                  <a:pt x="312419" y="180212"/>
                </a:lnTo>
                <a:lnTo>
                  <a:pt x="340728" y="180212"/>
                </a:lnTo>
                <a:lnTo>
                  <a:pt x="340994" y="179705"/>
                </a:lnTo>
                <a:lnTo>
                  <a:pt x="346113" y="168401"/>
                </a:lnTo>
                <a:close/>
              </a:path>
              <a:path w="387350" h="506730">
                <a:moveTo>
                  <a:pt x="351192" y="156083"/>
                </a:moveTo>
                <a:lnTo>
                  <a:pt x="324103" y="156083"/>
                </a:lnTo>
                <a:lnTo>
                  <a:pt x="318334" y="168750"/>
                </a:lnTo>
                <a:lnTo>
                  <a:pt x="318515" y="168401"/>
                </a:lnTo>
                <a:lnTo>
                  <a:pt x="346113" y="168401"/>
                </a:lnTo>
                <a:lnTo>
                  <a:pt x="347090" y="166243"/>
                </a:lnTo>
                <a:lnTo>
                  <a:pt x="351192" y="156083"/>
                </a:lnTo>
                <a:close/>
              </a:path>
              <a:path w="387350" h="506730">
                <a:moveTo>
                  <a:pt x="355725" y="143383"/>
                </a:moveTo>
                <a:lnTo>
                  <a:pt x="329183" y="143383"/>
                </a:lnTo>
                <a:lnTo>
                  <a:pt x="323850" y="156591"/>
                </a:lnTo>
                <a:lnTo>
                  <a:pt x="324103" y="156083"/>
                </a:lnTo>
                <a:lnTo>
                  <a:pt x="351192" y="156083"/>
                </a:lnTo>
                <a:lnTo>
                  <a:pt x="352678" y="152400"/>
                </a:lnTo>
                <a:lnTo>
                  <a:pt x="355725" y="143383"/>
                </a:lnTo>
                <a:close/>
              </a:path>
              <a:path w="387350" h="506730">
                <a:moveTo>
                  <a:pt x="364216" y="116586"/>
                </a:moveTo>
                <a:lnTo>
                  <a:pt x="338200" y="116586"/>
                </a:lnTo>
                <a:lnTo>
                  <a:pt x="328942" y="143980"/>
                </a:lnTo>
                <a:lnTo>
                  <a:pt x="329183" y="143383"/>
                </a:lnTo>
                <a:lnTo>
                  <a:pt x="355725" y="143383"/>
                </a:lnTo>
                <a:lnTo>
                  <a:pt x="362203" y="124206"/>
                </a:lnTo>
                <a:lnTo>
                  <a:pt x="364216" y="116586"/>
                </a:lnTo>
                <a:close/>
              </a:path>
              <a:path w="387350" h="506730">
                <a:moveTo>
                  <a:pt x="371268" y="88773"/>
                </a:moveTo>
                <a:lnTo>
                  <a:pt x="345566" y="88773"/>
                </a:lnTo>
                <a:lnTo>
                  <a:pt x="337960" y="117298"/>
                </a:lnTo>
                <a:lnTo>
                  <a:pt x="338200" y="116586"/>
                </a:lnTo>
                <a:lnTo>
                  <a:pt x="364216" y="116586"/>
                </a:lnTo>
                <a:lnTo>
                  <a:pt x="369950" y="94869"/>
                </a:lnTo>
                <a:lnTo>
                  <a:pt x="371268" y="88773"/>
                </a:lnTo>
                <a:close/>
              </a:path>
              <a:path w="387350" h="506730">
                <a:moveTo>
                  <a:pt x="362457" y="0"/>
                </a:moveTo>
                <a:lnTo>
                  <a:pt x="357377" y="30352"/>
                </a:lnTo>
                <a:lnTo>
                  <a:pt x="351789" y="60198"/>
                </a:lnTo>
                <a:lnTo>
                  <a:pt x="345475" y="89115"/>
                </a:lnTo>
                <a:lnTo>
                  <a:pt x="345566" y="88773"/>
                </a:lnTo>
                <a:lnTo>
                  <a:pt x="371268" y="88773"/>
                </a:lnTo>
                <a:lnTo>
                  <a:pt x="376427" y="64897"/>
                </a:lnTo>
                <a:lnTo>
                  <a:pt x="382142" y="34671"/>
                </a:lnTo>
                <a:lnTo>
                  <a:pt x="387350" y="4318"/>
                </a:lnTo>
                <a:lnTo>
                  <a:pt x="362457" y="0"/>
                </a:lnTo>
                <a:close/>
              </a:path>
              <a:path w="387350" h="506730">
                <a:moveTo>
                  <a:pt x="351789" y="59817"/>
                </a:moveTo>
                <a:lnTo>
                  <a:pt x="351707" y="60198"/>
                </a:lnTo>
                <a:lnTo>
                  <a:pt x="351789" y="59817"/>
                </a:lnTo>
                <a:close/>
              </a:path>
              <a:path w="387350" h="506730">
                <a:moveTo>
                  <a:pt x="357377" y="30099"/>
                </a:moveTo>
                <a:lnTo>
                  <a:pt x="357330" y="30352"/>
                </a:lnTo>
                <a:lnTo>
                  <a:pt x="357377" y="30099"/>
                </a:lnTo>
                <a:close/>
              </a:path>
            </a:pathLst>
          </a:custGeom>
          <a:solidFill>
            <a:srgbClr val="E6AE00"/>
          </a:solidFill>
          <a:ln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5015198" y="1936527"/>
            <a:ext cx="95250" cy="237649"/>
          </a:xfrm>
          <a:custGeom>
            <a:avLst/>
            <a:gdLst/>
            <a:ahLst/>
            <a:cxnLst/>
            <a:rect l="l" t="t" r="r" b="b"/>
            <a:pathLst>
              <a:path w="127000" h="316864">
                <a:moveTo>
                  <a:pt x="113721" y="258445"/>
                </a:moveTo>
                <a:lnTo>
                  <a:pt x="87757" y="258445"/>
                </a:lnTo>
                <a:lnTo>
                  <a:pt x="94996" y="287527"/>
                </a:lnTo>
                <a:lnTo>
                  <a:pt x="102108" y="316864"/>
                </a:lnTo>
                <a:lnTo>
                  <a:pt x="126492" y="311023"/>
                </a:lnTo>
                <a:lnTo>
                  <a:pt x="119379" y="281686"/>
                </a:lnTo>
                <a:lnTo>
                  <a:pt x="113721" y="258445"/>
                </a:lnTo>
                <a:close/>
              </a:path>
              <a:path w="127000" h="316864">
                <a:moveTo>
                  <a:pt x="106580" y="230124"/>
                </a:moveTo>
                <a:lnTo>
                  <a:pt x="80645" y="230124"/>
                </a:lnTo>
                <a:lnTo>
                  <a:pt x="87757" y="258572"/>
                </a:lnTo>
                <a:lnTo>
                  <a:pt x="113721" y="258445"/>
                </a:lnTo>
                <a:lnTo>
                  <a:pt x="112268" y="252475"/>
                </a:lnTo>
                <a:lnTo>
                  <a:pt x="106580" y="230124"/>
                </a:lnTo>
                <a:close/>
              </a:path>
              <a:path w="127000" h="316864">
                <a:moveTo>
                  <a:pt x="99540" y="202564"/>
                </a:moveTo>
                <a:lnTo>
                  <a:pt x="73533" y="202564"/>
                </a:lnTo>
                <a:lnTo>
                  <a:pt x="80645" y="230250"/>
                </a:lnTo>
                <a:lnTo>
                  <a:pt x="106580" y="230124"/>
                </a:lnTo>
                <a:lnTo>
                  <a:pt x="99540" y="202564"/>
                </a:lnTo>
                <a:close/>
              </a:path>
              <a:path w="127000" h="316864">
                <a:moveTo>
                  <a:pt x="78632" y="129159"/>
                </a:moveTo>
                <a:lnTo>
                  <a:pt x="52324" y="129159"/>
                </a:lnTo>
                <a:lnTo>
                  <a:pt x="59436" y="152146"/>
                </a:lnTo>
                <a:lnTo>
                  <a:pt x="66548" y="176657"/>
                </a:lnTo>
                <a:lnTo>
                  <a:pt x="73533" y="202691"/>
                </a:lnTo>
                <a:lnTo>
                  <a:pt x="99540" y="202564"/>
                </a:lnTo>
                <a:lnTo>
                  <a:pt x="97917" y="196214"/>
                </a:lnTo>
                <a:lnTo>
                  <a:pt x="90677" y="169799"/>
                </a:lnTo>
                <a:lnTo>
                  <a:pt x="83439" y="144779"/>
                </a:lnTo>
                <a:lnTo>
                  <a:pt x="78632" y="129159"/>
                </a:lnTo>
                <a:close/>
              </a:path>
              <a:path w="127000" h="316864">
                <a:moveTo>
                  <a:pt x="66421" y="176402"/>
                </a:moveTo>
                <a:lnTo>
                  <a:pt x="66489" y="176657"/>
                </a:lnTo>
                <a:lnTo>
                  <a:pt x="66421" y="176402"/>
                </a:lnTo>
                <a:close/>
              </a:path>
              <a:path w="127000" h="316864">
                <a:moveTo>
                  <a:pt x="59309" y="151891"/>
                </a:moveTo>
                <a:lnTo>
                  <a:pt x="59383" y="152146"/>
                </a:lnTo>
                <a:lnTo>
                  <a:pt x="59309" y="151891"/>
                </a:lnTo>
                <a:close/>
              </a:path>
              <a:path w="127000" h="316864">
                <a:moveTo>
                  <a:pt x="72015" y="108965"/>
                </a:moveTo>
                <a:lnTo>
                  <a:pt x="45339" y="108965"/>
                </a:lnTo>
                <a:lnTo>
                  <a:pt x="48895" y="118999"/>
                </a:lnTo>
                <a:lnTo>
                  <a:pt x="52324" y="129412"/>
                </a:lnTo>
                <a:lnTo>
                  <a:pt x="52324" y="129159"/>
                </a:lnTo>
                <a:lnTo>
                  <a:pt x="78632" y="129159"/>
                </a:lnTo>
                <a:lnTo>
                  <a:pt x="76326" y="121665"/>
                </a:lnTo>
                <a:lnTo>
                  <a:pt x="72644" y="110743"/>
                </a:lnTo>
                <a:lnTo>
                  <a:pt x="72015" y="108965"/>
                </a:lnTo>
                <a:close/>
              </a:path>
              <a:path w="127000" h="316864">
                <a:moveTo>
                  <a:pt x="48768" y="118745"/>
                </a:moveTo>
                <a:lnTo>
                  <a:pt x="48852" y="118999"/>
                </a:lnTo>
                <a:lnTo>
                  <a:pt x="48768" y="118745"/>
                </a:lnTo>
                <a:close/>
              </a:path>
              <a:path w="127000" h="316864">
                <a:moveTo>
                  <a:pt x="65498" y="90932"/>
                </a:moveTo>
                <a:lnTo>
                  <a:pt x="38353" y="90932"/>
                </a:lnTo>
                <a:lnTo>
                  <a:pt x="41910" y="99822"/>
                </a:lnTo>
                <a:lnTo>
                  <a:pt x="45339" y="109092"/>
                </a:lnTo>
                <a:lnTo>
                  <a:pt x="72015" y="108965"/>
                </a:lnTo>
                <a:lnTo>
                  <a:pt x="68680" y="99567"/>
                </a:lnTo>
                <a:lnTo>
                  <a:pt x="65498" y="90932"/>
                </a:lnTo>
                <a:close/>
              </a:path>
              <a:path w="127000" h="316864">
                <a:moveTo>
                  <a:pt x="41783" y="99567"/>
                </a:moveTo>
                <a:lnTo>
                  <a:pt x="41877" y="99822"/>
                </a:lnTo>
                <a:lnTo>
                  <a:pt x="41783" y="99567"/>
                </a:lnTo>
                <a:close/>
              </a:path>
              <a:path w="127000" h="316864">
                <a:moveTo>
                  <a:pt x="58799" y="74929"/>
                </a:moveTo>
                <a:lnTo>
                  <a:pt x="31369" y="74929"/>
                </a:lnTo>
                <a:lnTo>
                  <a:pt x="32003" y="76200"/>
                </a:lnTo>
                <a:lnTo>
                  <a:pt x="38480" y="91312"/>
                </a:lnTo>
                <a:lnTo>
                  <a:pt x="38353" y="90932"/>
                </a:lnTo>
                <a:lnTo>
                  <a:pt x="65498" y="90932"/>
                </a:lnTo>
                <a:lnTo>
                  <a:pt x="61595" y="81279"/>
                </a:lnTo>
                <a:lnTo>
                  <a:pt x="58799" y="74929"/>
                </a:lnTo>
                <a:close/>
              </a:path>
              <a:path w="127000" h="316864">
                <a:moveTo>
                  <a:pt x="0" y="0"/>
                </a:moveTo>
                <a:lnTo>
                  <a:pt x="7874" y="84836"/>
                </a:lnTo>
                <a:lnTo>
                  <a:pt x="29293" y="71522"/>
                </a:lnTo>
                <a:lnTo>
                  <a:pt x="22733" y="60198"/>
                </a:lnTo>
                <a:lnTo>
                  <a:pt x="44450" y="47625"/>
                </a:lnTo>
                <a:lnTo>
                  <a:pt x="67740" y="47625"/>
                </a:lnTo>
                <a:lnTo>
                  <a:pt x="72644" y="44576"/>
                </a:lnTo>
                <a:lnTo>
                  <a:pt x="0" y="0"/>
                </a:lnTo>
                <a:close/>
              </a:path>
              <a:path w="127000" h="316864">
                <a:moveTo>
                  <a:pt x="31670" y="75623"/>
                </a:moveTo>
                <a:lnTo>
                  <a:pt x="31920" y="76200"/>
                </a:lnTo>
                <a:lnTo>
                  <a:pt x="31670" y="75623"/>
                </a:lnTo>
                <a:close/>
              </a:path>
              <a:path w="127000" h="316864">
                <a:moveTo>
                  <a:pt x="31369" y="74929"/>
                </a:moveTo>
                <a:lnTo>
                  <a:pt x="31670" y="75623"/>
                </a:lnTo>
                <a:lnTo>
                  <a:pt x="32003" y="76200"/>
                </a:lnTo>
                <a:lnTo>
                  <a:pt x="31369" y="74929"/>
                </a:lnTo>
                <a:close/>
              </a:path>
              <a:path w="127000" h="316864">
                <a:moveTo>
                  <a:pt x="50622" y="58264"/>
                </a:moveTo>
                <a:lnTo>
                  <a:pt x="29293" y="71522"/>
                </a:lnTo>
                <a:lnTo>
                  <a:pt x="31670" y="75623"/>
                </a:lnTo>
                <a:lnTo>
                  <a:pt x="31369" y="74929"/>
                </a:lnTo>
                <a:lnTo>
                  <a:pt x="58799" y="74929"/>
                </a:lnTo>
                <a:lnTo>
                  <a:pt x="54101" y="64262"/>
                </a:lnTo>
                <a:lnTo>
                  <a:pt x="50622" y="58264"/>
                </a:lnTo>
                <a:close/>
              </a:path>
              <a:path w="127000" h="316864">
                <a:moveTo>
                  <a:pt x="44450" y="47625"/>
                </a:moveTo>
                <a:lnTo>
                  <a:pt x="22733" y="60198"/>
                </a:lnTo>
                <a:lnTo>
                  <a:pt x="29293" y="71522"/>
                </a:lnTo>
                <a:lnTo>
                  <a:pt x="50622" y="58264"/>
                </a:lnTo>
                <a:lnTo>
                  <a:pt x="44450" y="47625"/>
                </a:lnTo>
                <a:close/>
              </a:path>
              <a:path w="127000" h="316864">
                <a:moveTo>
                  <a:pt x="67740" y="47625"/>
                </a:moveTo>
                <a:lnTo>
                  <a:pt x="44450" y="47625"/>
                </a:lnTo>
                <a:lnTo>
                  <a:pt x="50622" y="58264"/>
                </a:lnTo>
                <a:lnTo>
                  <a:pt x="67740" y="47625"/>
                </a:lnTo>
                <a:close/>
              </a:path>
            </a:pathLst>
          </a:custGeom>
          <a:solidFill>
            <a:srgbClr val="E6AE00"/>
          </a:solidFill>
          <a:ln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6854666" y="2427922"/>
            <a:ext cx="1032510" cy="240983"/>
          </a:xfrm>
          <a:custGeom>
            <a:avLst/>
            <a:gdLst/>
            <a:ahLst/>
            <a:cxnLst/>
            <a:rect l="l" t="t" r="r" b="b"/>
            <a:pathLst>
              <a:path w="1376679" h="321310">
                <a:moveTo>
                  <a:pt x="9651" y="0"/>
                </a:moveTo>
                <a:lnTo>
                  <a:pt x="262000" y="130429"/>
                </a:lnTo>
                <a:lnTo>
                  <a:pt x="364744" y="170307"/>
                </a:lnTo>
                <a:lnTo>
                  <a:pt x="415417" y="189230"/>
                </a:lnTo>
                <a:lnTo>
                  <a:pt x="465454" y="207137"/>
                </a:lnTo>
                <a:lnTo>
                  <a:pt x="514858" y="224282"/>
                </a:lnTo>
                <a:lnTo>
                  <a:pt x="563499" y="240284"/>
                </a:lnTo>
                <a:lnTo>
                  <a:pt x="611251" y="255016"/>
                </a:lnTo>
                <a:lnTo>
                  <a:pt x="658368" y="268478"/>
                </a:lnTo>
                <a:lnTo>
                  <a:pt x="704215" y="280543"/>
                </a:lnTo>
                <a:lnTo>
                  <a:pt x="749300" y="291211"/>
                </a:lnTo>
                <a:lnTo>
                  <a:pt x="793115" y="300100"/>
                </a:lnTo>
                <a:lnTo>
                  <a:pt x="835787" y="307340"/>
                </a:lnTo>
                <a:lnTo>
                  <a:pt x="877316" y="313055"/>
                </a:lnTo>
                <a:lnTo>
                  <a:pt x="917828" y="317119"/>
                </a:lnTo>
                <a:lnTo>
                  <a:pt x="957199" y="319786"/>
                </a:lnTo>
                <a:lnTo>
                  <a:pt x="995806" y="321056"/>
                </a:lnTo>
                <a:lnTo>
                  <a:pt x="1033399" y="321310"/>
                </a:lnTo>
                <a:lnTo>
                  <a:pt x="1070228" y="320294"/>
                </a:lnTo>
                <a:lnTo>
                  <a:pt x="1141856" y="315595"/>
                </a:lnTo>
                <a:lnTo>
                  <a:pt x="1211199" y="307975"/>
                </a:lnTo>
                <a:lnTo>
                  <a:pt x="1289219" y="296164"/>
                </a:lnTo>
                <a:lnTo>
                  <a:pt x="1032891" y="296164"/>
                </a:lnTo>
                <a:lnTo>
                  <a:pt x="996442" y="296037"/>
                </a:lnTo>
                <a:lnTo>
                  <a:pt x="958215" y="294640"/>
                </a:lnTo>
                <a:lnTo>
                  <a:pt x="958723" y="294640"/>
                </a:lnTo>
                <a:lnTo>
                  <a:pt x="919734" y="291973"/>
                </a:lnTo>
                <a:lnTo>
                  <a:pt x="920115" y="291973"/>
                </a:lnTo>
                <a:lnTo>
                  <a:pt x="879983" y="288036"/>
                </a:lnTo>
                <a:lnTo>
                  <a:pt x="880491" y="288036"/>
                </a:lnTo>
                <a:lnTo>
                  <a:pt x="840278" y="282575"/>
                </a:lnTo>
                <a:lnTo>
                  <a:pt x="839724" y="282575"/>
                </a:lnTo>
                <a:lnTo>
                  <a:pt x="798174" y="275463"/>
                </a:lnTo>
                <a:lnTo>
                  <a:pt x="797941" y="275463"/>
                </a:lnTo>
                <a:lnTo>
                  <a:pt x="755127" y="266700"/>
                </a:lnTo>
                <a:lnTo>
                  <a:pt x="754888" y="266700"/>
                </a:lnTo>
                <a:lnTo>
                  <a:pt x="710184" y="256159"/>
                </a:lnTo>
                <a:lnTo>
                  <a:pt x="710438" y="256159"/>
                </a:lnTo>
                <a:lnTo>
                  <a:pt x="664845" y="244221"/>
                </a:lnTo>
                <a:lnTo>
                  <a:pt x="665099" y="244221"/>
                </a:lnTo>
                <a:lnTo>
                  <a:pt x="618363" y="230886"/>
                </a:lnTo>
                <a:lnTo>
                  <a:pt x="618617" y="230886"/>
                </a:lnTo>
                <a:lnTo>
                  <a:pt x="571119" y="216281"/>
                </a:lnTo>
                <a:lnTo>
                  <a:pt x="522859" y="200406"/>
                </a:lnTo>
                <a:lnTo>
                  <a:pt x="474077" y="183515"/>
                </a:lnTo>
                <a:lnTo>
                  <a:pt x="473837" y="183515"/>
                </a:lnTo>
                <a:lnTo>
                  <a:pt x="423925" y="165608"/>
                </a:lnTo>
                <a:lnTo>
                  <a:pt x="424179" y="165608"/>
                </a:lnTo>
                <a:lnTo>
                  <a:pt x="373634" y="146812"/>
                </a:lnTo>
                <a:lnTo>
                  <a:pt x="323036" y="127254"/>
                </a:lnTo>
                <a:lnTo>
                  <a:pt x="322834" y="127254"/>
                </a:lnTo>
                <a:lnTo>
                  <a:pt x="271272" y="107061"/>
                </a:lnTo>
                <a:lnTo>
                  <a:pt x="219772" y="86360"/>
                </a:lnTo>
                <a:lnTo>
                  <a:pt x="219455" y="86360"/>
                </a:lnTo>
                <a:lnTo>
                  <a:pt x="114808" y="43561"/>
                </a:lnTo>
                <a:lnTo>
                  <a:pt x="9651" y="0"/>
                </a:lnTo>
                <a:close/>
              </a:path>
              <a:path w="1376679" h="321310">
                <a:moveTo>
                  <a:pt x="1370962" y="267081"/>
                </a:moveTo>
                <a:lnTo>
                  <a:pt x="1311783" y="267081"/>
                </a:lnTo>
                <a:lnTo>
                  <a:pt x="1315847" y="291846"/>
                </a:lnTo>
                <a:lnTo>
                  <a:pt x="1303397" y="293864"/>
                </a:lnTo>
                <a:lnTo>
                  <a:pt x="1307719" y="319150"/>
                </a:lnTo>
                <a:lnTo>
                  <a:pt x="1376426" y="268732"/>
                </a:lnTo>
                <a:lnTo>
                  <a:pt x="1370962" y="267081"/>
                </a:lnTo>
                <a:close/>
              </a:path>
              <a:path w="1376679" h="321310">
                <a:moveTo>
                  <a:pt x="1032974" y="296161"/>
                </a:moveTo>
                <a:lnTo>
                  <a:pt x="1033272" y="296164"/>
                </a:lnTo>
                <a:lnTo>
                  <a:pt x="1032974" y="296161"/>
                </a:lnTo>
                <a:close/>
              </a:path>
              <a:path w="1376679" h="321310">
                <a:moveTo>
                  <a:pt x="1208151" y="282956"/>
                </a:moveTo>
                <a:lnTo>
                  <a:pt x="1173988" y="287147"/>
                </a:lnTo>
                <a:lnTo>
                  <a:pt x="1139444" y="290575"/>
                </a:lnTo>
                <a:lnTo>
                  <a:pt x="1139825" y="290575"/>
                </a:lnTo>
                <a:lnTo>
                  <a:pt x="1104519" y="293370"/>
                </a:lnTo>
                <a:lnTo>
                  <a:pt x="1104900" y="293370"/>
                </a:lnTo>
                <a:lnTo>
                  <a:pt x="1069086" y="295275"/>
                </a:lnTo>
                <a:lnTo>
                  <a:pt x="1069340" y="295275"/>
                </a:lnTo>
                <a:lnTo>
                  <a:pt x="1032974" y="296161"/>
                </a:lnTo>
                <a:lnTo>
                  <a:pt x="1289231" y="296161"/>
                </a:lnTo>
                <a:lnTo>
                  <a:pt x="1303397" y="293864"/>
                </a:lnTo>
                <a:lnTo>
                  <a:pt x="1301555" y="283083"/>
                </a:lnTo>
                <a:lnTo>
                  <a:pt x="1207897" y="283083"/>
                </a:lnTo>
                <a:lnTo>
                  <a:pt x="1208151" y="282956"/>
                </a:lnTo>
                <a:close/>
              </a:path>
              <a:path w="1376679" h="321310">
                <a:moveTo>
                  <a:pt x="996061" y="295910"/>
                </a:moveTo>
                <a:lnTo>
                  <a:pt x="996442" y="296037"/>
                </a:lnTo>
                <a:lnTo>
                  <a:pt x="1014666" y="296037"/>
                </a:lnTo>
                <a:lnTo>
                  <a:pt x="996061" y="295910"/>
                </a:lnTo>
                <a:close/>
              </a:path>
              <a:path w="1376679" h="321310">
                <a:moveTo>
                  <a:pt x="1311783" y="267081"/>
                </a:moveTo>
                <a:lnTo>
                  <a:pt x="1299166" y="269107"/>
                </a:lnTo>
                <a:lnTo>
                  <a:pt x="1303397" y="293864"/>
                </a:lnTo>
                <a:lnTo>
                  <a:pt x="1315847" y="291846"/>
                </a:lnTo>
                <a:lnTo>
                  <a:pt x="1311783" y="267081"/>
                </a:lnTo>
                <a:close/>
              </a:path>
              <a:path w="1376679" h="321310">
                <a:moveTo>
                  <a:pt x="1299166" y="269107"/>
                </a:moveTo>
                <a:lnTo>
                  <a:pt x="1241425" y="278384"/>
                </a:lnTo>
                <a:lnTo>
                  <a:pt x="1241678" y="278384"/>
                </a:lnTo>
                <a:lnTo>
                  <a:pt x="1207897" y="283083"/>
                </a:lnTo>
                <a:lnTo>
                  <a:pt x="1301555" y="283083"/>
                </a:lnTo>
                <a:lnTo>
                  <a:pt x="1299166" y="269107"/>
                </a:lnTo>
                <a:close/>
              </a:path>
              <a:path w="1376679" h="321310">
                <a:moveTo>
                  <a:pt x="839343" y="282448"/>
                </a:moveTo>
                <a:lnTo>
                  <a:pt x="839724" y="282575"/>
                </a:lnTo>
                <a:lnTo>
                  <a:pt x="840278" y="282575"/>
                </a:lnTo>
                <a:lnTo>
                  <a:pt x="839343" y="282448"/>
                </a:lnTo>
                <a:close/>
              </a:path>
              <a:path w="1376679" h="321310">
                <a:moveTo>
                  <a:pt x="797433" y="275336"/>
                </a:moveTo>
                <a:lnTo>
                  <a:pt x="797941" y="275463"/>
                </a:lnTo>
                <a:lnTo>
                  <a:pt x="798174" y="275463"/>
                </a:lnTo>
                <a:lnTo>
                  <a:pt x="797433" y="275336"/>
                </a:lnTo>
                <a:close/>
              </a:path>
              <a:path w="1376679" h="321310">
                <a:moveTo>
                  <a:pt x="1294892" y="244094"/>
                </a:moveTo>
                <a:lnTo>
                  <a:pt x="1299166" y="269107"/>
                </a:lnTo>
                <a:lnTo>
                  <a:pt x="1311783" y="267081"/>
                </a:lnTo>
                <a:lnTo>
                  <a:pt x="1370962" y="267081"/>
                </a:lnTo>
                <a:lnTo>
                  <a:pt x="1294892" y="244094"/>
                </a:lnTo>
                <a:close/>
              </a:path>
              <a:path w="1376679" h="321310">
                <a:moveTo>
                  <a:pt x="754506" y="266573"/>
                </a:moveTo>
                <a:lnTo>
                  <a:pt x="754888" y="266700"/>
                </a:lnTo>
                <a:lnTo>
                  <a:pt x="755127" y="266700"/>
                </a:lnTo>
                <a:lnTo>
                  <a:pt x="754506" y="266573"/>
                </a:lnTo>
                <a:close/>
              </a:path>
              <a:path w="1376679" h="321310">
                <a:moveTo>
                  <a:pt x="473710" y="183387"/>
                </a:moveTo>
                <a:lnTo>
                  <a:pt x="473837" y="183515"/>
                </a:lnTo>
                <a:lnTo>
                  <a:pt x="474077" y="183515"/>
                </a:lnTo>
                <a:lnTo>
                  <a:pt x="473710" y="183387"/>
                </a:lnTo>
                <a:close/>
              </a:path>
              <a:path w="1376679" h="321310">
                <a:moveTo>
                  <a:pt x="322706" y="127127"/>
                </a:moveTo>
                <a:lnTo>
                  <a:pt x="322834" y="127254"/>
                </a:lnTo>
                <a:lnTo>
                  <a:pt x="323036" y="127254"/>
                </a:lnTo>
                <a:lnTo>
                  <a:pt x="322706" y="127127"/>
                </a:lnTo>
                <a:close/>
              </a:path>
              <a:path w="1376679" h="321310">
                <a:moveTo>
                  <a:pt x="219455" y="86233"/>
                </a:moveTo>
                <a:lnTo>
                  <a:pt x="219772" y="86360"/>
                </a:lnTo>
                <a:lnTo>
                  <a:pt x="219455" y="86233"/>
                </a:lnTo>
                <a:close/>
              </a:path>
            </a:pathLst>
          </a:custGeom>
          <a:solidFill>
            <a:srgbClr val="E6AE00"/>
          </a:solidFill>
          <a:ln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6158199" y="3255836"/>
            <a:ext cx="1079659" cy="245269"/>
          </a:xfrm>
          <a:custGeom>
            <a:avLst/>
            <a:gdLst/>
            <a:ahLst/>
            <a:cxnLst/>
            <a:rect l="l" t="t" r="r" b="b"/>
            <a:pathLst>
              <a:path w="1439545" h="327025">
                <a:moveTo>
                  <a:pt x="24765" y="244983"/>
                </a:moveTo>
                <a:lnTo>
                  <a:pt x="0" y="326516"/>
                </a:lnTo>
                <a:lnTo>
                  <a:pt x="80010" y="297434"/>
                </a:lnTo>
                <a:lnTo>
                  <a:pt x="71315" y="289178"/>
                </a:lnTo>
                <a:lnTo>
                  <a:pt x="52577" y="289178"/>
                </a:lnTo>
                <a:lnTo>
                  <a:pt x="34671" y="271525"/>
                </a:lnTo>
                <a:lnTo>
                  <a:pt x="43403" y="262678"/>
                </a:lnTo>
                <a:lnTo>
                  <a:pt x="24765" y="244983"/>
                </a:lnTo>
                <a:close/>
              </a:path>
              <a:path w="1439545" h="327025">
                <a:moveTo>
                  <a:pt x="43403" y="262678"/>
                </a:moveTo>
                <a:lnTo>
                  <a:pt x="34671" y="271525"/>
                </a:lnTo>
                <a:lnTo>
                  <a:pt x="52577" y="289178"/>
                </a:lnTo>
                <a:lnTo>
                  <a:pt x="61641" y="279994"/>
                </a:lnTo>
                <a:lnTo>
                  <a:pt x="43403" y="262678"/>
                </a:lnTo>
                <a:close/>
              </a:path>
              <a:path w="1439545" h="327025">
                <a:moveTo>
                  <a:pt x="61641" y="279994"/>
                </a:moveTo>
                <a:lnTo>
                  <a:pt x="52577" y="289178"/>
                </a:lnTo>
                <a:lnTo>
                  <a:pt x="71315" y="289178"/>
                </a:lnTo>
                <a:lnTo>
                  <a:pt x="61641" y="279994"/>
                </a:lnTo>
                <a:close/>
              </a:path>
              <a:path w="1439545" h="327025">
                <a:moveTo>
                  <a:pt x="1438148" y="0"/>
                </a:moveTo>
                <a:lnTo>
                  <a:pt x="1068577" y="16637"/>
                </a:lnTo>
                <a:lnTo>
                  <a:pt x="858774" y="29463"/>
                </a:lnTo>
                <a:lnTo>
                  <a:pt x="759714" y="37211"/>
                </a:lnTo>
                <a:lnTo>
                  <a:pt x="665607" y="45974"/>
                </a:lnTo>
                <a:lnTo>
                  <a:pt x="577215" y="56134"/>
                </a:lnTo>
                <a:lnTo>
                  <a:pt x="495300" y="67818"/>
                </a:lnTo>
                <a:lnTo>
                  <a:pt x="444753" y="76453"/>
                </a:lnTo>
                <a:lnTo>
                  <a:pt x="397510" y="85978"/>
                </a:lnTo>
                <a:lnTo>
                  <a:pt x="353949" y="96265"/>
                </a:lnTo>
                <a:lnTo>
                  <a:pt x="313817" y="107441"/>
                </a:lnTo>
                <a:lnTo>
                  <a:pt x="276987" y="119252"/>
                </a:lnTo>
                <a:lnTo>
                  <a:pt x="227329" y="138430"/>
                </a:lnTo>
                <a:lnTo>
                  <a:pt x="183515" y="159131"/>
                </a:lnTo>
                <a:lnTo>
                  <a:pt x="133350" y="188595"/>
                </a:lnTo>
                <a:lnTo>
                  <a:pt x="90804" y="219710"/>
                </a:lnTo>
                <a:lnTo>
                  <a:pt x="53975" y="251968"/>
                </a:lnTo>
                <a:lnTo>
                  <a:pt x="43403" y="262678"/>
                </a:lnTo>
                <a:lnTo>
                  <a:pt x="61641" y="279994"/>
                </a:lnTo>
                <a:lnTo>
                  <a:pt x="71126" y="270383"/>
                </a:lnTo>
                <a:lnTo>
                  <a:pt x="71627" y="269875"/>
                </a:lnTo>
                <a:lnTo>
                  <a:pt x="88519" y="254508"/>
                </a:lnTo>
                <a:lnTo>
                  <a:pt x="106807" y="239013"/>
                </a:lnTo>
                <a:lnTo>
                  <a:pt x="126238" y="223900"/>
                </a:lnTo>
                <a:lnTo>
                  <a:pt x="126466" y="223900"/>
                </a:lnTo>
                <a:lnTo>
                  <a:pt x="147078" y="209676"/>
                </a:lnTo>
                <a:lnTo>
                  <a:pt x="146939" y="209676"/>
                </a:lnTo>
                <a:lnTo>
                  <a:pt x="170025" y="195325"/>
                </a:lnTo>
                <a:lnTo>
                  <a:pt x="182274" y="188340"/>
                </a:lnTo>
                <a:lnTo>
                  <a:pt x="195088" y="181483"/>
                </a:lnTo>
                <a:lnTo>
                  <a:pt x="208409" y="174751"/>
                </a:lnTo>
                <a:lnTo>
                  <a:pt x="222630" y="168021"/>
                </a:lnTo>
                <a:lnTo>
                  <a:pt x="237074" y="161671"/>
                </a:lnTo>
                <a:lnTo>
                  <a:pt x="252602" y="155321"/>
                </a:lnTo>
                <a:lnTo>
                  <a:pt x="252349" y="155321"/>
                </a:lnTo>
                <a:lnTo>
                  <a:pt x="268604" y="149098"/>
                </a:lnTo>
                <a:lnTo>
                  <a:pt x="285017" y="143128"/>
                </a:lnTo>
                <a:lnTo>
                  <a:pt x="302895" y="137160"/>
                </a:lnTo>
                <a:lnTo>
                  <a:pt x="303044" y="137160"/>
                </a:lnTo>
                <a:lnTo>
                  <a:pt x="321183" y="131445"/>
                </a:lnTo>
                <a:lnTo>
                  <a:pt x="321360" y="131445"/>
                </a:lnTo>
                <a:lnTo>
                  <a:pt x="340360" y="125857"/>
                </a:lnTo>
                <a:lnTo>
                  <a:pt x="340575" y="125857"/>
                </a:lnTo>
                <a:lnTo>
                  <a:pt x="360299" y="120523"/>
                </a:lnTo>
                <a:lnTo>
                  <a:pt x="360562" y="120523"/>
                </a:lnTo>
                <a:lnTo>
                  <a:pt x="381253" y="115443"/>
                </a:lnTo>
                <a:lnTo>
                  <a:pt x="381000" y="115443"/>
                </a:lnTo>
                <a:lnTo>
                  <a:pt x="403098" y="110489"/>
                </a:lnTo>
                <a:lnTo>
                  <a:pt x="402844" y="110489"/>
                </a:lnTo>
                <a:lnTo>
                  <a:pt x="425703" y="105790"/>
                </a:lnTo>
                <a:lnTo>
                  <a:pt x="449452" y="101091"/>
                </a:lnTo>
                <a:lnTo>
                  <a:pt x="449199" y="101091"/>
                </a:lnTo>
                <a:lnTo>
                  <a:pt x="473964" y="96774"/>
                </a:lnTo>
                <a:lnTo>
                  <a:pt x="499364" y="92583"/>
                </a:lnTo>
                <a:lnTo>
                  <a:pt x="552703" y="84709"/>
                </a:lnTo>
                <a:lnTo>
                  <a:pt x="580517" y="81025"/>
                </a:lnTo>
                <a:lnTo>
                  <a:pt x="580263" y="81025"/>
                </a:lnTo>
                <a:lnTo>
                  <a:pt x="638301" y="74168"/>
                </a:lnTo>
                <a:lnTo>
                  <a:pt x="668274" y="70993"/>
                </a:lnTo>
                <a:lnTo>
                  <a:pt x="698880" y="67945"/>
                </a:lnTo>
                <a:lnTo>
                  <a:pt x="761873" y="62230"/>
                </a:lnTo>
                <a:lnTo>
                  <a:pt x="794258" y="59562"/>
                </a:lnTo>
                <a:lnTo>
                  <a:pt x="794130" y="59562"/>
                </a:lnTo>
                <a:lnTo>
                  <a:pt x="860551" y="54483"/>
                </a:lnTo>
                <a:lnTo>
                  <a:pt x="862322" y="54483"/>
                </a:lnTo>
                <a:lnTo>
                  <a:pt x="928751" y="50037"/>
                </a:lnTo>
                <a:lnTo>
                  <a:pt x="1289685" y="31369"/>
                </a:lnTo>
                <a:lnTo>
                  <a:pt x="1439164" y="25146"/>
                </a:lnTo>
                <a:lnTo>
                  <a:pt x="1438148" y="0"/>
                </a:lnTo>
                <a:close/>
              </a:path>
              <a:path w="1439545" h="327025">
                <a:moveTo>
                  <a:pt x="71676" y="269875"/>
                </a:moveTo>
                <a:lnTo>
                  <a:pt x="71187" y="270321"/>
                </a:lnTo>
                <a:lnTo>
                  <a:pt x="71676" y="269875"/>
                </a:lnTo>
                <a:close/>
              </a:path>
              <a:path w="1439545" h="327025">
                <a:moveTo>
                  <a:pt x="88564" y="254508"/>
                </a:moveTo>
                <a:lnTo>
                  <a:pt x="88265" y="254762"/>
                </a:lnTo>
                <a:lnTo>
                  <a:pt x="88564" y="254508"/>
                </a:lnTo>
                <a:close/>
              </a:path>
              <a:path w="1439545" h="327025">
                <a:moveTo>
                  <a:pt x="106913" y="239013"/>
                </a:moveTo>
                <a:lnTo>
                  <a:pt x="106425" y="239395"/>
                </a:lnTo>
                <a:lnTo>
                  <a:pt x="106913" y="239013"/>
                </a:lnTo>
                <a:close/>
              </a:path>
              <a:path w="1439545" h="327025">
                <a:moveTo>
                  <a:pt x="126466" y="223900"/>
                </a:moveTo>
                <a:lnTo>
                  <a:pt x="126238" y="223900"/>
                </a:lnTo>
                <a:lnTo>
                  <a:pt x="125729" y="224409"/>
                </a:lnTo>
                <a:lnTo>
                  <a:pt x="126466" y="223900"/>
                </a:lnTo>
                <a:close/>
              </a:path>
              <a:path w="1439545" h="327025">
                <a:moveTo>
                  <a:pt x="147447" y="209423"/>
                </a:moveTo>
                <a:lnTo>
                  <a:pt x="146939" y="209676"/>
                </a:lnTo>
                <a:lnTo>
                  <a:pt x="147078" y="209676"/>
                </a:lnTo>
                <a:lnTo>
                  <a:pt x="147447" y="209423"/>
                </a:lnTo>
                <a:close/>
              </a:path>
              <a:path w="1439545" h="327025">
                <a:moveTo>
                  <a:pt x="170434" y="195072"/>
                </a:moveTo>
                <a:lnTo>
                  <a:pt x="169925" y="195325"/>
                </a:lnTo>
                <a:lnTo>
                  <a:pt x="170434" y="195072"/>
                </a:lnTo>
                <a:close/>
              </a:path>
              <a:path w="1439545" h="327025">
                <a:moveTo>
                  <a:pt x="182499" y="188213"/>
                </a:moveTo>
                <a:lnTo>
                  <a:pt x="182245" y="188340"/>
                </a:lnTo>
                <a:lnTo>
                  <a:pt x="182499" y="188213"/>
                </a:lnTo>
                <a:close/>
              </a:path>
              <a:path w="1439545" h="327025">
                <a:moveTo>
                  <a:pt x="222665" y="168021"/>
                </a:moveTo>
                <a:lnTo>
                  <a:pt x="222376" y="168148"/>
                </a:lnTo>
                <a:lnTo>
                  <a:pt x="222665" y="168021"/>
                </a:lnTo>
                <a:close/>
              </a:path>
              <a:path w="1439545" h="327025">
                <a:moveTo>
                  <a:pt x="237363" y="161544"/>
                </a:moveTo>
                <a:lnTo>
                  <a:pt x="236982" y="161671"/>
                </a:lnTo>
                <a:lnTo>
                  <a:pt x="237363" y="161544"/>
                </a:lnTo>
                <a:close/>
              </a:path>
              <a:path w="1439545" h="327025">
                <a:moveTo>
                  <a:pt x="303044" y="137160"/>
                </a:moveTo>
                <a:lnTo>
                  <a:pt x="302895" y="137160"/>
                </a:lnTo>
                <a:lnTo>
                  <a:pt x="302641" y="137287"/>
                </a:lnTo>
                <a:lnTo>
                  <a:pt x="303044" y="137160"/>
                </a:lnTo>
                <a:close/>
              </a:path>
              <a:path w="1439545" h="327025">
                <a:moveTo>
                  <a:pt x="321360" y="131445"/>
                </a:moveTo>
                <a:lnTo>
                  <a:pt x="321183" y="131445"/>
                </a:lnTo>
                <a:lnTo>
                  <a:pt x="320928" y="131572"/>
                </a:lnTo>
                <a:lnTo>
                  <a:pt x="321360" y="131445"/>
                </a:lnTo>
                <a:close/>
              </a:path>
              <a:path w="1439545" h="327025">
                <a:moveTo>
                  <a:pt x="340575" y="125857"/>
                </a:moveTo>
                <a:lnTo>
                  <a:pt x="340360" y="125857"/>
                </a:lnTo>
                <a:lnTo>
                  <a:pt x="340105" y="125984"/>
                </a:lnTo>
                <a:lnTo>
                  <a:pt x="340575" y="125857"/>
                </a:lnTo>
                <a:close/>
              </a:path>
              <a:path w="1439545" h="327025">
                <a:moveTo>
                  <a:pt x="360562" y="120523"/>
                </a:moveTo>
                <a:lnTo>
                  <a:pt x="360299" y="120523"/>
                </a:lnTo>
                <a:lnTo>
                  <a:pt x="360045" y="120650"/>
                </a:lnTo>
                <a:lnTo>
                  <a:pt x="360562" y="120523"/>
                </a:lnTo>
                <a:close/>
              </a:path>
              <a:path w="1439545" h="327025">
                <a:moveTo>
                  <a:pt x="862322" y="54483"/>
                </a:moveTo>
                <a:lnTo>
                  <a:pt x="860551" y="54483"/>
                </a:lnTo>
                <a:lnTo>
                  <a:pt x="862322" y="54483"/>
                </a:lnTo>
                <a:close/>
              </a:path>
            </a:pathLst>
          </a:custGeom>
          <a:solidFill>
            <a:srgbClr val="E6AE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608" y="1791081"/>
            <a:ext cx="6243638" cy="984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319469" y="1809940"/>
            <a:ext cx="6171057" cy="9115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4892039" y="1971074"/>
            <a:ext cx="1661922" cy="8138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4920329" y="1999393"/>
            <a:ext cx="1570673" cy="722471"/>
          </a:xfrm>
          <a:custGeom>
            <a:avLst/>
            <a:gdLst/>
            <a:ahLst/>
            <a:cxnLst/>
            <a:rect l="l" t="t" r="r" b="b"/>
            <a:pathLst>
              <a:path w="2094229" h="963294">
                <a:moveTo>
                  <a:pt x="0" y="963168"/>
                </a:moveTo>
                <a:lnTo>
                  <a:pt x="2093976" y="963168"/>
                </a:lnTo>
                <a:lnTo>
                  <a:pt x="2093976" y="0"/>
                </a:lnTo>
                <a:lnTo>
                  <a:pt x="0" y="0"/>
                </a:lnTo>
                <a:lnTo>
                  <a:pt x="0" y="963168"/>
                </a:lnTo>
                <a:close/>
              </a:path>
            </a:pathLst>
          </a:custGeom>
          <a:ln w="25146">
            <a:solidFill>
              <a:srgbClr val="E6AE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2611183" y="2980353"/>
            <a:ext cx="1622489" cy="486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2630042" y="2999232"/>
            <a:ext cx="1549908" cy="4143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5005196" y="3318701"/>
            <a:ext cx="1458468" cy="14653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5024056" y="3337559"/>
            <a:ext cx="1385888" cy="13927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6490812" y="2237708"/>
            <a:ext cx="326707" cy="57150"/>
          </a:xfrm>
          <a:custGeom>
            <a:avLst/>
            <a:gdLst/>
            <a:ahLst/>
            <a:cxnLst/>
            <a:rect l="l" t="t" r="r" b="b"/>
            <a:pathLst>
              <a:path w="435609" h="76200">
                <a:moveTo>
                  <a:pt x="359028" y="0"/>
                </a:moveTo>
                <a:lnTo>
                  <a:pt x="359028" y="76200"/>
                </a:lnTo>
                <a:lnTo>
                  <a:pt x="410082" y="50673"/>
                </a:lnTo>
                <a:lnTo>
                  <a:pt x="371728" y="50673"/>
                </a:lnTo>
                <a:lnTo>
                  <a:pt x="371728" y="25526"/>
                </a:lnTo>
                <a:lnTo>
                  <a:pt x="410082" y="25526"/>
                </a:lnTo>
                <a:lnTo>
                  <a:pt x="359028" y="0"/>
                </a:lnTo>
                <a:close/>
              </a:path>
              <a:path w="435609" h="76200">
                <a:moveTo>
                  <a:pt x="359028" y="25526"/>
                </a:moveTo>
                <a:lnTo>
                  <a:pt x="0" y="25526"/>
                </a:lnTo>
                <a:lnTo>
                  <a:pt x="0" y="50673"/>
                </a:lnTo>
                <a:lnTo>
                  <a:pt x="359028" y="50673"/>
                </a:lnTo>
                <a:lnTo>
                  <a:pt x="359028" y="25526"/>
                </a:lnTo>
                <a:close/>
              </a:path>
              <a:path w="435609" h="76200">
                <a:moveTo>
                  <a:pt x="410082" y="25526"/>
                </a:moveTo>
                <a:lnTo>
                  <a:pt x="371728" y="25526"/>
                </a:lnTo>
                <a:lnTo>
                  <a:pt x="371728" y="50673"/>
                </a:lnTo>
                <a:lnTo>
                  <a:pt x="410082" y="50673"/>
                </a:lnTo>
                <a:lnTo>
                  <a:pt x="435228" y="38100"/>
                </a:lnTo>
                <a:lnTo>
                  <a:pt x="410082" y="25526"/>
                </a:lnTo>
                <a:close/>
              </a:path>
            </a:pathLst>
          </a:custGeom>
          <a:solidFill>
            <a:srgbClr val="E6AE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2631948" y="3488626"/>
            <a:ext cx="1793558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algn="just">
              <a:spcBef>
                <a:spcPts val="75"/>
              </a:spcBef>
            </a:pPr>
            <a:r>
              <a:rPr sz="1200" b="1" dirty="0">
                <a:solidFill>
                  <a:srgbClr val="0D0D0D"/>
                </a:solidFill>
                <a:latin typeface="Calibri"/>
                <a:cs typeface="Calibri"/>
              </a:rPr>
              <a:t>Split a </a:t>
            </a:r>
            <a:r>
              <a:rPr sz="1200" b="1" spc="-11" dirty="0">
                <a:solidFill>
                  <a:srgbClr val="0D0D0D"/>
                </a:solidFill>
                <a:latin typeface="Calibri"/>
                <a:cs typeface="Calibri"/>
              </a:rPr>
              <a:t>text </a:t>
            </a:r>
            <a:r>
              <a:rPr sz="1200" b="1" spc="-4" dirty="0">
                <a:solidFill>
                  <a:srgbClr val="0D0D0D"/>
                </a:solidFill>
                <a:latin typeface="Calibri"/>
                <a:cs typeface="Calibri"/>
              </a:rPr>
              <a:t>column </a:t>
            </a:r>
            <a:r>
              <a:rPr sz="1200" spc="-4" dirty="0">
                <a:solidFill>
                  <a:srgbClr val="0D0D0D"/>
                </a:solidFill>
                <a:latin typeface="Calibri"/>
                <a:cs typeface="Calibri"/>
              </a:rPr>
              <a:t>based</a:t>
            </a:r>
            <a:r>
              <a:rPr sz="1200" spc="-71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200" spc="-4" dirty="0">
                <a:solidFill>
                  <a:srgbClr val="0D0D0D"/>
                </a:solidFill>
                <a:latin typeface="Calibri"/>
                <a:cs typeface="Calibri"/>
              </a:rPr>
              <a:t>on  either </a:t>
            </a:r>
            <a:r>
              <a:rPr sz="1200" dirty="0">
                <a:solidFill>
                  <a:srgbClr val="0D0D0D"/>
                </a:solidFill>
                <a:latin typeface="Calibri"/>
                <a:cs typeface="Calibri"/>
              </a:rPr>
              <a:t>a </a:t>
            </a:r>
            <a:r>
              <a:rPr sz="1200" spc="-4" dirty="0">
                <a:solidFill>
                  <a:srgbClr val="0D0D0D"/>
                </a:solidFill>
                <a:latin typeface="Calibri"/>
                <a:cs typeface="Calibri"/>
              </a:rPr>
              <a:t>specific </a:t>
            </a:r>
            <a:r>
              <a:rPr sz="1200" spc="-8" dirty="0">
                <a:solidFill>
                  <a:srgbClr val="0D0D0D"/>
                </a:solidFill>
                <a:latin typeface="Calibri"/>
                <a:cs typeface="Calibri"/>
              </a:rPr>
              <a:t>delimiter </a:t>
            </a:r>
            <a:r>
              <a:rPr sz="1200" spc="-4" dirty="0">
                <a:solidFill>
                  <a:srgbClr val="0D0D0D"/>
                </a:solidFill>
                <a:latin typeface="Calibri"/>
                <a:cs typeface="Calibri"/>
              </a:rPr>
              <a:t>or  </a:t>
            </a:r>
            <a:r>
              <a:rPr sz="1200" dirty="0">
                <a:solidFill>
                  <a:srgbClr val="0D0D0D"/>
                </a:solidFill>
                <a:latin typeface="Calibri"/>
                <a:cs typeface="Calibri"/>
              </a:rPr>
              <a:t>a </a:t>
            </a:r>
            <a:r>
              <a:rPr sz="1200" spc="-4" dirty="0">
                <a:solidFill>
                  <a:srgbClr val="0D0D0D"/>
                </a:solidFill>
                <a:latin typeface="Calibri"/>
                <a:cs typeface="Calibri"/>
              </a:rPr>
              <a:t>number of</a:t>
            </a:r>
            <a:r>
              <a:rPr sz="1200" spc="-19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200" spc="-8" dirty="0">
                <a:solidFill>
                  <a:srgbClr val="0D0D0D"/>
                </a:solidFill>
                <a:latin typeface="Calibri"/>
                <a:cs typeface="Calibri"/>
              </a:rPr>
              <a:t>characters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20627" y="4824222"/>
            <a:ext cx="2519363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200" b="1" spc="-4" dirty="0">
                <a:solidFill>
                  <a:srgbClr val="0D0D0D"/>
                </a:solidFill>
                <a:latin typeface="Calibri"/>
                <a:cs typeface="Calibri"/>
              </a:rPr>
              <a:t>Format </a:t>
            </a:r>
            <a:r>
              <a:rPr sz="1200" b="1" dirty="0">
                <a:solidFill>
                  <a:srgbClr val="0D0D0D"/>
                </a:solidFill>
                <a:latin typeface="Calibri"/>
                <a:cs typeface="Calibri"/>
              </a:rPr>
              <a:t>a </a:t>
            </a:r>
            <a:r>
              <a:rPr sz="1200" b="1" spc="-11" dirty="0">
                <a:solidFill>
                  <a:srgbClr val="0D0D0D"/>
                </a:solidFill>
                <a:latin typeface="Calibri"/>
                <a:cs typeface="Calibri"/>
              </a:rPr>
              <a:t>text </a:t>
            </a:r>
            <a:r>
              <a:rPr sz="1200" b="1" spc="-4" dirty="0">
                <a:solidFill>
                  <a:srgbClr val="0D0D0D"/>
                </a:solidFill>
                <a:latin typeface="Calibri"/>
                <a:cs typeface="Calibri"/>
              </a:rPr>
              <a:t>column </a:t>
            </a:r>
            <a:r>
              <a:rPr sz="1200" spc="-11" dirty="0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sz="1200" spc="-23" dirty="0">
                <a:solidFill>
                  <a:srgbClr val="0D0D0D"/>
                </a:solidFill>
                <a:latin typeface="Calibri"/>
                <a:cs typeface="Calibri"/>
              </a:rPr>
              <a:t>upper, </a:t>
            </a:r>
            <a:r>
              <a:rPr sz="1200" spc="-4" dirty="0">
                <a:solidFill>
                  <a:srgbClr val="0D0D0D"/>
                </a:solidFill>
                <a:latin typeface="Calibri"/>
                <a:cs typeface="Calibri"/>
              </a:rPr>
              <a:t>lower or  </a:t>
            </a:r>
            <a:r>
              <a:rPr sz="1200" spc="-8" dirty="0">
                <a:solidFill>
                  <a:srgbClr val="0D0D0D"/>
                </a:solidFill>
                <a:latin typeface="Calibri"/>
                <a:cs typeface="Calibri"/>
              </a:rPr>
              <a:t>proper </a:t>
            </a:r>
            <a:r>
              <a:rPr sz="1200" spc="-4" dirty="0">
                <a:solidFill>
                  <a:srgbClr val="0D0D0D"/>
                </a:solidFill>
                <a:latin typeface="Calibri"/>
                <a:cs typeface="Calibri"/>
              </a:rPr>
              <a:t>case, or </a:t>
            </a:r>
            <a:r>
              <a:rPr sz="1200" dirty="0">
                <a:solidFill>
                  <a:srgbClr val="0D0D0D"/>
                </a:solidFill>
                <a:latin typeface="Calibri"/>
                <a:cs typeface="Calibri"/>
              </a:rPr>
              <a:t>add a </a:t>
            </a:r>
            <a:r>
              <a:rPr sz="1200" spc="-11" dirty="0">
                <a:solidFill>
                  <a:srgbClr val="0D0D0D"/>
                </a:solidFill>
                <a:latin typeface="Calibri"/>
                <a:cs typeface="Calibri"/>
              </a:rPr>
              <a:t>prefix </a:t>
            </a:r>
            <a:r>
              <a:rPr sz="1200" spc="-4" dirty="0">
                <a:solidFill>
                  <a:srgbClr val="0D0D0D"/>
                </a:solidFill>
                <a:latin typeface="Calibri"/>
                <a:cs typeface="Calibri"/>
              </a:rPr>
              <a:t>or</a:t>
            </a:r>
            <a:r>
              <a:rPr sz="1200" spc="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200" spc="-8" dirty="0">
                <a:solidFill>
                  <a:srgbClr val="0D0D0D"/>
                </a:solidFill>
                <a:latin typeface="Calibri"/>
                <a:cs typeface="Calibri"/>
              </a:rPr>
              <a:t>suffix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20627" y="5305425"/>
            <a:ext cx="2915603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050" b="1" i="1" spc="-4" dirty="0">
                <a:solidFill>
                  <a:srgbClr val="0D0D0D"/>
                </a:solidFill>
                <a:latin typeface="Calibri"/>
                <a:cs typeface="Calibri"/>
              </a:rPr>
              <a:t>Tip: </a:t>
            </a:r>
            <a:r>
              <a:rPr sz="1050" i="1" spc="-4" dirty="0">
                <a:solidFill>
                  <a:srgbClr val="0D0D0D"/>
                </a:solidFill>
                <a:latin typeface="Calibri"/>
                <a:cs typeface="Calibri"/>
              </a:rPr>
              <a:t>Use “Trim” </a:t>
            </a:r>
            <a:r>
              <a:rPr sz="1050" i="1" spc="-11" dirty="0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sz="1050" i="1" spc="-4" dirty="0">
                <a:solidFill>
                  <a:srgbClr val="0D0D0D"/>
                </a:solidFill>
                <a:latin typeface="Calibri"/>
                <a:cs typeface="Calibri"/>
              </a:rPr>
              <a:t>eliminate leading &amp; trailing spaces,  or “Clean” </a:t>
            </a:r>
            <a:r>
              <a:rPr sz="1050" i="1" spc="-11" dirty="0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sz="1050" i="1" spc="-4" dirty="0">
                <a:solidFill>
                  <a:srgbClr val="0D0D0D"/>
                </a:solidFill>
                <a:latin typeface="Calibri"/>
                <a:cs typeface="Calibri"/>
              </a:rPr>
              <a:t>remove </a:t>
            </a:r>
            <a:r>
              <a:rPr sz="1050" i="1" spc="-8" dirty="0">
                <a:solidFill>
                  <a:srgbClr val="0D0D0D"/>
                </a:solidFill>
                <a:latin typeface="Calibri"/>
                <a:cs typeface="Calibri"/>
              </a:rPr>
              <a:t>non-printable</a:t>
            </a:r>
            <a:r>
              <a:rPr sz="1050" i="1" spc="11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050" i="1" spc="-4" dirty="0">
                <a:solidFill>
                  <a:srgbClr val="0D0D0D"/>
                </a:solidFill>
                <a:latin typeface="Calibri"/>
                <a:cs typeface="Calibri"/>
              </a:rPr>
              <a:t>characters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67905" y="3309937"/>
            <a:ext cx="1944053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200" b="1" spc="-4" dirty="0">
                <a:solidFill>
                  <a:srgbClr val="0D0D0D"/>
                </a:solidFill>
                <a:latin typeface="Calibri"/>
                <a:cs typeface="Calibri"/>
              </a:rPr>
              <a:t>Extract </a:t>
            </a:r>
            <a:r>
              <a:rPr sz="1200" b="1" spc="-8" dirty="0">
                <a:solidFill>
                  <a:srgbClr val="0D0D0D"/>
                </a:solidFill>
                <a:latin typeface="Calibri"/>
                <a:cs typeface="Calibri"/>
              </a:rPr>
              <a:t>characters from </a:t>
            </a:r>
            <a:r>
              <a:rPr sz="1200" b="1" dirty="0">
                <a:solidFill>
                  <a:srgbClr val="0D0D0D"/>
                </a:solidFill>
                <a:latin typeface="Calibri"/>
                <a:cs typeface="Calibri"/>
              </a:rPr>
              <a:t>a </a:t>
            </a:r>
            <a:r>
              <a:rPr sz="1200" b="1" spc="-11" dirty="0">
                <a:solidFill>
                  <a:srgbClr val="0D0D0D"/>
                </a:solidFill>
                <a:latin typeface="Calibri"/>
                <a:cs typeface="Calibri"/>
              </a:rPr>
              <a:t>text  </a:t>
            </a:r>
            <a:r>
              <a:rPr sz="1200" b="1" spc="-4" dirty="0">
                <a:solidFill>
                  <a:srgbClr val="0D0D0D"/>
                </a:solidFill>
                <a:latin typeface="Calibri"/>
                <a:cs typeface="Calibri"/>
              </a:rPr>
              <a:t>column </a:t>
            </a:r>
            <a:r>
              <a:rPr sz="1200" spc="-4" dirty="0">
                <a:solidFill>
                  <a:srgbClr val="0D0D0D"/>
                </a:solidFill>
                <a:latin typeface="Calibri"/>
                <a:cs typeface="Calibri"/>
              </a:rPr>
              <a:t>based on </a:t>
            </a:r>
            <a:r>
              <a:rPr sz="1200" spc="-11" dirty="0">
                <a:solidFill>
                  <a:srgbClr val="0D0D0D"/>
                </a:solidFill>
                <a:latin typeface="Calibri"/>
                <a:cs typeface="Calibri"/>
              </a:rPr>
              <a:t>fixed </a:t>
            </a:r>
            <a:r>
              <a:rPr sz="1200" spc="-4" dirty="0">
                <a:solidFill>
                  <a:srgbClr val="0D0D0D"/>
                </a:solidFill>
                <a:latin typeface="Calibri"/>
                <a:cs typeface="Calibri"/>
              </a:rPr>
              <a:t>lengths,  </a:t>
            </a:r>
            <a:r>
              <a:rPr sz="1200" spc="-8" dirty="0">
                <a:solidFill>
                  <a:srgbClr val="0D0D0D"/>
                </a:solidFill>
                <a:latin typeface="Calibri"/>
                <a:cs typeface="Calibri"/>
              </a:rPr>
              <a:t>first/last, ranges </a:t>
            </a:r>
            <a:r>
              <a:rPr sz="1200" spc="-4" dirty="0">
                <a:solidFill>
                  <a:srgbClr val="0D0D0D"/>
                </a:solidFill>
                <a:latin typeface="Calibri"/>
                <a:cs typeface="Calibri"/>
              </a:rPr>
              <a:t>or </a:t>
            </a:r>
            <a:r>
              <a:rPr sz="1200" spc="-8" dirty="0">
                <a:solidFill>
                  <a:srgbClr val="0D0D0D"/>
                </a:solidFill>
                <a:latin typeface="Calibri"/>
                <a:cs typeface="Calibri"/>
              </a:rPr>
              <a:t>delimiters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67905" y="3974021"/>
            <a:ext cx="1885950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050" b="1" i="1" spc="-4" dirty="0">
                <a:solidFill>
                  <a:srgbClr val="0D0D0D"/>
                </a:solidFill>
                <a:latin typeface="Calibri"/>
                <a:cs typeface="Calibri"/>
              </a:rPr>
              <a:t>Tip</a:t>
            </a:r>
            <a:r>
              <a:rPr sz="1050" i="1" spc="-4" dirty="0">
                <a:solidFill>
                  <a:srgbClr val="0D0D0D"/>
                </a:solidFill>
                <a:latin typeface="Calibri"/>
                <a:cs typeface="Calibri"/>
              </a:rPr>
              <a:t>: Select two or more </a:t>
            </a:r>
            <a:r>
              <a:rPr sz="1050" i="1" spc="-8" dirty="0">
                <a:solidFill>
                  <a:srgbClr val="0D0D0D"/>
                </a:solidFill>
                <a:latin typeface="Calibri"/>
                <a:cs typeface="Calibri"/>
              </a:rPr>
              <a:t>columns</a:t>
            </a:r>
            <a:r>
              <a:rPr sz="1050" i="1" spc="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050" i="1" spc="-11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endParaRPr sz="1050">
              <a:latin typeface="Calibri"/>
              <a:cs typeface="Calibri"/>
            </a:endParaRPr>
          </a:p>
          <a:p>
            <a:pPr marL="9525"/>
            <a:r>
              <a:rPr sz="1050" b="1" i="1" spc="-4" dirty="0">
                <a:solidFill>
                  <a:srgbClr val="0D0D0D"/>
                </a:solidFill>
                <a:latin typeface="Calibri"/>
                <a:cs typeface="Calibri"/>
              </a:rPr>
              <a:t>merge </a:t>
            </a:r>
            <a:r>
              <a:rPr sz="1050" i="1" spc="-4" dirty="0">
                <a:solidFill>
                  <a:srgbClr val="0D0D0D"/>
                </a:solidFill>
                <a:latin typeface="Calibri"/>
                <a:cs typeface="Calibri"/>
              </a:rPr>
              <a:t>(or </a:t>
            </a:r>
            <a:r>
              <a:rPr sz="1050" b="1" i="1" spc="-8" dirty="0">
                <a:solidFill>
                  <a:srgbClr val="0D0D0D"/>
                </a:solidFill>
                <a:latin typeface="Calibri"/>
                <a:cs typeface="Calibri"/>
              </a:rPr>
              <a:t>concatenate</a:t>
            </a:r>
            <a:r>
              <a:rPr sz="1050" i="1" spc="-8" dirty="0">
                <a:solidFill>
                  <a:srgbClr val="0D0D0D"/>
                </a:solidFill>
                <a:latin typeface="Calibri"/>
                <a:cs typeface="Calibri"/>
              </a:rPr>
              <a:t>)</a:t>
            </a:r>
            <a:r>
              <a:rPr sz="1050" i="1" spc="-19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050" i="1" spc="-8" dirty="0">
                <a:solidFill>
                  <a:srgbClr val="0D0D0D"/>
                </a:solidFill>
                <a:latin typeface="Calibri"/>
                <a:cs typeface="Calibri"/>
              </a:rPr>
              <a:t>fields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689956" y="656421"/>
            <a:ext cx="4454841" cy="501580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3200" spc="-8" dirty="0">
                <a:latin typeface="Bradley Hand ITC" panose="03070402050302030203" pitchFamily="66" charset="0"/>
                <a:cs typeface="Calibri"/>
              </a:rPr>
              <a:t>TEXT-SPECIFIC</a:t>
            </a:r>
            <a:r>
              <a:rPr sz="3200" spc="-4" dirty="0">
                <a:latin typeface="Bradley Hand ITC" panose="03070402050302030203" pitchFamily="66" charset="0"/>
                <a:cs typeface="Calibri"/>
              </a:rPr>
              <a:t> </a:t>
            </a:r>
            <a:r>
              <a:rPr sz="3200" spc="-19" dirty="0">
                <a:latin typeface="Bradley Hand ITC" panose="03070402050302030203" pitchFamily="66" charset="0"/>
                <a:cs typeface="Calibri"/>
              </a:rPr>
              <a:t>TOOLS</a:t>
            </a:r>
            <a:endParaRPr sz="3200" dirty="0">
              <a:latin typeface="Bradley Hand ITC" panose="03070402050302030203" pitchFamily="66" charset="0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1461896"/>
            <a:ext cx="9144000" cy="342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6854571" y="1791081"/>
            <a:ext cx="1557338" cy="14504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6873430" y="1809940"/>
            <a:ext cx="1484757" cy="13778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3600546" y="2505646"/>
            <a:ext cx="1316831" cy="423863"/>
          </a:xfrm>
          <a:custGeom>
            <a:avLst/>
            <a:gdLst/>
            <a:ahLst/>
            <a:cxnLst/>
            <a:rect l="l" t="t" r="r" b="b"/>
            <a:pathLst>
              <a:path w="1755775" h="565150">
                <a:moveTo>
                  <a:pt x="0" y="480187"/>
                </a:moveTo>
                <a:lnTo>
                  <a:pt x="10160" y="564768"/>
                </a:lnTo>
                <a:lnTo>
                  <a:pt x="67507" y="509904"/>
                </a:lnTo>
                <a:lnTo>
                  <a:pt x="43052" y="509904"/>
                </a:lnTo>
                <a:lnTo>
                  <a:pt x="19938" y="499999"/>
                </a:lnTo>
                <a:lnTo>
                  <a:pt x="24632" y="488993"/>
                </a:lnTo>
                <a:lnTo>
                  <a:pt x="0" y="480187"/>
                </a:lnTo>
                <a:close/>
              </a:path>
              <a:path w="1755775" h="565150">
                <a:moveTo>
                  <a:pt x="24632" y="488993"/>
                </a:moveTo>
                <a:lnTo>
                  <a:pt x="19938" y="499999"/>
                </a:lnTo>
                <a:lnTo>
                  <a:pt x="43052" y="509904"/>
                </a:lnTo>
                <a:lnTo>
                  <a:pt x="48388" y="497487"/>
                </a:lnTo>
                <a:lnTo>
                  <a:pt x="24632" y="488993"/>
                </a:lnTo>
                <a:close/>
              </a:path>
              <a:path w="1755775" h="565150">
                <a:moveTo>
                  <a:pt x="48388" y="497487"/>
                </a:moveTo>
                <a:lnTo>
                  <a:pt x="43052" y="509904"/>
                </a:lnTo>
                <a:lnTo>
                  <a:pt x="67507" y="509904"/>
                </a:lnTo>
                <a:lnTo>
                  <a:pt x="71755" y="505840"/>
                </a:lnTo>
                <a:lnTo>
                  <a:pt x="48388" y="497487"/>
                </a:lnTo>
                <a:close/>
              </a:path>
              <a:path w="1755775" h="565150">
                <a:moveTo>
                  <a:pt x="1750441" y="0"/>
                </a:moveTo>
                <a:lnTo>
                  <a:pt x="1032637" y="144272"/>
                </a:lnTo>
                <a:lnTo>
                  <a:pt x="716661" y="213487"/>
                </a:lnTo>
                <a:lnTo>
                  <a:pt x="558038" y="251460"/>
                </a:lnTo>
                <a:lnTo>
                  <a:pt x="485901" y="270001"/>
                </a:lnTo>
                <a:lnTo>
                  <a:pt x="388112" y="297052"/>
                </a:lnTo>
                <a:lnTo>
                  <a:pt x="330200" y="314705"/>
                </a:lnTo>
                <a:lnTo>
                  <a:pt x="278511" y="331850"/>
                </a:lnTo>
                <a:lnTo>
                  <a:pt x="232790" y="348614"/>
                </a:lnTo>
                <a:lnTo>
                  <a:pt x="192659" y="364998"/>
                </a:lnTo>
                <a:lnTo>
                  <a:pt x="157734" y="381126"/>
                </a:lnTo>
                <a:lnTo>
                  <a:pt x="113919" y="404875"/>
                </a:lnTo>
                <a:lnTo>
                  <a:pt x="79375" y="428243"/>
                </a:lnTo>
                <a:lnTo>
                  <a:pt x="45593" y="458977"/>
                </a:lnTo>
                <a:lnTo>
                  <a:pt x="24632" y="488993"/>
                </a:lnTo>
                <a:lnTo>
                  <a:pt x="48388" y="497487"/>
                </a:lnTo>
                <a:lnTo>
                  <a:pt x="49110" y="495808"/>
                </a:lnTo>
                <a:lnTo>
                  <a:pt x="48895" y="495808"/>
                </a:lnTo>
                <a:lnTo>
                  <a:pt x="50037" y="493649"/>
                </a:lnTo>
                <a:lnTo>
                  <a:pt x="50360" y="493649"/>
                </a:lnTo>
                <a:lnTo>
                  <a:pt x="53290" y="489330"/>
                </a:lnTo>
                <a:lnTo>
                  <a:pt x="58674" y="482346"/>
                </a:lnTo>
                <a:lnTo>
                  <a:pt x="64088" y="475996"/>
                </a:lnTo>
                <a:lnTo>
                  <a:pt x="70498" y="469264"/>
                </a:lnTo>
                <a:lnTo>
                  <a:pt x="78105" y="461899"/>
                </a:lnTo>
                <a:lnTo>
                  <a:pt x="85664" y="455422"/>
                </a:lnTo>
                <a:lnTo>
                  <a:pt x="94549" y="448310"/>
                </a:lnTo>
                <a:lnTo>
                  <a:pt x="104521" y="440816"/>
                </a:lnTo>
                <a:lnTo>
                  <a:pt x="104708" y="440816"/>
                </a:lnTo>
                <a:lnTo>
                  <a:pt x="115126" y="433832"/>
                </a:lnTo>
                <a:lnTo>
                  <a:pt x="114935" y="433832"/>
                </a:lnTo>
                <a:lnTo>
                  <a:pt x="126720" y="426465"/>
                </a:lnTo>
                <a:lnTo>
                  <a:pt x="139826" y="418846"/>
                </a:lnTo>
                <a:lnTo>
                  <a:pt x="153561" y="411479"/>
                </a:lnTo>
                <a:lnTo>
                  <a:pt x="153415" y="411479"/>
                </a:lnTo>
                <a:lnTo>
                  <a:pt x="168910" y="403733"/>
                </a:lnTo>
                <a:lnTo>
                  <a:pt x="185165" y="395859"/>
                </a:lnTo>
                <a:lnTo>
                  <a:pt x="202819" y="387985"/>
                </a:lnTo>
                <a:lnTo>
                  <a:pt x="221742" y="379984"/>
                </a:lnTo>
                <a:lnTo>
                  <a:pt x="241935" y="372110"/>
                </a:lnTo>
                <a:lnTo>
                  <a:pt x="263778" y="363854"/>
                </a:lnTo>
                <a:lnTo>
                  <a:pt x="263525" y="363854"/>
                </a:lnTo>
                <a:lnTo>
                  <a:pt x="286893" y="355473"/>
                </a:lnTo>
                <a:lnTo>
                  <a:pt x="287135" y="355473"/>
                </a:lnTo>
                <a:lnTo>
                  <a:pt x="311531" y="347090"/>
                </a:lnTo>
                <a:lnTo>
                  <a:pt x="311792" y="347090"/>
                </a:lnTo>
                <a:lnTo>
                  <a:pt x="337820" y="338582"/>
                </a:lnTo>
                <a:lnTo>
                  <a:pt x="338099" y="338582"/>
                </a:lnTo>
                <a:lnTo>
                  <a:pt x="365760" y="329946"/>
                </a:lnTo>
                <a:lnTo>
                  <a:pt x="366055" y="329946"/>
                </a:lnTo>
                <a:lnTo>
                  <a:pt x="395224" y="321183"/>
                </a:lnTo>
                <a:lnTo>
                  <a:pt x="426085" y="312292"/>
                </a:lnTo>
                <a:lnTo>
                  <a:pt x="426417" y="312292"/>
                </a:lnTo>
                <a:lnTo>
                  <a:pt x="492506" y="294259"/>
                </a:lnTo>
                <a:lnTo>
                  <a:pt x="492867" y="294259"/>
                </a:lnTo>
                <a:lnTo>
                  <a:pt x="564134" y="275843"/>
                </a:lnTo>
                <a:lnTo>
                  <a:pt x="681101" y="247650"/>
                </a:lnTo>
                <a:lnTo>
                  <a:pt x="943483" y="188849"/>
                </a:lnTo>
                <a:lnTo>
                  <a:pt x="943949" y="188849"/>
                </a:lnTo>
                <a:lnTo>
                  <a:pt x="1755267" y="24637"/>
                </a:lnTo>
                <a:lnTo>
                  <a:pt x="1750441" y="0"/>
                </a:lnTo>
                <a:close/>
              </a:path>
              <a:path w="1755775" h="565150">
                <a:moveTo>
                  <a:pt x="50037" y="493649"/>
                </a:moveTo>
                <a:lnTo>
                  <a:pt x="48895" y="495808"/>
                </a:lnTo>
                <a:lnTo>
                  <a:pt x="49482" y="494942"/>
                </a:lnTo>
                <a:lnTo>
                  <a:pt x="50037" y="493649"/>
                </a:lnTo>
                <a:close/>
              </a:path>
              <a:path w="1755775" h="565150">
                <a:moveTo>
                  <a:pt x="49482" y="494942"/>
                </a:moveTo>
                <a:lnTo>
                  <a:pt x="48895" y="495808"/>
                </a:lnTo>
                <a:lnTo>
                  <a:pt x="49110" y="495808"/>
                </a:lnTo>
                <a:lnTo>
                  <a:pt x="49482" y="494942"/>
                </a:lnTo>
                <a:close/>
              </a:path>
              <a:path w="1755775" h="565150">
                <a:moveTo>
                  <a:pt x="50360" y="493649"/>
                </a:moveTo>
                <a:lnTo>
                  <a:pt x="50037" y="493649"/>
                </a:lnTo>
                <a:lnTo>
                  <a:pt x="49482" y="494942"/>
                </a:lnTo>
                <a:lnTo>
                  <a:pt x="50360" y="493649"/>
                </a:lnTo>
                <a:close/>
              </a:path>
              <a:path w="1755775" h="565150">
                <a:moveTo>
                  <a:pt x="53721" y="488696"/>
                </a:moveTo>
                <a:lnTo>
                  <a:pt x="53212" y="489330"/>
                </a:lnTo>
                <a:lnTo>
                  <a:pt x="53721" y="488696"/>
                </a:lnTo>
                <a:close/>
              </a:path>
              <a:path w="1755775" h="565150">
                <a:moveTo>
                  <a:pt x="58740" y="482346"/>
                </a:moveTo>
                <a:lnTo>
                  <a:pt x="58420" y="482726"/>
                </a:lnTo>
                <a:lnTo>
                  <a:pt x="58740" y="482346"/>
                </a:lnTo>
                <a:close/>
              </a:path>
              <a:path w="1755775" h="565150">
                <a:moveTo>
                  <a:pt x="64515" y="475488"/>
                </a:moveTo>
                <a:lnTo>
                  <a:pt x="64008" y="475996"/>
                </a:lnTo>
                <a:lnTo>
                  <a:pt x="64515" y="475488"/>
                </a:lnTo>
                <a:close/>
              </a:path>
              <a:path w="1755775" h="565150">
                <a:moveTo>
                  <a:pt x="78165" y="461899"/>
                </a:moveTo>
                <a:lnTo>
                  <a:pt x="77724" y="462279"/>
                </a:lnTo>
                <a:lnTo>
                  <a:pt x="78165" y="461899"/>
                </a:lnTo>
                <a:close/>
              </a:path>
              <a:path w="1755775" h="565150">
                <a:moveTo>
                  <a:pt x="86106" y="455040"/>
                </a:moveTo>
                <a:lnTo>
                  <a:pt x="85598" y="455422"/>
                </a:lnTo>
                <a:lnTo>
                  <a:pt x="86106" y="455040"/>
                </a:lnTo>
                <a:close/>
              </a:path>
              <a:path w="1755775" h="565150">
                <a:moveTo>
                  <a:pt x="94869" y="448055"/>
                </a:moveTo>
                <a:lnTo>
                  <a:pt x="94487" y="448310"/>
                </a:lnTo>
                <a:lnTo>
                  <a:pt x="94869" y="448055"/>
                </a:lnTo>
                <a:close/>
              </a:path>
              <a:path w="1755775" h="565150">
                <a:moveTo>
                  <a:pt x="104708" y="440816"/>
                </a:moveTo>
                <a:lnTo>
                  <a:pt x="104521" y="440816"/>
                </a:lnTo>
                <a:lnTo>
                  <a:pt x="104139" y="441198"/>
                </a:lnTo>
                <a:lnTo>
                  <a:pt x="104708" y="440816"/>
                </a:lnTo>
                <a:close/>
              </a:path>
              <a:path w="1755775" h="565150">
                <a:moveTo>
                  <a:pt x="115315" y="433704"/>
                </a:moveTo>
                <a:lnTo>
                  <a:pt x="114935" y="433832"/>
                </a:lnTo>
                <a:lnTo>
                  <a:pt x="115126" y="433832"/>
                </a:lnTo>
                <a:lnTo>
                  <a:pt x="115315" y="433704"/>
                </a:lnTo>
                <a:close/>
              </a:path>
              <a:path w="1755775" h="565150">
                <a:moveTo>
                  <a:pt x="127126" y="426212"/>
                </a:moveTo>
                <a:lnTo>
                  <a:pt x="126619" y="426465"/>
                </a:lnTo>
                <a:lnTo>
                  <a:pt x="127126" y="426212"/>
                </a:lnTo>
                <a:close/>
              </a:path>
              <a:path w="1755775" h="565150">
                <a:moveTo>
                  <a:pt x="139916" y="418846"/>
                </a:moveTo>
                <a:lnTo>
                  <a:pt x="139446" y="419100"/>
                </a:lnTo>
                <a:lnTo>
                  <a:pt x="139916" y="418846"/>
                </a:lnTo>
                <a:close/>
              </a:path>
              <a:path w="1755775" h="565150">
                <a:moveTo>
                  <a:pt x="153797" y="411352"/>
                </a:moveTo>
                <a:lnTo>
                  <a:pt x="153415" y="411479"/>
                </a:lnTo>
                <a:lnTo>
                  <a:pt x="153561" y="411479"/>
                </a:lnTo>
                <a:lnTo>
                  <a:pt x="153797" y="411352"/>
                </a:lnTo>
                <a:close/>
              </a:path>
              <a:path w="1755775" h="565150">
                <a:moveTo>
                  <a:pt x="202864" y="387985"/>
                </a:moveTo>
                <a:lnTo>
                  <a:pt x="202564" y="388112"/>
                </a:lnTo>
                <a:lnTo>
                  <a:pt x="202864" y="387985"/>
                </a:lnTo>
                <a:close/>
              </a:path>
              <a:path w="1755775" h="565150">
                <a:moveTo>
                  <a:pt x="221812" y="379984"/>
                </a:moveTo>
                <a:lnTo>
                  <a:pt x="221487" y="380111"/>
                </a:lnTo>
                <a:lnTo>
                  <a:pt x="221812" y="379984"/>
                </a:lnTo>
                <a:close/>
              </a:path>
              <a:path w="1755775" h="565150">
                <a:moveTo>
                  <a:pt x="287135" y="355473"/>
                </a:moveTo>
                <a:lnTo>
                  <a:pt x="286893" y="355473"/>
                </a:lnTo>
                <a:lnTo>
                  <a:pt x="286765" y="355600"/>
                </a:lnTo>
                <a:lnTo>
                  <a:pt x="287135" y="355473"/>
                </a:lnTo>
                <a:close/>
              </a:path>
              <a:path w="1755775" h="565150">
                <a:moveTo>
                  <a:pt x="311792" y="347090"/>
                </a:moveTo>
                <a:lnTo>
                  <a:pt x="311531" y="347090"/>
                </a:lnTo>
                <a:lnTo>
                  <a:pt x="311403" y="347217"/>
                </a:lnTo>
                <a:lnTo>
                  <a:pt x="311792" y="347090"/>
                </a:lnTo>
                <a:close/>
              </a:path>
              <a:path w="1755775" h="565150">
                <a:moveTo>
                  <a:pt x="338099" y="338582"/>
                </a:moveTo>
                <a:lnTo>
                  <a:pt x="337820" y="338582"/>
                </a:lnTo>
                <a:lnTo>
                  <a:pt x="338099" y="338582"/>
                </a:lnTo>
                <a:close/>
              </a:path>
              <a:path w="1755775" h="565150">
                <a:moveTo>
                  <a:pt x="366055" y="329946"/>
                </a:moveTo>
                <a:lnTo>
                  <a:pt x="365760" y="329946"/>
                </a:lnTo>
                <a:lnTo>
                  <a:pt x="366055" y="329946"/>
                </a:lnTo>
                <a:close/>
              </a:path>
              <a:path w="1755775" h="565150">
                <a:moveTo>
                  <a:pt x="426417" y="312292"/>
                </a:moveTo>
                <a:lnTo>
                  <a:pt x="426085" y="312292"/>
                </a:lnTo>
                <a:lnTo>
                  <a:pt x="425958" y="312420"/>
                </a:lnTo>
                <a:lnTo>
                  <a:pt x="426417" y="312292"/>
                </a:lnTo>
                <a:close/>
              </a:path>
              <a:path w="1755775" h="565150">
                <a:moveTo>
                  <a:pt x="492867" y="294259"/>
                </a:moveTo>
                <a:lnTo>
                  <a:pt x="492506" y="294259"/>
                </a:lnTo>
                <a:lnTo>
                  <a:pt x="492378" y="294386"/>
                </a:lnTo>
                <a:lnTo>
                  <a:pt x="492867" y="294259"/>
                </a:lnTo>
                <a:close/>
              </a:path>
              <a:path w="1755775" h="565150">
                <a:moveTo>
                  <a:pt x="943949" y="188849"/>
                </a:moveTo>
                <a:lnTo>
                  <a:pt x="943483" y="188849"/>
                </a:lnTo>
                <a:lnTo>
                  <a:pt x="943949" y="188849"/>
                </a:lnTo>
                <a:close/>
              </a:path>
            </a:pathLst>
          </a:custGeom>
          <a:solidFill>
            <a:srgbClr val="E6AE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5456586" y="2722054"/>
            <a:ext cx="57150" cy="521494"/>
          </a:xfrm>
          <a:custGeom>
            <a:avLst/>
            <a:gdLst/>
            <a:ahLst/>
            <a:cxnLst/>
            <a:rect l="l" t="t" r="r" b="b"/>
            <a:pathLst>
              <a:path w="76200" h="695325">
                <a:moveTo>
                  <a:pt x="25432" y="619461"/>
                </a:moveTo>
                <a:lnTo>
                  <a:pt x="0" y="620141"/>
                </a:lnTo>
                <a:lnTo>
                  <a:pt x="40131" y="695325"/>
                </a:lnTo>
                <a:lnTo>
                  <a:pt x="69511" y="632206"/>
                </a:lnTo>
                <a:lnTo>
                  <a:pt x="25780" y="632206"/>
                </a:lnTo>
                <a:lnTo>
                  <a:pt x="25432" y="619461"/>
                </a:lnTo>
                <a:close/>
              </a:path>
              <a:path w="76200" h="695325">
                <a:moveTo>
                  <a:pt x="50580" y="618789"/>
                </a:moveTo>
                <a:lnTo>
                  <a:pt x="25432" y="619461"/>
                </a:lnTo>
                <a:lnTo>
                  <a:pt x="25780" y="632206"/>
                </a:lnTo>
                <a:lnTo>
                  <a:pt x="50926" y="631444"/>
                </a:lnTo>
                <a:lnTo>
                  <a:pt x="50580" y="618789"/>
                </a:lnTo>
                <a:close/>
              </a:path>
              <a:path w="76200" h="695325">
                <a:moveTo>
                  <a:pt x="76073" y="618109"/>
                </a:moveTo>
                <a:lnTo>
                  <a:pt x="50580" y="618789"/>
                </a:lnTo>
                <a:lnTo>
                  <a:pt x="50926" y="631444"/>
                </a:lnTo>
                <a:lnTo>
                  <a:pt x="25780" y="632206"/>
                </a:lnTo>
                <a:lnTo>
                  <a:pt x="69511" y="632206"/>
                </a:lnTo>
                <a:lnTo>
                  <a:pt x="76073" y="618109"/>
                </a:lnTo>
                <a:close/>
              </a:path>
              <a:path w="76200" h="695325">
                <a:moveTo>
                  <a:pt x="33654" y="0"/>
                </a:moveTo>
                <a:lnTo>
                  <a:pt x="8508" y="762"/>
                </a:lnTo>
                <a:lnTo>
                  <a:pt x="25432" y="619461"/>
                </a:lnTo>
                <a:lnTo>
                  <a:pt x="50580" y="618789"/>
                </a:lnTo>
                <a:lnTo>
                  <a:pt x="33654" y="0"/>
                </a:lnTo>
                <a:close/>
              </a:path>
            </a:pathLst>
          </a:custGeom>
          <a:solidFill>
            <a:srgbClr val="E6AE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title"/>
          </p:nvPr>
        </p:nvSpPr>
        <p:spPr>
          <a:xfrm>
            <a:off x="437356" y="1524000"/>
            <a:ext cx="8269287" cy="2286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cap="none" dirty="0">
                <a:solidFill>
                  <a:schemeClr val="tx1"/>
                </a:solidFill>
                <a:latin typeface="Bradley Hand ITC" pitchFamily="66" charset="0"/>
              </a:rPr>
              <a:t>Power BI  </a:t>
            </a:r>
            <a:br>
              <a:rPr lang="en-US" sz="6000" cap="none" dirty="0">
                <a:solidFill>
                  <a:schemeClr val="tx1"/>
                </a:solidFill>
                <a:latin typeface="Bradley Hand ITC" pitchFamily="66" charset="0"/>
              </a:rPr>
            </a:br>
            <a:r>
              <a:rPr lang="en-US" sz="6000" cap="none" dirty="0">
                <a:solidFill>
                  <a:schemeClr val="tx1"/>
                </a:solidFill>
                <a:latin typeface="Bradley Hand ITC" pitchFamily="66" charset="0"/>
              </a:rPr>
              <a:t>Model Based Tool </a:t>
            </a:r>
            <a:br>
              <a:rPr lang="en-US" sz="6000" cap="none" dirty="0">
                <a:solidFill>
                  <a:schemeClr val="tx1"/>
                </a:solidFill>
                <a:latin typeface="Bradley Hand ITC" pitchFamily="66" charset="0"/>
              </a:rPr>
            </a:br>
            <a:endParaRPr lang="en-US" sz="6000" cap="none" dirty="0">
              <a:solidFill>
                <a:schemeClr val="tx1"/>
              </a:solidFill>
              <a:latin typeface="Bradley Hand ITC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11AAB8-DF66-49F2-9135-E268D449BF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28600"/>
            <a:ext cx="1147075" cy="73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01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779" y="1741360"/>
            <a:ext cx="8169021" cy="984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540638" y="1760220"/>
            <a:ext cx="8096441" cy="9115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6656832" y="1920793"/>
            <a:ext cx="2043113" cy="8144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6685120" y="1949100"/>
            <a:ext cx="1951673" cy="722948"/>
          </a:xfrm>
          <a:custGeom>
            <a:avLst/>
            <a:gdLst/>
            <a:ahLst/>
            <a:cxnLst/>
            <a:rect l="l" t="t" r="r" b="b"/>
            <a:pathLst>
              <a:path w="2602229" h="963930">
                <a:moveTo>
                  <a:pt x="0" y="963929"/>
                </a:moveTo>
                <a:lnTo>
                  <a:pt x="2602229" y="963929"/>
                </a:lnTo>
                <a:lnTo>
                  <a:pt x="2602229" y="0"/>
                </a:lnTo>
                <a:lnTo>
                  <a:pt x="0" y="0"/>
                </a:lnTo>
                <a:lnTo>
                  <a:pt x="0" y="963929"/>
                </a:lnTo>
                <a:close/>
              </a:path>
            </a:pathLst>
          </a:custGeom>
          <a:ln w="25146">
            <a:solidFill>
              <a:srgbClr val="E6AE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756475" y="4411217"/>
            <a:ext cx="2218373" cy="74828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200" b="1" spc="-8" dirty="0">
                <a:solidFill>
                  <a:srgbClr val="0D0D0D"/>
                </a:solidFill>
                <a:latin typeface="Calibri"/>
                <a:cs typeface="Calibri"/>
              </a:rPr>
              <a:t>Statistics </a:t>
            </a:r>
            <a:r>
              <a:rPr sz="1200" b="1" spc="-4" dirty="0">
                <a:solidFill>
                  <a:srgbClr val="0D0D0D"/>
                </a:solidFill>
                <a:latin typeface="Calibri"/>
                <a:cs typeface="Calibri"/>
              </a:rPr>
              <a:t>functions </a:t>
            </a:r>
            <a:r>
              <a:rPr sz="1200" spc="-4" dirty="0">
                <a:solidFill>
                  <a:srgbClr val="0D0D0D"/>
                </a:solidFill>
                <a:latin typeface="Calibri"/>
                <a:cs typeface="Calibri"/>
              </a:rPr>
              <a:t>allow </a:t>
            </a:r>
            <a:r>
              <a:rPr sz="1200" spc="-8" dirty="0">
                <a:solidFill>
                  <a:srgbClr val="0D0D0D"/>
                </a:solidFill>
                <a:latin typeface="Calibri"/>
                <a:cs typeface="Calibri"/>
              </a:rPr>
              <a:t>you to  evaluate </a:t>
            </a:r>
            <a:r>
              <a:rPr sz="1200" spc="-4" dirty="0">
                <a:solidFill>
                  <a:srgbClr val="0D0D0D"/>
                </a:solidFill>
                <a:latin typeface="Calibri"/>
                <a:cs typeface="Calibri"/>
              </a:rPr>
              <a:t>basic </a:t>
            </a:r>
            <a:r>
              <a:rPr sz="1200" spc="-11" dirty="0">
                <a:solidFill>
                  <a:srgbClr val="0D0D0D"/>
                </a:solidFill>
                <a:latin typeface="Calibri"/>
                <a:cs typeface="Calibri"/>
              </a:rPr>
              <a:t>stats for </a:t>
            </a:r>
            <a:r>
              <a:rPr sz="1200" dirty="0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sz="1200" spc="-8" dirty="0">
                <a:solidFill>
                  <a:srgbClr val="0D0D0D"/>
                </a:solidFill>
                <a:latin typeface="Calibri"/>
                <a:cs typeface="Calibri"/>
              </a:rPr>
              <a:t>selected  </a:t>
            </a:r>
            <a:r>
              <a:rPr sz="1200" spc="-4" dirty="0">
                <a:solidFill>
                  <a:srgbClr val="0D0D0D"/>
                </a:solidFill>
                <a:latin typeface="Calibri"/>
                <a:cs typeface="Calibri"/>
              </a:rPr>
              <a:t>column (sum, </a:t>
            </a:r>
            <a:r>
              <a:rPr sz="1200" spc="-8" dirty="0">
                <a:solidFill>
                  <a:srgbClr val="0D0D0D"/>
                </a:solidFill>
                <a:latin typeface="Calibri"/>
                <a:cs typeface="Calibri"/>
              </a:rPr>
              <a:t>min/max, </a:t>
            </a:r>
            <a:r>
              <a:rPr sz="1200" spc="-11" dirty="0">
                <a:solidFill>
                  <a:srgbClr val="0D0D0D"/>
                </a:solidFill>
                <a:latin typeface="Calibri"/>
                <a:cs typeface="Calibri"/>
              </a:rPr>
              <a:t>average,  </a:t>
            </a:r>
            <a:r>
              <a:rPr sz="1200" spc="-8" dirty="0">
                <a:solidFill>
                  <a:srgbClr val="0D0D0D"/>
                </a:solidFill>
                <a:latin typeface="Calibri"/>
                <a:cs typeface="Calibri"/>
              </a:rPr>
              <a:t>count, countdistinct, etc)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475" y="5258371"/>
            <a:ext cx="2275999" cy="49388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050" b="1" i="1" spc="-8" dirty="0">
                <a:solidFill>
                  <a:srgbClr val="0D0D0D"/>
                </a:solidFill>
                <a:latin typeface="Calibri"/>
                <a:cs typeface="Calibri"/>
              </a:rPr>
              <a:t>Note: </a:t>
            </a:r>
            <a:r>
              <a:rPr sz="1050" i="1" spc="-4" dirty="0">
                <a:solidFill>
                  <a:srgbClr val="0D0D0D"/>
                </a:solidFill>
                <a:latin typeface="Calibri"/>
                <a:cs typeface="Calibri"/>
              </a:rPr>
              <a:t>These </a:t>
            </a:r>
            <a:r>
              <a:rPr sz="1050" i="1" spc="-8" dirty="0">
                <a:solidFill>
                  <a:srgbClr val="0D0D0D"/>
                </a:solidFill>
                <a:latin typeface="Calibri"/>
                <a:cs typeface="Calibri"/>
              </a:rPr>
              <a:t>tools </a:t>
            </a:r>
            <a:r>
              <a:rPr sz="1050" i="1" spc="-4" dirty="0">
                <a:solidFill>
                  <a:srgbClr val="0D0D0D"/>
                </a:solidFill>
                <a:latin typeface="Calibri"/>
                <a:cs typeface="Calibri"/>
              </a:rPr>
              <a:t>return a </a:t>
            </a:r>
            <a:r>
              <a:rPr sz="1050" i="1" spc="-8" dirty="0">
                <a:solidFill>
                  <a:srgbClr val="0D0D0D"/>
                </a:solidFill>
                <a:latin typeface="Calibri"/>
                <a:cs typeface="Calibri"/>
              </a:rPr>
              <a:t>SINGLE </a:t>
            </a:r>
            <a:r>
              <a:rPr sz="1050" i="1" spc="-4" dirty="0">
                <a:solidFill>
                  <a:srgbClr val="0D0D0D"/>
                </a:solidFill>
                <a:latin typeface="Calibri"/>
                <a:cs typeface="Calibri"/>
              </a:rPr>
              <a:t>value,  and are </a:t>
            </a:r>
            <a:r>
              <a:rPr sz="1050" i="1" spc="-8" dirty="0">
                <a:solidFill>
                  <a:srgbClr val="0D0D0D"/>
                </a:solidFill>
                <a:latin typeface="Calibri"/>
                <a:cs typeface="Calibri"/>
              </a:rPr>
              <a:t>commonly </a:t>
            </a:r>
            <a:r>
              <a:rPr sz="1050" i="1" spc="-4" dirty="0">
                <a:solidFill>
                  <a:srgbClr val="0D0D0D"/>
                </a:solidFill>
                <a:latin typeface="Calibri"/>
                <a:cs typeface="Calibri"/>
              </a:rPr>
              <a:t>used </a:t>
            </a:r>
            <a:r>
              <a:rPr sz="1050" i="1" spc="-11" dirty="0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sz="1050" i="1" spc="-8" dirty="0">
                <a:solidFill>
                  <a:srgbClr val="0D0D0D"/>
                </a:solidFill>
                <a:latin typeface="Calibri"/>
                <a:cs typeface="Calibri"/>
              </a:rPr>
              <a:t>explore </a:t>
            </a:r>
            <a:r>
              <a:rPr sz="1050" i="1" spc="-4" dirty="0">
                <a:solidFill>
                  <a:srgbClr val="0D0D0D"/>
                </a:solidFill>
                <a:latin typeface="Calibri"/>
                <a:cs typeface="Calibri"/>
              </a:rPr>
              <a:t>a </a:t>
            </a:r>
            <a:r>
              <a:rPr sz="1050" i="1" spc="-8" dirty="0">
                <a:solidFill>
                  <a:srgbClr val="0D0D0D"/>
                </a:solidFill>
                <a:latin typeface="Calibri"/>
                <a:cs typeface="Calibri"/>
              </a:rPr>
              <a:t>table  </a:t>
            </a:r>
            <a:r>
              <a:rPr sz="1050" i="1" spc="-4" dirty="0">
                <a:solidFill>
                  <a:srgbClr val="0D0D0D"/>
                </a:solidFill>
                <a:latin typeface="Calibri"/>
                <a:cs typeface="Calibri"/>
              </a:rPr>
              <a:t>rather than </a:t>
            </a:r>
            <a:r>
              <a:rPr sz="1050" i="1" spc="-8" dirty="0">
                <a:solidFill>
                  <a:srgbClr val="0D0D0D"/>
                </a:solidFill>
                <a:latin typeface="Calibri"/>
                <a:cs typeface="Calibri"/>
              </a:rPr>
              <a:t>prepare it for</a:t>
            </a:r>
            <a:r>
              <a:rPr sz="1050" i="1" spc="23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050" i="1" spc="-4" dirty="0">
                <a:solidFill>
                  <a:srgbClr val="0D0D0D"/>
                </a:solidFill>
                <a:latin typeface="Calibri"/>
                <a:cs typeface="Calibri"/>
              </a:rPr>
              <a:t>loading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0948" y="2931796"/>
            <a:ext cx="1272159" cy="14470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749808" y="2950654"/>
            <a:ext cx="1199579" cy="1374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480434" y="2970657"/>
            <a:ext cx="1022414" cy="14470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499295" y="2989517"/>
            <a:ext cx="949833" cy="13744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4541711" y="3307842"/>
            <a:ext cx="1053274" cy="11098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4560570" y="3326701"/>
            <a:ext cx="980693" cy="10372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5633846" y="3307842"/>
            <a:ext cx="902951" cy="11098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5652706" y="3326701"/>
            <a:ext cx="830390" cy="103727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7636382" y="3100949"/>
            <a:ext cx="768648" cy="6103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7655243" y="3119818"/>
            <a:ext cx="696087" cy="5377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3492627" y="5419915"/>
            <a:ext cx="3270409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050" b="1" i="1" spc="-8" dirty="0">
                <a:solidFill>
                  <a:srgbClr val="0D0D0D"/>
                </a:solidFill>
                <a:latin typeface="Calibri"/>
                <a:cs typeface="Calibri"/>
              </a:rPr>
              <a:t>Note: </a:t>
            </a:r>
            <a:r>
              <a:rPr sz="1050" i="1" spc="-11" dirty="0">
                <a:solidFill>
                  <a:srgbClr val="0D0D0D"/>
                </a:solidFill>
                <a:latin typeface="Calibri"/>
                <a:cs typeface="Calibri"/>
              </a:rPr>
              <a:t>Unlike </a:t>
            </a:r>
            <a:r>
              <a:rPr sz="1050" i="1" spc="-4" dirty="0">
                <a:solidFill>
                  <a:srgbClr val="0D0D0D"/>
                </a:solidFill>
                <a:latin typeface="Calibri"/>
                <a:cs typeface="Calibri"/>
              </a:rPr>
              <a:t>the Statistics </a:t>
            </a:r>
            <a:r>
              <a:rPr sz="1050" i="1" spc="-8" dirty="0">
                <a:solidFill>
                  <a:srgbClr val="0D0D0D"/>
                </a:solidFill>
                <a:latin typeface="Calibri"/>
                <a:cs typeface="Calibri"/>
              </a:rPr>
              <a:t>options, </a:t>
            </a:r>
            <a:r>
              <a:rPr sz="1050" i="1" spc="-4" dirty="0">
                <a:solidFill>
                  <a:srgbClr val="0D0D0D"/>
                </a:solidFill>
                <a:latin typeface="Calibri"/>
                <a:cs typeface="Calibri"/>
              </a:rPr>
              <a:t>these </a:t>
            </a:r>
            <a:r>
              <a:rPr sz="1050" i="1" spc="-8" dirty="0">
                <a:solidFill>
                  <a:srgbClr val="0D0D0D"/>
                </a:solidFill>
                <a:latin typeface="Calibri"/>
                <a:cs typeface="Calibri"/>
              </a:rPr>
              <a:t>tools </a:t>
            </a:r>
            <a:r>
              <a:rPr sz="1050" i="1" spc="-4" dirty="0">
                <a:solidFill>
                  <a:srgbClr val="0D0D0D"/>
                </a:solidFill>
                <a:latin typeface="Calibri"/>
                <a:cs typeface="Calibri"/>
              </a:rPr>
              <a:t>are applied </a:t>
            </a:r>
            <a:r>
              <a:rPr sz="1050" i="1" spc="-11" dirty="0">
                <a:solidFill>
                  <a:srgbClr val="0D0D0D"/>
                </a:solidFill>
                <a:latin typeface="Calibri"/>
                <a:cs typeface="Calibri"/>
              </a:rPr>
              <a:t>to  </a:t>
            </a:r>
            <a:r>
              <a:rPr sz="1050" i="1" spc="-4" dirty="0">
                <a:solidFill>
                  <a:srgbClr val="0D0D0D"/>
                </a:solidFill>
                <a:latin typeface="Calibri"/>
                <a:cs typeface="Calibri"/>
              </a:rPr>
              <a:t>each </a:t>
            </a:r>
            <a:r>
              <a:rPr sz="1050" i="1" dirty="0">
                <a:solidFill>
                  <a:srgbClr val="0D0D0D"/>
                </a:solidFill>
                <a:latin typeface="Calibri"/>
                <a:cs typeface="Calibri"/>
              </a:rPr>
              <a:t>individual </a:t>
            </a:r>
            <a:r>
              <a:rPr sz="1050" i="1" spc="-4" dirty="0">
                <a:solidFill>
                  <a:srgbClr val="0D0D0D"/>
                </a:solidFill>
                <a:latin typeface="Calibri"/>
                <a:cs typeface="Calibri"/>
              </a:rPr>
              <a:t>row in the</a:t>
            </a:r>
            <a:r>
              <a:rPr sz="1050" i="1" spc="11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050" i="1" spc="-8" dirty="0">
                <a:solidFill>
                  <a:srgbClr val="0D0D0D"/>
                </a:solidFill>
                <a:latin typeface="Calibri"/>
                <a:cs typeface="Calibri"/>
              </a:rPr>
              <a:t>table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92627" y="4317018"/>
            <a:ext cx="3406616" cy="1000819"/>
          </a:xfrm>
          <a:prstGeom prst="rect">
            <a:avLst/>
          </a:prstGeom>
        </p:spPr>
        <p:txBody>
          <a:bodyPr vert="horz" wrap="square" lIns="0" tIns="63341" rIns="0" bIns="0" rtlCol="0">
            <a:spAutoFit/>
          </a:bodyPr>
          <a:lstStyle/>
          <a:p>
            <a:pPr marL="296704">
              <a:spcBef>
                <a:spcPts val="499"/>
              </a:spcBef>
              <a:tabLst>
                <a:tab pos="1361598" algn="l"/>
                <a:tab pos="2299811" algn="l"/>
              </a:tabLst>
            </a:pPr>
            <a:r>
              <a:rPr sz="788" i="1" spc="-4" dirty="0">
                <a:solidFill>
                  <a:srgbClr val="7E7E7E"/>
                </a:solidFill>
                <a:latin typeface="Calibri"/>
                <a:cs typeface="Calibri"/>
              </a:rPr>
              <a:t>Standard	Scientific	Trigonometry</a:t>
            </a:r>
            <a:endParaRPr sz="788" dirty="0">
              <a:latin typeface="Calibri"/>
              <a:cs typeface="Calibri"/>
            </a:endParaRPr>
          </a:p>
          <a:p>
            <a:pPr marL="9525" marR="3810">
              <a:spcBef>
                <a:spcPts val="645"/>
              </a:spcBef>
            </a:pPr>
            <a:r>
              <a:rPr sz="1200" b="1" spc="-4" dirty="0">
                <a:solidFill>
                  <a:srgbClr val="0D0D0D"/>
                </a:solidFill>
                <a:latin typeface="Calibri"/>
                <a:cs typeface="Calibri"/>
              </a:rPr>
              <a:t>Standard, Scientific </a:t>
            </a:r>
            <a:r>
              <a:rPr sz="1200" dirty="0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sz="1200" b="1" spc="-8" dirty="0">
                <a:solidFill>
                  <a:srgbClr val="0D0D0D"/>
                </a:solidFill>
                <a:latin typeface="Calibri"/>
                <a:cs typeface="Calibri"/>
              </a:rPr>
              <a:t>Trigonometry </a:t>
            </a:r>
            <a:r>
              <a:rPr sz="1200" spc="-8" dirty="0">
                <a:solidFill>
                  <a:srgbClr val="0D0D0D"/>
                </a:solidFill>
                <a:latin typeface="Calibri"/>
                <a:cs typeface="Calibri"/>
              </a:rPr>
              <a:t>tools </a:t>
            </a:r>
            <a:r>
              <a:rPr sz="1200" spc="-4" dirty="0">
                <a:solidFill>
                  <a:srgbClr val="0D0D0D"/>
                </a:solidFill>
                <a:latin typeface="Calibri"/>
                <a:cs typeface="Calibri"/>
              </a:rPr>
              <a:t>allow </a:t>
            </a:r>
            <a:r>
              <a:rPr sz="1200" spc="-8" dirty="0">
                <a:solidFill>
                  <a:srgbClr val="0D0D0D"/>
                </a:solidFill>
                <a:latin typeface="Calibri"/>
                <a:cs typeface="Calibri"/>
              </a:rPr>
              <a:t>you  </a:t>
            </a:r>
            <a:r>
              <a:rPr sz="1200" spc="-11" dirty="0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sz="1200" dirty="0">
                <a:solidFill>
                  <a:srgbClr val="0D0D0D"/>
                </a:solidFill>
                <a:latin typeface="Calibri"/>
                <a:cs typeface="Calibri"/>
              </a:rPr>
              <a:t>apply </a:t>
            </a:r>
            <a:r>
              <a:rPr sz="1200" spc="-8" dirty="0">
                <a:solidFill>
                  <a:srgbClr val="0D0D0D"/>
                </a:solidFill>
                <a:latin typeface="Calibri"/>
                <a:cs typeface="Calibri"/>
              </a:rPr>
              <a:t>standard operations </a:t>
            </a:r>
            <a:r>
              <a:rPr sz="1200" spc="-4" dirty="0">
                <a:solidFill>
                  <a:srgbClr val="0D0D0D"/>
                </a:solidFill>
                <a:latin typeface="Calibri"/>
                <a:cs typeface="Calibri"/>
              </a:rPr>
              <a:t>(addition, </a:t>
            </a:r>
            <a:r>
              <a:rPr sz="1200" spc="-8" dirty="0">
                <a:solidFill>
                  <a:srgbClr val="0D0D0D"/>
                </a:solidFill>
                <a:latin typeface="Calibri"/>
                <a:cs typeface="Calibri"/>
              </a:rPr>
              <a:t>multiplication,  </a:t>
            </a:r>
            <a:r>
              <a:rPr sz="1200" spc="-4" dirty="0">
                <a:solidFill>
                  <a:srgbClr val="0D0D0D"/>
                </a:solidFill>
                <a:latin typeface="Calibri"/>
                <a:cs typeface="Calibri"/>
              </a:rPr>
              <a:t>division, </a:t>
            </a:r>
            <a:r>
              <a:rPr sz="1200" spc="-8" dirty="0">
                <a:solidFill>
                  <a:srgbClr val="0D0D0D"/>
                </a:solidFill>
                <a:latin typeface="Calibri"/>
                <a:cs typeface="Calibri"/>
              </a:rPr>
              <a:t>etc.) </a:t>
            </a:r>
            <a:r>
              <a:rPr sz="1200" spc="-4" dirty="0">
                <a:solidFill>
                  <a:srgbClr val="0D0D0D"/>
                </a:solidFill>
                <a:latin typeface="Calibri"/>
                <a:cs typeface="Calibri"/>
              </a:rPr>
              <a:t>or </a:t>
            </a:r>
            <a:r>
              <a:rPr sz="1200" spc="-8" dirty="0">
                <a:solidFill>
                  <a:srgbClr val="0D0D0D"/>
                </a:solidFill>
                <a:latin typeface="Calibri"/>
                <a:cs typeface="Calibri"/>
              </a:rPr>
              <a:t>more </a:t>
            </a:r>
            <a:r>
              <a:rPr sz="1200" spc="-4" dirty="0">
                <a:solidFill>
                  <a:srgbClr val="0D0D0D"/>
                </a:solidFill>
                <a:latin typeface="Calibri"/>
                <a:cs typeface="Calibri"/>
              </a:rPr>
              <a:t>advanced calculations </a:t>
            </a:r>
            <a:r>
              <a:rPr sz="1200" spc="-19" dirty="0">
                <a:solidFill>
                  <a:srgbClr val="0D0D0D"/>
                </a:solidFill>
                <a:latin typeface="Calibri"/>
                <a:cs typeface="Calibri"/>
              </a:rPr>
              <a:t>(power,  </a:t>
            </a:r>
            <a:r>
              <a:rPr sz="1200" spc="-4" dirty="0">
                <a:solidFill>
                  <a:srgbClr val="0D0D0D"/>
                </a:solidFill>
                <a:latin typeface="Calibri"/>
                <a:cs typeface="Calibri"/>
              </a:rPr>
              <a:t>logarithm, sine, </a:t>
            </a:r>
            <a:r>
              <a:rPr sz="1200" spc="-8" dirty="0">
                <a:solidFill>
                  <a:srgbClr val="0D0D0D"/>
                </a:solidFill>
                <a:latin typeface="Calibri"/>
                <a:cs typeface="Calibri"/>
              </a:rPr>
              <a:t>tangent, etc) </a:t>
            </a:r>
            <a:r>
              <a:rPr sz="1200" spc="-11" dirty="0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sz="1200" dirty="0">
                <a:solidFill>
                  <a:srgbClr val="0D0D0D"/>
                </a:solidFill>
                <a:latin typeface="Calibri"/>
                <a:cs typeface="Calibri"/>
              </a:rPr>
              <a:t>each </a:t>
            </a:r>
            <a:r>
              <a:rPr sz="1200" spc="-4" dirty="0">
                <a:solidFill>
                  <a:srgbClr val="0D0D0D"/>
                </a:solidFill>
                <a:latin typeface="Calibri"/>
                <a:cs typeface="Calibri"/>
              </a:rPr>
              <a:t>value </a:t>
            </a:r>
            <a:r>
              <a:rPr sz="1200" dirty="0">
                <a:solidFill>
                  <a:srgbClr val="0D0D0D"/>
                </a:solidFill>
                <a:latin typeface="Calibri"/>
                <a:cs typeface="Calibri"/>
              </a:rPr>
              <a:t>in a</a:t>
            </a:r>
            <a:r>
              <a:rPr sz="1200" spc="-8" dirty="0">
                <a:solidFill>
                  <a:srgbClr val="0D0D0D"/>
                </a:solidFill>
                <a:latin typeface="Calibri"/>
                <a:cs typeface="Calibri"/>
              </a:rPr>
              <a:t> column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89102" y="3747134"/>
            <a:ext cx="1582579" cy="111761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200" b="1" spc="-4" dirty="0">
                <a:solidFill>
                  <a:srgbClr val="0D0D0D"/>
                </a:solidFill>
                <a:latin typeface="Calibri"/>
                <a:cs typeface="Calibri"/>
              </a:rPr>
              <a:t>Information </a:t>
            </a:r>
            <a:r>
              <a:rPr sz="1200" spc="-8" dirty="0">
                <a:solidFill>
                  <a:srgbClr val="0D0D0D"/>
                </a:solidFill>
                <a:latin typeface="Calibri"/>
                <a:cs typeface="Calibri"/>
              </a:rPr>
              <a:t>tools </a:t>
            </a:r>
            <a:r>
              <a:rPr sz="1200" spc="-4" dirty="0">
                <a:solidFill>
                  <a:srgbClr val="0D0D0D"/>
                </a:solidFill>
                <a:latin typeface="Calibri"/>
                <a:cs typeface="Calibri"/>
              </a:rPr>
              <a:t>allow  </a:t>
            </a:r>
            <a:r>
              <a:rPr sz="1200" spc="-8" dirty="0">
                <a:solidFill>
                  <a:srgbClr val="0D0D0D"/>
                </a:solidFill>
                <a:latin typeface="Calibri"/>
                <a:cs typeface="Calibri"/>
              </a:rPr>
              <a:t>you </a:t>
            </a:r>
            <a:r>
              <a:rPr sz="1200" spc="-11" dirty="0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sz="1200" spc="-8" dirty="0">
                <a:solidFill>
                  <a:srgbClr val="0D0D0D"/>
                </a:solidFill>
                <a:latin typeface="Calibri"/>
                <a:cs typeface="Calibri"/>
              </a:rPr>
              <a:t>define </a:t>
            </a:r>
            <a:r>
              <a:rPr sz="1200" spc="-4" dirty="0">
                <a:solidFill>
                  <a:srgbClr val="0D0D0D"/>
                </a:solidFill>
                <a:latin typeface="Calibri"/>
                <a:cs typeface="Calibri"/>
              </a:rPr>
              <a:t>binary flags  </a:t>
            </a:r>
            <a:r>
              <a:rPr sz="1200" spc="-8" dirty="0">
                <a:solidFill>
                  <a:srgbClr val="0D0D0D"/>
                </a:solidFill>
                <a:latin typeface="Calibri"/>
                <a:cs typeface="Calibri"/>
              </a:rPr>
              <a:t>(</a:t>
            </a:r>
            <a:r>
              <a:rPr sz="1200" i="1" spc="-8" dirty="0">
                <a:solidFill>
                  <a:srgbClr val="0D0D0D"/>
                </a:solidFill>
                <a:latin typeface="Calibri"/>
                <a:cs typeface="Calibri"/>
              </a:rPr>
              <a:t>TRUE/FALSE </a:t>
            </a:r>
            <a:r>
              <a:rPr sz="1200" i="1" spc="-4" dirty="0">
                <a:solidFill>
                  <a:srgbClr val="0D0D0D"/>
                </a:solidFill>
                <a:latin typeface="Calibri"/>
                <a:cs typeface="Calibri"/>
              </a:rPr>
              <a:t>or 1/0</a:t>
            </a:r>
            <a:r>
              <a:rPr sz="1200" spc="-4" dirty="0">
                <a:solidFill>
                  <a:srgbClr val="0D0D0D"/>
                </a:solidFill>
                <a:latin typeface="Calibri"/>
                <a:cs typeface="Calibri"/>
              </a:rPr>
              <a:t>) </a:t>
            </a:r>
            <a:r>
              <a:rPr sz="1200" spc="-11" dirty="0">
                <a:solidFill>
                  <a:srgbClr val="0D0D0D"/>
                </a:solidFill>
                <a:latin typeface="Calibri"/>
                <a:cs typeface="Calibri"/>
              </a:rPr>
              <a:t>to  </a:t>
            </a:r>
            <a:r>
              <a:rPr sz="1200" spc="-4" dirty="0">
                <a:solidFill>
                  <a:srgbClr val="0D0D0D"/>
                </a:solidFill>
                <a:latin typeface="Calibri"/>
                <a:cs typeface="Calibri"/>
              </a:rPr>
              <a:t>mark </a:t>
            </a:r>
            <a:r>
              <a:rPr sz="1200" dirty="0">
                <a:solidFill>
                  <a:srgbClr val="0D0D0D"/>
                </a:solidFill>
                <a:latin typeface="Calibri"/>
                <a:cs typeface="Calibri"/>
              </a:rPr>
              <a:t>each </a:t>
            </a:r>
            <a:r>
              <a:rPr sz="1200" spc="-11" dirty="0">
                <a:solidFill>
                  <a:srgbClr val="0D0D0D"/>
                </a:solidFill>
                <a:latin typeface="Calibri"/>
                <a:cs typeface="Calibri"/>
              </a:rPr>
              <a:t>row </a:t>
            </a:r>
            <a:r>
              <a:rPr sz="1200" dirty="0">
                <a:solidFill>
                  <a:srgbClr val="0D0D0D"/>
                </a:solidFill>
                <a:latin typeface="Calibri"/>
                <a:cs typeface="Calibri"/>
              </a:rPr>
              <a:t>in a  </a:t>
            </a:r>
            <a:r>
              <a:rPr sz="1200" spc="-4" dirty="0">
                <a:solidFill>
                  <a:srgbClr val="0D0D0D"/>
                </a:solidFill>
                <a:latin typeface="Calibri"/>
                <a:cs typeface="Calibri"/>
              </a:rPr>
              <a:t>column </a:t>
            </a:r>
            <a:r>
              <a:rPr sz="1200" dirty="0">
                <a:solidFill>
                  <a:srgbClr val="0D0D0D"/>
                </a:solidFill>
                <a:latin typeface="Calibri"/>
                <a:cs typeface="Calibri"/>
              </a:rPr>
              <a:t>as </a:t>
            </a:r>
            <a:r>
              <a:rPr sz="1200" spc="-8" dirty="0">
                <a:solidFill>
                  <a:srgbClr val="0D0D0D"/>
                </a:solidFill>
                <a:latin typeface="Calibri"/>
                <a:cs typeface="Calibri"/>
              </a:rPr>
              <a:t>even, </a:t>
            </a:r>
            <a:r>
              <a:rPr sz="1200" spc="-4" dirty="0">
                <a:solidFill>
                  <a:srgbClr val="0D0D0D"/>
                </a:solidFill>
                <a:latin typeface="Calibri"/>
                <a:cs typeface="Calibri"/>
              </a:rPr>
              <a:t>odd,  </a:t>
            </a:r>
            <a:r>
              <a:rPr sz="1200" spc="-8" dirty="0">
                <a:solidFill>
                  <a:srgbClr val="0D0D0D"/>
                </a:solidFill>
                <a:latin typeface="Calibri"/>
                <a:cs typeface="Calibri"/>
              </a:rPr>
              <a:t>positive </a:t>
            </a:r>
            <a:r>
              <a:rPr sz="1200" dirty="0">
                <a:solidFill>
                  <a:srgbClr val="0D0D0D"/>
                </a:solidFill>
                <a:latin typeface="Calibri"/>
                <a:cs typeface="Calibri"/>
              </a:rPr>
              <a:t>or</a:t>
            </a:r>
            <a:r>
              <a:rPr sz="1200" spc="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200" spc="-8" dirty="0">
                <a:solidFill>
                  <a:srgbClr val="0D0D0D"/>
                </a:solidFill>
                <a:latin typeface="Calibri"/>
                <a:cs typeface="Calibri"/>
              </a:rPr>
              <a:t>negative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720266" y="715142"/>
            <a:ext cx="5867400" cy="501580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3200" spc="-8" dirty="0">
                <a:latin typeface="Bradley Hand ITC" panose="03070402050302030203" pitchFamily="66" charset="0"/>
                <a:cs typeface="Calibri"/>
              </a:rPr>
              <a:t>NUMBER-SPECIFIC</a:t>
            </a:r>
            <a:r>
              <a:rPr sz="3200" dirty="0">
                <a:latin typeface="Bradley Hand ITC" panose="03070402050302030203" pitchFamily="66" charset="0"/>
                <a:cs typeface="Calibri"/>
              </a:rPr>
              <a:t> </a:t>
            </a:r>
            <a:r>
              <a:rPr sz="3200" spc="-19" dirty="0">
                <a:latin typeface="Bradley Hand ITC" panose="03070402050302030203" pitchFamily="66" charset="0"/>
                <a:cs typeface="Calibri"/>
              </a:rPr>
              <a:t>TOOLS</a:t>
            </a:r>
            <a:endParaRPr sz="3200" dirty="0">
              <a:latin typeface="Bradley Hand ITC" panose="03070402050302030203" pitchFamily="66" charset="0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1461896"/>
            <a:ext cx="9144000" cy="3429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2000535" y="2455736"/>
            <a:ext cx="4687253" cy="708660"/>
          </a:xfrm>
          <a:custGeom>
            <a:avLst/>
            <a:gdLst/>
            <a:ahLst/>
            <a:cxnLst/>
            <a:rect l="l" t="t" r="r" b="b"/>
            <a:pathLst>
              <a:path w="6249670" h="944880">
                <a:moveTo>
                  <a:pt x="70357" y="869188"/>
                </a:moveTo>
                <a:lnTo>
                  <a:pt x="0" y="917194"/>
                </a:lnTo>
                <a:lnTo>
                  <a:pt x="80644" y="944752"/>
                </a:lnTo>
                <a:lnTo>
                  <a:pt x="77429" y="921131"/>
                </a:lnTo>
                <a:lnTo>
                  <a:pt x="64769" y="921131"/>
                </a:lnTo>
                <a:lnTo>
                  <a:pt x="61087" y="896238"/>
                </a:lnTo>
                <a:lnTo>
                  <a:pt x="73317" y="894508"/>
                </a:lnTo>
                <a:lnTo>
                  <a:pt x="73787" y="894380"/>
                </a:lnTo>
                <a:lnTo>
                  <a:pt x="70357" y="869188"/>
                </a:lnTo>
                <a:close/>
              </a:path>
              <a:path w="6249670" h="944880">
                <a:moveTo>
                  <a:pt x="73317" y="894508"/>
                </a:moveTo>
                <a:lnTo>
                  <a:pt x="61087" y="896238"/>
                </a:lnTo>
                <a:lnTo>
                  <a:pt x="64769" y="921131"/>
                </a:lnTo>
                <a:lnTo>
                  <a:pt x="77185" y="919341"/>
                </a:lnTo>
                <a:lnTo>
                  <a:pt x="73815" y="894588"/>
                </a:lnTo>
                <a:lnTo>
                  <a:pt x="73025" y="894588"/>
                </a:lnTo>
                <a:lnTo>
                  <a:pt x="73317" y="894508"/>
                </a:lnTo>
                <a:close/>
              </a:path>
              <a:path w="6249670" h="944880">
                <a:moveTo>
                  <a:pt x="77185" y="919341"/>
                </a:moveTo>
                <a:lnTo>
                  <a:pt x="64769" y="921131"/>
                </a:lnTo>
                <a:lnTo>
                  <a:pt x="77429" y="921131"/>
                </a:lnTo>
                <a:lnTo>
                  <a:pt x="77185" y="919341"/>
                </a:lnTo>
                <a:close/>
              </a:path>
              <a:path w="6249670" h="944880">
                <a:moveTo>
                  <a:pt x="162338" y="894334"/>
                </a:moveTo>
                <a:lnTo>
                  <a:pt x="74549" y="894334"/>
                </a:lnTo>
                <a:lnTo>
                  <a:pt x="73909" y="894440"/>
                </a:lnTo>
                <a:lnTo>
                  <a:pt x="73815" y="894588"/>
                </a:lnTo>
                <a:lnTo>
                  <a:pt x="77185" y="919341"/>
                </a:lnTo>
                <a:lnTo>
                  <a:pt x="78867" y="919099"/>
                </a:lnTo>
                <a:lnTo>
                  <a:pt x="100330" y="913130"/>
                </a:lnTo>
                <a:lnTo>
                  <a:pt x="124587" y="906018"/>
                </a:lnTo>
                <a:lnTo>
                  <a:pt x="162338" y="894334"/>
                </a:lnTo>
                <a:close/>
              </a:path>
              <a:path w="6249670" h="944880">
                <a:moveTo>
                  <a:pt x="73795" y="894440"/>
                </a:moveTo>
                <a:lnTo>
                  <a:pt x="73317" y="894508"/>
                </a:lnTo>
                <a:lnTo>
                  <a:pt x="73025" y="894588"/>
                </a:lnTo>
                <a:lnTo>
                  <a:pt x="73798" y="894459"/>
                </a:lnTo>
                <a:close/>
              </a:path>
              <a:path w="6249670" h="944880">
                <a:moveTo>
                  <a:pt x="73798" y="894459"/>
                </a:moveTo>
                <a:lnTo>
                  <a:pt x="73025" y="894588"/>
                </a:lnTo>
                <a:lnTo>
                  <a:pt x="73815" y="894588"/>
                </a:lnTo>
                <a:lnTo>
                  <a:pt x="73798" y="894459"/>
                </a:lnTo>
                <a:close/>
              </a:path>
              <a:path w="6249670" h="944880">
                <a:moveTo>
                  <a:pt x="73787" y="894380"/>
                </a:moveTo>
                <a:lnTo>
                  <a:pt x="73317" y="894508"/>
                </a:lnTo>
                <a:lnTo>
                  <a:pt x="73795" y="894440"/>
                </a:lnTo>
                <a:close/>
              </a:path>
              <a:path w="6249670" h="944880">
                <a:moveTo>
                  <a:pt x="74549" y="894334"/>
                </a:moveTo>
                <a:lnTo>
                  <a:pt x="73795" y="894440"/>
                </a:lnTo>
                <a:lnTo>
                  <a:pt x="74549" y="894334"/>
                </a:lnTo>
                <a:close/>
              </a:path>
              <a:path w="6249670" h="944880">
                <a:moveTo>
                  <a:pt x="82804" y="891921"/>
                </a:moveTo>
                <a:lnTo>
                  <a:pt x="73787" y="894380"/>
                </a:lnTo>
                <a:lnTo>
                  <a:pt x="74549" y="894334"/>
                </a:lnTo>
                <a:lnTo>
                  <a:pt x="162338" y="894334"/>
                </a:lnTo>
                <a:lnTo>
                  <a:pt x="169620" y="892048"/>
                </a:lnTo>
                <a:lnTo>
                  <a:pt x="82676" y="892048"/>
                </a:lnTo>
                <a:lnTo>
                  <a:pt x="82804" y="891921"/>
                </a:lnTo>
                <a:close/>
              </a:path>
              <a:path w="6249670" h="944880">
                <a:moveTo>
                  <a:pt x="196342" y="857123"/>
                </a:moveTo>
                <a:lnTo>
                  <a:pt x="178181" y="862964"/>
                </a:lnTo>
                <a:lnTo>
                  <a:pt x="130810" y="877824"/>
                </a:lnTo>
                <a:lnTo>
                  <a:pt x="93218" y="889000"/>
                </a:lnTo>
                <a:lnTo>
                  <a:pt x="82676" y="892048"/>
                </a:lnTo>
                <a:lnTo>
                  <a:pt x="169620" y="892048"/>
                </a:lnTo>
                <a:lnTo>
                  <a:pt x="266319" y="860806"/>
                </a:lnTo>
                <a:lnTo>
                  <a:pt x="276648" y="857250"/>
                </a:lnTo>
                <a:lnTo>
                  <a:pt x="196342" y="857250"/>
                </a:lnTo>
                <a:close/>
              </a:path>
              <a:path w="6249670" h="944880">
                <a:moveTo>
                  <a:pt x="281305" y="829056"/>
                </a:moveTo>
                <a:lnTo>
                  <a:pt x="258191" y="836930"/>
                </a:lnTo>
                <a:lnTo>
                  <a:pt x="258444" y="836930"/>
                </a:lnTo>
                <a:lnTo>
                  <a:pt x="196342" y="857250"/>
                </a:lnTo>
                <a:lnTo>
                  <a:pt x="276648" y="857250"/>
                </a:lnTo>
                <a:lnTo>
                  <a:pt x="289560" y="852805"/>
                </a:lnTo>
                <a:lnTo>
                  <a:pt x="313308" y="844296"/>
                </a:lnTo>
                <a:lnTo>
                  <a:pt x="336169" y="834898"/>
                </a:lnTo>
                <a:lnTo>
                  <a:pt x="348624" y="829183"/>
                </a:lnTo>
                <a:lnTo>
                  <a:pt x="281177" y="829183"/>
                </a:lnTo>
                <a:lnTo>
                  <a:pt x="281305" y="829056"/>
                </a:lnTo>
                <a:close/>
              </a:path>
              <a:path w="6249670" h="944880">
                <a:moveTo>
                  <a:pt x="365941" y="820801"/>
                </a:moveTo>
                <a:lnTo>
                  <a:pt x="304545" y="820801"/>
                </a:lnTo>
                <a:lnTo>
                  <a:pt x="281177" y="829183"/>
                </a:lnTo>
                <a:lnTo>
                  <a:pt x="348624" y="829183"/>
                </a:lnTo>
                <a:lnTo>
                  <a:pt x="357758" y="824991"/>
                </a:lnTo>
                <a:lnTo>
                  <a:pt x="365941" y="820801"/>
                </a:lnTo>
                <a:close/>
              </a:path>
              <a:path w="6249670" h="944880">
                <a:moveTo>
                  <a:pt x="400153" y="802259"/>
                </a:moveTo>
                <a:lnTo>
                  <a:pt x="346963" y="802259"/>
                </a:lnTo>
                <a:lnTo>
                  <a:pt x="325755" y="812038"/>
                </a:lnTo>
                <a:lnTo>
                  <a:pt x="304038" y="820927"/>
                </a:lnTo>
                <a:lnTo>
                  <a:pt x="304545" y="820801"/>
                </a:lnTo>
                <a:lnTo>
                  <a:pt x="365941" y="820801"/>
                </a:lnTo>
                <a:lnTo>
                  <a:pt x="378587" y="814324"/>
                </a:lnTo>
                <a:lnTo>
                  <a:pt x="398652" y="803148"/>
                </a:lnTo>
                <a:lnTo>
                  <a:pt x="400153" y="802259"/>
                </a:lnTo>
                <a:close/>
              </a:path>
              <a:path w="6249670" h="944880">
                <a:moveTo>
                  <a:pt x="326263" y="811784"/>
                </a:moveTo>
                <a:lnTo>
                  <a:pt x="325645" y="812038"/>
                </a:lnTo>
                <a:lnTo>
                  <a:pt x="326263" y="811784"/>
                </a:lnTo>
                <a:close/>
              </a:path>
              <a:path w="6249670" h="944880">
                <a:moveTo>
                  <a:pt x="417305" y="792099"/>
                </a:moveTo>
                <a:lnTo>
                  <a:pt x="366902" y="792099"/>
                </a:lnTo>
                <a:lnTo>
                  <a:pt x="346582" y="802386"/>
                </a:lnTo>
                <a:lnTo>
                  <a:pt x="346963" y="802259"/>
                </a:lnTo>
                <a:lnTo>
                  <a:pt x="400153" y="802259"/>
                </a:lnTo>
                <a:lnTo>
                  <a:pt x="417305" y="792099"/>
                </a:lnTo>
                <a:close/>
              </a:path>
              <a:path w="6249670" h="944880">
                <a:moveTo>
                  <a:pt x="405511" y="769747"/>
                </a:moveTo>
                <a:lnTo>
                  <a:pt x="385952" y="781431"/>
                </a:lnTo>
                <a:lnTo>
                  <a:pt x="366521" y="792226"/>
                </a:lnTo>
                <a:lnTo>
                  <a:pt x="366902" y="792099"/>
                </a:lnTo>
                <a:lnTo>
                  <a:pt x="417305" y="792099"/>
                </a:lnTo>
                <a:lnTo>
                  <a:pt x="418592" y="791337"/>
                </a:lnTo>
                <a:lnTo>
                  <a:pt x="451949" y="770001"/>
                </a:lnTo>
                <a:lnTo>
                  <a:pt x="405256" y="770001"/>
                </a:lnTo>
                <a:lnTo>
                  <a:pt x="405511" y="769747"/>
                </a:lnTo>
                <a:close/>
              </a:path>
              <a:path w="6249670" h="944880">
                <a:moveTo>
                  <a:pt x="386333" y="781176"/>
                </a:moveTo>
                <a:lnTo>
                  <a:pt x="385878" y="781431"/>
                </a:lnTo>
                <a:lnTo>
                  <a:pt x="386333" y="781176"/>
                </a:lnTo>
                <a:close/>
              </a:path>
              <a:path w="6249670" h="944880">
                <a:moveTo>
                  <a:pt x="489558" y="745236"/>
                </a:moveTo>
                <a:lnTo>
                  <a:pt x="444119" y="745236"/>
                </a:lnTo>
                <a:lnTo>
                  <a:pt x="405256" y="770001"/>
                </a:lnTo>
                <a:lnTo>
                  <a:pt x="451949" y="770001"/>
                </a:lnTo>
                <a:lnTo>
                  <a:pt x="457707" y="766318"/>
                </a:lnTo>
                <a:lnTo>
                  <a:pt x="489558" y="745236"/>
                </a:lnTo>
                <a:close/>
              </a:path>
              <a:path w="6249670" h="944880">
                <a:moveTo>
                  <a:pt x="6247511" y="0"/>
                </a:moveTo>
                <a:lnTo>
                  <a:pt x="3883914" y="166624"/>
                </a:lnTo>
                <a:lnTo>
                  <a:pt x="2308733" y="301498"/>
                </a:lnTo>
                <a:lnTo>
                  <a:pt x="1843151" y="352044"/>
                </a:lnTo>
                <a:lnTo>
                  <a:pt x="1541271" y="390525"/>
                </a:lnTo>
                <a:lnTo>
                  <a:pt x="1407668" y="410463"/>
                </a:lnTo>
                <a:lnTo>
                  <a:pt x="1325371" y="424180"/>
                </a:lnTo>
                <a:lnTo>
                  <a:pt x="1286256" y="431291"/>
                </a:lnTo>
                <a:lnTo>
                  <a:pt x="1176273" y="452882"/>
                </a:lnTo>
                <a:lnTo>
                  <a:pt x="1077086" y="475107"/>
                </a:lnTo>
                <a:lnTo>
                  <a:pt x="1016507" y="490220"/>
                </a:lnTo>
                <a:lnTo>
                  <a:pt x="960119" y="505587"/>
                </a:lnTo>
                <a:lnTo>
                  <a:pt x="907669" y="520953"/>
                </a:lnTo>
                <a:lnTo>
                  <a:pt x="835914" y="544322"/>
                </a:lnTo>
                <a:lnTo>
                  <a:pt x="792353" y="560070"/>
                </a:lnTo>
                <a:lnTo>
                  <a:pt x="751967" y="575818"/>
                </a:lnTo>
                <a:lnTo>
                  <a:pt x="714502" y="591438"/>
                </a:lnTo>
                <a:lnTo>
                  <a:pt x="663320" y="614934"/>
                </a:lnTo>
                <a:lnTo>
                  <a:pt x="603504" y="645795"/>
                </a:lnTo>
                <a:lnTo>
                  <a:pt x="551433" y="675894"/>
                </a:lnTo>
                <a:lnTo>
                  <a:pt x="484124" y="718693"/>
                </a:lnTo>
                <a:lnTo>
                  <a:pt x="443864" y="745363"/>
                </a:lnTo>
                <a:lnTo>
                  <a:pt x="444119" y="745236"/>
                </a:lnTo>
                <a:lnTo>
                  <a:pt x="489558" y="745236"/>
                </a:lnTo>
                <a:lnTo>
                  <a:pt x="497967" y="739648"/>
                </a:lnTo>
                <a:lnTo>
                  <a:pt x="519049" y="725932"/>
                </a:lnTo>
                <a:lnTo>
                  <a:pt x="541075" y="711835"/>
                </a:lnTo>
                <a:lnTo>
                  <a:pt x="564514" y="697357"/>
                </a:lnTo>
                <a:lnTo>
                  <a:pt x="589280" y="682751"/>
                </a:lnTo>
                <a:lnTo>
                  <a:pt x="615598" y="667893"/>
                </a:lnTo>
                <a:lnTo>
                  <a:pt x="615442" y="667893"/>
                </a:lnTo>
                <a:lnTo>
                  <a:pt x="644017" y="652780"/>
                </a:lnTo>
                <a:lnTo>
                  <a:pt x="658755" y="645287"/>
                </a:lnTo>
                <a:lnTo>
                  <a:pt x="674369" y="637539"/>
                </a:lnTo>
                <a:lnTo>
                  <a:pt x="674509" y="637539"/>
                </a:lnTo>
                <a:lnTo>
                  <a:pt x="690498" y="629920"/>
                </a:lnTo>
                <a:lnTo>
                  <a:pt x="690648" y="629920"/>
                </a:lnTo>
                <a:lnTo>
                  <a:pt x="707263" y="622300"/>
                </a:lnTo>
                <a:lnTo>
                  <a:pt x="707135" y="622300"/>
                </a:lnTo>
                <a:lnTo>
                  <a:pt x="724661" y="614552"/>
                </a:lnTo>
                <a:lnTo>
                  <a:pt x="724407" y="614552"/>
                </a:lnTo>
                <a:lnTo>
                  <a:pt x="742569" y="606933"/>
                </a:lnTo>
                <a:lnTo>
                  <a:pt x="761492" y="599186"/>
                </a:lnTo>
                <a:lnTo>
                  <a:pt x="780922" y="591312"/>
                </a:lnTo>
                <a:lnTo>
                  <a:pt x="781125" y="591312"/>
                </a:lnTo>
                <a:lnTo>
                  <a:pt x="801243" y="583564"/>
                </a:lnTo>
                <a:lnTo>
                  <a:pt x="801458" y="583564"/>
                </a:lnTo>
                <a:lnTo>
                  <a:pt x="822324" y="575818"/>
                </a:lnTo>
                <a:lnTo>
                  <a:pt x="844169" y="568071"/>
                </a:lnTo>
                <a:lnTo>
                  <a:pt x="844416" y="568071"/>
                </a:lnTo>
                <a:lnTo>
                  <a:pt x="866902" y="560451"/>
                </a:lnTo>
                <a:lnTo>
                  <a:pt x="866774" y="560451"/>
                </a:lnTo>
                <a:lnTo>
                  <a:pt x="890651" y="552703"/>
                </a:lnTo>
                <a:lnTo>
                  <a:pt x="890396" y="552703"/>
                </a:lnTo>
                <a:lnTo>
                  <a:pt x="915161" y="544957"/>
                </a:lnTo>
                <a:lnTo>
                  <a:pt x="915453" y="544957"/>
                </a:lnTo>
                <a:lnTo>
                  <a:pt x="940561" y="537337"/>
                </a:lnTo>
                <a:lnTo>
                  <a:pt x="966978" y="529716"/>
                </a:lnTo>
                <a:lnTo>
                  <a:pt x="967310" y="529716"/>
                </a:lnTo>
                <a:lnTo>
                  <a:pt x="994409" y="522224"/>
                </a:lnTo>
                <a:lnTo>
                  <a:pt x="1022857" y="514603"/>
                </a:lnTo>
                <a:lnTo>
                  <a:pt x="1052448" y="506984"/>
                </a:lnTo>
                <a:lnTo>
                  <a:pt x="1083056" y="499618"/>
                </a:lnTo>
                <a:lnTo>
                  <a:pt x="1147571" y="484759"/>
                </a:lnTo>
                <a:lnTo>
                  <a:pt x="1148034" y="484759"/>
                </a:lnTo>
                <a:lnTo>
                  <a:pt x="1181608" y="477520"/>
                </a:lnTo>
                <a:lnTo>
                  <a:pt x="1216786" y="470281"/>
                </a:lnTo>
                <a:lnTo>
                  <a:pt x="1253235" y="463169"/>
                </a:lnTo>
                <a:lnTo>
                  <a:pt x="1329817" y="448945"/>
                </a:lnTo>
                <a:lnTo>
                  <a:pt x="1330437" y="448945"/>
                </a:lnTo>
                <a:lnTo>
                  <a:pt x="1411732" y="435356"/>
                </a:lnTo>
                <a:lnTo>
                  <a:pt x="1454658" y="428625"/>
                </a:lnTo>
                <a:lnTo>
                  <a:pt x="1544828" y="415416"/>
                </a:lnTo>
                <a:lnTo>
                  <a:pt x="1740916" y="389763"/>
                </a:lnTo>
                <a:lnTo>
                  <a:pt x="1955927" y="364236"/>
                </a:lnTo>
                <a:lnTo>
                  <a:pt x="1955799" y="364236"/>
                </a:lnTo>
                <a:lnTo>
                  <a:pt x="2702179" y="289178"/>
                </a:lnTo>
                <a:lnTo>
                  <a:pt x="6249289" y="25146"/>
                </a:lnTo>
                <a:lnTo>
                  <a:pt x="6247511" y="0"/>
                </a:lnTo>
                <a:close/>
              </a:path>
              <a:path w="6249670" h="944880">
                <a:moveTo>
                  <a:pt x="498034" y="739648"/>
                </a:moveTo>
                <a:lnTo>
                  <a:pt x="497839" y="739775"/>
                </a:lnTo>
                <a:lnTo>
                  <a:pt x="498034" y="739648"/>
                </a:lnTo>
                <a:close/>
              </a:path>
              <a:path w="6249670" h="944880">
                <a:moveTo>
                  <a:pt x="541274" y="711708"/>
                </a:moveTo>
                <a:lnTo>
                  <a:pt x="541019" y="711835"/>
                </a:lnTo>
                <a:lnTo>
                  <a:pt x="541274" y="711708"/>
                </a:lnTo>
                <a:close/>
              </a:path>
              <a:path w="6249670" h="944880">
                <a:moveTo>
                  <a:pt x="564602" y="697357"/>
                </a:moveTo>
                <a:lnTo>
                  <a:pt x="564388" y="697484"/>
                </a:lnTo>
                <a:lnTo>
                  <a:pt x="564602" y="697357"/>
                </a:lnTo>
                <a:close/>
              </a:path>
              <a:path w="6249670" h="944880">
                <a:moveTo>
                  <a:pt x="589377" y="682751"/>
                </a:moveTo>
                <a:lnTo>
                  <a:pt x="589153" y="682878"/>
                </a:lnTo>
                <a:lnTo>
                  <a:pt x="589377" y="682751"/>
                </a:lnTo>
                <a:close/>
              </a:path>
              <a:path w="6249670" h="944880">
                <a:moveTo>
                  <a:pt x="615822" y="667765"/>
                </a:moveTo>
                <a:lnTo>
                  <a:pt x="615442" y="667893"/>
                </a:lnTo>
                <a:lnTo>
                  <a:pt x="615598" y="667893"/>
                </a:lnTo>
                <a:lnTo>
                  <a:pt x="615822" y="667765"/>
                </a:lnTo>
                <a:close/>
              </a:path>
              <a:path w="6249670" h="944880">
                <a:moveTo>
                  <a:pt x="644137" y="652780"/>
                </a:moveTo>
                <a:lnTo>
                  <a:pt x="643890" y="652907"/>
                </a:lnTo>
                <a:lnTo>
                  <a:pt x="644137" y="652780"/>
                </a:lnTo>
                <a:close/>
              </a:path>
              <a:path w="6249670" h="944880">
                <a:moveTo>
                  <a:pt x="674509" y="637539"/>
                </a:moveTo>
                <a:lnTo>
                  <a:pt x="674369" y="637539"/>
                </a:lnTo>
                <a:lnTo>
                  <a:pt x="674509" y="637539"/>
                </a:lnTo>
                <a:close/>
              </a:path>
              <a:path w="6249670" h="944880">
                <a:moveTo>
                  <a:pt x="690648" y="629920"/>
                </a:moveTo>
                <a:lnTo>
                  <a:pt x="690498" y="629920"/>
                </a:lnTo>
                <a:lnTo>
                  <a:pt x="690648" y="629920"/>
                </a:lnTo>
                <a:close/>
              </a:path>
              <a:path w="6249670" h="944880">
                <a:moveTo>
                  <a:pt x="781125" y="591312"/>
                </a:moveTo>
                <a:lnTo>
                  <a:pt x="780922" y="591312"/>
                </a:lnTo>
                <a:lnTo>
                  <a:pt x="781125" y="591312"/>
                </a:lnTo>
                <a:close/>
              </a:path>
              <a:path w="6249670" h="944880">
                <a:moveTo>
                  <a:pt x="801458" y="583564"/>
                </a:moveTo>
                <a:lnTo>
                  <a:pt x="801243" y="583564"/>
                </a:lnTo>
                <a:lnTo>
                  <a:pt x="801458" y="583564"/>
                </a:lnTo>
                <a:close/>
              </a:path>
              <a:path w="6249670" h="944880">
                <a:moveTo>
                  <a:pt x="822427" y="575818"/>
                </a:moveTo>
                <a:lnTo>
                  <a:pt x="822070" y="575945"/>
                </a:lnTo>
                <a:lnTo>
                  <a:pt x="822427" y="575818"/>
                </a:lnTo>
                <a:close/>
              </a:path>
              <a:path w="6249670" h="944880">
                <a:moveTo>
                  <a:pt x="844416" y="568071"/>
                </a:moveTo>
                <a:lnTo>
                  <a:pt x="844169" y="568071"/>
                </a:lnTo>
                <a:lnTo>
                  <a:pt x="844416" y="568071"/>
                </a:lnTo>
                <a:close/>
              </a:path>
              <a:path w="6249670" h="944880">
                <a:moveTo>
                  <a:pt x="915453" y="544957"/>
                </a:moveTo>
                <a:lnTo>
                  <a:pt x="915161" y="544957"/>
                </a:lnTo>
                <a:lnTo>
                  <a:pt x="915453" y="544957"/>
                </a:lnTo>
                <a:close/>
              </a:path>
              <a:path w="6249670" h="944880">
                <a:moveTo>
                  <a:pt x="967310" y="529716"/>
                </a:moveTo>
                <a:lnTo>
                  <a:pt x="966978" y="529716"/>
                </a:lnTo>
                <a:lnTo>
                  <a:pt x="966851" y="529844"/>
                </a:lnTo>
                <a:lnTo>
                  <a:pt x="967310" y="529716"/>
                </a:lnTo>
                <a:close/>
              </a:path>
              <a:path w="6249670" h="944880">
                <a:moveTo>
                  <a:pt x="1148034" y="484759"/>
                </a:moveTo>
                <a:lnTo>
                  <a:pt x="1147571" y="484759"/>
                </a:lnTo>
                <a:lnTo>
                  <a:pt x="1148034" y="484759"/>
                </a:lnTo>
                <a:close/>
              </a:path>
              <a:path w="6249670" h="944880">
                <a:moveTo>
                  <a:pt x="1330437" y="448945"/>
                </a:moveTo>
                <a:lnTo>
                  <a:pt x="1329817" y="448945"/>
                </a:lnTo>
                <a:lnTo>
                  <a:pt x="1330437" y="448945"/>
                </a:lnTo>
                <a:close/>
              </a:path>
            </a:pathLst>
          </a:custGeom>
          <a:solidFill>
            <a:srgbClr val="E6AE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5243799" y="2668619"/>
            <a:ext cx="1709261" cy="511016"/>
          </a:xfrm>
          <a:custGeom>
            <a:avLst/>
            <a:gdLst/>
            <a:ahLst/>
            <a:cxnLst/>
            <a:rect l="l" t="t" r="r" b="b"/>
            <a:pathLst>
              <a:path w="2279015" h="681355">
                <a:moveTo>
                  <a:pt x="32130" y="602361"/>
                </a:moveTo>
                <a:lnTo>
                  <a:pt x="0" y="681227"/>
                </a:lnTo>
                <a:lnTo>
                  <a:pt x="82423" y="659638"/>
                </a:lnTo>
                <a:lnTo>
                  <a:pt x="73055" y="648969"/>
                </a:lnTo>
                <a:lnTo>
                  <a:pt x="55752" y="648969"/>
                </a:lnTo>
                <a:lnTo>
                  <a:pt x="39624" y="629665"/>
                </a:lnTo>
                <a:lnTo>
                  <a:pt x="49157" y="621751"/>
                </a:lnTo>
                <a:lnTo>
                  <a:pt x="32130" y="602361"/>
                </a:lnTo>
                <a:close/>
              </a:path>
              <a:path w="2279015" h="681355">
                <a:moveTo>
                  <a:pt x="49157" y="621751"/>
                </a:moveTo>
                <a:lnTo>
                  <a:pt x="39624" y="629665"/>
                </a:lnTo>
                <a:lnTo>
                  <a:pt x="55752" y="648969"/>
                </a:lnTo>
                <a:lnTo>
                  <a:pt x="65748" y="640648"/>
                </a:lnTo>
                <a:lnTo>
                  <a:pt x="49157" y="621751"/>
                </a:lnTo>
                <a:close/>
              </a:path>
              <a:path w="2279015" h="681355">
                <a:moveTo>
                  <a:pt x="65748" y="640648"/>
                </a:moveTo>
                <a:lnTo>
                  <a:pt x="55752" y="648969"/>
                </a:lnTo>
                <a:lnTo>
                  <a:pt x="73055" y="648969"/>
                </a:lnTo>
                <a:lnTo>
                  <a:pt x="65748" y="640648"/>
                </a:lnTo>
                <a:close/>
              </a:path>
              <a:path w="2279015" h="681355">
                <a:moveTo>
                  <a:pt x="1724025" y="299338"/>
                </a:moveTo>
                <a:lnTo>
                  <a:pt x="1683512" y="304926"/>
                </a:lnTo>
                <a:lnTo>
                  <a:pt x="1641221" y="310133"/>
                </a:lnTo>
                <a:lnTo>
                  <a:pt x="1597278" y="315213"/>
                </a:lnTo>
                <a:lnTo>
                  <a:pt x="1457325" y="329691"/>
                </a:lnTo>
                <a:lnTo>
                  <a:pt x="859409" y="382524"/>
                </a:lnTo>
                <a:lnTo>
                  <a:pt x="723900" y="397001"/>
                </a:lnTo>
                <a:lnTo>
                  <a:pt x="641476" y="407288"/>
                </a:lnTo>
                <a:lnTo>
                  <a:pt x="603250" y="412750"/>
                </a:lnTo>
                <a:lnTo>
                  <a:pt x="533526" y="424306"/>
                </a:lnTo>
                <a:lnTo>
                  <a:pt x="473075" y="437006"/>
                </a:lnTo>
                <a:lnTo>
                  <a:pt x="418592" y="450088"/>
                </a:lnTo>
                <a:lnTo>
                  <a:pt x="368680" y="463550"/>
                </a:lnTo>
                <a:lnTo>
                  <a:pt x="323088" y="477392"/>
                </a:lnTo>
                <a:lnTo>
                  <a:pt x="281686" y="491616"/>
                </a:lnTo>
                <a:lnTo>
                  <a:pt x="243840" y="506094"/>
                </a:lnTo>
                <a:lnTo>
                  <a:pt x="193421" y="528574"/>
                </a:lnTo>
                <a:lnTo>
                  <a:pt x="149351" y="551688"/>
                </a:lnTo>
                <a:lnTo>
                  <a:pt x="111125" y="575310"/>
                </a:lnTo>
                <a:lnTo>
                  <a:pt x="66548" y="607313"/>
                </a:lnTo>
                <a:lnTo>
                  <a:pt x="49157" y="621751"/>
                </a:lnTo>
                <a:lnTo>
                  <a:pt x="65748" y="640648"/>
                </a:lnTo>
                <a:lnTo>
                  <a:pt x="81838" y="627252"/>
                </a:lnTo>
                <a:lnTo>
                  <a:pt x="102529" y="611758"/>
                </a:lnTo>
                <a:lnTo>
                  <a:pt x="124727" y="596391"/>
                </a:lnTo>
                <a:lnTo>
                  <a:pt x="149351" y="580898"/>
                </a:lnTo>
                <a:lnTo>
                  <a:pt x="161925" y="573531"/>
                </a:lnTo>
                <a:lnTo>
                  <a:pt x="175289" y="566038"/>
                </a:lnTo>
                <a:lnTo>
                  <a:pt x="175133" y="566038"/>
                </a:lnTo>
                <a:lnTo>
                  <a:pt x="189365" y="558673"/>
                </a:lnTo>
                <a:lnTo>
                  <a:pt x="204470" y="551179"/>
                </a:lnTo>
                <a:lnTo>
                  <a:pt x="204216" y="551179"/>
                </a:lnTo>
                <a:lnTo>
                  <a:pt x="219964" y="543813"/>
                </a:lnTo>
                <a:lnTo>
                  <a:pt x="236220" y="536575"/>
                </a:lnTo>
                <a:lnTo>
                  <a:pt x="236392" y="536575"/>
                </a:lnTo>
                <a:lnTo>
                  <a:pt x="253492" y="529336"/>
                </a:lnTo>
                <a:lnTo>
                  <a:pt x="271399" y="522224"/>
                </a:lnTo>
                <a:lnTo>
                  <a:pt x="290322" y="515112"/>
                </a:lnTo>
                <a:lnTo>
                  <a:pt x="310134" y="508253"/>
                </a:lnTo>
                <a:lnTo>
                  <a:pt x="309879" y="508253"/>
                </a:lnTo>
                <a:lnTo>
                  <a:pt x="330962" y="501268"/>
                </a:lnTo>
                <a:lnTo>
                  <a:pt x="330708" y="501268"/>
                </a:lnTo>
                <a:lnTo>
                  <a:pt x="352805" y="494411"/>
                </a:lnTo>
                <a:lnTo>
                  <a:pt x="353104" y="494411"/>
                </a:lnTo>
                <a:lnTo>
                  <a:pt x="375666" y="487679"/>
                </a:lnTo>
                <a:lnTo>
                  <a:pt x="399669" y="481075"/>
                </a:lnTo>
                <a:lnTo>
                  <a:pt x="424815" y="474344"/>
                </a:lnTo>
                <a:lnTo>
                  <a:pt x="425205" y="474344"/>
                </a:lnTo>
                <a:lnTo>
                  <a:pt x="451103" y="467994"/>
                </a:lnTo>
                <a:lnTo>
                  <a:pt x="478790" y="461517"/>
                </a:lnTo>
                <a:lnTo>
                  <a:pt x="507619" y="455040"/>
                </a:lnTo>
                <a:lnTo>
                  <a:pt x="507994" y="455040"/>
                </a:lnTo>
                <a:lnTo>
                  <a:pt x="522477" y="452119"/>
                </a:lnTo>
                <a:lnTo>
                  <a:pt x="538099" y="449071"/>
                </a:lnTo>
                <a:lnTo>
                  <a:pt x="554482" y="446150"/>
                </a:lnTo>
                <a:lnTo>
                  <a:pt x="554354" y="446150"/>
                </a:lnTo>
                <a:lnTo>
                  <a:pt x="588899" y="440436"/>
                </a:lnTo>
                <a:lnTo>
                  <a:pt x="607060" y="437641"/>
                </a:lnTo>
                <a:lnTo>
                  <a:pt x="645033" y="432180"/>
                </a:lnTo>
                <a:lnTo>
                  <a:pt x="644905" y="432180"/>
                </a:lnTo>
                <a:lnTo>
                  <a:pt x="684911" y="426974"/>
                </a:lnTo>
                <a:lnTo>
                  <a:pt x="726821" y="422020"/>
                </a:lnTo>
                <a:lnTo>
                  <a:pt x="770382" y="417067"/>
                </a:lnTo>
                <a:lnTo>
                  <a:pt x="770254" y="417067"/>
                </a:lnTo>
                <a:lnTo>
                  <a:pt x="815467" y="412241"/>
                </a:lnTo>
                <a:lnTo>
                  <a:pt x="909447" y="403098"/>
                </a:lnTo>
                <a:lnTo>
                  <a:pt x="957961" y="398525"/>
                </a:lnTo>
                <a:lnTo>
                  <a:pt x="1459738" y="354711"/>
                </a:lnTo>
                <a:lnTo>
                  <a:pt x="1600200" y="340232"/>
                </a:lnTo>
                <a:lnTo>
                  <a:pt x="1644269" y="335152"/>
                </a:lnTo>
                <a:lnTo>
                  <a:pt x="1727453" y="324357"/>
                </a:lnTo>
                <a:lnTo>
                  <a:pt x="1784985" y="315721"/>
                </a:lnTo>
                <a:lnTo>
                  <a:pt x="1837309" y="306450"/>
                </a:lnTo>
                <a:lnTo>
                  <a:pt x="1871491" y="299465"/>
                </a:lnTo>
                <a:lnTo>
                  <a:pt x="1723898" y="299465"/>
                </a:lnTo>
                <a:close/>
              </a:path>
              <a:path w="2279015" h="681355">
                <a:moveTo>
                  <a:pt x="82278" y="626886"/>
                </a:moveTo>
                <a:lnTo>
                  <a:pt x="81788" y="627252"/>
                </a:lnTo>
                <a:lnTo>
                  <a:pt x="82278" y="626886"/>
                </a:lnTo>
                <a:close/>
              </a:path>
              <a:path w="2279015" h="681355">
                <a:moveTo>
                  <a:pt x="102870" y="611504"/>
                </a:moveTo>
                <a:lnTo>
                  <a:pt x="102489" y="611758"/>
                </a:lnTo>
                <a:lnTo>
                  <a:pt x="102870" y="611504"/>
                </a:lnTo>
                <a:close/>
              </a:path>
              <a:path w="2279015" h="681355">
                <a:moveTo>
                  <a:pt x="149402" y="580898"/>
                </a:moveTo>
                <a:lnTo>
                  <a:pt x="148971" y="581151"/>
                </a:lnTo>
                <a:lnTo>
                  <a:pt x="149402" y="580898"/>
                </a:lnTo>
                <a:close/>
              </a:path>
              <a:path w="2279015" h="681355">
                <a:moveTo>
                  <a:pt x="162022" y="573531"/>
                </a:moveTo>
                <a:lnTo>
                  <a:pt x="161798" y="573658"/>
                </a:lnTo>
                <a:lnTo>
                  <a:pt x="162022" y="573531"/>
                </a:lnTo>
                <a:close/>
              </a:path>
              <a:path w="2279015" h="681355">
                <a:moveTo>
                  <a:pt x="175514" y="565912"/>
                </a:moveTo>
                <a:lnTo>
                  <a:pt x="175133" y="566038"/>
                </a:lnTo>
                <a:lnTo>
                  <a:pt x="175289" y="566038"/>
                </a:lnTo>
                <a:lnTo>
                  <a:pt x="175514" y="565912"/>
                </a:lnTo>
                <a:close/>
              </a:path>
              <a:path w="2279015" h="681355">
                <a:moveTo>
                  <a:pt x="236392" y="536575"/>
                </a:moveTo>
                <a:lnTo>
                  <a:pt x="236220" y="536575"/>
                </a:lnTo>
                <a:lnTo>
                  <a:pt x="236392" y="536575"/>
                </a:lnTo>
                <a:close/>
              </a:path>
              <a:path w="2279015" h="681355">
                <a:moveTo>
                  <a:pt x="253556" y="529336"/>
                </a:moveTo>
                <a:lnTo>
                  <a:pt x="253238" y="529463"/>
                </a:lnTo>
                <a:lnTo>
                  <a:pt x="253556" y="529336"/>
                </a:lnTo>
                <a:close/>
              </a:path>
              <a:path w="2279015" h="681355">
                <a:moveTo>
                  <a:pt x="271481" y="522224"/>
                </a:moveTo>
                <a:lnTo>
                  <a:pt x="271145" y="522350"/>
                </a:lnTo>
                <a:lnTo>
                  <a:pt x="271481" y="522224"/>
                </a:lnTo>
                <a:close/>
              </a:path>
              <a:path w="2279015" h="681355">
                <a:moveTo>
                  <a:pt x="290432" y="515112"/>
                </a:moveTo>
                <a:lnTo>
                  <a:pt x="290068" y="515238"/>
                </a:lnTo>
                <a:lnTo>
                  <a:pt x="290432" y="515112"/>
                </a:lnTo>
                <a:close/>
              </a:path>
              <a:path w="2279015" h="681355">
                <a:moveTo>
                  <a:pt x="353104" y="494411"/>
                </a:moveTo>
                <a:lnTo>
                  <a:pt x="352805" y="494411"/>
                </a:lnTo>
                <a:lnTo>
                  <a:pt x="353104" y="494411"/>
                </a:lnTo>
                <a:close/>
              </a:path>
              <a:path w="2279015" h="681355">
                <a:moveTo>
                  <a:pt x="425205" y="474344"/>
                </a:moveTo>
                <a:lnTo>
                  <a:pt x="424815" y="474344"/>
                </a:lnTo>
                <a:lnTo>
                  <a:pt x="425205" y="474344"/>
                </a:lnTo>
                <a:close/>
              </a:path>
              <a:path w="2279015" h="681355">
                <a:moveTo>
                  <a:pt x="507994" y="455040"/>
                </a:moveTo>
                <a:lnTo>
                  <a:pt x="507619" y="455040"/>
                </a:lnTo>
                <a:lnTo>
                  <a:pt x="507365" y="455167"/>
                </a:lnTo>
                <a:lnTo>
                  <a:pt x="507994" y="455040"/>
                </a:lnTo>
                <a:close/>
              </a:path>
              <a:path w="2279015" h="681355">
                <a:moveTo>
                  <a:pt x="1815973" y="284733"/>
                </a:moveTo>
                <a:lnTo>
                  <a:pt x="1798574" y="287781"/>
                </a:lnTo>
                <a:lnTo>
                  <a:pt x="1780794" y="290829"/>
                </a:lnTo>
                <a:lnTo>
                  <a:pt x="1762378" y="293750"/>
                </a:lnTo>
                <a:lnTo>
                  <a:pt x="1762633" y="293750"/>
                </a:lnTo>
                <a:lnTo>
                  <a:pt x="1723898" y="299465"/>
                </a:lnTo>
                <a:lnTo>
                  <a:pt x="1871491" y="299465"/>
                </a:lnTo>
                <a:lnTo>
                  <a:pt x="1884172" y="296671"/>
                </a:lnTo>
                <a:lnTo>
                  <a:pt x="1898523" y="293242"/>
                </a:lnTo>
                <a:lnTo>
                  <a:pt x="1925447" y="286130"/>
                </a:lnTo>
                <a:lnTo>
                  <a:pt x="1930050" y="284861"/>
                </a:lnTo>
                <a:lnTo>
                  <a:pt x="1815846" y="284861"/>
                </a:lnTo>
                <a:lnTo>
                  <a:pt x="1815973" y="284733"/>
                </a:lnTo>
                <a:close/>
              </a:path>
              <a:path w="2279015" h="681355">
                <a:moveTo>
                  <a:pt x="1848612" y="278511"/>
                </a:moveTo>
                <a:lnTo>
                  <a:pt x="1832483" y="281813"/>
                </a:lnTo>
                <a:lnTo>
                  <a:pt x="1815846" y="284861"/>
                </a:lnTo>
                <a:lnTo>
                  <a:pt x="1930050" y="284861"/>
                </a:lnTo>
                <a:lnTo>
                  <a:pt x="1951227" y="279018"/>
                </a:lnTo>
                <a:lnTo>
                  <a:pt x="1952497" y="278638"/>
                </a:lnTo>
                <a:lnTo>
                  <a:pt x="1848485" y="278638"/>
                </a:lnTo>
                <a:close/>
              </a:path>
              <a:path w="2279015" h="681355">
                <a:moveTo>
                  <a:pt x="1892553" y="268731"/>
                </a:moveTo>
                <a:lnTo>
                  <a:pt x="1878457" y="272161"/>
                </a:lnTo>
                <a:lnTo>
                  <a:pt x="1878711" y="272161"/>
                </a:lnTo>
                <a:lnTo>
                  <a:pt x="1863852" y="275336"/>
                </a:lnTo>
                <a:lnTo>
                  <a:pt x="1848485" y="278638"/>
                </a:lnTo>
                <a:lnTo>
                  <a:pt x="1952497" y="278638"/>
                </a:lnTo>
                <a:lnTo>
                  <a:pt x="1975358" y="271779"/>
                </a:lnTo>
                <a:lnTo>
                  <a:pt x="1984121" y="268858"/>
                </a:lnTo>
                <a:lnTo>
                  <a:pt x="1892300" y="268858"/>
                </a:lnTo>
                <a:lnTo>
                  <a:pt x="1892553" y="268731"/>
                </a:lnTo>
                <a:close/>
              </a:path>
              <a:path w="2279015" h="681355">
                <a:moveTo>
                  <a:pt x="2076775" y="232917"/>
                </a:moveTo>
                <a:lnTo>
                  <a:pt x="2011299" y="232917"/>
                </a:lnTo>
                <a:lnTo>
                  <a:pt x="1989963" y="240411"/>
                </a:lnTo>
                <a:lnTo>
                  <a:pt x="1990217" y="240411"/>
                </a:lnTo>
                <a:lnTo>
                  <a:pt x="1967611" y="247776"/>
                </a:lnTo>
                <a:lnTo>
                  <a:pt x="1943989" y="254888"/>
                </a:lnTo>
                <a:lnTo>
                  <a:pt x="1944370" y="254888"/>
                </a:lnTo>
                <a:lnTo>
                  <a:pt x="1918843" y="261874"/>
                </a:lnTo>
                <a:lnTo>
                  <a:pt x="1919097" y="261874"/>
                </a:lnTo>
                <a:lnTo>
                  <a:pt x="1892300" y="268858"/>
                </a:lnTo>
                <a:lnTo>
                  <a:pt x="1984121" y="268858"/>
                </a:lnTo>
                <a:lnTo>
                  <a:pt x="1998218" y="264160"/>
                </a:lnTo>
                <a:lnTo>
                  <a:pt x="2019808" y="256539"/>
                </a:lnTo>
                <a:lnTo>
                  <a:pt x="2040127" y="248792"/>
                </a:lnTo>
                <a:lnTo>
                  <a:pt x="2059304" y="240791"/>
                </a:lnTo>
                <a:lnTo>
                  <a:pt x="2076775" y="232917"/>
                </a:lnTo>
                <a:close/>
              </a:path>
              <a:path w="2279015" h="681355">
                <a:moveTo>
                  <a:pt x="2106978" y="217677"/>
                </a:moveTo>
                <a:lnTo>
                  <a:pt x="2049526" y="217677"/>
                </a:lnTo>
                <a:lnTo>
                  <a:pt x="2030729" y="225425"/>
                </a:lnTo>
                <a:lnTo>
                  <a:pt x="2010918" y="233044"/>
                </a:lnTo>
                <a:lnTo>
                  <a:pt x="2011299" y="232917"/>
                </a:lnTo>
                <a:lnTo>
                  <a:pt x="2076775" y="232917"/>
                </a:lnTo>
                <a:lnTo>
                  <a:pt x="2077339" y="232663"/>
                </a:lnTo>
                <a:lnTo>
                  <a:pt x="2094229" y="224408"/>
                </a:lnTo>
                <a:lnTo>
                  <a:pt x="2106978" y="217677"/>
                </a:lnTo>
                <a:close/>
              </a:path>
              <a:path w="2279015" h="681355">
                <a:moveTo>
                  <a:pt x="2030984" y="225298"/>
                </a:moveTo>
                <a:lnTo>
                  <a:pt x="2030655" y="225425"/>
                </a:lnTo>
                <a:lnTo>
                  <a:pt x="2030984" y="225298"/>
                </a:lnTo>
                <a:close/>
              </a:path>
              <a:path w="2279015" h="681355">
                <a:moveTo>
                  <a:pt x="2120879" y="209803"/>
                </a:moveTo>
                <a:lnTo>
                  <a:pt x="2066798" y="209803"/>
                </a:lnTo>
                <a:lnTo>
                  <a:pt x="2049145" y="217804"/>
                </a:lnTo>
                <a:lnTo>
                  <a:pt x="2049526" y="217677"/>
                </a:lnTo>
                <a:lnTo>
                  <a:pt x="2106978" y="217677"/>
                </a:lnTo>
                <a:lnTo>
                  <a:pt x="2110104" y="216026"/>
                </a:lnTo>
                <a:lnTo>
                  <a:pt x="2120879" y="209803"/>
                </a:lnTo>
                <a:close/>
              </a:path>
              <a:path w="2279015" h="681355">
                <a:moveTo>
                  <a:pt x="2133745" y="201929"/>
                </a:moveTo>
                <a:lnTo>
                  <a:pt x="2083053" y="201929"/>
                </a:lnTo>
                <a:lnTo>
                  <a:pt x="2066417" y="209930"/>
                </a:lnTo>
                <a:lnTo>
                  <a:pt x="2066798" y="209803"/>
                </a:lnTo>
                <a:lnTo>
                  <a:pt x="2120879" y="209803"/>
                </a:lnTo>
                <a:lnTo>
                  <a:pt x="2124837" y="207517"/>
                </a:lnTo>
                <a:lnTo>
                  <a:pt x="2133745" y="201929"/>
                </a:lnTo>
                <a:close/>
              </a:path>
              <a:path w="2279015" h="681355">
                <a:moveTo>
                  <a:pt x="2145871" y="193928"/>
                </a:moveTo>
                <a:lnTo>
                  <a:pt x="2098040" y="193928"/>
                </a:lnTo>
                <a:lnTo>
                  <a:pt x="2082673" y="202056"/>
                </a:lnTo>
                <a:lnTo>
                  <a:pt x="2083053" y="201929"/>
                </a:lnTo>
                <a:lnTo>
                  <a:pt x="2133745" y="201929"/>
                </a:lnTo>
                <a:lnTo>
                  <a:pt x="2138807" y="198754"/>
                </a:lnTo>
                <a:lnTo>
                  <a:pt x="2145871" y="193928"/>
                </a:lnTo>
                <a:close/>
              </a:path>
              <a:path w="2279015" h="681355">
                <a:moveTo>
                  <a:pt x="2157241" y="185800"/>
                </a:moveTo>
                <a:lnTo>
                  <a:pt x="2112137" y="185800"/>
                </a:lnTo>
                <a:lnTo>
                  <a:pt x="2097659" y="194055"/>
                </a:lnTo>
                <a:lnTo>
                  <a:pt x="2098040" y="193928"/>
                </a:lnTo>
                <a:lnTo>
                  <a:pt x="2145871" y="193928"/>
                </a:lnTo>
                <a:lnTo>
                  <a:pt x="2151634" y="189991"/>
                </a:lnTo>
                <a:lnTo>
                  <a:pt x="2157241" y="185800"/>
                </a:lnTo>
                <a:close/>
              </a:path>
              <a:path w="2279015" h="681355">
                <a:moveTo>
                  <a:pt x="2167949" y="177545"/>
                </a:moveTo>
                <a:lnTo>
                  <a:pt x="2125218" y="177545"/>
                </a:lnTo>
                <a:lnTo>
                  <a:pt x="2124837" y="177800"/>
                </a:lnTo>
                <a:lnTo>
                  <a:pt x="2111629" y="186054"/>
                </a:lnTo>
                <a:lnTo>
                  <a:pt x="2112137" y="185800"/>
                </a:lnTo>
                <a:lnTo>
                  <a:pt x="2157241" y="185800"/>
                </a:lnTo>
                <a:lnTo>
                  <a:pt x="2163699" y="180975"/>
                </a:lnTo>
                <a:lnTo>
                  <a:pt x="2167949" y="177545"/>
                </a:lnTo>
                <a:close/>
              </a:path>
              <a:path w="2279015" h="681355">
                <a:moveTo>
                  <a:pt x="2125105" y="177616"/>
                </a:moveTo>
                <a:lnTo>
                  <a:pt x="2124812" y="177800"/>
                </a:lnTo>
                <a:lnTo>
                  <a:pt x="2125105" y="177616"/>
                </a:lnTo>
                <a:close/>
              </a:path>
              <a:path w="2279015" h="681355">
                <a:moveTo>
                  <a:pt x="2137283" y="169290"/>
                </a:moveTo>
                <a:lnTo>
                  <a:pt x="2125105" y="177616"/>
                </a:lnTo>
                <a:lnTo>
                  <a:pt x="2167949" y="177545"/>
                </a:lnTo>
                <a:lnTo>
                  <a:pt x="2174875" y="171957"/>
                </a:lnTo>
                <a:lnTo>
                  <a:pt x="2177510" y="169671"/>
                </a:lnTo>
                <a:lnTo>
                  <a:pt x="2136902" y="169671"/>
                </a:lnTo>
                <a:lnTo>
                  <a:pt x="2137283" y="169290"/>
                </a:lnTo>
                <a:close/>
              </a:path>
              <a:path w="2279015" h="681355">
                <a:moveTo>
                  <a:pt x="2187242" y="161036"/>
                </a:moveTo>
                <a:lnTo>
                  <a:pt x="2148459" y="161036"/>
                </a:lnTo>
                <a:lnTo>
                  <a:pt x="2136902" y="169671"/>
                </a:lnTo>
                <a:lnTo>
                  <a:pt x="2177510" y="169671"/>
                </a:lnTo>
                <a:lnTo>
                  <a:pt x="2185416" y="162813"/>
                </a:lnTo>
                <a:lnTo>
                  <a:pt x="2187242" y="161036"/>
                </a:lnTo>
                <a:close/>
              </a:path>
              <a:path w="2279015" h="681355">
                <a:moveTo>
                  <a:pt x="2211315" y="135508"/>
                </a:moveTo>
                <a:lnTo>
                  <a:pt x="2177288" y="135508"/>
                </a:lnTo>
                <a:lnTo>
                  <a:pt x="2168144" y="144525"/>
                </a:lnTo>
                <a:lnTo>
                  <a:pt x="2158619" y="152907"/>
                </a:lnTo>
                <a:lnTo>
                  <a:pt x="2148078" y="161289"/>
                </a:lnTo>
                <a:lnTo>
                  <a:pt x="2148459" y="161036"/>
                </a:lnTo>
                <a:lnTo>
                  <a:pt x="2187242" y="161036"/>
                </a:lnTo>
                <a:lnTo>
                  <a:pt x="2195068" y="153415"/>
                </a:lnTo>
                <a:lnTo>
                  <a:pt x="2203830" y="144144"/>
                </a:lnTo>
                <a:lnTo>
                  <a:pt x="2211315" y="135508"/>
                </a:lnTo>
                <a:close/>
              </a:path>
              <a:path w="2279015" h="681355">
                <a:moveTo>
                  <a:pt x="2159000" y="152526"/>
                </a:moveTo>
                <a:lnTo>
                  <a:pt x="2158525" y="152907"/>
                </a:lnTo>
                <a:lnTo>
                  <a:pt x="2159000" y="152526"/>
                </a:lnTo>
                <a:close/>
              </a:path>
              <a:path w="2279015" h="681355">
                <a:moveTo>
                  <a:pt x="2168525" y="144144"/>
                </a:moveTo>
                <a:lnTo>
                  <a:pt x="2168094" y="144525"/>
                </a:lnTo>
                <a:lnTo>
                  <a:pt x="2168525" y="144144"/>
                </a:lnTo>
                <a:close/>
              </a:path>
              <a:path w="2279015" h="681355">
                <a:moveTo>
                  <a:pt x="2218202" y="127000"/>
                </a:moveTo>
                <a:lnTo>
                  <a:pt x="2185416" y="127000"/>
                </a:lnTo>
                <a:lnTo>
                  <a:pt x="2176997" y="135795"/>
                </a:lnTo>
                <a:lnTo>
                  <a:pt x="2177288" y="135508"/>
                </a:lnTo>
                <a:lnTo>
                  <a:pt x="2211315" y="135508"/>
                </a:lnTo>
                <a:lnTo>
                  <a:pt x="2212086" y="134619"/>
                </a:lnTo>
                <a:lnTo>
                  <a:pt x="2218202" y="127000"/>
                </a:lnTo>
                <a:close/>
              </a:path>
              <a:path w="2279015" h="681355">
                <a:moveTo>
                  <a:pt x="2224499" y="118363"/>
                </a:moveTo>
                <a:lnTo>
                  <a:pt x="2193036" y="118363"/>
                </a:lnTo>
                <a:lnTo>
                  <a:pt x="2185035" y="127380"/>
                </a:lnTo>
                <a:lnTo>
                  <a:pt x="2185416" y="127000"/>
                </a:lnTo>
                <a:lnTo>
                  <a:pt x="2218202" y="127000"/>
                </a:lnTo>
                <a:lnTo>
                  <a:pt x="2219833" y="124967"/>
                </a:lnTo>
                <a:lnTo>
                  <a:pt x="2224499" y="118363"/>
                </a:lnTo>
                <a:close/>
              </a:path>
              <a:path w="2279015" h="681355">
                <a:moveTo>
                  <a:pt x="2230692" y="109600"/>
                </a:moveTo>
                <a:lnTo>
                  <a:pt x="2200021" y="109600"/>
                </a:lnTo>
                <a:lnTo>
                  <a:pt x="2192654" y="118744"/>
                </a:lnTo>
                <a:lnTo>
                  <a:pt x="2193036" y="118363"/>
                </a:lnTo>
                <a:lnTo>
                  <a:pt x="2224499" y="118363"/>
                </a:lnTo>
                <a:lnTo>
                  <a:pt x="2230692" y="109600"/>
                </a:lnTo>
                <a:close/>
              </a:path>
              <a:path w="2279015" h="681355">
                <a:moveTo>
                  <a:pt x="2251197" y="74040"/>
                </a:moveTo>
                <a:lnTo>
                  <a:pt x="2223008" y="74040"/>
                </a:lnTo>
                <a:lnTo>
                  <a:pt x="2211959" y="92710"/>
                </a:lnTo>
                <a:lnTo>
                  <a:pt x="2199537" y="110201"/>
                </a:lnTo>
                <a:lnTo>
                  <a:pt x="2200021" y="109600"/>
                </a:lnTo>
                <a:lnTo>
                  <a:pt x="2230692" y="109600"/>
                </a:lnTo>
                <a:lnTo>
                  <a:pt x="2233295" y="105917"/>
                </a:lnTo>
                <a:lnTo>
                  <a:pt x="2244852" y="86487"/>
                </a:lnTo>
                <a:lnTo>
                  <a:pt x="2251197" y="74040"/>
                </a:lnTo>
                <a:close/>
              </a:path>
              <a:path w="2279015" h="681355">
                <a:moveTo>
                  <a:pt x="2212467" y="91820"/>
                </a:moveTo>
                <a:lnTo>
                  <a:pt x="2211841" y="92710"/>
                </a:lnTo>
                <a:lnTo>
                  <a:pt x="2212467" y="91820"/>
                </a:lnTo>
                <a:close/>
              </a:path>
              <a:path w="2279015" h="681355">
                <a:moveTo>
                  <a:pt x="2259798" y="55879"/>
                </a:moveTo>
                <a:lnTo>
                  <a:pt x="2232279" y="55879"/>
                </a:lnTo>
                <a:lnTo>
                  <a:pt x="2222627" y="74675"/>
                </a:lnTo>
                <a:lnTo>
                  <a:pt x="2223008" y="74040"/>
                </a:lnTo>
                <a:lnTo>
                  <a:pt x="2251197" y="74040"/>
                </a:lnTo>
                <a:lnTo>
                  <a:pt x="2254758" y="67055"/>
                </a:lnTo>
                <a:lnTo>
                  <a:pt x="2259798" y="55879"/>
                </a:lnTo>
                <a:close/>
              </a:path>
              <a:path w="2279015" h="681355">
                <a:moveTo>
                  <a:pt x="2255266" y="0"/>
                </a:moveTo>
                <a:lnTo>
                  <a:pt x="2247900" y="19050"/>
                </a:lnTo>
                <a:lnTo>
                  <a:pt x="2240279" y="37973"/>
                </a:lnTo>
                <a:lnTo>
                  <a:pt x="2231898" y="56514"/>
                </a:lnTo>
                <a:lnTo>
                  <a:pt x="2232279" y="55879"/>
                </a:lnTo>
                <a:lnTo>
                  <a:pt x="2259798" y="55879"/>
                </a:lnTo>
                <a:lnTo>
                  <a:pt x="2263521" y="47625"/>
                </a:lnTo>
                <a:lnTo>
                  <a:pt x="2271268" y="28193"/>
                </a:lnTo>
                <a:lnTo>
                  <a:pt x="2278634" y="9143"/>
                </a:lnTo>
                <a:lnTo>
                  <a:pt x="2255266" y="0"/>
                </a:lnTo>
                <a:close/>
              </a:path>
              <a:path w="2279015" h="681355">
                <a:moveTo>
                  <a:pt x="2240407" y="37591"/>
                </a:moveTo>
                <a:lnTo>
                  <a:pt x="2240235" y="37973"/>
                </a:lnTo>
                <a:lnTo>
                  <a:pt x="2240407" y="37591"/>
                </a:lnTo>
                <a:close/>
              </a:path>
              <a:path w="2279015" h="681355">
                <a:moveTo>
                  <a:pt x="2247900" y="18923"/>
                </a:moveTo>
                <a:close/>
              </a:path>
            </a:pathLst>
          </a:custGeom>
          <a:solidFill>
            <a:srgbClr val="E6AE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7241762" y="2677192"/>
            <a:ext cx="741045" cy="373856"/>
          </a:xfrm>
          <a:custGeom>
            <a:avLst/>
            <a:gdLst/>
            <a:ahLst/>
            <a:cxnLst/>
            <a:rect l="l" t="t" r="r" b="b"/>
            <a:pathLst>
              <a:path w="988059" h="498475">
                <a:moveTo>
                  <a:pt x="936934" y="423332"/>
                </a:moveTo>
                <a:lnTo>
                  <a:pt x="911606" y="425323"/>
                </a:lnTo>
                <a:lnTo>
                  <a:pt x="955548" y="498348"/>
                </a:lnTo>
                <a:lnTo>
                  <a:pt x="980708" y="436245"/>
                </a:lnTo>
                <a:lnTo>
                  <a:pt x="938149" y="436245"/>
                </a:lnTo>
                <a:lnTo>
                  <a:pt x="936934" y="423332"/>
                </a:lnTo>
                <a:close/>
              </a:path>
              <a:path w="988059" h="498475">
                <a:moveTo>
                  <a:pt x="961949" y="421366"/>
                </a:moveTo>
                <a:lnTo>
                  <a:pt x="936934" y="423332"/>
                </a:lnTo>
                <a:lnTo>
                  <a:pt x="938149" y="436245"/>
                </a:lnTo>
                <a:lnTo>
                  <a:pt x="963168" y="433959"/>
                </a:lnTo>
                <a:lnTo>
                  <a:pt x="961949" y="421366"/>
                </a:lnTo>
                <a:close/>
              </a:path>
              <a:path w="988059" h="498475">
                <a:moveTo>
                  <a:pt x="987551" y="419353"/>
                </a:moveTo>
                <a:lnTo>
                  <a:pt x="961949" y="421366"/>
                </a:lnTo>
                <a:lnTo>
                  <a:pt x="963168" y="433959"/>
                </a:lnTo>
                <a:lnTo>
                  <a:pt x="938149" y="436245"/>
                </a:lnTo>
                <a:lnTo>
                  <a:pt x="980708" y="436245"/>
                </a:lnTo>
                <a:lnTo>
                  <a:pt x="987551" y="419353"/>
                </a:lnTo>
                <a:close/>
              </a:path>
              <a:path w="988059" h="498475">
                <a:moveTo>
                  <a:pt x="961698" y="421386"/>
                </a:moveTo>
                <a:lnTo>
                  <a:pt x="936751" y="421386"/>
                </a:lnTo>
                <a:lnTo>
                  <a:pt x="937006" y="423163"/>
                </a:lnTo>
                <a:lnTo>
                  <a:pt x="936934" y="423332"/>
                </a:lnTo>
                <a:lnTo>
                  <a:pt x="961698" y="421386"/>
                </a:lnTo>
                <a:close/>
              </a:path>
              <a:path w="988059" h="498475">
                <a:moveTo>
                  <a:pt x="936862" y="422559"/>
                </a:moveTo>
                <a:lnTo>
                  <a:pt x="936919" y="423163"/>
                </a:lnTo>
                <a:lnTo>
                  <a:pt x="936862" y="422559"/>
                </a:lnTo>
                <a:close/>
              </a:path>
              <a:path w="988059" h="498475">
                <a:moveTo>
                  <a:pt x="936751" y="421386"/>
                </a:moveTo>
                <a:lnTo>
                  <a:pt x="936862" y="422559"/>
                </a:lnTo>
                <a:lnTo>
                  <a:pt x="937006" y="423163"/>
                </a:lnTo>
                <a:lnTo>
                  <a:pt x="936751" y="421386"/>
                </a:lnTo>
                <a:close/>
              </a:path>
              <a:path w="988059" h="498475">
                <a:moveTo>
                  <a:pt x="959126" y="407670"/>
                </a:moveTo>
                <a:lnTo>
                  <a:pt x="933323" y="407670"/>
                </a:lnTo>
                <a:lnTo>
                  <a:pt x="933576" y="408686"/>
                </a:lnTo>
                <a:lnTo>
                  <a:pt x="936862" y="422559"/>
                </a:lnTo>
                <a:lnTo>
                  <a:pt x="936751" y="421386"/>
                </a:lnTo>
                <a:lnTo>
                  <a:pt x="961698" y="421386"/>
                </a:lnTo>
                <a:lnTo>
                  <a:pt x="961949" y="421366"/>
                </a:lnTo>
                <a:lnTo>
                  <a:pt x="961644" y="418211"/>
                </a:lnTo>
                <a:lnTo>
                  <a:pt x="959126" y="407670"/>
                </a:lnTo>
                <a:close/>
              </a:path>
              <a:path w="988059" h="498475">
                <a:moveTo>
                  <a:pt x="933533" y="408555"/>
                </a:moveTo>
                <a:lnTo>
                  <a:pt x="933564" y="408686"/>
                </a:lnTo>
                <a:lnTo>
                  <a:pt x="933533" y="408555"/>
                </a:lnTo>
                <a:close/>
              </a:path>
              <a:path w="988059" h="498475">
                <a:moveTo>
                  <a:pt x="954849" y="393064"/>
                </a:moveTo>
                <a:lnTo>
                  <a:pt x="928370" y="393064"/>
                </a:lnTo>
                <a:lnTo>
                  <a:pt x="928751" y="394081"/>
                </a:lnTo>
                <a:lnTo>
                  <a:pt x="933533" y="408555"/>
                </a:lnTo>
                <a:lnTo>
                  <a:pt x="933323" y="407670"/>
                </a:lnTo>
                <a:lnTo>
                  <a:pt x="959126" y="407670"/>
                </a:lnTo>
                <a:lnTo>
                  <a:pt x="957580" y="401193"/>
                </a:lnTo>
                <a:lnTo>
                  <a:pt x="954849" y="393064"/>
                </a:lnTo>
                <a:close/>
              </a:path>
              <a:path w="988059" h="498475">
                <a:moveTo>
                  <a:pt x="928569" y="393662"/>
                </a:moveTo>
                <a:lnTo>
                  <a:pt x="928708" y="394081"/>
                </a:lnTo>
                <a:lnTo>
                  <a:pt x="928569" y="393662"/>
                </a:lnTo>
                <a:close/>
              </a:path>
              <a:path w="988059" h="498475">
                <a:moveTo>
                  <a:pt x="928370" y="393064"/>
                </a:moveTo>
                <a:lnTo>
                  <a:pt x="928569" y="393662"/>
                </a:lnTo>
                <a:lnTo>
                  <a:pt x="928751" y="394081"/>
                </a:lnTo>
                <a:lnTo>
                  <a:pt x="928370" y="393064"/>
                </a:lnTo>
                <a:close/>
              </a:path>
              <a:path w="988059" h="498475">
                <a:moveTo>
                  <a:pt x="949420" y="378587"/>
                </a:moveTo>
                <a:lnTo>
                  <a:pt x="922020" y="378587"/>
                </a:lnTo>
                <a:lnTo>
                  <a:pt x="922527" y="379602"/>
                </a:lnTo>
                <a:lnTo>
                  <a:pt x="928569" y="393662"/>
                </a:lnTo>
                <a:lnTo>
                  <a:pt x="928370" y="393064"/>
                </a:lnTo>
                <a:lnTo>
                  <a:pt x="954849" y="393064"/>
                </a:lnTo>
                <a:lnTo>
                  <a:pt x="951992" y="384556"/>
                </a:lnTo>
                <a:lnTo>
                  <a:pt x="949420" y="378587"/>
                </a:lnTo>
                <a:close/>
              </a:path>
              <a:path w="988059" h="498475">
                <a:moveTo>
                  <a:pt x="922209" y="379022"/>
                </a:moveTo>
                <a:lnTo>
                  <a:pt x="922461" y="379602"/>
                </a:lnTo>
                <a:lnTo>
                  <a:pt x="922209" y="379022"/>
                </a:lnTo>
                <a:close/>
              </a:path>
              <a:path w="988059" h="498475">
                <a:moveTo>
                  <a:pt x="922020" y="378587"/>
                </a:moveTo>
                <a:lnTo>
                  <a:pt x="922209" y="379022"/>
                </a:lnTo>
                <a:lnTo>
                  <a:pt x="922527" y="379602"/>
                </a:lnTo>
                <a:lnTo>
                  <a:pt x="922020" y="378587"/>
                </a:lnTo>
                <a:close/>
              </a:path>
              <a:path w="988059" h="498475">
                <a:moveTo>
                  <a:pt x="942699" y="364109"/>
                </a:moveTo>
                <a:lnTo>
                  <a:pt x="914019" y="364109"/>
                </a:lnTo>
                <a:lnTo>
                  <a:pt x="914526" y="364998"/>
                </a:lnTo>
                <a:lnTo>
                  <a:pt x="922209" y="379022"/>
                </a:lnTo>
                <a:lnTo>
                  <a:pt x="922020" y="378587"/>
                </a:lnTo>
                <a:lnTo>
                  <a:pt x="949420" y="378587"/>
                </a:lnTo>
                <a:lnTo>
                  <a:pt x="944880" y="368046"/>
                </a:lnTo>
                <a:lnTo>
                  <a:pt x="942699" y="364109"/>
                </a:lnTo>
                <a:close/>
              </a:path>
              <a:path w="988059" h="498475">
                <a:moveTo>
                  <a:pt x="914418" y="364837"/>
                </a:moveTo>
                <a:lnTo>
                  <a:pt x="914507" y="364998"/>
                </a:lnTo>
                <a:lnTo>
                  <a:pt x="914418" y="364837"/>
                </a:lnTo>
                <a:close/>
              </a:path>
              <a:path w="988059" h="498475">
                <a:moveTo>
                  <a:pt x="914019" y="364109"/>
                </a:moveTo>
                <a:lnTo>
                  <a:pt x="914418" y="364837"/>
                </a:lnTo>
                <a:lnTo>
                  <a:pt x="914526" y="364998"/>
                </a:lnTo>
                <a:lnTo>
                  <a:pt x="914019" y="364109"/>
                </a:lnTo>
                <a:close/>
              </a:path>
              <a:path w="988059" h="498475">
                <a:moveTo>
                  <a:pt x="929774" y="342646"/>
                </a:moveTo>
                <a:lnTo>
                  <a:pt x="898144" y="342646"/>
                </a:lnTo>
                <a:lnTo>
                  <a:pt x="904367" y="350393"/>
                </a:lnTo>
                <a:lnTo>
                  <a:pt x="909701" y="357759"/>
                </a:lnTo>
                <a:lnTo>
                  <a:pt x="914418" y="364837"/>
                </a:lnTo>
                <a:lnTo>
                  <a:pt x="914019" y="364109"/>
                </a:lnTo>
                <a:lnTo>
                  <a:pt x="942699" y="364109"/>
                </a:lnTo>
                <a:lnTo>
                  <a:pt x="935736" y="351536"/>
                </a:lnTo>
                <a:lnTo>
                  <a:pt x="930148" y="343153"/>
                </a:lnTo>
                <a:lnTo>
                  <a:pt x="929774" y="342646"/>
                </a:lnTo>
                <a:close/>
              </a:path>
              <a:path w="988059" h="498475">
                <a:moveTo>
                  <a:pt x="909320" y="357250"/>
                </a:moveTo>
                <a:lnTo>
                  <a:pt x="909661" y="357759"/>
                </a:lnTo>
                <a:lnTo>
                  <a:pt x="909320" y="357250"/>
                </a:lnTo>
                <a:close/>
              </a:path>
              <a:path w="988059" h="498475">
                <a:moveTo>
                  <a:pt x="903986" y="350012"/>
                </a:moveTo>
                <a:lnTo>
                  <a:pt x="904267" y="350393"/>
                </a:lnTo>
                <a:lnTo>
                  <a:pt x="903986" y="350012"/>
                </a:lnTo>
                <a:close/>
              </a:path>
              <a:path w="988059" h="498475">
                <a:moveTo>
                  <a:pt x="918698" y="328040"/>
                </a:moveTo>
                <a:lnTo>
                  <a:pt x="884809" y="328040"/>
                </a:lnTo>
                <a:lnTo>
                  <a:pt x="892175" y="335788"/>
                </a:lnTo>
                <a:lnTo>
                  <a:pt x="898525" y="343153"/>
                </a:lnTo>
                <a:lnTo>
                  <a:pt x="898144" y="342646"/>
                </a:lnTo>
                <a:lnTo>
                  <a:pt x="929774" y="342646"/>
                </a:lnTo>
                <a:lnTo>
                  <a:pt x="924178" y="335025"/>
                </a:lnTo>
                <a:lnTo>
                  <a:pt x="918698" y="328040"/>
                </a:lnTo>
                <a:close/>
              </a:path>
              <a:path w="988059" h="498475">
                <a:moveTo>
                  <a:pt x="891794" y="335407"/>
                </a:moveTo>
                <a:lnTo>
                  <a:pt x="892125" y="335788"/>
                </a:lnTo>
                <a:lnTo>
                  <a:pt x="891794" y="335407"/>
                </a:lnTo>
                <a:close/>
              </a:path>
              <a:path w="988059" h="498475">
                <a:moveTo>
                  <a:pt x="898123" y="306070"/>
                </a:moveTo>
                <a:lnTo>
                  <a:pt x="859536" y="306070"/>
                </a:lnTo>
                <a:lnTo>
                  <a:pt x="868934" y="313816"/>
                </a:lnTo>
                <a:lnTo>
                  <a:pt x="877443" y="321183"/>
                </a:lnTo>
                <a:lnTo>
                  <a:pt x="885190" y="328549"/>
                </a:lnTo>
                <a:lnTo>
                  <a:pt x="884809" y="328040"/>
                </a:lnTo>
                <a:lnTo>
                  <a:pt x="918698" y="328040"/>
                </a:lnTo>
                <a:lnTo>
                  <a:pt x="917701" y="326771"/>
                </a:lnTo>
                <a:lnTo>
                  <a:pt x="910463" y="318515"/>
                </a:lnTo>
                <a:lnTo>
                  <a:pt x="902716" y="310388"/>
                </a:lnTo>
                <a:lnTo>
                  <a:pt x="898123" y="306070"/>
                </a:lnTo>
                <a:close/>
              </a:path>
              <a:path w="988059" h="498475">
                <a:moveTo>
                  <a:pt x="877062" y="320928"/>
                </a:moveTo>
                <a:lnTo>
                  <a:pt x="877332" y="321183"/>
                </a:lnTo>
                <a:lnTo>
                  <a:pt x="877062" y="320928"/>
                </a:lnTo>
                <a:close/>
              </a:path>
              <a:path w="988059" h="498475">
                <a:moveTo>
                  <a:pt x="868552" y="313563"/>
                </a:moveTo>
                <a:lnTo>
                  <a:pt x="868849" y="313816"/>
                </a:lnTo>
                <a:lnTo>
                  <a:pt x="868552" y="313563"/>
                </a:lnTo>
                <a:close/>
              </a:path>
              <a:path w="988059" h="498475">
                <a:moveTo>
                  <a:pt x="849630" y="298831"/>
                </a:moveTo>
                <a:lnTo>
                  <a:pt x="859917" y="306450"/>
                </a:lnTo>
                <a:lnTo>
                  <a:pt x="859536" y="306070"/>
                </a:lnTo>
                <a:lnTo>
                  <a:pt x="898123" y="306070"/>
                </a:lnTo>
                <a:lnTo>
                  <a:pt x="894207" y="302387"/>
                </a:lnTo>
                <a:lnTo>
                  <a:pt x="890233" y="298958"/>
                </a:lnTo>
                <a:lnTo>
                  <a:pt x="850011" y="298958"/>
                </a:lnTo>
                <a:lnTo>
                  <a:pt x="849630" y="298831"/>
                </a:lnTo>
                <a:close/>
              </a:path>
              <a:path w="988059" h="498475">
                <a:moveTo>
                  <a:pt x="881210" y="291338"/>
                </a:moveTo>
                <a:lnTo>
                  <a:pt x="838962" y="291338"/>
                </a:lnTo>
                <a:lnTo>
                  <a:pt x="839343" y="291591"/>
                </a:lnTo>
                <a:lnTo>
                  <a:pt x="850011" y="298958"/>
                </a:lnTo>
                <a:lnTo>
                  <a:pt x="890233" y="298958"/>
                </a:lnTo>
                <a:lnTo>
                  <a:pt x="884936" y="294386"/>
                </a:lnTo>
                <a:lnTo>
                  <a:pt x="881210" y="291338"/>
                </a:lnTo>
                <a:close/>
              </a:path>
              <a:path w="988059" h="498475">
                <a:moveTo>
                  <a:pt x="839146" y="291464"/>
                </a:moveTo>
                <a:lnTo>
                  <a:pt x="839330" y="291591"/>
                </a:lnTo>
                <a:lnTo>
                  <a:pt x="839146" y="291464"/>
                </a:lnTo>
                <a:close/>
              </a:path>
              <a:path w="988059" h="498475">
                <a:moveTo>
                  <a:pt x="861586" y="276478"/>
                </a:moveTo>
                <a:lnTo>
                  <a:pt x="815086" y="276478"/>
                </a:lnTo>
                <a:lnTo>
                  <a:pt x="827786" y="284099"/>
                </a:lnTo>
                <a:lnTo>
                  <a:pt x="839146" y="291464"/>
                </a:lnTo>
                <a:lnTo>
                  <a:pt x="838962" y="291338"/>
                </a:lnTo>
                <a:lnTo>
                  <a:pt x="881210" y="291338"/>
                </a:lnTo>
                <a:lnTo>
                  <a:pt x="875157" y="286385"/>
                </a:lnTo>
                <a:lnTo>
                  <a:pt x="864489" y="278511"/>
                </a:lnTo>
                <a:lnTo>
                  <a:pt x="861586" y="276478"/>
                </a:lnTo>
                <a:close/>
              </a:path>
              <a:path w="988059" h="498475">
                <a:moveTo>
                  <a:pt x="827532" y="283972"/>
                </a:moveTo>
                <a:lnTo>
                  <a:pt x="827728" y="284099"/>
                </a:lnTo>
                <a:lnTo>
                  <a:pt x="827532" y="283972"/>
                </a:lnTo>
                <a:close/>
              </a:path>
              <a:path w="988059" h="498475">
                <a:moveTo>
                  <a:pt x="839278" y="261620"/>
                </a:moveTo>
                <a:lnTo>
                  <a:pt x="787781" y="261620"/>
                </a:lnTo>
                <a:lnTo>
                  <a:pt x="788035" y="261747"/>
                </a:lnTo>
                <a:lnTo>
                  <a:pt x="802132" y="269239"/>
                </a:lnTo>
                <a:lnTo>
                  <a:pt x="815467" y="276733"/>
                </a:lnTo>
                <a:lnTo>
                  <a:pt x="815086" y="276478"/>
                </a:lnTo>
                <a:lnTo>
                  <a:pt x="861586" y="276478"/>
                </a:lnTo>
                <a:lnTo>
                  <a:pt x="853059" y="270510"/>
                </a:lnTo>
                <a:lnTo>
                  <a:pt x="840994" y="262636"/>
                </a:lnTo>
                <a:lnTo>
                  <a:pt x="839278" y="261620"/>
                </a:lnTo>
                <a:close/>
              </a:path>
              <a:path w="988059" h="498475">
                <a:moveTo>
                  <a:pt x="801877" y="269113"/>
                </a:moveTo>
                <a:lnTo>
                  <a:pt x="802104" y="269239"/>
                </a:lnTo>
                <a:lnTo>
                  <a:pt x="801877" y="269113"/>
                </a:lnTo>
                <a:close/>
              </a:path>
              <a:path w="988059" h="498475">
                <a:moveTo>
                  <a:pt x="787810" y="261635"/>
                </a:moveTo>
                <a:lnTo>
                  <a:pt x="788020" y="261747"/>
                </a:lnTo>
                <a:lnTo>
                  <a:pt x="787810" y="261635"/>
                </a:lnTo>
                <a:close/>
              </a:path>
              <a:path w="988059" h="498475">
                <a:moveTo>
                  <a:pt x="813357" y="246761"/>
                </a:moveTo>
                <a:lnTo>
                  <a:pt x="756793" y="246761"/>
                </a:lnTo>
                <a:lnTo>
                  <a:pt x="773049" y="254253"/>
                </a:lnTo>
                <a:lnTo>
                  <a:pt x="787810" y="261635"/>
                </a:lnTo>
                <a:lnTo>
                  <a:pt x="839278" y="261620"/>
                </a:lnTo>
                <a:lnTo>
                  <a:pt x="827913" y="254888"/>
                </a:lnTo>
                <a:lnTo>
                  <a:pt x="814070" y="247141"/>
                </a:lnTo>
                <a:lnTo>
                  <a:pt x="813357" y="246761"/>
                </a:lnTo>
                <a:close/>
              </a:path>
              <a:path w="988059" h="498475">
                <a:moveTo>
                  <a:pt x="772668" y="254126"/>
                </a:moveTo>
                <a:lnTo>
                  <a:pt x="772924" y="254253"/>
                </a:lnTo>
                <a:lnTo>
                  <a:pt x="772668" y="254126"/>
                </a:lnTo>
                <a:close/>
              </a:path>
              <a:path w="988059" h="498475">
                <a:moveTo>
                  <a:pt x="784229" y="231775"/>
                </a:moveTo>
                <a:lnTo>
                  <a:pt x="722122" y="231775"/>
                </a:lnTo>
                <a:lnTo>
                  <a:pt x="740028" y="239395"/>
                </a:lnTo>
                <a:lnTo>
                  <a:pt x="757047" y="246887"/>
                </a:lnTo>
                <a:lnTo>
                  <a:pt x="756793" y="246761"/>
                </a:lnTo>
                <a:lnTo>
                  <a:pt x="813357" y="246761"/>
                </a:lnTo>
                <a:lnTo>
                  <a:pt x="799338" y="239268"/>
                </a:lnTo>
                <a:lnTo>
                  <a:pt x="784229" y="231775"/>
                </a:lnTo>
                <a:close/>
              </a:path>
              <a:path w="988059" h="498475">
                <a:moveTo>
                  <a:pt x="733970" y="209423"/>
                </a:moveTo>
                <a:lnTo>
                  <a:pt x="664210" y="209423"/>
                </a:lnTo>
                <a:lnTo>
                  <a:pt x="684530" y="216915"/>
                </a:lnTo>
                <a:lnTo>
                  <a:pt x="684276" y="216915"/>
                </a:lnTo>
                <a:lnTo>
                  <a:pt x="703707" y="224409"/>
                </a:lnTo>
                <a:lnTo>
                  <a:pt x="722376" y="231901"/>
                </a:lnTo>
                <a:lnTo>
                  <a:pt x="722122" y="231775"/>
                </a:lnTo>
                <a:lnTo>
                  <a:pt x="784229" y="231775"/>
                </a:lnTo>
                <a:lnTo>
                  <a:pt x="783717" y="231521"/>
                </a:lnTo>
                <a:lnTo>
                  <a:pt x="767334" y="223900"/>
                </a:lnTo>
                <a:lnTo>
                  <a:pt x="733970" y="209423"/>
                </a:lnTo>
                <a:close/>
              </a:path>
              <a:path w="988059" h="498475">
                <a:moveTo>
                  <a:pt x="612038" y="164719"/>
                </a:moveTo>
                <a:lnTo>
                  <a:pt x="529209" y="164719"/>
                </a:lnTo>
                <a:lnTo>
                  <a:pt x="576834" y="179705"/>
                </a:lnTo>
                <a:lnTo>
                  <a:pt x="599694" y="187071"/>
                </a:lnTo>
                <a:lnTo>
                  <a:pt x="621919" y="194563"/>
                </a:lnTo>
                <a:lnTo>
                  <a:pt x="643509" y="202057"/>
                </a:lnTo>
                <a:lnTo>
                  <a:pt x="664337" y="209550"/>
                </a:lnTo>
                <a:lnTo>
                  <a:pt x="733970" y="209423"/>
                </a:lnTo>
                <a:lnTo>
                  <a:pt x="731901" y="208534"/>
                </a:lnTo>
                <a:lnTo>
                  <a:pt x="693293" y="193421"/>
                </a:lnTo>
                <a:lnTo>
                  <a:pt x="672846" y="185800"/>
                </a:lnTo>
                <a:lnTo>
                  <a:pt x="651764" y="178308"/>
                </a:lnTo>
                <a:lnTo>
                  <a:pt x="612038" y="164719"/>
                </a:lnTo>
                <a:close/>
              </a:path>
              <a:path w="988059" h="498475">
                <a:moveTo>
                  <a:pt x="589546" y="157352"/>
                </a:moveTo>
                <a:lnTo>
                  <a:pt x="504571" y="157352"/>
                </a:lnTo>
                <a:lnTo>
                  <a:pt x="529336" y="164846"/>
                </a:lnTo>
                <a:lnTo>
                  <a:pt x="612038" y="164719"/>
                </a:lnTo>
                <a:lnTo>
                  <a:pt x="607568" y="163195"/>
                </a:lnTo>
                <a:lnTo>
                  <a:pt x="589546" y="157352"/>
                </a:lnTo>
                <a:close/>
              </a:path>
              <a:path w="988059" h="498475">
                <a:moveTo>
                  <a:pt x="6096" y="0"/>
                </a:moveTo>
                <a:lnTo>
                  <a:pt x="0" y="24384"/>
                </a:lnTo>
                <a:lnTo>
                  <a:pt x="234442" y="83438"/>
                </a:lnTo>
                <a:lnTo>
                  <a:pt x="401193" y="127762"/>
                </a:lnTo>
                <a:lnTo>
                  <a:pt x="453898" y="142621"/>
                </a:lnTo>
                <a:lnTo>
                  <a:pt x="504698" y="157480"/>
                </a:lnTo>
                <a:lnTo>
                  <a:pt x="504571" y="157352"/>
                </a:lnTo>
                <a:lnTo>
                  <a:pt x="589546" y="157352"/>
                </a:lnTo>
                <a:lnTo>
                  <a:pt x="536575" y="140715"/>
                </a:lnTo>
                <a:lnTo>
                  <a:pt x="460756" y="118363"/>
                </a:lnTo>
                <a:lnTo>
                  <a:pt x="407924" y="103505"/>
                </a:lnTo>
                <a:lnTo>
                  <a:pt x="240665" y="59055"/>
                </a:lnTo>
                <a:lnTo>
                  <a:pt x="6096" y="0"/>
                </a:lnTo>
                <a:close/>
              </a:path>
            </a:pathLst>
          </a:custGeom>
          <a:solidFill>
            <a:srgbClr val="E6AE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2650" y="1735075"/>
            <a:ext cx="5992749" cy="954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651510" y="1753933"/>
            <a:ext cx="5920169" cy="881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5488685" y="1924793"/>
            <a:ext cx="1146429" cy="7744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5516975" y="1953101"/>
            <a:ext cx="1055370" cy="682943"/>
          </a:xfrm>
          <a:custGeom>
            <a:avLst/>
            <a:gdLst/>
            <a:ahLst/>
            <a:cxnLst/>
            <a:rect l="l" t="t" r="r" b="b"/>
            <a:pathLst>
              <a:path w="1407159" h="910589">
                <a:moveTo>
                  <a:pt x="0" y="910589"/>
                </a:moveTo>
                <a:lnTo>
                  <a:pt x="1406652" y="910589"/>
                </a:lnTo>
                <a:lnTo>
                  <a:pt x="1406652" y="0"/>
                </a:lnTo>
                <a:lnTo>
                  <a:pt x="0" y="0"/>
                </a:lnTo>
                <a:lnTo>
                  <a:pt x="0" y="910589"/>
                </a:lnTo>
                <a:close/>
              </a:path>
            </a:pathLst>
          </a:custGeom>
          <a:ln w="25146">
            <a:solidFill>
              <a:srgbClr val="E6AE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7272337" y="2391155"/>
            <a:ext cx="1301306" cy="20179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291196" y="2410016"/>
            <a:ext cx="1228725" cy="19453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-762000" y="2860339"/>
            <a:ext cx="7868603" cy="29142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78218">
              <a:spcBef>
                <a:spcPts val="75"/>
              </a:spcBef>
            </a:pPr>
            <a:r>
              <a:rPr sz="1600" b="1" spc="-11" dirty="0">
                <a:solidFill>
                  <a:srgbClr val="0D0D0D"/>
                </a:solidFill>
                <a:latin typeface="Calibri"/>
                <a:cs typeface="Calibri"/>
              </a:rPr>
              <a:t>Date </a:t>
            </a:r>
            <a:r>
              <a:rPr sz="1600" b="1" dirty="0">
                <a:solidFill>
                  <a:srgbClr val="0D0D0D"/>
                </a:solidFill>
                <a:latin typeface="Calibri"/>
                <a:cs typeface="Calibri"/>
              </a:rPr>
              <a:t>&amp; </a:t>
            </a:r>
            <a:r>
              <a:rPr sz="1600" b="1" spc="-4" dirty="0">
                <a:solidFill>
                  <a:srgbClr val="0D0D0D"/>
                </a:solidFill>
                <a:latin typeface="Calibri"/>
                <a:cs typeface="Calibri"/>
              </a:rPr>
              <a:t>Time </a:t>
            </a:r>
            <a:r>
              <a:rPr sz="1600" spc="-8" dirty="0">
                <a:solidFill>
                  <a:srgbClr val="0D0D0D"/>
                </a:solidFill>
                <a:latin typeface="Calibri"/>
                <a:cs typeface="Calibri"/>
              </a:rPr>
              <a:t>tools are relatively straight-forward, </a:t>
            </a:r>
            <a:r>
              <a:rPr sz="1600" dirty="0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sz="1600" spc="-4" dirty="0">
                <a:solidFill>
                  <a:srgbClr val="0D0D0D"/>
                </a:solidFill>
                <a:latin typeface="Calibri"/>
                <a:cs typeface="Calibri"/>
              </a:rPr>
              <a:t>include </a:t>
            </a:r>
            <a:r>
              <a:rPr sz="1600" dirty="0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sz="1600" spc="-8" dirty="0">
                <a:solidFill>
                  <a:srgbClr val="0D0D0D"/>
                </a:solidFill>
                <a:latin typeface="Calibri"/>
                <a:cs typeface="Calibri"/>
              </a:rPr>
              <a:t>following</a:t>
            </a:r>
            <a:r>
              <a:rPr sz="1600" spc="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600" spc="-4" dirty="0">
                <a:solidFill>
                  <a:srgbClr val="0D0D0D"/>
                </a:solidFill>
                <a:latin typeface="Calibri"/>
                <a:cs typeface="Calibri"/>
              </a:rPr>
              <a:t>options:</a:t>
            </a:r>
            <a:endParaRPr sz="1600" dirty="0">
              <a:latin typeface="Calibri"/>
              <a:cs typeface="Calibri"/>
            </a:endParaRPr>
          </a:p>
          <a:p>
            <a:pPr marL="1535429" indent="-214313">
              <a:spcBef>
                <a:spcPts val="907"/>
              </a:spcBef>
              <a:buFont typeface="Arial"/>
              <a:buChar char="•"/>
              <a:tabLst>
                <a:tab pos="1535429" algn="l"/>
                <a:tab pos="1535906" algn="l"/>
              </a:tabLst>
            </a:pPr>
            <a:r>
              <a:rPr sz="1600" b="1" spc="-8" dirty="0">
                <a:solidFill>
                  <a:srgbClr val="0D0D0D"/>
                </a:solidFill>
                <a:latin typeface="Calibri"/>
                <a:cs typeface="Calibri"/>
              </a:rPr>
              <a:t>Age</a:t>
            </a:r>
            <a:r>
              <a:rPr sz="1600" spc="-8" dirty="0">
                <a:solidFill>
                  <a:srgbClr val="0D0D0D"/>
                </a:solidFill>
                <a:latin typeface="Calibri"/>
                <a:cs typeface="Calibri"/>
              </a:rPr>
              <a:t>: Difference </a:t>
            </a:r>
            <a:r>
              <a:rPr sz="1600" spc="-4" dirty="0">
                <a:solidFill>
                  <a:srgbClr val="0D0D0D"/>
                </a:solidFill>
                <a:latin typeface="Calibri"/>
                <a:cs typeface="Calibri"/>
              </a:rPr>
              <a:t>between the </a:t>
            </a:r>
            <a:r>
              <a:rPr sz="1600" spc="-8" dirty="0">
                <a:solidFill>
                  <a:srgbClr val="0D0D0D"/>
                </a:solidFill>
                <a:latin typeface="Calibri"/>
                <a:cs typeface="Calibri"/>
              </a:rPr>
              <a:t>current </a:t>
            </a:r>
            <a:r>
              <a:rPr sz="1600" spc="-4" dirty="0">
                <a:solidFill>
                  <a:srgbClr val="0D0D0D"/>
                </a:solidFill>
                <a:latin typeface="Calibri"/>
                <a:cs typeface="Calibri"/>
              </a:rPr>
              <a:t>time and the </a:t>
            </a:r>
            <a:r>
              <a:rPr sz="1600" spc="-11" dirty="0">
                <a:solidFill>
                  <a:srgbClr val="0D0D0D"/>
                </a:solidFill>
                <a:latin typeface="Calibri"/>
                <a:cs typeface="Calibri"/>
              </a:rPr>
              <a:t>date </a:t>
            </a:r>
            <a:r>
              <a:rPr sz="1600" spc="-4" dirty="0">
                <a:solidFill>
                  <a:srgbClr val="0D0D0D"/>
                </a:solidFill>
                <a:latin typeface="Calibri"/>
                <a:cs typeface="Calibri"/>
              </a:rPr>
              <a:t>in each</a:t>
            </a:r>
            <a:r>
              <a:rPr sz="1600" spc="109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600" spc="-11" dirty="0">
                <a:solidFill>
                  <a:srgbClr val="0D0D0D"/>
                </a:solidFill>
                <a:latin typeface="Calibri"/>
                <a:cs typeface="Calibri"/>
              </a:rPr>
              <a:t>row</a:t>
            </a:r>
            <a:endParaRPr sz="1600" dirty="0">
              <a:latin typeface="Calibri"/>
              <a:cs typeface="Calibri"/>
            </a:endParaRPr>
          </a:p>
          <a:p>
            <a:pPr marL="1535429" indent="-214313">
              <a:spcBef>
                <a:spcPts val="450"/>
              </a:spcBef>
              <a:buFont typeface="Arial"/>
              <a:buChar char="•"/>
              <a:tabLst>
                <a:tab pos="1535429" algn="l"/>
                <a:tab pos="1535906" algn="l"/>
              </a:tabLst>
            </a:pPr>
            <a:r>
              <a:rPr sz="1600" b="1" spc="-11" dirty="0">
                <a:solidFill>
                  <a:srgbClr val="0D0D0D"/>
                </a:solidFill>
                <a:latin typeface="Calibri"/>
                <a:cs typeface="Calibri"/>
              </a:rPr>
              <a:t>Date </a:t>
            </a:r>
            <a:r>
              <a:rPr sz="1600" b="1" spc="-4" dirty="0">
                <a:solidFill>
                  <a:srgbClr val="0D0D0D"/>
                </a:solidFill>
                <a:latin typeface="Calibri"/>
                <a:cs typeface="Calibri"/>
              </a:rPr>
              <a:t>Only: </a:t>
            </a:r>
            <a:r>
              <a:rPr sz="1600" spc="-8" dirty="0">
                <a:solidFill>
                  <a:srgbClr val="0D0D0D"/>
                </a:solidFill>
                <a:latin typeface="Calibri"/>
                <a:cs typeface="Calibri"/>
              </a:rPr>
              <a:t>Removes </a:t>
            </a:r>
            <a:r>
              <a:rPr sz="1600" spc="-4" dirty="0">
                <a:solidFill>
                  <a:srgbClr val="0D0D0D"/>
                </a:solidFill>
                <a:latin typeface="Calibri"/>
                <a:cs typeface="Calibri"/>
              </a:rPr>
              <a:t>the time </a:t>
            </a:r>
            <a:r>
              <a:rPr sz="1600" spc="-8" dirty="0">
                <a:solidFill>
                  <a:srgbClr val="0D0D0D"/>
                </a:solidFill>
                <a:latin typeface="Calibri"/>
                <a:cs typeface="Calibri"/>
              </a:rPr>
              <a:t>component </a:t>
            </a:r>
            <a:r>
              <a:rPr sz="1600" spc="-4" dirty="0">
                <a:solidFill>
                  <a:srgbClr val="0D0D0D"/>
                </a:solidFill>
                <a:latin typeface="Calibri"/>
                <a:cs typeface="Calibri"/>
              </a:rPr>
              <a:t>of a </a:t>
            </a:r>
            <a:r>
              <a:rPr sz="1600" spc="-8" dirty="0">
                <a:solidFill>
                  <a:srgbClr val="0D0D0D"/>
                </a:solidFill>
                <a:latin typeface="Calibri"/>
                <a:cs typeface="Calibri"/>
              </a:rPr>
              <a:t>date/time</a:t>
            </a:r>
            <a:r>
              <a:rPr sz="16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600" spc="-8" dirty="0">
                <a:solidFill>
                  <a:srgbClr val="0D0D0D"/>
                </a:solidFill>
                <a:latin typeface="Calibri"/>
                <a:cs typeface="Calibri"/>
              </a:rPr>
              <a:t>field</a:t>
            </a:r>
            <a:endParaRPr sz="1600" dirty="0">
              <a:latin typeface="Calibri"/>
              <a:cs typeface="Calibri"/>
            </a:endParaRPr>
          </a:p>
          <a:p>
            <a:pPr marL="1535429" marR="1838325" indent="-214313">
              <a:spcBef>
                <a:spcPts val="450"/>
              </a:spcBef>
              <a:buFont typeface="Arial"/>
              <a:buChar char="•"/>
              <a:tabLst>
                <a:tab pos="1535429" algn="l"/>
                <a:tab pos="1535906" algn="l"/>
              </a:tabLst>
            </a:pPr>
            <a:r>
              <a:rPr sz="1600" b="1" spc="-11" dirty="0">
                <a:solidFill>
                  <a:srgbClr val="0D0D0D"/>
                </a:solidFill>
                <a:latin typeface="Calibri"/>
                <a:cs typeface="Calibri"/>
              </a:rPr>
              <a:t>Year/Month/Quarter/Week/Day</a:t>
            </a:r>
            <a:r>
              <a:rPr sz="1600" spc="-11" dirty="0">
                <a:solidFill>
                  <a:srgbClr val="0D0D0D"/>
                </a:solidFill>
                <a:latin typeface="Calibri"/>
                <a:cs typeface="Calibri"/>
              </a:rPr>
              <a:t>: </a:t>
            </a:r>
            <a:r>
              <a:rPr sz="1600" spc="-8" dirty="0">
                <a:solidFill>
                  <a:srgbClr val="0D0D0D"/>
                </a:solidFill>
                <a:latin typeface="Calibri"/>
                <a:cs typeface="Calibri"/>
              </a:rPr>
              <a:t>Extracts </a:t>
            </a:r>
            <a:r>
              <a:rPr sz="1600" spc="-4" dirty="0">
                <a:solidFill>
                  <a:srgbClr val="0D0D0D"/>
                </a:solidFill>
                <a:latin typeface="Calibri"/>
                <a:cs typeface="Calibri"/>
              </a:rPr>
              <a:t>individual </a:t>
            </a:r>
            <a:r>
              <a:rPr sz="1600" spc="-8" dirty="0">
                <a:solidFill>
                  <a:srgbClr val="0D0D0D"/>
                </a:solidFill>
                <a:latin typeface="Calibri"/>
                <a:cs typeface="Calibri"/>
              </a:rPr>
              <a:t>components </a:t>
            </a:r>
            <a:r>
              <a:rPr sz="1600" spc="-11" dirty="0">
                <a:solidFill>
                  <a:srgbClr val="0D0D0D"/>
                </a:solidFill>
                <a:latin typeface="Calibri"/>
                <a:cs typeface="Calibri"/>
              </a:rPr>
              <a:t>from </a:t>
            </a:r>
            <a:r>
              <a:rPr sz="1600" spc="-4" dirty="0">
                <a:solidFill>
                  <a:srgbClr val="0D0D0D"/>
                </a:solidFill>
                <a:latin typeface="Calibri"/>
                <a:cs typeface="Calibri"/>
              </a:rPr>
              <a:t>a </a:t>
            </a:r>
            <a:r>
              <a:rPr sz="1600" spc="-11" dirty="0">
                <a:solidFill>
                  <a:srgbClr val="0D0D0D"/>
                </a:solidFill>
                <a:latin typeface="Calibri"/>
                <a:cs typeface="Calibri"/>
              </a:rPr>
              <a:t>date </a:t>
            </a:r>
            <a:r>
              <a:rPr sz="1600" spc="-8" dirty="0">
                <a:solidFill>
                  <a:srgbClr val="0D0D0D"/>
                </a:solidFill>
                <a:latin typeface="Calibri"/>
                <a:cs typeface="Calibri"/>
              </a:rPr>
              <a:t>field  </a:t>
            </a:r>
            <a:r>
              <a:rPr sz="1600" spc="-4" dirty="0">
                <a:solidFill>
                  <a:srgbClr val="0D0D0D"/>
                </a:solidFill>
                <a:latin typeface="Calibri"/>
                <a:cs typeface="Calibri"/>
              </a:rPr>
              <a:t>(Time-specific options include </a:t>
            </a:r>
            <a:r>
              <a:rPr sz="1600" spc="-23" dirty="0">
                <a:solidFill>
                  <a:srgbClr val="0D0D0D"/>
                </a:solidFill>
                <a:latin typeface="Calibri"/>
                <a:cs typeface="Calibri"/>
              </a:rPr>
              <a:t>Hour, </a:t>
            </a:r>
            <a:r>
              <a:rPr sz="1600" spc="-8" dirty="0">
                <a:solidFill>
                  <a:srgbClr val="0D0D0D"/>
                </a:solidFill>
                <a:latin typeface="Calibri"/>
                <a:cs typeface="Calibri"/>
              </a:rPr>
              <a:t>Minute, Second,</a:t>
            </a:r>
            <a:r>
              <a:rPr sz="1600" spc="101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600" spc="-8" dirty="0">
                <a:solidFill>
                  <a:srgbClr val="0D0D0D"/>
                </a:solidFill>
                <a:latin typeface="Calibri"/>
                <a:cs typeface="Calibri"/>
              </a:rPr>
              <a:t>etc.)</a:t>
            </a:r>
            <a:endParaRPr sz="1600" dirty="0">
              <a:latin typeface="Calibri"/>
              <a:cs typeface="Calibri"/>
            </a:endParaRPr>
          </a:p>
          <a:p>
            <a:pPr marL="1535429" indent="-214313">
              <a:spcBef>
                <a:spcPts val="450"/>
              </a:spcBef>
              <a:buFont typeface="Arial"/>
              <a:buChar char="•"/>
              <a:tabLst>
                <a:tab pos="1535429" algn="l"/>
                <a:tab pos="1535906" algn="l"/>
              </a:tabLst>
            </a:pPr>
            <a:r>
              <a:rPr sz="1600" b="1" spc="-8" dirty="0">
                <a:solidFill>
                  <a:srgbClr val="0D0D0D"/>
                </a:solidFill>
                <a:latin typeface="Calibri"/>
                <a:cs typeface="Calibri"/>
              </a:rPr>
              <a:t>Earliest/Latest: </a:t>
            </a:r>
            <a:r>
              <a:rPr sz="1600" spc="-8" dirty="0">
                <a:solidFill>
                  <a:srgbClr val="0D0D0D"/>
                </a:solidFill>
                <a:latin typeface="Calibri"/>
                <a:cs typeface="Calibri"/>
              </a:rPr>
              <a:t>Evaluates </a:t>
            </a:r>
            <a:r>
              <a:rPr sz="1600" spc="-4" dirty="0">
                <a:solidFill>
                  <a:srgbClr val="0D0D0D"/>
                </a:solidFill>
                <a:latin typeface="Calibri"/>
                <a:cs typeface="Calibri"/>
              </a:rPr>
              <a:t>the earliest or </a:t>
            </a:r>
            <a:r>
              <a:rPr sz="1600" spc="-8" dirty="0">
                <a:solidFill>
                  <a:srgbClr val="0D0D0D"/>
                </a:solidFill>
                <a:latin typeface="Calibri"/>
                <a:cs typeface="Calibri"/>
              </a:rPr>
              <a:t>latest </a:t>
            </a:r>
            <a:r>
              <a:rPr sz="1600" spc="-11" dirty="0">
                <a:solidFill>
                  <a:srgbClr val="0D0D0D"/>
                </a:solidFill>
                <a:latin typeface="Calibri"/>
                <a:cs typeface="Calibri"/>
              </a:rPr>
              <a:t>date from </a:t>
            </a:r>
            <a:r>
              <a:rPr sz="1600" spc="-4" dirty="0">
                <a:solidFill>
                  <a:srgbClr val="0D0D0D"/>
                </a:solidFill>
                <a:latin typeface="Calibri"/>
                <a:cs typeface="Calibri"/>
              </a:rPr>
              <a:t>a </a:t>
            </a:r>
            <a:r>
              <a:rPr sz="1600" spc="-8" dirty="0">
                <a:solidFill>
                  <a:srgbClr val="0D0D0D"/>
                </a:solidFill>
                <a:latin typeface="Calibri"/>
                <a:cs typeface="Calibri"/>
              </a:rPr>
              <a:t>column </a:t>
            </a:r>
            <a:r>
              <a:rPr sz="1600" spc="-4" dirty="0">
                <a:solidFill>
                  <a:srgbClr val="0D0D0D"/>
                </a:solidFill>
                <a:latin typeface="Calibri"/>
                <a:cs typeface="Calibri"/>
              </a:rPr>
              <a:t>as a single value</a:t>
            </a:r>
            <a:r>
              <a:rPr sz="1600" spc="161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600" spc="-4" dirty="0">
                <a:solidFill>
                  <a:srgbClr val="0D0D0D"/>
                </a:solidFill>
                <a:latin typeface="Calibri"/>
                <a:cs typeface="Calibri"/>
              </a:rPr>
              <a:t>(can</a:t>
            </a:r>
            <a:endParaRPr sz="1600" dirty="0">
              <a:latin typeface="Calibri"/>
              <a:cs typeface="Calibri"/>
            </a:endParaRPr>
          </a:p>
          <a:p>
            <a:pPr marL="1535429"/>
            <a:r>
              <a:rPr sz="1600" spc="-4" dirty="0">
                <a:solidFill>
                  <a:srgbClr val="0D0D0D"/>
                </a:solidFill>
                <a:latin typeface="Calibri"/>
                <a:cs typeface="Calibri"/>
              </a:rPr>
              <a:t>only be accessed </a:t>
            </a:r>
            <a:r>
              <a:rPr sz="1600" spc="-11" dirty="0">
                <a:solidFill>
                  <a:srgbClr val="0D0D0D"/>
                </a:solidFill>
                <a:latin typeface="Calibri"/>
                <a:cs typeface="Calibri"/>
              </a:rPr>
              <a:t>from </a:t>
            </a:r>
            <a:r>
              <a:rPr sz="1600" spc="-4" dirty="0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sz="1600" spc="-11" dirty="0">
                <a:solidFill>
                  <a:srgbClr val="0D0D0D"/>
                </a:solidFill>
                <a:latin typeface="Calibri"/>
                <a:cs typeface="Calibri"/>
              </a:rPr>
              <a:t>“Transform”</a:t>
            </a:r>
            <a:r>
              <a:rPr sz="1600" spc="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600" spc="-4" dirty="0">
                <a:solidFill>
                  <a:srgbClr val="0D0D0D"/>
                </a:solidFill>
                <a:latin typeface="Calibri"/>
                <a:cs typeface="Calibri"/>
              </a:rPr>
              <a:t>menu)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50" dirty="0"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</a:pPr>
            <a:endParaRPr sz="1425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551002" y="915440"/>
            <a:ext cx="4011357" cy="378469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2400" spc="-23" dirty="0">
                <a:latin typeface="Bradley Hand ITC" panose="03070402050302030203" pitchFamily="66" charset="0"/>
                <a:cs typeface="Calibri"/>
              </a:rPr>
              <a:t>DATE-SPECIFIC </a:t>
            </a:r>
            <a:r>
              <a:rPr sz="2400" spc="-19" dirty="0">
                <a:latin typeface="Bradley Hand ITC" panose="03070402050302030203" pitchFamily="66" charset="0"/>
                <a:cs typeface="Calibri"/>
              </a:rPr>
              <a:t>TOOLS</a:t>
            </a:r>
            <a:endParaRPr sz="2400" dirty="0">
              <a:latin typeface="Bradley Hand ITC" panose="03070402050302030203" pitchFamily="66" charset="0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1461896"/>
            <a:ext cx="9144000" cy="342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6569393" y="2299145"/>
            <a:ext cx="653891" cy="491490"/>
          </a:xfrm>
          <a:custGeom>
            <a:avLst/>
            <a:gdLst/>
            <a:ahLst/>
            <a:cxnLst/>
            <a:rect l="l" t="t" r="r" b="b"/>
            <a:pathLst>
              <a:path w="871854" h="655319">
                <a:moveTo>
                  <a:pt x="794979" y="630699"/>
                </a:moveTo>
                <a:lnTo>
                  <a:pt x="787145" y="655320"/>
                </a:lnTo>
                <a:lnTo>
                  <a:pt x="871346" y="641985"/>
                </a:lnTo>
                <a:lnTo>
                  <a:pt x="863890" y="634746"/>
                </a:lnTo>
                <a:lnTo>
                  <a:pt x="806830" y="634746"/>
                </a:lnTo>
                <a:lnTo>
                  <a:pt x="794979" y="630699"/>
                </a:lnTo>
                <a:close/>
              </a:path>
              <a:path w="871854" h="655319">
                <a:moveTo>
                  <a:pt x="802599" y="606752"/>
                </a:moveTo>
                <a:lnTo>
                  <a:pt x="794979" y="630699"/>
                </a:lnTo>
                <a:lnTo>
                  <a:pt x="806830" y="634746"/>
                </a:lnTo>
                <a:lnTo>
                  <a:pt x="814831" y="610870"/>
                </a:lnTo>
                <a:lnTo>
                  <a:pt x="802599" y="606752"/>
                </a:lnTo>
                <a:close/>
              </a:path>
              <a:path w="871854" h="655319">
                <a:moveTo>
                  <a:pt x="810259" y="582676"/>
                </a:moveTo>
                <a:lnTo>
                  <a:pt x="802599" y="606752"/>
                </a:lnTo>
                <a:lnTo>
                  <a:pt x="814831" y="610870"/>
                </a:lnTo>
                <a:lnTo>
                  <a:pt x="806830" y="634746"/>
                </a:lnTo>
                <a:lnTo>
                  <a:pt x="863890" y="634746"/>
                </a:lnTo>
                <a:lnTo>
                  <a:pt x="810259" y="582676"/>
                </a:lnTo>
                <a:close/>
              </a:path>
              <a:path w="871854" h="655319">
                <a:moveTo>
                  <a:pt x="488505" y="315595"/>
                </a:moveTo>
                <a:lnTo>
                  <a:pt x="457453" y="315595"/>
                </a:lnTo>
                <a:lnTo>
                  <a:pt x="491998" y="363347"/>
                </a:lnTo>
                <a:lnTo>
                  <a:pt x="491870" y="363347"/>
                </a:lnTo>
                <a:lnTo>
                  <a:pt x="525399" y="410718"/>
                </a:lnTo>
                <a:lnTo>
                  <a:pt x="558545" y="455929"/>
                </a:lnTo>
                <a:lnTo>
                  <a:pt x="591556" y="496824"/>
                </a:lnTo>
                <a:lnTo>
                  <a:pt x="624712" y="530606"/>
                </a:lnTo>
                <a:lnTo>
                  <a:pt x="657225" y="557402"/>
                </a:lnTo>
                <a:lnTo>
                  <a:pt x="688975" y="579627"/>
                </a:lnTo>
                <a:lnTo>
                  <a:pt x="735456" y="606044"/>
                </a:lnTo>
                <a:lnTo>
                  <a:pt x="780795" y="625856"/>
                </a:lnTo>
                <a:lnTo>
                  <a:pt x="794979" y="630699"/>
                </a:lnTo>
                <a:lnTo>
                  <a:pt x="802599" y="606752"/>
                </a:lnTo>
                <a:lnTo>
                  <a:pt x="789177" y="602234"/>
                </a:lnTo>
                <a:lnTo>
                  <a:pt x="789498" y="602234"/>
                </a:lnTo>
                <a:lnTo>
                  <a:pt x="775649" y="596646"/>
                </a:lnTo>
                <a:lnTo>
                  <a:pt x="760856" y="590296"/>
                </a:lnTo>
                <a:lnTo>
                  <a:pt x="746516" y="583438"/>
                </a:lnTo>
                <a:lnTo>
                  <a:pt x="732388" y="576072"/>
                </a:lnTo>
                <a:lnTo>
                  <a:pt x="717295" y="567563"/>
                </a:lnTo>
                <a:lnTo>
                  <a:pt x="702309" y="558419"/>
                </a:lnTo>
                <a:lnTo>
                  <a:pt x="702438" y="558419"/>
                </a:lnTo>
                <a:lnTo>
                  <a:pt x="687451" y="548386"/>
                </a:lnTo>
                <a:lnTo>
                  <a:pt x="687656" y="548386"/>
                </a:lnTo>
                <a:lnTo>
                  <a:pt x="672210" y="537210"/>
                </a:lnTo>
                <a:lnTo>
                  <a:pt x="657448" y="525399"/>
                </a:lnTo>
                <a:lnTo>
                  <a:pt x="641350" y="511683"/>
                </a:lnTo>
                <a:lnTo>
                  <a:pt x="634005" y="504825"/>
                </a:lnTo>
                <a:lnTo>
                  <a:pt x="625855" y="496824"/>
                </a:lnTo>
                <a:lnTo>
                  <a:pt x="610578" y="480313"/>
                </a:lnTo>
                <a:lnTo>
                  <a:pt x="594678" y="461390"/>
                </a:lnTo>
                <a:lnTo>
                  <a:pt x="578681" y="440816"/>
                </a:lnTo>
                <a:lnTo>
                  <a:pt x="562418" y="419100"/>
                </a:lnTo>
                <a:lnTo>
                  <a:pt x="545937" y="396239"/>
                </a:lnTo>
                <a:lnTo>
                  <a:pt x="512444" y="348741"/>
                </a:lnTo>
                <a:lnTo>
                  <a:pt x="488505" y="315595"/>
                </a:lnTo>
                <a:close/>
              </a:path>
              <a:path w="871854" h="655319">
                <a:moveTo>
                  <a:pt x="789498" y="602234"/>
                </a:moveTo>
                <a:lnTo>
                  <a:pt x="789177" y="602234"/>
                </a:lnTo>
                <a:lnTo>
                  <a:pt x="789812" y="602361"/>
                </a:lnTo>
                <a:lnTo>
                  <a:pt x="789498" y="602234"/>
                </a:lnTo>
                <a:close/>
              </a:path>
              <a:path w="871854" h="655319">
                <a:moveTo>
                  <a:pt x="775334" y="596519"/>
                </a:moveTo>
                <a:lnTo>
                  <a:pt x="775588" y="596646"/>
                </a:lnTo>
                <a:lnTo>
                  <a:pt x="775334" y="596519"/>
                </a:lnTo>
                <a:close/>
              </a:path>
              <a:path w="871854" h="655319">
                <a:moveTo>
                  <a:pt x="760970" y="590296"/>
                </a:moveTo>
                <a:lnTo>
                  <a:pt x="761237" y="590423"/>
                </a:lnTo>
                <a:lnTo>
                  <a:pt x="760970" y="590296"/>
                </a:lnTo>
                <a:close/>
              </a:path>
              <a:path w="871854" h="655319">
                <a:moveTo>
                  <a:pt x="746620" y="583492"/>
                </a:moveTo>
                <a:lnTo>
                  <a:pt x="746759" y="583564"/>
                </a:lnTo>
                <a:lnTo>
                  <a:pt x="746620" y="583492"/>
                </a:lnTo>
                <a:close/>
              </a:path>
              <a:path w="871854" h="655319">
                <a:moveTo>
                  <a:pt x="746516" y="583438"/>
                </a:moveTo>
                <a:close/>
              </a:path>
              <a:path w="871854" h="655319">
                <a:moveTo>
                  <a:pt x="731901" y="575818"/>
                </a:moveTo>
                <a:lnTo>
                  <a:pt x="732281" y="576072"/>
                </a:lnTo>
                <a:lnTo>
                  <a:pt x="731901" y="575818"/>
                </a:lnTo>
                <a:close/>
              </a:path>
              <a:path w="871854" h="655319">
                <a:moveTo>
                  <a:pt x="717341" y="567563"/>
                </a:moveTo>
                <a:lnTo>
                  <a:pt x="717550" y="567689"/>
                </a:lnTo>
                <a:lnTo>
                  <a:pt x="717341" y="567563"/>
                </a:lnTo>
                <a:close/>
              </a:path>
              <a:path w="871854" h="655319">
                <a:moveTo>
                  <a:pt x="702438" y="558419"/>
                </a:moveTo>
                <a:lnTo>
                  <a:pt x="702309" y="558419"/>
                </a:lnTo>
                <a:lnTo>
                  <a:pt x="702817" y="558673"/>
                </a:lnTo>
                <a:lnTo>
                  <a:pt x="702438" y="558419"/>
                </a:lnTo>
                <a:close/>
              </a:path>
              <a:path w="871854" h="655319">
                <a:moveTo>
                  <a:pt x="687656" y="548386"/>
                </a:moveTo>
                <a:lnTo>
                  <a:pt x="687451" y="548386"/>
                </a:lnTo>
                <a:lnTo>
                  <a:pt x="687831" y="548513"/>
                </a:lnTo>
                <a:lnTo>
                  <a:pt x="687656" y="548386"/>
                </a:lnTo>
                <a:close/>
              </a:path>
              <a:path w="871854" h="655319">
                <a:moveTo>
                  <a:pt x="672539" y="537447"/>
                </a:moveTo>
                <a:lnTo>
                  <a:pt x="672718" y="537590"/>
                </a:lnTo>
                <a:lnTo>
                  <a:pt x="672539" y="537447"/>
                </a:lnTo>
                <a:close/>
              </a:path>
              <a:path w="871854" h="655319">
                <a:moveTo>
                  <a:pt x="672241" y="537210"/>
                </a:moveTo>
                <a:lnTo>
                  <a:pt x="672539" y="537447"/>
                </a:lnTo>
                <a:lnTo>
                  <a:pt x="672241" y="537210"/>
                </a:lnTo>
                <a:close/>
              </a:path>
              <a:path w="871854" h="655319">
                <a:moveTo>
                  <a:pt x="656970" y="525018"/>
                </a:moveTo>
                <a:lnTo>
                  <a:pt x="657351" y="525399"/>
                </a:lnTo>
                <a:lnTo>
                  <a:pt x="656970" y="525018"/>
                </a:lnTo>
                <a:close/>
              </a:path>
              <a:path w="871854" h="655319">
                <a:moveTo>
                  <a:pt x="641455" y="511683"/>
                </a:moveTo>
                <a:lnTo>
                  <a:pt x="641730" y="511937"/>
                </a:lnTo>
                <a:lnTo>
                  <a:pt x="641455" y="511683"/>
                </a:lnTo>
                <a:close/>
              </a:path>
              <a:path w="871854" h="655319">
                <a:moveTo>
                  <a:pt x="633729" y="504571"/>
                </a:moveTo>
                <a:lnTo>
                  <a:pt x="633983" y="504825"/>
                </a:lnTo>
                <a:lnTo>
                  <a:pt x="633729" y="504571"/>
                </a:lnTo>
                <a:close/>
              </a:path>
              <a:path w="871854" h="655319">
                <a:moveTo>
                  <a:pt x="626173" y="497136"/>
                </a:moveTo>
                <a:close/>
              </a:path>
              <a:path w="871854" h="655319">
                <a:moveTo>
                  <a:pt x="625883" y="496824"/>
                </a:moveTo>
                <a:lnTo>
                  <a:pt x="626173" y="497136"/>
                </a:lnTo>
                <a:lnTo>
                  <a:pt x="625883" y="496824"/>
                </a:lnTo>
                <a:close/>
              </a:path>
              <a:path w="871854" h="655319">
                <a:moveTo>
                  <a:pt x="610107" y="479806"/>
                </a:moveTo>
                <a:lnTo>
                  <a:pt x="610488" y="480313"/>
                </a:lnTo>
                <a:lnTo>
                  <a:pt x="610107" y="479806"/>
                </a:lnTo>
                <a:close/>
              </a:path>
              <a:path w="871854" h="655319">
                <a:moveTo>
                  <a:pt x="594359" y="461010"/>
                </a:moveTo>
                <a:lnTo>
                  <a:pt x="594613" y="461390"/>
                </a:lnTo>
                <a:lnTo>
                  <a:pt x="594359" y="461010"/>
                </a:lnTo>
                <a:close/>
              </a:path>
              <a:path w="871854" h="655319">
                <a:moveTo>
                  <a:pt x="578484" y="440563"/>
                </a:moveTo>
                <a:lnTo>
                  <a:pt x="578611" y="440816"/>
                </a:lnTo>
                <a:lnTo>
                  <a:pt x="578484" y="440563"/>
                </a:lnTo>
                <a:close/>
              </a:path>
              <a:path w="871854" h="655319">
                <a:moveTo>
                  <a:pt x="562228" y="418846"/>
                </a:moveTo>
                <a:lnTo>
                  <a:pt x="562355" y="419100"/>
                </a:lnTo>
                <a:lnTo>
                  <a:pt x="562228" y="418846"/>
                </a:lnTo>
                <a:close/>
              </a:path>
              <a:path w="871854" h="655319">
                <a:moveTo>
                  <a:pt x="545883" y="396113"/>
                </a:moveTo>
                <a:close/>
              </a:path>
              <a:path w="871854" h="655319">
                <a:moveTo>
                  <a:pt x="471464" y="292353"/>
                </a:moveTo>
                <a:lnTo>
                  <a:pt x="440054" y="292353"/>
                </a:lnTo>
                <a:lnTo>
                  <a:pt x="457580" y="315849"/>
                </a:lnTo>
                <a:lnTo>
                  <a:pt x="457453" y="315595"/>
                </a:lnTo>
                <a:lnTo>
                  <a:pt x="488505" y="315595"/>
                </a:lnTo>
                <a:lnTo>
                  <a:pt x="477774" y="300736"/>
                </a:lnTo>
                <a:lnTo>
                  <a:pt x="471464" y="292353"/>
                </a:lnTo>
                <a:close/>
              </a:path>
              <a:path w="871854" h="655319">
                <a:moveTo>
                  <a:pt x="454343" y="270001"/>
                </a:moveTo>
                <a:lnTo>
                  <a:pt x="422275" y="270001"/>
                </a:lnTo>
                <a:lnTo>
                  <a:pt x="440181" y="292608"/>
                </a:lnTo>
                <a:lnTo>
                  <a:pt x="440054" y="292353"/>
                </a:lnTo>
                <a:lnTo>
                  <a:pt x="471464" y="292353"/>
                </a:lnTo>
                <a:lnTo>
                  <a:pt x="459993" y="277113"/>
                </a:lnTo>
                <a:lnTo>
                  <a:pt x="454343" y="270001"/>
                </a:lnTo>
                <a:close/>
              </a:path>
              <a:path w="871854" h="655319">
                <a:moveTo>
                  <a:pt x="420156" y="228726"/>
                </a:moveTo>
                <a:lnTo>
                  <a:pt x="385952" y="228726"/>
                </a:lnTo>
                <a:lnTo>
                  <a:pt x="386460" y="229235"/>
                </a:lnTo>
                <a:lnTo>
                  <a:pt x="404621" y="249047"/>
                </a:lnTo>
                <a:lnTo>
                  <a:pt x="422528" y="270383"/>
                </a:lnTo>
                <a:lnTo>
                  <a:pt x="422275" y="270001"/>
                </a:lnTo>
                <a:lnTo>
                  <a:pt x="454343" y="270001"/>
                </a:lnTo>
                <a:lnTo>
                  <a:pt x="441832" y="254253"/>
                </a:lnTo>
                <a:lnTo>
                  <a:pt x="423290" y="232156"/>
                </a:lnTo>
                <a:lnTo>
                  <a:pt x="420156" y="228726"/>
                </a:lnTo>
                <a:close/>
              </a:path>
              <a:path w="871854" h="655319">
                <a:moveTo>
                  <a:pt x="404240" y="248665"/>
                </a:moveTo>
                <a:lnTo>
                  <a:pt x="404561" y="249047"/>
                </a:lnTo>
                <a:lnTo>
                  <a:pt x="404240" y="248665"/>
                </a:lnTo>
                <a:close/>
              </a:path>
              <a:path w="871854" h="655319">
                <a:moveTo>
                  <a:pt x="386019" y="228799"/>
                </a:moveTo>
                <a:lnTo>
                  <a:pt x="386419" y="229235"/>
                </a:lnTo>
                <a:lnTo>
                  <a:pt x="386019" y="228799"/>
                </a:lnTo>
                <a:close/>
              </a:path>
              <a:path w="871854" h="655319">
                <a:moveTo>
                  <a:pt x="403331" y="210438"/>
                </a:moveTo>
                <a:lnTo>
                  <a:pt x="367410" y="210438"/>
                </a:lnTo>
                <a:lnTo>
                  <a:pt x="386019" y="228799"/>
                </a:lnTo>
                <a:lnTo>
                  <a:pt x="420156" y="228726"/>
                </a:lnTo>
                <a:lnTo>
                  <a:pt x="404367" y="211454"/>
                </a:lnTo>
                <a:lnTo>
                  <a:pt x="403331" y="210438"/>
                </a:lnTo>
                <a:close/>
              </a:path>
              <a:path w="871854" h="655319">
                <a:moveTo>
                  <a:pt x="386493" y="193928"/>
                </a:moveTo>
                <a:lnTo>
                  <a:pt x="348487" y="193928"/>
                </a:lnTo>
                <a:lnTo>
                  <a:pt x="349123" y="194437"/>
                </a:lnTo>
                <a:lnTo>
                  <a:pt x="367918" y="210947"/>
                </a:lnTo>
                <a:lnTo>
                  <a:pt x="367410" y="210438"/>
                </a:lnTo>
                <a:lnTo>
                  <a:pt x="403331" y="210438"/>
                </a:lnTo>
                <a:lnTo>
                  <a:pt x="386493" y="193928"/>
                </a:lnTo>
                <a:close/>
              </a:path>
              <a:path w="871854" h="655319">
                <a:moveTo>
                  <a:pt x="348635" y="194058"/>
                </a:moveTo>
                <a:lnTo>
                  <a:pt x="349068" y="194437"/>
                </a:lnTo>
                <a:lnTo>
                  <a:pt x="348635" y="194058"/>
                </a:lnTo>
                <a:close/>
              </a:path>
              <a:path w="871854" h="655319">
                <a:moveTo>
                  <a:pt x="369542" y="178943"/>
                </a:moveTo>
                <a:lnTo>
                  <a:pt x="329183" y="178943"/>
                </a:lnTo>
                <a:lnTo>
                  <a:pt x="348635" y="194058"/>
                </a:lnTo>
                <a:lnTo>
                  <a:pt x="348487" y="193928"/>
                </a:lnTo>
                <a:lnTo>
                  <a:pt x="386493" y="193928"/>
                </a:lnTo>
                <a:lnTo>
                  <a:pt x="384809" y="192277"/>
                </a:lnTo>
                <a:lnTo>
                  <a:pt x="369542" y="178943"/>
                </a:lnTo>
                <a:close/>
              </a:path>
              <a:path w="871854" h="655319">
                <a:moveTo>
                  <a:pt x="351798" y="164719"/>
                </a:moveTo>
                <a:lnTo>
                  <a:pt x="309244" y="164719"/>
                </a:lnTo>
                <a:lnTo>
                  <a:pt x="309625" y="164973"/>
                </a:lnTo>
                <a:lnTo>
                  <a:pt x="329564" y="179324"/>
                </a:lnTo>
                <a:lnTo>
                  <a:pt x="329183" y="178943"/>
                </a:lnTo>
                <a:lnTo>
                  <a:pt x="369542" y="178943"/>
                </a:lnTo>
                <a:lnTo>
                  <a:pt x="364743" y="174751"/>
                </a:lnTo>
                <a:lnTo>
                  <a:pt x="351798" y="164719"/>
                </a:lnTo>
                <a:close/>
              </a:path>
              <a:path w="871854" h="655319">
                <a:moveTo>
                  <a:pt x="309272" y="164738"/>
                </a:moveTo>
                <a:lnTo>
                  <a:pt x="309598" y="164973"/>
                </a:lnTo>
                <a:lnTo>
                  <a:pt x="309272" y="164738"/>
                </a:lnTo>
                <a:close/>
              </a:path>
              <a:path w="871854" h="655319">
                <a:moveTo>
                  <a:pt x="296840" y="126619"/>
                </a:moveTo>
                <a:lnTo>
                  <a:pt x="247268" y="126619"/>
                </a:lnTo>
                <a:lnTo>
                  <a:pt x="268604" y="138811"/>
                </a:lnTo>
                <a:lnTo>
                  <a:pt x="289432" y="151511"/>
                </a:lnTo>
                <a:lnTo>
                  <a:pt x="309272" y="164738"/>
                </a:lnTo>
                <a:lnTo>
                  <a:pt x="351798" y="164719"/>
                </a:lnTo>
                <a:lnTo>
                  <a:pt x="344424" y="159003"/>
                </a:lnTo>
                <a:lnTo>
                  <a:pt x="323723" y="144145"/>
                </a:lnTo>
                <a:lnTo>
                  <a:pt x="302640" y="130175"/>
                </a:lnTo>
                <a:lnTo>
                  <a:pt x="296840" y="126619"/>
                </a:lnTo>
                <a:close/>
              </a:path>
              <a:path w="871854" h="655319">
                <a:moveTo>
                  <a:pt x="288925" y="151257"/>
                </a:moveTo>
                <a:lnTo>
                  <a:pt x="289308" y="151511"/>
                </a:lnTo>
                <a:lnTo>
                  <a:pt x="288925" y="151257"/>
                </a:lnTo>
                <a:close/>
              </a:path>
              <a:path w="871854" h="655319">
                <a:moveTo>
                  <a:pt x="268350" y="138684"/>
                </a:moveTo>
                <a:lnTo>
                  <a:pt x="268559" y="138811"/>
                </a:lnTo>
                <a:lnTo>
                  <a:pt x="268350" y="138684"/>
                </a:lnTo>
                <a:close/>
              </a:path>
              <a:path w="871854" h="655319">
                <a:moveTo>
                  <a:pt x="258879" y="104394"/>
                </a:moveTo>
                <a:lnTo>
                  <a:pt x="204342" y="104394"/>
                </a:lnTo>
                <a:lnTo>
                  <a:pt x="226186" y="115315"/>
                </a:lnTo>
                <a:lnTo>
                  <a:pt x="247650" y="126873"/>
                </a:lnTo>
                <a:lnTo>
                  <a:pt x="247268" y="126619"/>
                </a:lnTo>
                <a:lnTo>
                  <a:pt x="296840" y="126619"/>
                </a:lnTo>
                <a:lnTo>
                  <a:pt x="281304" y="117094"/>
                </a:lnTo>
                <a:lnTo>
                  <a:pt x="259587" y="104775"/>
                </a:lnTo>
                <a:lnTo>
                  <a:pt x="258879" y="104394"/>
                </a:lnTo>
                <a:close/>
              </a:path>
              <a:path w="871854" h="655319">
                <a:moveTo>
                  <a:pt x="225932" y="115188"/>
                </a:moveTo>
                <a:lnTo>
                  <a:pt x="226169" y="115315"/>
                </a:lnTo>
                <a:lnTo>
                  <a:pt x="225932" y="115188"/>
                </a:lnTo>
                <a:close/>
              </a:path>
              <a:path w="871854" h="655319">
                <a:moveTo>
                  <a:pt x="239743" y="94107"/>
                </a:moveTo>
                <a:lnTo>
                  <a:pt x="182371" y="94107"/>
                </a:lnTo>
                <a:lnTo>
                  <a:pt x="204597" y="104521"/>
                </a:lnTo>
                <a:lnTo>
                  <a:pt x="204342" y="104394"/>
                </a:lnTo>
                <a:lnTo>
                  <a:pt x="258879" y="104394"/>
                </a:lnTo>
                <a:lnTo>
                  <a:pt x="239743" y="94107"/>
                </a:lnTo>
                <a:close/>
              </a:path>
              <a:path w="871854" h="655319">
                <a:moveTo>
                  <a:pt x="200684" y="74929"/>
                </a:moveTo>
                <a:lnTo>
                  <a:pt x="137667" y="74929"/>
                </a:lnTo>
                <a:lnTo>
                  <a:pt x="182625" y="94361"/>
                </a:lnTo>
                <a:lnTo>
                  <a:pt x="182371" y="94107"/>
                </a:lnTo>
                <a:lnTo>
                  <a:pt x="239743" y="94107"/>
                </a:lnTo>
                <a:lnTo>
                  <a:pt x="237616" y="92963"/>
                </a:lnTo>
                <a:lnTo>
                  <a:pt x="215391" y="81787"/>
                </a:lnTo>
                <a:lnTo>
                  <a:pt x="200684" y="74929"/>
                </a:lnTo>
                <a:close/>
              </a:path>
              <a:path w="871854" h="655319">
                <a:moveTo>
                  <a:pt x="118063" y="40132"/>
                </a:moveTo>
                <a:lnTo>
                  <a:pt x="46227" y="40132"/>
                </a:lnTo>
                <a:lnTo>
                  <a:pt x="92582" y="57150"/>
                </a:lnTo>
                <a:lnTo>
                  <a:pt x="137921" y="75057"/>
                </a:lnTo>
                <a:lnTo>
                  <a:pt x="137667" y="74929"/>
                </a:lnTo>
                <a:lnTo>
                  <a:pt x="200684" y="74929"/>
                </a:lnTo>
                <a:lnTo>
                  <a:pt x="192785" y="71247"/>
                </a:lnTo>
                <a:lnTo>
                  <a:pt x="147319" y="51688"/>
                </a:lnTo>
                <a:lnTo>
                  <a:pt x="118063" y="40132"/>
                </a:lnTo>
                <a:close/>
              </a:path>
              <a:path w="871854" h="655319">
                <a:moveTo>
                  <a:pt x="92201" y="57023"/>
                </a:moveTo>
                <a:lnTo>
                  <a:pt x="92523" y="57150"/>
                </a:lnTo>
                <a:lnTo>
                  <a:pt x="92201" y="57023"/>
                </a:lnTo>
                <a:close/>
              </a:path>
              <a:path w="871854" h="655319">
                <a:moveTo>
                  <a:pt x="8381" y="0"/>
                </a:moveTo>
                <a:lnTo>
                  <a:pt x="0" y="23622"/>
                </a:lnTo>
                <a:lnTo>
                  <a:pt x="46354" y="40259"/>
                </a:lnTo>
                <a:lnTo>
                  <a:pt x="118063" y="40132"/>
                </a:lnTo>
                <a:lnTo>
                  <a:pt x="101345" y="33527"/>
                </a:lnTo>
                <a:lnTo>
                  <a:pt x="54863" y="16510"/>
                </a:lnTo>
                <a:lnTo>
                  <a:pt x="8381" y="0"/>
                </a:lnTo>
                <a:close/>
              </a:path>
            </a:pathLst>
          </a:custGeom>
          <a:solidFill>
            <a:srgbClr val="E6AE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31869" y="2668333"/>
            <a:ext cx="5256657" cy="2863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3550729" y="2687193"/>
            <a:ext cx="5184077" cy="27912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45757" y="1827676"/>
            <a:ext cx="2951225" cy="9132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64616" y="1846516"/>
            <a:ext cx="2878646" cy="8406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177862" y="2157994"/>
            <a:ext cx="964692" cy="2628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1206150" y="2186273"/>
            <a:ext cx="873443" cy="171450"/>
          </a:xfrm>
          <a:custGeom>
            <a:avLst/>
            <a:gdLst/>
            <a:ahLst/>
            <a:cxnLst/>
            <a:rect l="l" t="t" r="r" b="b"/>
            <a:pathLst>
              <a:path w="1164589" h="228600">
                <a:moveTo>
                  <a:pt x="0" y="228600"/>
                </a:moveTo>
                <a:lnTo>
                  <a:pt x="1164336" y="228600"/>
                </a:lnTo>
                <a:lnTo>
                  <a:pt x="1164336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146">
            <a:solidFill>
              <a:srgbClr val="E6AE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722751" y="2659189"/>
            <a:ext cx="757228" cy="28826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751039" y="2687479"/>
            <a:ext cx="665798" cy="2791301"/>
          </a:xfrm>
          <a:custGeom>
            <a:avLst/>
            <a:gdLst/>
            <a:ahLst/>
            <a:cxnLst/>
            <a:rect l="l" t="t" r="r" b="b"/>
            <a:pathLst>
              <a:path w="887729" h="3721735">
                <a:moveTo>
                  <a:pt x="0" y="3721608"/>
                </a:moveTo>
                <a:lnTo>
                  <a:pt x="887730" y="3721608"/>
                </a:lnTo>
                <a:lnTo>
                  <a:pt x="887730" y="0"/>
                </a:lnTo>
                <a:lnTo>
                  <a:pt x="0" y="0"/>
                </a:lnTo>
                <a:lnTo>
                  <a:pt x="0" y="3721608"/>
                </a:lnTo>
                <a:close/>
              </a:path>
            </a:pathLst>
          </a:custGeom>
          <a:ln w="25145">
            <a:solidFill>
              <a:srgbClr val="E6AE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392402" y="2940151"/>
            <a:ext cx="2630328" cy="271805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0956">
              <a:spcBef>
                <a:spcPts val="75"/>
              </a:spcBef>
            </a:pPr>
            <a:r>
              <a:rPr sz="1600" b="1" spc="-8" dirty="0">
                <a:latin typeface="Calibri"/>
                <a:cs typeface="Calibri"/>
              </a:rPr>
              <a:t>Index </a:t>
            </a:r>
            <a:r>
              <a:rPr sz="1600" b="1" spc="-4" dirty="0">
                <a:latin typeface="Calibri"/>
                <a:cs typeface="Calibri"/>
              </a:rPr>
              <a:t>Columns </a:t>
            </a:r>
            <a:r>
              <a:rPr sz="1600" b="1" spc="-11" dirty="0">
                <a:latin typeface="Calibri"/>
                <a:cs typeface="Calibri"/>
              </a:rPr>
              <a:t>contain </a:t>
            </a:r>
            <a:r>
              <a:rPr sz="1600" b="1" dirty="0">
                <a:latin typeface="Calibri"/>
                <a:cs typeface="Calibri"/>
              </a:rPr>
              <a:t>a </a:t>
            </a:r>
            <a:r>
              <a:rPr sz="1600" b="1" spc="-4" dirty="0">
                <a:latin typeface="Calibri"/>
                <a:cs typeface="Calibri"/>
              </a:rPr>
              <a:t>list of  sequential values that can be used </a:t>
            </a:r>
            <a:r>
              <a:rPr sz="1600" b="1" spc="-11" dirty="0">
                <a:latin typeface="Calibri"/>
                <a:cs typeface="Calibri"/>
              </a:rPr>
              <a:t>to  </a:t>
            </a:r>
            <a:r>
              <a:rPr sz="1600" b="1" spc="-4" dirty="0">
                <a:latin typeface="Calibri"/>
                <a:cs typeface="Calibri"/>
              </a:rPr>
              <a:t>identify </a:t>
            </a:r>
            <a:r>
              <a:rPr sz="1600" b="1" dirty="0">
                <a:latin typeface="Calibri"/>
                <a:cs typeface="Calibri"/>
              </a:rPr>
              <a:t>each </a:t>
            </a:r>
            <a:r>
              <a:rPr sz="1600" b="1" spc="-4" dirty="0">
                <a:latin typeface="Calibri"/>
                <a:cs typeface="Calibri"/>
              </a:rPr>
              <a:t>unique </a:t>
            </a:r>
            <a:r>
              <a:rPr sz="1600" b="1" spc="-11" dirty="0">
                <a:latin typeface="Calibri"/>
                <a:cs typeface="Calibri"/>
              </a:rPr>
              <a:t>row </a:t>
            </a:r>
            <a:r>
              <a:rPr sz="1600" b="1" dirty="0">
                <a:latin typeface="Calibri"/>
                <a:cs typeface="Calibri"/>
              </a:rPr>
              <a:t>in a </a:t>
            </a:r>
            <a:r>
              <a:rPr sz="1600" b="1" spc="-8" dirty="0">
                <a:latin typeface="Calibri"/>
                <a:cs typeface="Calibri"/>
              </a:rPr>
              <a:t>table  </a:t>
            </a:r>
            <a:r>
              <a:rPr sz="1600" b="1" spc="-4" dirty="0">
                <a:latin typeface="Calibri"/>
                <a:cs typeface="Calibri"/>
              </a:rPr>
              <a:t>(</a:t>
            </a:r>
            <a:r>
              <a:rPr sz="1600" b="1" i="1" spc="-4" dirty="0">
                <a:latin typeface="Calibri"/>
                <a:cs typeface="Calibri"/>
              </a:rPr>
              <a:t>typically </a:t>
            </a:r>
            <a:r>
              <a:rPr sz="1600" b="1" i="1" spc="-8" dirty="0">
                <a:latin typeface="Calibri"/>
                <a:cs typeface="Calibri"/>
              </a:rPr>
              <a:t>starting </a:t>
            </a:r>
            <a:r>
              <a:rPr sz="1600" b="1" i="1" spc="-4" dirty="0">
                <a:latin typeface="Calibri"/>
                <a:cs typeface="Calibri"/>
              </a:rPr>
              <a:t>from </a:t>
            </a:r>
            <a:r>
              <a:rPr sz="1600" b="1" i="1" dirty="0">
                <a:latin typeface="Calibri"/>
                <a:cs typeface="Calibri"/>
              </a:rPr>
              <a:t>0 </a:t>
            </a:r>
            <a:r>
              <a:rPr sz="1600" b="1" i="1" spc="-4" dirty="0">
                <a:latin typeface="Calibri"/>
                <a:cs typeface="Calibri"/>
              </a:rPr>
              <a:t>or</a:t>
            </a:r>
            <a:r>
              <a:rPr sz="1600" b="1" i="1" spc="-19" dirty="0">
                <a:latin typeface="Calibri"/>
                <a:cs typeface="Calibri"/>
              </a:rPr>
              <a:t> </a:t>
            </a:r>
            <a:r>
              <a:rPr sz="1600" b="1" i="1" spc="4" dirty="0">
                <a:latin typeface="Calibri"/>
                <a:cs typeface="Calibri"/>
              </a:rPr>
              <a:t>1</a:t>
            </a:r>
            <a:r>
              <a:rPr sz="1600" b="1" spc="4" dirty="0">
                <a:latin typeface="Calibri"/>
                <a:cs typeface="Calibri"/>
              </a:rPr>
              <a:t>)</a:t>
            </a:r>
            <a:endParaRPr sz="1600" b="1" dirty="0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1600" b="1" dirty="0">
              <a:latin typeface="Times New Roman"/>
              <a:cs typeface="Times New Roman"/>
            </a:endParaRPr>
          </a:p>
          <a:p>
            <a:pPr marL="9525" marR="3810"/>
            <a:r>
              <a:rPr sz="1600" b="1" spc="-4" dirty="0">
                <a:latin typeface="Calibri"/>
                <a:cs typeface="Calibri"/>
              </a:rPr>
              <a:t>These </a:t>
            </a:r>
            <a:r>
              <a:rPr sz="1600" b="1" spc="-8" dirty="0">
                <a:latin typeface="Calibri"/>
                <a:cs typeface="Calibri"/>
              </a:rPr>
              <a:t>columns are often </a:t>
            </a:r>
            <a:r>
              <a:rPr sz="1600" b="1" spc="-4" dirty="0">
                <a:latin typeface="Calibri"/>
                <a:cs typeface="Calibri"/>
              </a:rPr>
              <a:t>used </a:t>
            </a:r>
            <a:r>
              <a:rPr sz="1600" b="1" spc="-11" dirty="0">
                <a:latin typeface="Calibri"/>
                <a:cs typeface="Calibri"/>
              </a:rPr>
              <a:t>to  create </a:t>
            </a:r>
            <a:r>
              <a:rPr sz="1600" b="1" spc="-4" dirty="0">
                <a:latin typeface="Calibri"/>
                <a:cs typeface="Calibri"/>
              </a:rPr>
              <a:t>unique </a:t>
            </a:r>
            <a:r>
              <a:rPr sz="1600" b="1" dirty="0">
                <a:latin typeface="Calibri"/>
                <a:cs typeface="Calibri"/>
              </a:rPr>
              <a:t>IDs </a:t>
            </a:r>
            <a:r>
              <a:rPr sz="1600" b="1" spc="-4" dirty="0">
                <a:latin typeface="Calibri"/>
                <a:cs typeface="Calibri"/>
              </a:rPr>
              <a:t>that </a:t>
            </a:r>
            <a:r>
              <a:rPr sz="1600" b="1" spc="-8" dirty="0">
                <a:latin typeface="Calibri"/>
                <a:cs typeface="Calibri"/>
              </a:rPr>
              <a:t>can </a:t>
            </a:r>
            <a:r>
              <a:rPr sz="1600" b="1" spc="-4" dirty="0">
                <a:latin typeface="Calibri"/>
                <a:cs typeface="Calibri"/>
              </a:rPr>
              <a:t>be used </a:t>
            </a:r>
            <a:r>
              <a:rPr sz="1600" b="1" spc="-11" dirty="0">
                <a:latin typeface="Calibri"/>
                <a:cs typeface="Calibri"/>
              </a:rPr>
              <a:t>to  form </a:t>
            </a:r>
            <a:r>
              <a:rPr sz="1600" b="1" spc="-4" dirty="0">
                <a:latin typeface="Calibri"/>
                <a:cs typeface="Calibri"/>
              </a:rPr>
              <a:t>relationships </a:t>
            </a:r>
            <a:r>
              <a:rPr sz="1600" b="1" spc="-8" dirty="0">
                <a:latin typeface="Calibri"/>
                <a:cs typeface="Calibri"/>
              </a:rPr>
              <a:t>between </a:t>
            </a:r>
            <a:r>
              <a:rPr sz="1600" b="1" spc="-4" dirty="0">
                <a:latin typeface="Calibri"/>
                <a:cs typeface="Calibri"/>
              </a:rPr>
              <a:t>tables  (</a:t>
            </a:r>
            <a:r>
              <a:rPr sz="1600" b="1" i="1" spc="-4" dirty="0">
                <a:latin typeface="Calibri"/>
                <a:cs typeface="Calibri"/>
              </a:rPr>
              <a:t>more on </a:t>
            </a:r>
            <a:r>
              <a:rPr sz="1600" b="1" i="1" dirty="0">
                <a:latin typeface="Calibri"/>
                <a:cs typeface="Calibri"/>
              </a:rPr>
              <a:t>that </a:t>
            </a:r>
            <a:r>
              <a:rPr sz="1600" b="1" i="1" spc="-4" dirty="0">
                <a:latin typeface="Calibri"/>
                <a:cs typeface="Calibri"/>
              </a:rPr>
              <a:t>later!</a:t>
            </a:r>
            <a:r>
              <a:rPr sz="1600" b="1" spc="-4" dirty="0">
                <a:latin typeface="Calibri"/>
                <a:cs typeface="Calibri"/>
              </a:rPr>
              <a:t>)</a:t>
            </a:r>
            <a:endParaRPr sz="1600" b="1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71394" y="759772"/>
            <a:ext cx="4431125" cy="440025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2800" spc="-4" dirty="0">
                <a:latin typeface="Bradley Hand ITC" panose="03070402050302030203" pitchFamily="66" charset="0"/>
                <a:cs typeface="Calibri"/>
              </a:rPr>
              <a:t>ADDING INDEX</a:t>
            </a:r>
            <a:r>
              <a:rPr sz="2800" dirty="0">
                <a:latin typeface="Bradley Hand ITC" panose="03070402050302030203" pitchFamily="66" charset="0"/>
                <a:cs typeface="Calibri"/>
              </a:rPr>
              <a:t> </a:t>
            </a:r>
            <a:r>
              <a:rPr sz="2800" spc="-15" dirty="0">
                <a:latin typeface="Bradley Hand ITC" panose="03070402050302030203" pitchFamily="66" charset="0"/>
                <a:cs typeface="Calibri"/>
              </a:rPr>
              <a:t>COLUMNS</a:t>
            </a:r>
            <a:endParaRPr sz="2800" dirty="0">
              <a:latin typeface="Bradley Hand ITC" panose="03070402050302030203" pitchFamily="66" charset="0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1461896"/>
            <a:ext cx="9144000" cy="342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2077498" y="2291334"/>
            <a:ext cx="1387792" cy="787241"/>
          </a:xfrm>
          <a:custGeom>
            <a:avLst/>
            <a:gdLst/>
            <a:ahLst/>
            <a:cxnLst/>
            <a:rect l="l" t="t" r="r" b="b"/>
            <a:pathLst>
              <a:path w="1850389" h="1049655">
                <a:moveTo>
                  <a:pt x="1774952" y="973201"/>
                </a:moveTo>
                <a:lnTo>
                  <a:pt x="1774442" y="998655"/>
                </a:lnTo>
                <a:lnTo>
                  <a:pt x="1787270" y="998982"/>
                </a:lnTo>
                <a:lnTo>
                  <a:pt x="1786508" y="1024127"/>
                </a:lnTo>
                <a:lnTo>
                  <a:pt x="1773933" y="1024127"/>
                </a:lnTo>
                <a:lnTo>
                  <a:pt x="1773427" y="1049401"/>
                </a:lnTo>
                <a:lnTo>
                  <a:pt x="1826606" y="1024127"/>
                </a:lnTo>
                <a:lnTo>
                  <a:pt x="1786508" y="1024127"/>
                </a:lnTo>
                <a:lnTo>
                  <a:pt x="1773939" y="1023809"/>
                </a:lnTo>
                <a:lnTo>
                  <a:pt x="1827277" y="1023809"/>
                </a:lnTo>
                <a:lnTo>
                  <a:pt x="1850389" y="1012825"/>
                </a:lnTo>
                <a:lnTo>
                  <a:pt x="1774952" y="973201"/>
                </a:lnTo>
                <a:close/>
              </a:path>
              <a:path w="1850389" h="1049655">
                <a:moveTo>
                  <a:pt x="1774442" y="998655"/>
                </a:moveTo>
                <a:lnTo>
                  <a:pt x="1773939" y="1023809"/>
                </a:lnTo>
                <a:lnTo>
                  <a:pt x="1786508" y="1024127"/>
                </a:lnTo>
                <a:lnTo>
                  <a:pt x="1787270" y="998982"/>
                </a:lnTo>
                <a:lnTo>
                  <a:pt x="1774442" y="998655"/>
                </a:lnTo>
                <a:close/>
              </a:path>
              <a:path w="1850389" h="1049655">
                <a:moveTo>
                  <a:pt x="951120" y="527558"/>
                </a:moveTo>
                <a:lnTo>
                  <a:pt x="917193" y="527558"/>
                </a:lnTo>
                <a:lnTo>
                  <a:pt x="987365" y="604647"/>
                </a:lnTo>
                <a:lnTo>
                  <a:pt x="1045463" y="667638"/>
                </a:lnTo>
                <a:lnTo>
                  <a:pt x="1087754" y="712215"/>
                </a:lnTo>
                <a:lnTo>
                  <a:pt x="1129538" y="754634"/>
                </a:lnTo>
                <a:lnTo>
                  <a:pt x="1170939" y="794385"/>
                </a:lnTo>
                <a:lnTo>
                  <a:pt x="1211706" y="830579"/>
                </a:lnTo>
                <a:lnTo>
                  <a:pt x="1251839" y="862711"/>
                </a:lnTo>
                <a:lnTo>
                  <a:pt x="1291081" y="890015"/>
                </a:lnTo>
                <a:lnTo>
                  <a:pt x="1329563" y="913129"/>
                </a:lnTo>
                <a:lnTo>
                  <a:pt x="1367281" y="933323"/>
                </a:lnTo>
                <a:lnTo>
                  <a:pt x="1404365" y="950722"/>
                </a:lnTo>
                <a:lnTo>
                  <a:pt x="1441068" y="965962"/>
                </a:lnTo>
                <a:lnTo>
                  <a:pt x="1477010" y="978915"/>
                </a:lnTo>
                <a:lnTo>
                  <a:pt x="1547749" y="998601"/>
                </a:lnTo>
                <a:lnTo>
                  <a:pt x="1616964" y="1011554"/>
                </a:lnTo>
                <a:lnTo>
                  <a:pt x="1684781" y="1019301"/>
                </a:lnTo>
                <a:lnTo>
                  <a:pt x="1751456" y="1023238"/>
                </a:lnTo>
                <a:lnTo>
                  <a:pt x="1773939" y="1023809"/>
                </a:lnTo>
                <a:lnTo>
                  <a:pt x="1774442" y="998655"/>
                </a:lnTo>
                <a:lnTo>
                  <a:pt x="1752345" y="998092"/>
                </a:lnTo>
                <a:lnTo>
                  <a:pt x="1752600" y="998092"/>
                </a:lnTo>
                <a:lnTo>
                  <a:pt x="1719579" y="996441"/>
                </a:lnTo>
                <a:lnTo>
                  <a:pt x="1719833" y="996441"/>
                </a:lnTo>
                <a:lnTo>
                  <a:pt x="1686687" y="994155"/>
                </a:lnTo>
                <a:lnTo>
                  <a:pt x="1687067" y="994155"/>
                </a:lnTo>
                <a:lnTo>
                  <a:pt x="1653666" y="990980"/>
                </a:lnTo>
                <a:lnTo>
                  <a:pt x="1654048" y="990980"/>
                </a:lnTo>
                <a:lnTo>
                  <a:pt x="1620519" y="986663"/>
                </a:lnTo>
                <a:lnTo>
                  <a:pt x="1620901" y="986663"/>
                </a:lnTo>
                <a:lnTo>
                  <a:pt x="1587762" y="981201"/>
                </a:lnTo>
                <a:lnTo>
                  <a:pt x="1587500" y="981201"/>
                </a:lnTo>
                <a:lnTo>
                  <a:pt x="1553822" y="974216"/>
                </a:lnTo>
                <a:lnTo>
                  <a:pt x="1519174" y="965453"/>
                </a:lnTo>
                <a:lnTo>
                  <a:pt x="1484629" y="954913"/>
                </a:lnTo>
                <a:lnTo>
                  <a:pt x="1484909" y="954913"/>
                </a:lnTo>
                <a:lnTo>
                  <a:pt x="1450416" y="942593"/>
                </a:lnTo>
                <a:lnTo>
                  <a:pt x="1450086" y="942593"/>
                </a:lnTo>
                <a:lnTo>
                  <a:pt x="1432807" y="935609"/>
                </a:lnTo>
                <a:lnTo>
                  <a:pt x="1432432" y="935609"/>
                </a:lnTo>
                <a:lnTo>
                  <a:pt x="1414814" y="927862"/>
                </a:lnTo>
                <a:lnTo>
                  <a:pt x="1414652" y="927862"/>
                </a:lnTo>
                <a:lnTo>
                  <a:pt x="1396364" y="919607"/>
                </a:lnTo>
                <a:lnTo>
                  <a:pt x="1378457" y="910716"/>
                </a:lnTo>
                <a:lnTo>
                  <a:pt x="1360169" y="901318"/>
                </a:lnTo>
                <a:lnTo>
                  <a:pt x="1342110" y="891286"/>
                </a:lnTo>
                <a:lnTo>
                  <a:pt x="1323213" y="880363"/>
                </a:lnTo>
                <a:lnTo>
                  <a:pt x="1304955" y="869061"/>
                </a:lnTo>
                <a:lnTo>
                  <a:pt x="1285748" y="856234"/>
                </a:lnTo>
                <a:lnTo>
                  <a:pt x="1266698" y="842390"/>
                </a:lnTo>
                <a:lnTo>
                  <a:pt x="1247722" y="827659"/>
                </a:lnTo>
                <a:lnTo>
                  <a:pt x="1228143" y="811529"/>
                </a:lnTo>
                <a:lnTo>
                  <a:pt x="1208314" y="794258"/>
                </a:lnTo>
                <a:lnTo>
                  <a:pt x="1208151" y="794258"/>
                </a:lnTo>
                <a:lnTo>
                  <a:pt x="1188111" y="776097"/>
                </a:lnTo>
                <a:lnTo>
                  <a:pt x="1167897" y="756792"/>
                </a:lnTo>
                <a:lnTo>
                  <a:pt x="1147190" y="736726"/>
                </a:lnTo>
                <a:lnTo>
                  <a:pt x="1126743" y="716279"/>
                </a:lnTo>
                <a:lnTo>
                  <a:pt x="1105795" y="694689"/>
                </a:lnTo>
                <a:lnTo>
                  <a:pt x="1063761" y="650366"/>
                </a:lnTo>
                <a:lnTo>
                  <a:pt x="1021451" y="604647"/>
                </a:lnTo>
                <a:lnTo>
                  <a:pt x="951120" y="527558"/>
                </a:lnTo>
                <a:close/>
              </a:path>
              <a:path w="1850389" h="1049655">
                <a:moveTo>
                  <a:pt x="1586991" y="981075"/>
                </a:moveTo>
                <a:lnTo>
                  <a:pt x="1587500" y="981201"/>
                </a:lnTo>
                <a:lnTo>
                  <a:pt x="1587762" y="981201"/>
                </a:lnTo>
                <a:lnTo>
                  <a:pt x="1586991" y="981075"/>
                </a:lnTo>
                <a:close/>
              </a:path>
              <a:path w="1850389" h="1049655">
                <a:moveTo>
                  <a:pt x="1553250" y="974098"/>
                </a:moveTo>
                <a:lnTo>
                  <a:pt x="1553717" y="974216"/>
                </a:lnTo>
                <a:lnTo>
                  <a:pt x="1553250" y="974098"/>
                </a:lnTo>
                <a:close/>
              </a:path>
              <a:path w="1850389" h="1049655">
                <a:moveTo>
                  <a:pt x="1553217" y="974089"/>
                </a:moveTo>
                <a:close/>
              </a:path>
              <a:path w="1850389" h="1049655">
                <a:moveTo>
                  <a:pt x="1519264" y="965453"/>
                </a:moveTo>
                <a:lnTo>
                  <a:pt x="1519681" y="965580"/>
                </a:lnTo>
                <a:lnTo>
                  <a:pt x="1519264" y="965453"/>
                </a:lnTo>
                <a:close/>
              </a:path>
              <a:path w="1850389" h="1049655">
                <a:moveTo>
                  <a:pt x="1484909" y="954913"/>
                </a:moveTo>
                <a:lnTo>
                  <a:pt x="1484629" y="954913"/>
                </a:lnTo>
                <a:lnTo>
                  <a:pt x="1485264" y="955039"/>
                </a:lnTo>
                <a:lnTo>
                  <a:pt x="1484909" y="954913"/>
                </a:lnTo>
                <a:close/>
              </a:path>
              <a:path w="1850389" h="1049655">
                <a:moveTo>
                  <a:pt x="1449704" y="942339"/>
                </a:moveTo>
                <a:lnTo>
                  <a:pt x="1450086" y="942593"/>
                </a:lnTo>
                <a:lnTo>
                  <a:pt x="1450416" y="942593"/>
                </a:lnTo>
                <a:lnTo>
                  <a:pt x="1449704" y="942339"/>
                </a:lnTo>
                <a:close/>
              </a:path>
              <a:path w="1850389" h="1049655">
                <a:moveTo>
                  <a:pt x="1432178" y="935354"/>
                </a:moveTo>
                <a:lnTo>
                  <a:pt x="1432432" y="935609"/>
                </a:lnTo>
                <a:lnTo>
                  <a:pt x="1432807" y="935609"/>
                </a:lnTo>
                <a:lnTo>
                  <a:pt x="1432178" y="935354"/>
                </a:lnTo>
                <a:close/>
              </a:path>
              <a:path w="1850389" h="1049655">
                <a:moveTo>
                  <a:pt x="1414526" y="927735"/>
                </a:moveTo>
                <a:lnTo>
                  <a:pt x="1414814" y="927862"/>
                </a:lnTo>
                <a:lnTo>
                  <a:pt x="1414526" y="927735"/>
                </a:lnTo>
                <a:close/>
              </a:path>
              <a:path w="1850389" h="1049655">
                <a:moveTo>
                  <a:pt x="1396488" y="919607"/>
                </a:moveTo>
                <a:lnTo>
                  <a:pt x="1396745" y="919734"/>
                </a:lnTo>
                <a:lnTo>
                  <a:pt x="1396488" y="919607"/>
                </a:lnTo>
                <a:close/>
              </a:path>
              <a:path w="1850389" h="1049655">
                <a:moveTo>
                  <a:pt x="1378626" y="910800"/>
                </a:moveTo>
                <a:close/>
              </a:path>
              <a:path w="1850389" h="1049655">
                <a:moveTo>
                  <a:pt x="1378464" y="910716"/>
                </a:moveTo>
                <a:lnTo>
                  <a:pt x="1378626" y="910800"/>
                </a:lnTo>
                <a:lnTo>
                  <a:pt x="1378464" y="910716"/>
                </a:lnTo>
                <a:close/>
              </a:path>
              <a:path w="1850389" h="1049655">
                <a:moveTo>
                  <a:pt x="1360195" y="901318"/>
                </a:moveTo>
                <a:lnTo>
                  <a:pt x="1360424" y="901446"/>
                </a:lnTo>
                <a:lnTo>
                  <a:pt x="1360195" y="901318"/>
                </a:lnTo>
                <a:close/>
              </a:path>
              <a:path w="1850389" h="1049655">
                <a:moveTo>
                  <a:pt x="1341881" y="891159"/>
                </a:moveTo>
                <a:lnTo>
                  <a:pt x="1342110" y="891286"/>
                </a:lnTo>
                <a:lnTo>
                  <a:pt x="1341881" y="891159"/>
                </a:lnTo>
                <a:close/>
              </a:path>
              <a:path w="1850389" h="1049655">
                <a:moveTo>
                  <a:pt x="1323261" y="880363"/>
                </a:moveTo>
                <a:lnTo>
                  <a:pt x="1323466" y="880490"/>
                </a:lnTo>
                <a:lnTo>
                  <a:pt x="1323261" y="880363"/>
                </a:lnTo>
                <a:close/>
              </a:path>
              <a:path w="1850389" h="1049655">
                <a:moveTo>
                  <a:pt x="1304560" y="868817"/>
                </a:moveTo>
                <a:lnTo>
                  <a:pt x="1304925" y="869061"/>
                </a:lnTo>
                <a:lnTo>
                  <a:pt x="1304560" y="868817"/>
                </a:lnTo>
                <a:close/>
              </a:path>
              <a:path w="1850389" h="1049655">
                <a:moveTo>
                  <a:pt x="1304545" y="868807"/>
                </a:moveTo>
                <a:close/>
              </a:path>
              <a:path w="1850389" h="1049655">
                <a:moveTo>
                  <a:pt x="1285778" y="856234"/>
                </a:moveTo>
                <a:lnTo>
                  <a:pt x="1286128" y="856488"/>
                </a:lnTo>
                <a:lnTo>
                  <a:pt x="1285778" y="856234"/>
                </a:lnTo>
                <a:close/>
              </a:path>
              <a:path w="1850389" h="1049655">
                <a:moveTo>
                  <a:pt x="1266750" y="842390"/>
                </a:moveTo>
                <a:lnTo>
                  <a:pt x="1267078" y="842645"/>
                </a:lnTo>
                <a:lnTo>
                  <a:pt x="1266750" y="842390"/>
                </a:lnTo>
                <a:close/>
              </a:path>
              <a:path w="1850389" h="1049655">
                <a:moveTo>
                  <a:pt x="1247393" y="827404"/>
                </a:moveTo>
                <a:lnTo>
                  <a:pt x="1247648" y="827659"/>
                </a:lnTo>
                <a:lnTo>
                  <a:pt x="1247393" y="827404"/>
                </a:lnTo>
                <a:close/>
              </a:path>
              <a:path w="1850389" h="1049655">
                <a:moveTo>
                  <a:pt x="1227836" y="811276"/>
                </a:moveTo>
                <a:lnTo>
                  <a:pt x="1228089" y="811529"/>
                </a:lnTo>
                <a:lnTo>
                  <a:pt x="1227836" y="811276"/>
                </a:lnTo>
                <a:close/>
              </a:path>
              <a:path w="1850389" h="1049655">
                <a:moveTo>
                  <a:pt x="1208024" y="794003"/>
                </a:moveTo>
                <a:lnTo>
                  <a:pt x="1208151" y="794258"/>
                </a:lnTo>
                <a:lnTo>
                  <a:pt x="1208314" y="794258"/>
                </a:lnTo>
                <a:lnTo>
                  <a:pt x="1208024" y="794003"/>
                </a:lnTo>
                <a:close/>
              </a:path>
              <a:path w="1850389" h="1049655">
                <a:moveTo>
                  <a:pt x="1187830" y="775842"/>
                </a:moveTo>
                <a:lnTo>
                  <a:pt x="1188085" y="776097"/>
                </a:lnTo>
                <a:lnTo>
                  <a:pt x="1187830" y="775842"/>
                </a:lnTo>
                <a:close/>
              </a:path>
              <a:path w="1850389" h="1049655">
                <a:moveTo>
                  <a:pt x="1167764" y="756665"/>
                </a:moveTo>
                <a:lnTo>
                  <a:pt x="1167897" y="756792"/>
                </a:lnTo>
                <a:lnTo>
                  <a:pt x="1167764" y="756665"/>
                </a:lnTo>
                <a:close/>
              </a:path>
              <a:path w="1850389" h="1049655">
                <a:moveTo>
                  <a:pt x="1147190" y="736726"/>
                </a:moveTo>
                <a:lnTo>
                  <a:pt x="1147322" y="736853"/>
                </a:lnTo>
                <a:lnTo>
                  <a:pt x="1147190" y="736726"/>
                </a:lnTo>
                <a:close/>
              </a:path>
              <a:path w="1850389" h="1049655">
                <a:moveTo>
                  <a:pt x="1126489" y="716026"/>
                </a:moveTo>
                <a:lnTo>
                  <a:pt x="1126616" y="716279"/>
                </a:lnTo>
                <a:lnTo>
                  <a:pt x="1126489" y="716026"/>
                </a:lnTo>
                <a:close/>
              </a:path>
              <a:path w="1850389" h="1049655">
                <a:moveTo>
                  <a:pt x="1105795" y="694689"/>
                </a:moveTo>
                <a:close/>
              </a:path>
              <a:path w="1850389" h="1049655">
                <a:moveTo>
                  <a:pt x="1063761" y="650366"/>
                </a:moveTo>
                <a:close/>
              </a:path>
              <a:path w="1850389" h="1049655">
                <a:moveTo>
                  <a:pt x="1021333" y="604520"/>
                </a:moveTo>
                <a:close/>
              </a:path>
              <a:path w="1850389" h="1049655">
                <a:moveTo>
                  <a:pt x="865985" y="435863"/>
                </a:moveTo>
                <a:lnTo>
                  <a:pt x="831468" y="435863"/>
                </a:lnTo>
                <a:lnTo>
                  <a:pt x="874394" y="481329"/>
                </a:lnTo>
                <a:lnTo>
                  <a:pt x="917193" y="527685"/>
                </a:lnTo>
                <a:lnTo>
                  <a:pt x="951120" y="527558"/>
                </a:lnTo>
                <a:lnTo>
                  <a:pt x="935736" y="510666"/>
                </a:lnTo>
                <a:lnTo>
                  <a:pt x="892682" y="464058"/>
                </a:lnTo>
                <a:lnTo>
                  <a:pt x="865985" y="435863"/>
                </a:lnTo>
                <a:close/>
              </a:path>
              <a:path w="1850389" h="1049655">
                <a:moveTo>
                  <a:pt x="874267" y="481202"/>
                </a:moveTo>
                <a:close/>
              </a:path>
              <a:path w="1850389" h="1049655">
                <a:moveTo>
                  <a:pt x="824379" y="392557"/>
                </a:moveTo>
                <a:lnTo>
                  <a:pt x="788924" y="392557"/>
                </a:lnTo>
                <a:lnTo>
                  <a:pt x="810260" y="414020"/>
                </a:lnTo>
                <a:lnTo>
                  <a:pt x="810132" y="414020"/>
                </a:lnTo>
                <a:lnTo>
                  <a:pt x="831468" y="435990"/>
                </a:lnTo>
                <a:lnTo>
                  <a:pt x="865985" y="435863"/>
                </a:lnTo>
                <a:lnTo>
                  <a:pt x="849629" y="418591"/>
                </a:lnTo>
                <a:lnTo>
                  <a:pt x="828166" y="396366"/>
                </a:lnTo>
                <a:lnTo>
                  <a:pt x="824379" y="392557"/>
                </a:lnTo>
                <a:close/>
              </a:path>
              <a:path w="1850389" h="1049655">
                <a:moveTo>
                  <a:pt x="789008" y="392642"/>
                </a:moveTo>
                <a:close/>
              </a:path>
              <a:path w="1850389" h="1049655">
                <a:moveTo>
                  <a:pt x="803619" y="371728"/>
                </a:moveTo>
                <a:lnTo>
                  <a:pt x="767841" y="371728"/>
                </a:lnTo>
                <a:lnTo>
                  <a:pt x="789008" y="392642"/>
                </a:lnTo>
                <a:lnTo>
                  <a:pt x="824379" y="392557"/>
                </a:lnTo>
                <a:lnTo>
                  <a:pt x="806703" y="374776"/>
                </a:lnTo>
                <a:lnTo>
                  <a:pt x="803619" y="371728"/>
                </a:lnTo>
                <a:close/>
              </a:path>
              <a:path w="1850389" h="1049655">
                <a:moveTo>
                  <a:pt x="783355" y="351789"/>
                </a:moveTo>
                <a:lnTo>
                  <a:pt x="746887" y="351789"/>
                </a:lnTo>
                <a:lnTo>
                  <a:pt x="767968" y="371855"/>
                </a:lnTo>
                <a:lnTo>
                  <a:pt x="803619" y="371728"/>
                </a:lnTo>
                <a:lnTo>
                  <a:pt x="785367" y="353695"/>
                </a:lnTo>
                <a:lnTo>
                  <a:pt x="783355" y="351789"/>
                </a:lnTo>
                <a:close/>
              </a:path>
              <a:path w="1850389" h="1049655">
                <a:moveTo>
                  <a:pt x="762930" y="332486"/>
                </a:moveTo>
                <a:lnTo>
                  <a:pt x="725931" y="332486"/>
                </a:lnTo>
                <a:lnTo>
                  <a:pt x="747013" y="351916"/>
                </a:lnTo>
                <a:lnTo>
                  <a:pt x="783355" y="351789"/>
                </a:lnTo>
                <a:lnTo>
                  <a:pt x="764031" y="333501"/>
                </a:lnTo>
                <a:lnTo>
                  <a:pt x="762930" y="332486"/>
                </a:lnTo>
                <a:close/>
              </a:path>
              <a:path w="1850389" h="1049655">
                <a:moveTo>
                  <a:pt x="723450" y="296672"/>
                </a:moveTo>
                <a:lnTo>
                  <a:pt x="684656" y="296672"/>
                </a:lnTo>
                <a:lnTo>
                  <a:pt x="705357" y="314198"/>
                </a:lnTo>
                <a:lnTo>
                  <a:pt x="726058" y="332613"/>
                </a:lnTo>
                <a:lnTo>
                  <a:pt x="762930" y="332486"/>
                </a:lnTo>
                <a:lnTo>
                  <a:pt x="742823" y="313943"/>
                </a:lnTo>
                <a:lnTo>
                  <a:pt x="723450" y="296672"/>
                </a:lnTo>
                <a:close/>
              </a:path>
              <a:path w="1850389" h="1049655">
                <a:moveTo>
                  <a:pt x="705103" y="314071"/>
                </a:moveTo>
                <a:lnTo>
                  <a:pt x="705247" y="314198"/>
                </a:lnTo>
                <a:lnTo>
                  <a:pt x="705103" y="314071"/>
                </a:lnTo>
                <a:close/>
              </a:path>
              <a:path w="1850389" h="1049655">
                <a:moveTo>
                  <a:pt x="704273" y="280415"/>
                </a:moveTo>
                <a:lnTo>
                  <a:pt x="664210" y="280415"/>
                </a:lnTo>
                <a:lnTo>
                  <a:pt x="684911" y="296925"/>
                </a:lnTo>
                <a:lnTo>
                  <a:pt x="684656" y="296672"/>
                </a:lnTo>
                <a:lnTo>
                  <a:pt x="723450" y="296672"/>
                </a:lnTo>
                <a:lnTo>
                  <a:pt x="721740" y="295148"/>
                </a:lnTo>
                <a:lnTo>
                  <a:pt x="704273" y="280415"/>
                </a:lnTo>
                <a:close/>
              </a:path>
              <a:path w="1850389" h="1049655">
                <a:moveTo>
                  <a:pt x="667274" y="251333"/>
                </a:moveTo>
                <a:lnTo>
                  <a:pt x="623951" y="251333"/>
                </a:lnTo>
                <a:lnTo>
                  <a:pt x="624331" y="251587"/>
                </a:lnTo>
                <a:lnTo>
                  <a:pt x="644270" y="265557"/>
                </a:lnTo>
                <a:lnTo>
                  <a:pt x="664463" y="280670"/>
                </a:lnTo>
                <a:lnTo>
                  <a:pt x="664210" y="280415"/>
                </a:lnTo>
                <a:lnTo>
                  <a:pt x="704273" y="280415"/>
                </a:lnTo>
                <a:lnTo>
                  <a:pt x="700658" y="277367"/>
                </a:lnTo>
                <a:lnTo>
                  <a:pt x="679703" y="260730"/>
                </a:lnTo>
                <a:lnTo>
                  <a:pt x="667274" y="251333"/>
                </a:lnTo>
                <a:close/>
              </a:path>
              <a:path w="1850389" h="1049655">
                <a:moveTo>
                  <a:pt x="643889" y="265302"/>
                </a:moveTo>
                <a:lnTo>
                  <a:pt x="644230" y="265557"/>
                </a:lnTo>
                <a:lnTo>
                  <a:pt x="643889" y="265302"/>
                </a:lnTo>
                <a:close/>
              </a:path>
              <a:path w="1850389" h="1049655">
                <a:moveTo>
                  <a:pt x="624011" y="251375"/>
                </a:moveTo>
                <a:lnTo>
                  <a:pt x="624313" y="251587"/>
                </a:lnTo>
                <a:lnTo>
                  <a:pt x="624011" y="251375"/>
                </a:lnTo>
                <a:close/>
              </a:path>
              <a:path w="1850389" h="1049655">
                <a:moveTo>
                  <a:pt x="649226" y="238251"/>
                </a:moveTo>
                <a:lnTo>
                  <a:pt x="604138" y="238251"/>
                </a:lnTo>
                <a:lnTo>
                  <a:pt x="624011" y="251375"/>
                </a:lnTo>
                <a:lnTo>
                  <a:pt x="667274" y="251333"/>
                </a:lnTo>
                <a:lnTo>
                  <a:pt x="658876" y="244983"/>
                </a:lnTo>
                <a:lnTo>
                  <a:pt x="649226" y="238251"/>
                </a:lnTo>
                <a:close/>
              </a:path>
              <a:path w="1850389" h="1049655">
                <a:moveTo>
                  <a:pt x="584073" y="225805"/>
                </a:moveTo>
                <a:lnTo>
                  <a:pt x="604265" y="238378"/>
                </a:lnTo>
                <a:lnTo>
                  <a:pt x="649226" y="238251"/>
                </a:lnTo>
                <a:lnTo>
                  <a:pt x="638301" y="230632"/>
                </a:lnTo>
                <a:lnTo>
                  <a:pt x="631120" y="225933"/>
                </a:lnTo>
                <a:lnTo>
                  <a:pt x="584453" y="225933"/>
                </a:lnTo>
                <a:lnTo>
                  <a:pt x="584073" y="225805"/>
                </a:lnTo>
                <a:close/>
              </a:path>
              <a:path w="1850389" h="1049655">
                <a:moveTo>
                  <a:pt x="593744" y="202184"/>
                </a:moveTo>
                <a:lnTo>
                  <a:pt x="544322" y="202184"/>
                </a:lnTo>
                <a:lnTo>
                  <a:pt x="584453" y="225933"/>
                </a:lnTo>
                <a:lnTo>
                  <a:pt x="631120" y="225933"/>
                </a:lnTo>
                <a:lnTo>
                  <a:pt x="617727" y="217170"/>
                </a:lnTo>
                <a:lnTo>
                  <a:pt x="597407" y="204342"/>
                </a:lnTo>
                <a:lnTo>
                  <a:pt x="593744" y="202184"/>
                </a:lnTo>
                <a:close/>
              </a:path>
              <a:path w="1850389" h="1049655">
                <a:moveTo>
                  <a:pt x="504698" y="180975"/>
                </a:moveTo>
                <a:lnTo>
                  <a:pt x="544702" y="202437"/>
                </a:lnTo>
                <a:lnTo>
                  <a:pt x="544322" y="202184"/>
                </a:lnTo>
                <a:lnTo>
                  <a:pt x="593744" y="202184"/>
                </a:lnTo>
                <a:lnTo>
                  <a:pt x="557972" y="181101"/>
                </a:lnTo>
                <a:lnTo>
                  <a:pt x="505078" y="181101"/>
                </a:lnTo>
                <a:lnTo>
                  <a:pt x="504698" y="180975"/>
                </a:lnTo>
                <a:close/>
              </a:path>
              <a:path w="1850389" h="1049655">
                <a:moveTo>
                  <a:pt x="384513" y="100075"/>
                </a:moveTo>
                <a:lnTo>
                  <a:pt x="309244" y="100075"/>
                </a:lnTo>
                <a:lnTo>
                  <a:pt x="309625" y="100202"/>
                </a:lnTo>
                <a:lnTo>
                  <a:pt x="348488" y="113411"/>
                </a:lnTo>
                <a:lnTo>
                  <a:pt x="348106" y="113411"/>
                </a:lnTo>
                <a:lnTo>
                  <a:pt x="387476" y="128015"/>
                </a:lnTo>
                <a:lnTo>
                  <a:pt x="426592" y="144017"/>
                </a:lnTo>
                <a:lnTo>
                  <a:pt x="465835" y="161671"/>
                </a:lnTo>
                <a:lnTo>
                  <a:pt x="505078" y="181101"/>
                </a:lnTo>
                <a:lnTo>
                  <a:pt x="557972" y="181101"/>
                </a:lnTo>
                <a:lnTo>
                  <a:pt x="556894" y="180466"/>
                </a:lnTo>
                <a:lnTo>
                  <a:pt x="516508" y="158750"/>
                </a:lnTo>
                <a:lnTo>
                  <a:pt x="476376" y="138811"/>
                </a:lnTo>
                <a:lnTo>
                  <a:pt x="436371" y="120903"/>
                </a:lnTo>
                <a:lnTo>
                  <a:pt x="396366" y="104521"/>
                </a:lnTo>
                <a:lnTo>
                  <a:pt x="384513" y="100075"/>
                </a:lnTo>
                <a:close/>
              </a:path>
              <a:path w="1850389" h="1049655">
                <a:moveTo>
                  <a:pt x="465454" y="161543"/>
                </a:moveTo>
                <a:lnTo>
                  <a:pt x="465712" y="161671"/>
                </a:lnTo>
                <a:lnTo>
                  <a:pt x="465454" y="161543"/>
                </a:lnTo>
                <a:close/>
              </a:path>
              <a:path w="1850389" h="1049655">
                <a:moveTo>
                  <a:pt x="426211" y="143890"/>
                </a:moveTo>
                <a:lnTo>
                  <a:pt x="426495" y="144017"/>
                </a:lnTo>
                <a:lnTo>
                  <a:pt x="426211" y="143890"/>
                </a:lnTo>
                <a:close/>
              </a:path>
              <a:path w="1850389" h="1049655">
                <a:moveTo>
                  <a:pt x="387095" y="127888"/>
                </a:moveTo>
                <a:lnTo>
                  <a:pt x="387406" y="128015"/>
                </a:lnTo>
                <a:lnTo>
                  <a:pt x="387095" y="127888"/>
                </a:lnTo>
                <a:close/>
              </a:path>
              <a:path w="1850389" h="1049655">
                <a:moveTo>
                  <a:pt x="309547" y="100178"/>
                </a:moveTo>
                <a:close/>
              </a:path>
              <a:path w="1850389" h="1049655">
                <a:moveTo>
                  <a:pt x="352229" y="88137"/>
                </a:moveTo>
                <a:lnTo>
                  <a:pt x="270509" y="88137"/>
                </a:lnTo>
                <a:lnTo>
                  <a:pt x="309547" y="100178"/>
                </a:lnTo>
                <a:lnTo>
                  <a:pt x="309244" y="100075"/>
                </a:lnTo>
                <a:lnTo>
                  <a:pt x="384513" y="100075"/>
                </a:lnTo>
                <a:lnTo>
                  <a:pt x="356742" y="89662"/>
                </a:lnTo>
                <a:lnTo>
                  <a:pt x="352229" y="88137"/>
                </a:lnTo>
                <a:close/>
              </a:path>
              <a:path w="1850389" h="1049655">
                <a:moveTo>
                  <a:pt x="255005" y="57658"/>
                </a:moveTo>
                <a:lnTo>
                  <a:pt x="154558" y="57658"/>
                </a:lnTo>
                <a:lnTo>
                  <a:pt x="193420" y="67055"/>
                </a:lnTo>
                <a:lnTo>
                  <a:pt x="193166" y="67055"/>
                </a:lnTo>
                <a:lnTo>
                  <a:pt x="232028" y="77215"/>
                </a:lnTo>
                <a:lnTo>
                  <a:pt x="231775" y="77215"/>
                </a:lnTo>
                <a:lnTo>
                  <a:pt x="270763" y="88264"/>
                </a:lnTo>
                <a:lnTo>
                  <a:pt x="270509" y="88137"/>
                </a:lnTo>
                <a:lnTo>
                  <a:pt x="352229" y="88137"/>
                </a:lnTo>
                <a:lnTo>
                  <a:pt x="317245" y="76326"/>
                </a:lnTo>
                <a:lnTo>
                  <a:pt x="277748" y="64135"/>
                </a:lnTo>
                <a:lnTo>
                  <a:pt x="255005" y="57658"/>
                </a:lnTo>
                <a:close/>
              </a:path>
              <a:path w="1850389" h="1049655">
                <a:moveTo>
                  <a:pt x="5079" y="0"/>
                </a:moveTo>
                <a:lnTo>
                  <a:pt x="0" y="24637"/>
                </a:lnTo>
                <a:lnTo>
                  <a:pt x="77469" y="40639"/>
                </a:lnTo>
                <a:lnTo>
                  <a:pt x="77342" y="40639"/>
                </a:lnTo>
                <a:lnTo>
                  <a:pt x="116077" y="49022"/>
                </a:lnTo>
                <a:lnTo>
                  <a:pt x="154685" y="57785"/>
                </a:lnTo>
                <a:lnTo>
                  <a:pt x="255005" y="57658"/>
                </a:lnTo>
                <a:lnTo>
                  <a:pt x="238505" y="52959"/>
                </a:lnTo>
                <a:lnTo>
                  <a:pt x="199389" y="42672"/>
                </a:lnTo>
                <a:lnTo>
                  <a:pt x="160400" y="33274"/>
                </a:lnTo>
                <a:lnTo>
                  <a:pt x="121411" y="24384"/>
                </a:lnTo>
                <a:lnTo>
                  <a:pt x="5079" y="0"/>
                </a:lnTo>
                <a:close/>
              </a:path>
            </a:pathLst>
          </a:custGeom>
          <a:solidFill>
            <a:srgbClr val="E6AE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89032" y="2831773"/>
            <a:ext cx="5174361" cy="2395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3707891" y="2850641"/>
            <a:ext cx="5101781" cy="232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570928" y="2057390"/>
            <a:ext cx="2934653" cy="9081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589787" y="2076260"/>
            <a:ext cx="2862072" cy="8355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399032" y="2226545"/>
            <a:ext cx="993267" cy="2611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1427321" y="2254853"/>
            <a:ext cx="902018" cy="170021"/>
          </a:xfrm>
          <a:custGeom>
            <a:avLst/>
            <a:gdLst/>
            <a:ahLst/>
            <a:cxnLst/>
            <a:rect l="l" t="t" r="r" b="b"/>
            <a:pathLst>
              <a:path w="1202689" h="226694">
                <a:moveTo>
                  <a:pt x="0" y="226313"/>
                </a:moveTo>
                <a:lnTo>
                  <a:pt x="1202436" y="226313"/>
                </a:lnTo>
                <a:lnTo>
                  <a:pt x="1202436" y="0"/>
                </a:lnTo>
                <a:lnTo>
                  <a:pt x="0" y="0"/>
                </a:lnTo>
                <a:lnTo>
                  <a:pt x="0" y="226313"/>
                </a:lnTo>
                <a:close/>
              </a:path>
            </a:pathLst>
          </a:custGeom>
          <a:ln w="25146">
            <a:solidFill>
              <a:srgbClr val="E6AE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461004" y="3349561"/>
            <a:ext cx="243421" cy="19711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536727" y="3375565"/>
            <a:ext cx="113824" cy="1884521"/>
          </a:xfrm>
          <a:custGeom>
            <a:avLst/>
            <a:gdLst/>
            <a:ahLst/>
            <a:cxnLst/>
            <a:rect l="l" t="t" r="r" b="b"/>
            <a:pathLst>
              <a:path w="151764" h="2512695">
                <a:moveTo>
                  <a:pt x="151637" y="2512314"/>
                </a:moveTo>
                <a:lnTo>
                  <a:pt x="122110" y="2503872"/>
                </a:lnTo>
                <a:lnTo>
                  <a:pt x="98012" y="2480852"/>
                </a:lnTo>
                <a:lnTo>
                  <a:pt x="81772" y="2446712"/>
                </a:lnTo>
                <a:lnTo>
                  <a:pt x="75818" y="2404910"/>
                </a:lnTo>
                <a:lnTo>
                  <a:pt x="75818" y="1436751"/>
                </a:lnTo>
                <a:lnTo>
                  <a:pt x="69865" y="1394942"/>
                </a:lnTo>
                <a:lnTo>
                  <a:pt x="53625" y="1360789"/>
                </a:lnTo>
                <a:lnTo>
                  <a:pt x="29527" y="1337756"/>
                </a:lnTo>
                <a:lnTo>
                  <a:pt x="0" y="1329309"/>
                </a:lnTo>
                <a:lnTo>
                  <a:pt x="29527" y="1320861"/>
                </a:lnTo>
                <a:lnTo>
                  <a:pt x="53625" y="1297828"/>
                </a:lnTo>
                <a:lnTo>
                  <a:pt x="69865" y="1263675"/>
                </a:lnTo>
                <a:lnTo>
                  <a:pt x="75818" y="1221867"/>
                </a:lnTo>
                <a:lnTo>
                  <a:pt x="75818" y="107442"/>
                </a:lnTo>
                <a:lnTo>
                  <a:pt x="81772" y="65633"/>
                </a:lnTo>
                <a:lnTo>
                  <a:pt x="98012" y="31480"/>
                </a:lnTo>
                <a:lnTo>
                  <a:pt x="122110" y="8447"/>
                </a:lnTo>
                <a:lnTo>
                  <a:pt x="151637" y="0"/>
                </a:lnTo>
              </a:path>
            </a:pathLst>
          </a:custGeom>
          <a:ln w="190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314399" y="3323220"/>
            <a:ext cx="3047047" cy="1914787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90011">
              <a:spcBef>
                <a:spcPts val="71"/>
              </a:spcBef>
            </a:pPr>
            <a:r>
              <a:rPr sz="1200" b="1" i="1" spc="-4" dirty="0">
                <a:solidFill>
                  <a:srgbClr val="252525"/>
                </a:solidFill>
                <a:latin typeface="Calibri"/>
                <a:cs typeface="Calibri"/>
              </a:rPr>
              <a:t>In this </a:t>
            </a:r>
            <a:r>
              <a:rPr sz="1200" b="1" i="1" spc="-8" dirty="0">
                <a:solidFill>
                  <a:srgbClr val="252525"/>
                </a:solidFill>
                <a:latin typeface="Calibri"/>
                <a:cs typeface="Calibri"/>
              </a:rPr>
              <a:t>case </a:t>
            </a:r>
            <a:r>
              <a:rPr sz="1200" b="1" i="1" spc="-15" dirty="0">
                <a:solidFill>
                  <a:srgbClr val="252525"/>
                </a:solidFill>
                <a:latin typeface="Calibri"/>
                <a:cs typeface="Calibri"/>
              </a:rPr>
              <a:t>we’re </a:t>
            </a:r>
            <a:r>
              <a:rPr sz="1200" b="1" i="1" spc="-4" dirty="0">
                <a:solidFill>
                  <a:srgbClr val="252525"/>
                </a:solidFill>
                <a:latin typeface="Calibri"/>
                <a:cs typeface="Calibri"/>
              </a:rPr>
              <a:t>creating a new conditional </a:t>
            </a:r>
            <a:r>
              <a:rPr sz="1200" b="1" i="1" spc="-8" dirty="0">
                <a:solidFill>
                  <a:srgbClr val="252525"/>
                </a:solidFill>
                <a:latin typeface="Calibri"/>
                <a:cs typeface="Calibri"/>
              </a:rPr>
              <a:t>column  called </a:t>
            </a:r>
            <a:r>
              <a:rPr sz="1200" b="1" i="1" spc="-11" dirty="0">
                <a:solidFill>
                  <a:srgbClr val="252525"/>
                </a:solidFill>
                <a:latin typeface="Calibri"/>
                <a:cs typeface="Calibri"/>
              </a:rPr>
              <a:t>“QuantityType”, </a:t>
            </a:r>
            <a:r>
              <a:rPr sz="1200" b="1" i="1" spc="-4" dirty="0">
                <a:solidFill>
                  <a:srgbClr val="252525"/>
                </a:solidFill>
                <a:latin typeface="Calibri"/>
                <a:cs typeface="Calibri"/>
              </a:rPr>
              <a:t>which </a:t>
            </a:r>
            <a:r>
              <a:rPr sz="1200" b="1" i="1" spc="-8" dirty="0">
                <a:solidFill>
                  <a:srgbClr val="252525"/>
                </a:solidFill>
                <a:latin typeface="Calibri"/>
                <a:cs typeface="Calibri"/>
              </a:rPr>
              <a:t>depends </a:t>
            </a:r>
            <a:r>
              <a:rPr sz="1200" b="1" i="1" spc="-4" dirty="0">
                <a:solidFill>
                  <a:srgbClr val="252525"/>
                </a:solidFill>
                <a:latin typeface="Calibri"/>
                <a:cs typeface="Calibri"/>
              </a:rPr>
              <a:t>on the values in  the “OrderQuantity” </a:t>
            </a:r>
            <a:r>
              <a:rPr sz="1200" b="1" i="1" spc="-8" dirty="0">
                <a:solidFill>
                  <a:srgbClr val="252525"/>
                </a:solidFill>
                <a:latin typeface="Calibri"/>
                <a:cs typeface="Calibri"/>
              </a:rPr>
              <a:t>column, </a:t>
            </a:r>
            <a:r>
              <a:rPr sz="1200" b="1" i="1" spc="-4" dirty="0">
                <a:solidFill>
                  <a:srgbClr val="252525"/>
                </a:solidFill>
                <a:latin typeface="Calibri"/>
                <a:cs typeface="Calibri"/>
              </a:rPr>
              <a:t>as</a:t>
            </a:r>
            <a:r>
              <a:rPr sz="1200" b="1" i="1" spc="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b="1" i="1" spc="-8" dirty="0">
                <a:solidFill>
                  <a:srgbClr val="252525"/>
                </a:solidFill>
                <a:latin typeface="Calibri"/>
                <a:cs typeface="Calibri"/>
              </a:rPr>
              <a:t>follows:</a:t>
            </a:r>
            <a:endParaRPr sz="1200" b="1" dirty="0">
              <a:latin typeface="Calibri"/>
              <a:cs typeface="Calibri"/>
            </a:endParaRPr>
          </a:p>
          <a:p>
            <a:pPr marL="566738" indent="-214313">
              <a:spcBef>
                <a:spcPts val="911"/>
              </a:spcBef>
              <a:buFont typeface="Arial"/>
              <a:buChar char="•"/>
              <a:tabLst>
                <a:tab pos="566261" algn="l"/>
                <a:tab pos="566738" algn="l"/>
              </a:tabLst>
            </a:pPr>
            <a:r>
              <a:rPr sz="1200" b="1" i="1" dirty="0">
                <a:solidFill>
                  <a:srgbClr val="252525"/>
                </a:solidFill>
                <a:latin typeface="Calibri"/>
                <a:cs typeface="Calibri"/>
              </a:rPr>
              <a:t>If </a:t>
            </a:r>
            <a:r>
              <a:rPr sz="1200" b="1" i="1" spc="-4" dirty="0">
                <a:solidFill>
                  <a:srgbClr val="252525"/>
                </a:solidFill>
                <a:latin typeface="Calibri"/>
                <a:cs typeface="Calibri"/>
              </a:rPr>
              <a:t>OrderQuantity =1, </a:t>
            </a:r>
            <a:r>
              <a:rPr sz="1200" b="1" i="1" spc="-8" dirty="0">
                <a:solidFill>
                  <a:srgbClr val="252525"/>
                </a:solidFill>
                <a:latin typeface="Calibri"/>
                <a:cs typeface="Calibri"/>
              </a:rPr>
              <a:t>QuantityType </a:t>
            </a:r>
            <a:r>
              <a:rPr sz="1200" b="1" i="1" dirty="0">
                <a:solidFill>
                  <a:srgbClr val="252525"/>
                </a:solidFill>
                <a:latin typeface="Calibri"/>
                <a:cs typeface="Calibri"/>
              </a:rPr>
              <a:t>= </a:t>
            </a:r>
            <a:r>
              <a:rPr sz="1200" b="1" i="1" spc="-4" dirty="0">
                <a:solidFill>
                  <a:srgbClr val="252525"/>
                </a:solidFill>
                <a:latin typeface="Calibri"/>
                <a:cs typeface="Calibri"/>
              </a:rPr>
              <a:t>“Single</a:t>
            </a:r>
            <a:r>
              <a:rPr sz="1200" b="1" i="1" spc="19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b="1" i="1" spc="-4" dirty="0">
                <a:solidFill>
                  <a:srgbClr val="252525"/>
                </a:solidFill>
                <a:latin typeface="Calibri"/>
                <a:cs typeface="Calibri"/>
              </a:rPr>
              <a:t>Item”</a:t>
            </a:r>
            <a:endParaRPr sz="1200" b="1" dirty="0">
              <a:latin typeface="Calibri"/>
              <a:cs typeface="Calibri"/>
            </a:endParaRPr>
          </a:p>
          <a:p>
            <a:pPr marL="566738" indent="-214313">
              <a:spcBef>
                <a:spcPts val="450"/>
              </a:spcBef>
              <a:buFont typeface="Arial"/>
              <a:buChar char="•"/>
              <a:tabLst>
                <a:tab pos="566261" algn="l"/>
                <a:tab pos="566738" algn="l"/>
              </a:tabLst>
            </a:pPr>
            <a:r>
              <a:rPr sz="1200" b="1" i="1" dirty="0">
                <a:solidFill>
                  <a:srgbClr val="252525"/>
                </a:solidFill>
                <a:latin typeface="Calibri"/>
                <a:cs typeface="Calibri"/>
              </a:rPr>
              <a:t>If </a:t>
            </a:r>
            <a:r>
              <a:rPr sz="1200" b="1" i="1" spc="-4" dirty="0">
                <a:solidFill>
                  <a:srgbClr val="252525"/>
                </a:solidFill>
                <a:latin typeface="Calibri"/>
                <a:cs typeface="Calibri"/>
              </a:rPr>
              <a:t>OrderQuantity &gt;1, </a:t>
            </a:r>
            <a:r>
              <a:rPr sz="1200" b="1" i="1" spc="-8" dirty="0">
                <a:solidFill>
                  <a:srgbClr val="252525"/>
                </a:solidFill>
                <a:latin typeface="Calibri"/>
                <a:cs typeface="Calibri"/>
              </a:rPr>
              <a:t>QuantityType </a:t>
            </a:r>
            <a:r>
              <a:rPr sz="1200" b="1" i="1" dirty="0">
                <a:solidFill>
                  <a:srgbClr val="252525"/>
                </a:solidFill>
                <a:latin typeface="Calibri"/>
                <a:cs typeface="Calibri"/>
              </a:rPr>
              <a:t>= </a:t>
            </a:r>
            <a:r>
              <a:rPr sz="1200" b="1" i="1" spc="-4" dirty="0">
                <a:solidFill>
                  <a:srgbClr val="252525"/>
                </a:solidFill>
                <a:latin typeface="Calibri"/>
                <a:cs typeface="Calibri"/>
              </a:rPr>
              <a:t>“Multiple</a:t>
            </a:r>
            <a:r>
              <a:rPr sz="1200" b="1" i="1" spc="26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b="1" i="1" spc="-4" dirty="0">
                <a:solidFill>
                  <a:srgbClr val="252525"/>
                </a:solidFill>
                <a:latin typeface="Calibri"/>
                <a:cs typeface="Calibri"/>
              </a:rPr>
              <a:t>Items”</a:t>
            </a:r>
            <a:endParaRPr sz="1200" b="1" dirty="0">
              <a:latin typeface="Calibri"/>
              <a:cs typeface="Calibri"/>
            </a:endParaRPr>
          </a:p>
          <a:p>
            <a:pPr marL="566738" indent="-214313">
              <a:spcBef>
                <a:spcPts val="454"/>
              </a:spcBef>
              <a:buFont typeface="Arial"/>
              <a:buChar char="•"/>
              <a:tabLst>
                <a:tab pos="566261" algn="l"/>
                <a:tab pos="566738" algn="l"/>
              </a:tabLst>
            </a:pPr>
            <a:r>
              <a:rPr sz="1200" b="1" i="1" spc="-4" dirty="0">
                <a:solidFill>
                  <a:srgbClr val="252525"/>
                </a:solidFill>
                <a:latin typeface="Calibri"/>
                <a:cs typeface="Calibri"/>
              </a:rPr>
              <a:t>Otherwise </a:t>
            </a:r>
            <a:r>
              <a:rPr sz="1200" b="1" i="1" spc="-8" dirty="0">
                <a:solidFill>
                  <a:srgbClr val="252525"/>
                </a:solidFill>
                <a:latin typeface="Calibri"/>
                <a:cs typeface="Calibri"/>
              </a:rPr>
              <a:t>QuantityType </a:t>
            </a:r>
            <a:r>
              <a:rPr sz="1200" b="1" i="1" dirty="0">
                <a:solidFill>
                  <a:srgbClr val="252525"/>
                </a:solidFill>
                <a:latin typeface="Calibri"/>
                <a:cs typeface="Calibri"/>
              </a:rPr>
              <a:t>=</a:t>
            </a:r>
            <a:r>
              <a:rPr sz="1200" b="1" i="1" spc="8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b="1" i="1" spc="-4" dirty="0">
                <a:solidFill>
                  <a:srgbClr val="252525"/>
                </a:solidFill>
                <a:latin typeface="Calibri"/>
                <a:cs typeface="Calibri"/>
              </a:rPr>
              <a:t>“Other”</a:t>
            </a:r>
            <a:endParaRPr sz="1200" b="1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30752" y="2039302"/>
            <a:ext cx="4516279" cy="47080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500" b="1" spc="-8" dirty="0">
                <a:latin typeface="Calibri"/>
                <a:cs typeface="Calibri"/>
              </a:rPr>
              <a:t>Conditional </a:t>
            </a:r>
            <a:r>
              <a:rPr sz="1500" b="1" spc="-4" dirty="0">
                <a:latin typeface="Calibri"/>
                <a:cs typeface="Calibri"/>
              </a:rPr>
              <a:t>Columns </a:t>
            </a:r>
            <a:r>
              <a:rPr sz="1500" spc="-4" dirty="0">
                <a:latin typeface="Calibri"/>
                <a:cs typeface="Calibri"/>
              </a:rPr>
              <a:t>allow </a:t>
            </a:r>
            <a:r>
              <a:rPr sz="1500" spc="-8" dirty="0">
                <a:latin typeface="Calibri"/>
                <a:cs typeface="Calibri"/>
              </a:rPr>
              <a:t>you </a:t>
            </a:r>
            <a:r>
              <a:rPr sz="1500" spc="-11" dirty="0">
                <a:latin typeface="Calibri"/>
                <a:cs typeface="Calibri"/>
              </a:rPr>
              <a:t>to </a:t>
            </a:r>
            <a:r>
              <a:rPr sz="1500" spc="-8" dirty="0">
                <a:latin typeface="Calibri"/>
                <a:cs typeface="Calibri"/>
              </a:rPr>
              <a:t>define new </a:t>
            </a:r>
            <a:r>
              <a:rPr sz="1500" spc="-4" dirty="0">
                <a:latin typeface="Calibri"/>
                <a:cs typeface="Calibri"/>
              </a:rPr>
              <a:t>fields </a:t>
            </a:r>
            <a:r>
              <a:rPr sz="1500" spc="-8" dirty="0">
                <a:latin typeface="Calibri"/>
                <a:cs typeface="Calibri"/>
              </a:rPr>
              <a:t>based  </a:t>
            </a:r>
            <a:r>
              <a:rPr sz="1500" spc="-4" dirty="0">
                <a:latin typeface="Calibri"/>
                <a:cs typeface="Calibri"/>
              </a:rPr>
              <a:t>on </a:t>
            </a:r>
            <a:r>
              <a:rPr sz="1500" spc="-8" dirty="0">
                <a:latin typeface="Calibri"/>
                <a:cs typeface="Calibri"/>
              </a:rPr>
              <a:t>logical </a:t>
            </a:r>
            <a:r>
              <a:rPr sz="1500" spc="-4" dirty="0">
                <a:latin typeface="Calibri"/>
                <a:cs typeface="Calibri"/>
              </a:rPr>
              <a:t>rules and </a:t>
            </a:r>
            <a:r>
              <a:rPr sz="1500" spc="-8" dirty="0">
                <a:latin typeface="Calibri"/>
                <a:cs typeface="Calibri"/>
              </a:rPr>
              <a:t>conditions (</a:t>
            </a:r>
            <a:r>
              <a:rPr sz="1500" i="1" spc="-8" dirty="0">
                <a:latin typeface="Calibri"/>
                <a:cs typeface="Calibri"/>
              </a:rPr>
              <a:t>IF/THEN</a:t>
            </a:r>
            <a:r>
              <a:rPr sz="1500" i="1" spc="64" dirty="0">
                <a:latin typeface="Calibri"/>
                <a:cs typeface="Calibri"/>
              </a:rPr>
              <a:t> </a:t>
            </a:r>
            <a:r>
              <a:rPr sz="1500" i="1" spc="-11" dirty="0">
                <a:latin typeface="Calibri"/>
                <a:cs typeface="Calibri"/>
              </a:rPr>
              <a:t>statements</a:t>
            </a:r>
            <a:r>
              <a:rPr sz="1500" spc="-11" dirty="0">
                <a:latin typeface="Calibri"/>
                <a:cs typeface="Calibri"/>
              </a:rPr>
              <a:t>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90600" y="712664"/>
            <a:ext cx="6591109" cy="501580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3200" spc="-4" dirty="0">
                <a:latin typeface="Bradley Hand ITC" panose="03070402050302030203" pitchFamily="66" charset="0"/>
                <a:cs typeface="Calibri"/>
              </a:rPr>
              <a:t>ADDING </a:t>
            </a:r>
            <a:r>
              <a:rPr sz="3200" spc="-8" dirty="0">
                <a:latin typeface="Bradley Hand ITC" panose="03070402050302030203" pitchFamily="66" charset="0"/>
                <a:cs typeface="Calibri"/>
              </a:rPr>
              <a:t>CONDITIONAL</a:t>
            </a:r>
            <a:r>
              <a:rPr sz="3200" spc="26" dirty="0">
                <a:latin typeface="Bradley Hand ITC" panose="03070402050302030203" pitchFamily="66" charset="0"/>
                <a:cs typeface="Calibri"/>
              </a:rPr>
              <a:t> </a:t>
            </a:r>
            <a:r>
              <a:rPr sz="3200" spc="-15" dirty="0">
                <a:latin typeface="Bradley Hand ITC" panose="03070402050302030203" pitchFamily="66" charset="0"/>
                <a:cs typeface="Calibri"/>
              </a:rPr>
              <a:t>COLUMNS</a:t>
            </a:r>
            <a:endParaRPr sz="3200" dirty="0">
              <a:latin typeface="Bradley Hand ITC" panose="03070402050302030203" pitchFamily="66" charset="0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1461896"/>
            <a:ext cx="9144000" cy="342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2245899" y="2414302"/>
            <a:ext cx="1462564" cy="758189"/>
          </a:xfrm>
          <a:custGeom>
            <a:avLst/>
            <a:gdLst/>
            <a:ahLst/>
            <a:cxnLst/>
            <a:rect l="l" t="t" r="r" b="b"/>
            <a:pathLst>
              <a:path w="1950085" h="1010919">
                <a:moveTo>
                  <a:pt x="1873504" y="934211"/>
                </a:moveTo>
                <a:lnTo>
                  <a:pt x="1873504" y="1010411"/>
                </a:lnTo>
                <a:lnTo>
                  <a:pt x="1924388" y="984884"/>
                </a:lnTo>
                <a:lnTo>
                  <a:pt x="1886204" y="984884"/>
                </a:lnTo>
                <a:lnTo>
                  <a:pt x="1886204" y="959738"/>
                </a:lnTo>
                <a:lnTo>
                  <a:pt x="1924728" y="959738"/>
                </a:lnTo>
                <a:lnTo>
                  <a:pt x="1873504" y="934211"/>
                </a:lnTo>
                <a:close/>
              </a:path>
              <a:path w="1950085" h="1010919">
                <a:moveTo>
                  <a:pt x="516903" y="400430"/>
                </a:moveTo>
                <a:lnTo>
                  <a:pt x="483234" y="400430"/>
                </a:lnTo>
                <a:lnTo>
                  <a:pt x="500506" y="419734"/>
                </a:lnTo>
                <a:lnTo>
                  <a:pt x="535558" y="459485"/>
                </a:lnTo>
                <a:lnTo>
                  <a:pt x="571754" y="500888"/>
                </a:lnTo>
                <a:lnTo>
                  <a:pt x="608965" y="543051"/>
                </a:lnTo>
                <a:lnTo>
                  <a:pt x="647445" y="585723"/>
                </a:lnTo>
                <a:lnTo>
                  <a:pt x="687069" y="628014"/>
                </a:lnTo>
                <a:lnTo>
                  <a:pt x="727837" y="669543"/>
                </a:lnTo>
                <a:lnTo>
                  <a:pt x="769874" y="709676"/>
                </a:lnTo>
                <a:lnTo>
                  <a:pt x="813434" y="747902"/>
                </a:lnTo>
                <a:lnTo>
                  <a:pt x="858139" y="783589"/>
                </a:lnTo>
                <a:lnTo>
                  <a:pt x="904494" y="816101"/>
                </a:lnTo>
                <a:lnTo>
                  <a:pt x="952245" y="844930"/>
                </a:lnTo>
                <a:lnTo>
                  <a:pt x="1001649" y="869441"/>
                </a:lnTo>
                <a:lnTo>
                  <a:pt x="1052321" y="890142"/>
                </a:lnTo>
                <a:lnTo>
                  <a:pt x="1104645" y="908176"/>
                </a:lnTo>
                <a:lnTo>
                  <a:pt x="1158620" y="923797"/>
                </a:lnTo>
                <a:lnTo>
                  <a:pt x="1213993" y="937005"/>
                </a:lnTo>
                <a:lnTo>
                  <a:pt x="1270762" y="948435"/>
                </a:lnTo>
                <a:lnTo>
                  <a:pt x="1328546" y="957706"/>
                </a:lnTo>
                <a:lnTo>
                  <a:pt x="1387602" y="965326"/>
                </a:lnTo>
                <a:lnTo>
                  <a:pt x="1447672" y="971295"/>
                </a:lnTo>
                <a:lnTo>
                  <a:pt x="1508506" y="975994"/>
                </a:lnTo>
                <a:lnTo>
                  <a:pt x="1570228" y="979551"/>
                </a:lnTo>
                <a:lnTo>
                  <a:pt x="1632458" y="981963"/>
                </a:lnTo>
                <a:lnTo>
                  <a:pt x="1758442" y="984503"/>
                </a:lnTo>
                <a:lnTo>
                  <a:pt x="1822069" y="984884"/>
                </a:lnTo>
                <a:lnTo>
                  <a:pt x="1873504" y="984884"/>
                </a:lnTo>
                <a:lnTo>
                  <a:pt x="1873504" y="959738"/>
                </a:lnTo>
                <a:lnTo>
                  <a:pt x="1822195" y="959738"/>
                </a:lnTo>
                <a:lnTo>
                  <a:pt x="1758695" y="959357"/>
                </a:lnTo>
                <a:lnTo>
                  <a:pt x="1695704" y="958468"/>
                </a:lnTo>
                <a:lnTo>
                  <a:pt x="1633220" y="956817"/>
                </a:lnTo>
                <a:lnTo>
                  <a:pt x="1571244" y="954404"/>
                </a:lnTo>
                <a:lnTo>
                  <a:pt x="1571497" y="954404"/>
                </a:lnTo>
                <a:lnTo>
                  <a:pt x="1512225" y="950976"/>
                </a:lnTo>
                <a:lnTo>
                  <a:pt x="1510283" y="950976"/>
                </a:lnTo>
                <a:lnTo>
                  <a:pt x="1449705" y="946276"/>
                </a:lnTo>
                <a:lnTo>
                  <a:pt x="1450086" y="946276"/>
                </a:lnTo>
                <a:lnTo>
                  <a:pt x="1390269" y="940307"/>
                </a:lnTo>
                <a:lnTo>
                  <a:pt x="1390650" y="940307"/>
                </a:lnTo>
                <a:lnTo>
                  <a:pt x="1331976" y="932814"/>
                </a:lnTo>
                <a:lnTo>
                  <a:pt x="1332357" y="932814"/>
                </a:lnTo>
                <a:lnTo>
                  <a:pt x="1274953" y="923670"/>
                </a:lnTo>
                <a:lnTo>
                  <a:pt x="1275461" y="923670"/>
                </a:lnTo>
                <a:lnTo>
                  <a:pt x="1219072" y="912494"/>
                </a:lnTo>
                <a:lnTo>
                  <a:pt x="1219581" y="912494"/>
                </a:lnTo>
                <a:lnTo>
                  <a:pt x="1165249" y="899540"/>
                </a:lnTo>
                <a:lnTo>
                  <a:pt x="1165097" y="899540"/>
                </a:lnTo>
                <a:lnTo>
                  <a:pt x="1138755" y="892175"/>
                </a:lnTo>
                <a:lnTo>
                  <a:pt x="1138555" y="892175"/>
                </a:lnTo>
                <a:lnTo>
                  <a:pt x="1112558" y="884301"/>
                </a:lnTo>
                <a:lnTo>
                  <a:pt x="1112393" y="884301"/>
                </a:lnTo>
                <a:lnTo>
                  <a:pt x="1086358" y="875664"/>
                </a:lnTo>
                <a:lnTo>
                  <a:pt x="1060958" y="866520"/>
                </a:lnTo>
                <a:lnTo>
                  <a:pt x="1036066" y="856741"/>
                </a:lnTo>
                <a:lnTo>
                  <a:pt x="1011682" y="846454"/>
                </a:lnTo>
                <a:lnTo>
                  <a:pt x="988220" y="835405"/>
                </a:lnTo>
                <a:lnTo>
                  <a:pt x="987679" y="835151"/>
                </a:lnTo>
                <a:lnTo>
                  <a:pt x="964183" y="822832"/>
                </a:lnTo>
                <a:lnTo>
                  <a:pt x="964344" y="822832"/>
                </a:lnTo>
                <a:lnTo>
                  <a:pt x="941384" y="809625"/>
                </a:lnTo>
                <a:lnTo>
                  <a:pt x="918088" y="794892"/>
                </a:lnTo>
                <a:lnTo>
                  <a:pt x="895913" y="779906"/>
                </a:lnTo>
                <a:lnTo>
                  <a:pt x="895731" y="779906"/>
                </a:lnTo>
                <a:lnTo>
                  <a:pt x="873125" y="763396"/>
                </a:lnTo>
                <a:lnTo>
                  <a:pt x="873340" y="763396"/>
                </a:lnTo>
                <a:lnTo>
                  <a:pt x="851357" y="746505"/>
                </a:lnTo>
                <a:lnTo>
                  <a:pt x="829437" y="728598"/>
                </a:lnTo>
                <a:lnTo>
                  <a:pt x="808269" y="710310"/>
                </a:lnTo>
                <a:lnTo>
                  <a:pt x="808101" y="710310"/>
                </a:lnTo>
                <a:lnTo>
                  <a:pt x="786765" y="691133"/>
                </a:lnTo>
                <a:lnTo>
                  <a:pt x="745367" y="651509"/>
                </a:lnTo>
                <a:lnTo>
                  <a:pt x="705104" y="610488"/>
                </a:lnTo>
                <a:lnTo>
                  <a:pt x="666098" y="568832"/>
                </a:lnTo>
                <a:lnTo>
                  <a:pt x="627875" y="526414"/>
                </a:lnTo>
                <a:lnTo>
                  <a:pt x="590550" y="484250"/>
                </a:lnTo>
                <a:lnTo>
                  <a:pt x="554355" y="442848"/>
                </a:lnTo>
                <a:lnTo>
                  <a:pt x="519176" y="402970"/>
                </a:lnTo>
                <a:lnTo>
                  <a:pt x="516903" y="400430"/>
                </a:lnTo>
                <a:close/>
              </a:path>
              <a:path w="1950085" h="1010919">
                <a:moveTo>
                  <a:pt x="1924728" y="959738"/>
                </a:moveTo>
                <a:lnTo>
                  <a:pt x="1886204" y="959738"/>
                </a:lnTo>
                <a:lnTo>
                  <a:pt x="1886204" y="984884"/>
                </a:lnTo>
                <a:lnTo>
                  <a:pt x="1924388" y="984884"/>
                </a:lnTo>
                <a:lnTo>
                  <a:pt x="1949704" y="972184"/>
                </a:lnTo>
                <a:lnTo>
                  <a:pt x="1924728" y="959738"/>
                </a:lnTo>
                <a:close/>
              </a:path>
              <a:path w="1950085" h="1010919">
                <a:moveTo>
                  <a:pt x="1510030" y="950848"/>
                </a:moveTo>
                <a:lnTo>
                  <a:pt x="1510283" y="950976"/>
                </a:lnTo>
                <a:lnTo>
                  <a:pt x="1512225" y="950976"/>
                </a:lnTo>
                <a:lnTo>
                  <a:pt x="1510030" y="950848"/>
                </a:lnTo>
                <a:close/>
              </a:path>
              <a:path w="1950085" h="1010919">
                <a:moveTo>
                  <a:pt x="1164717" y="899413"/>
                </a:moveTo>
                <a:lnTo>
                  <a:pt x="1165097" y="899540"/>
                </a:lnTo>
                <a:lnTo>
                  <a:pt x="1165249" y="899540"/>
                </a:lnTo>
                <a:lnTo>
                  <a:pt x="1164717" y="899413"/>
                </a:lnTo>
                <a:close/>
              </a:path>
              <a:path w="1950085" h="1010919">
                <a:moveTo>
                  <a:pt x="1138301" y="892047"/>
                </a:moveTo>
                <a:lnTo>
                  <a:pt x="1138555" y="892175"/>
                </a:lnTo>
                <a:lnTo>
                  <a:pt x="1138755" y="892175"/>
                </a:lnTo>
                <a:lnTo>
                  <a:pt x="1138301" y="892047"/>
                </a:lnTo>
                <a:close/>
              </a:path>
              <a:path w="1950085" h="1010919">
                <a:moveTo>
                  <a:pt x="1112139" y="884173"/>
                </a:moveTo>
                <a:lnTo>
                  <a:pt x="1112393" y="884301"/>
                </a:lnTo>
                <a:lnTo>
                  <a:pt x="1112558" y="884301"/>
                </a:lnTo>
                <a:lnTo>
                  <a:pt x="1112139" y="884173"/>
                </a:lnTo>
                <a:close/>
              </a:path>
              <a:path w="1950085" h="1010919">
                <a:moveTo>
                  <a:pt x="1086716" y="875784"/>
                </a:moveTo>
                <a:close/>
              </a:path>
              <a:path w="1950085" h="1010919">
                <a:moveTo>
                  <a:pt x="1086385" y="875664"/>
                </a:moveTo>
                <a:lnTo>
                  <a:pt x="1086716" y="875784"/>
                </a:lnTo>
                <a:lnTo>
                  <a:pt x="1086385" y="875664"/>
                </a:lnTo>
                <a:close/>
              </a:path>
              <a:path w="1950085" h="1010919">
                <a:moveTo>
                  <a:pt x="1061014" y="866520"/>
                </a:moveTo>
                <a:lnTo>
                  <a:pt x="1061339" y="866647"/>
                </a:lnTo>
                <a:lnTo>
                  <a:pt x="1061014" y="866520"/>
                </a:lnTo>
                <a:close/>
              </a:path>
              <a:path w="1950085" h="1010919">
                <a:moveTo>
                  <a:pt x="1036144" y="856741"/>
                </a:moveTo>
                <a:lnTo>
                  <a:pt x="1036446" y="856868"/>
                </a:lnTo>
                <a:lnTo>
                  <a:pt x="1036144" y="856741"/>
                </a:lnTo>
                <a:close/>
              </a:path>
              <a:path w="1950085" h="1010919">
                <a:moveTo>
                  <a:pt x="1011792" y="846454"/>
                </a:moveTo>
                <a:lnTo>
                  <a:pt x="1012063" y="846581"/>
                </a:lnTo>
                <a:lnTo>
                  <a:pt x="1011792" y="846454"/>
                </a:lnTo>
                <a:close/>
              </a:path>
              <a:path w="1950085" h="1010919">
                <a:moveTo>
                  <a:pt x="987898" y="835254"/>
                </a:moveTo>
                <a:lnTo>
                  <a:pt x="988187" y="835405"/>
                </a:lnTo>
                <a:lnTo>
                  <a:pt x="987898" y="835254"/>
                </a:lnTo>
                <a:close/>
              </a:path>
              <a:path w="1950085" h="1010919">
                <a:moveTo>
                  <a:pt x="987702" y="835151"/>
                </a:moveTo>
                <a:lnTo>
                  <a:pt x="987898" y="835254"/>
                </a:lnTo>
                <a:lnTo>
                  <a:pt x="987702" y="835151"/>
                </a:lnTo>
                <a:close/>
              </a:path>
              <a:path w="1950085" h="1010919">
                <a:moveTo>
                  <a:pt x="964344" y="822832"/>
                </a:moveTo>
                <a:lnTo>
                  <a:pt x="964183" y="822832"/>
                </a:lnTo>
                <a:lnTo>
                  <a:pt x="964565" y="822959"/>
                </a:lnTo>
                <a:lnTo>
                  <a:pt x="964344" y="822832"/>
                </a:lnTo>
                <a:close/>
              </a:path>
              <a:path w="1950085" h="1010919">
                <a:moveTo>
                  <a:pt x="940943" y="809370"/>
                </a:moveTo>
                <a:lnTo>
                  <a:pt x="941324" y="809625"/>
                </a:lnTo>
                <a:lnTo>
                  <a:pt x="940943" y="809370"/>
                </a:lnTo>
                <a:close/>
              </a:path>
              <a:path w="1950085" h="1010919">
                <a:moveTo>
                  <a:pt x="918166" y="794945"/>
                </a:moveTo>
                <a:lnTo>
                  <a:pt x="918464" y="795146"/>
                </a:lnTo>
                <a:lnTo>
                  <a:pt x="918166" y="794945"/>
                </a:lnTo>
                <a:close/>
              </a:path>
              <a:path w="1950085" h="1010919">
                <a:moveTo>
                  <a:pt x="918088" y="794892"/>
                </a:moveTo>
                <a:close/>
              </a:path>
              <a:path w="1950085" h="1010919">
                <a:moveTo>
                  <a:pt x="895350" y="779526"/>
                </a:moveTo>
                <a:lnTo>
                  <a:pt x="895731" y="779906"/>
                </a:lnTo>
                <a:lnTo>
                  <a:pt x="895913" y="779906"/>
                </a:lnTo>
                <a:lnTo>
                  <a:pt x="895350" y="779526"/>
                </a:lnTo>
                <a:close/>
              </a:path>
              <a:path w="1950085" h="1010919">
                <a:moveTo>
                  <a:pt x="873340" y="763396"/>
                </a:moveTo>
                <a:lnTo>
                  <a:pt x="873125" y="763396"/>
                </a:lnTo>
                <a:lnTo>
                  <a:pt x="873506" y="763523"/>
                </a:lnTo>
                <a:lnTo>
                  <a:pt x="873340" y="763396"/>
                </a:lnTo>
                <a:close/>
              </a:path>
              <a:path w="1950085" h="1010919">
                <a:moveTo>
                  <a:pt x="851027" y="746251"/>
                </a:moveTo>
                <a:lnTo>
                  <a:pt x="851281" y="746505"/>
                </a:lnTo>
                <a:lnTo>
                  <a:pt x="851027" y="746251"/>
                </a:lnTo>
                <a:close/>
              </a:path>
              <a:path w="1950085" h="1010919">
                <a:moveTo>
                  <a:pt x="829543" y="728598"/>
                </a:moveTo>
                <a:lnTo>
                  <a:pt x="829691" y="728726"/>
                </a:lnTo>
                <a:lnTo>
                  <a:pt x="829543" y="728598"/>
                </a:lnTo>
                <a:close/>
              </a:path>
              <a:path w="1950085" h="1010919">
                <a:moveTo>
                  <a:pt x="807974" y="710056"/>
                </a:moveTo>
                <a:lnTo>
                  <a:pt x="808101" y="710310"/>
                </a:lnTo>
                <a:lnTo>
                  <a:pt x="808269" y="710310"/>
                </a:lnTo>
                <a:lnTo>
                  <a:pt x="807974" y="710056"/>
                </a:lnTo>
                <a:close/>
              </a:path>
              <a:path w="1950085" h="1010919">
                <a:moveTo>
                  <a:pt x="786879" y="691133"/>
                </a:moveTo>
                <a:lnTo>
                  <a:pt x="787145" y="691388"/>
                </a:lnTo>
                <a:lnTo>
                  <a:pt x="786879" y="691133"/>
                </a:lnTo>
                <a:close/>
              </a:path>
              <a:path w="1950085" h="1010919">
                <a:moveTo>
                  <a:pt x="745437" y="651580"/>
                </a:moveTo>
                <a:lnTo>
                  <a:pt x="745617" y="651763"/>
                </a:lnTo>
                <a:lnTo>
                  <a:pt x="745437" y="651580"/>
                </a:lnTo>
                <a:close/>
              </a:path>
              <a:path w="1950085" h="1010919">
                <a:moveTo>
                  <a:pt x="745367" y="651509"/>
                </a:moveTo>
                <a:close/>
              </a:path>
              <a:path w="1950085" h="1010919">
                <a:moveTo>
                  <a:pt x="705120" y="610488"/>
                </a:moveTo>
                <a:lnTo>
                  <a:pt x="705357" y="610742"/>
                </a:lnTo>
                <a:lnTo>
                  <a:pt x="705120" y="610488"/>
                </a:lnTo>
                <a:close/>
              </a:path>
              <a:path w="1950085" h="1010919">
                <a:moveTo>
                  <a:pt x="665861" y="568578"/>
                </a:moveTo>
                <a:lnTo>
                  <a:pt x="665988" y="568832"/>
                </a:lnTo>
                <a:lnTo>
                  <a:pt x="665861" y="568578"/>
                </a:lnTo>
                <a:close/>
              </a:path>
              <a:path w="1950085" h="1010919">
                <a:moveTo>
                  <a:pt x="627761" y="526288"/>
                </a:moveTo>
                <a:close/>
              </a:path>
              <a:path w="1950085" h="1010919">
                <a:moveTo>
                  <a:pt x="500380" y="419607"/>
                </a:moveTo>
                <a:close/>
              </a:path>
              <a:path w="1950085" h="1010919">
                <a:moveTo>
                  <a:pt x="436972" y="314832"/>
                </a:moveTo>
                <a:lnTo>
                  <a:pt x="400939" y="314832"/>
                </a:lnTo>
                <a:lnTo>
                  <a:pt x="417194" y="330453"/>
                </a:lnTo>
                <a:lnTo>
                  <a:pt x="417066" y="330453"/>
                </a:lnTo>
                <a:lnTo>
                  <a:pt x="433196" y="346836"/>
                </a:lnTo>
                <a:lnTo>
                  <a:pt x="449706" y="364108"/>
                </a:lnTo>
                <a:lnTo>
                  <a:pt x="466344" y="381888"/>
                </a:lnTo>
                <a:lnTo>
                  <a:pt x="483234" y="400557"/>
                </a:lnTo>
                <a:lnTo>
                  <a:pt x="516903" y="400430"/>
                </a:lnTo>
                <a:lnTo>
                  <a:pt x="501904" y="383666"/>
                </a:lnTo>
                <a:lnTo>
                  <a:pt x="483932" y="363981"/>
                </a:lnTo>
                <a:lnTo>
                  <a:pt x="467868" y="346709"/>
                </a:lnTo>
                <a:lnTo>
                  <a:pt x="452323" y="330453"/>
                </a:lnTo>
                <a:lnTo>
                  <a:pt x="417194" y="330453"/>
                </a:lnTo>
                <a:lnTo>
                  <a:pt x="416941" y="330326"/>
                </a:lnTo>
                <a:lnTo>
                  <a:pt x="452202" y="330326"/>
                </a:lnTo>
                <a:lnTo>
                  <a:pt x="451231" y="329310"/>
                </a:lnTo>
                <a:lnTo>
                  <a:pt x="436972" y="314832"/>
                </a:lnTo>
                <a:close/>
              </a:path>
              <a:path w="1950085" h="1010919">
                <a:moveTo>
                  <a:pt x="449580" y="363981"/>
                </a:moveTo>
                <a:close/>
              </a:path>
              <a:path w="1950085" h="1010919">
                <a:moveTo>
                  <a:pt x="433069" y="346709"/>
                </a:moveTo>
                <a:close/>
              </a:path>
              <a:path w="1950085" h="1010919">
                <a:moveTo>
                  <a:pt x="407585" y="286765"/>
                </a:moveTo>
                <a:lnTo>
                  <a:pt x="369824" y="286765"/>
                </a:lnTo>
                <a:lnTo>
                  <a:pt x="385444" y="300481"/>
                </a:lnTo>
                <a:lnTo>
                  <a:pt x="401193" y="315086"/>
                </a:lnTo>
                <a:lnTo>
                  <a:pt x="400939" y="314832"/>
                </a:lnTo>
                <a:lnTo>
                  <a:pt x="436972" y="314832"/>
                </a:lnTo>
                <a:lnTo>
                  <a:pt x="434720" y="312546"/>
                </a:lnTo>
                <a:lnTo>
                  <a:pt x="418338" y="296671"/>
                </a:lnTo>
                <a:lnTo>
                  <a:pt x="407585" y="286765"/>
                </a:lnTo>
                <a:close/>
              </a:path>
              <a:path w="1950085" h="1010919">
                <a:moveTo>
                  <a:pt x="385191" y="300354"/>
                </a:moveTo>
                <a:lnTo>
                  <a:pt x="385328" y="300481"/>
                </a:lnTo>
                <a:lnTo>
                  <a:pt x="385191" y="300354"/>
                </a:lnTo>
                <a:close/>
              </a:path>
              <a:path w="1950085" h="1010919">
                <a:moveTo>
                  <a:pt x="378612" y="261238"/>
                </a:moveTo>
                <a:lnTo>
                  <a:pt x="339470" y="261238"/>
                </a:lnTo>
                <a:lnTo>
                  <a:pt x="369951" y="286892"/>
                </a:lnTo>
                <a:lnTo>
                  <a:pt x="407585" y="286765"/>
                </a:lnTo>
                <a:lnTo>
                  <a:pt x="402208" y="281813"/>
                </a:lnTo>
                <a:lnTo>
                  <a:pt x="386333" y="267715"/>
                </a:lnTo>
                <a:lnTo>
                  <a:pt x="378612" y="261238"/>
                </a:lnTo>
                <a:close/>
              </a:path>
              <a:path w="1950085" h="1010919">
                <a:moveTo>
                  <a:pt x="323056" y="215391"/>
                </a:moveTo>
                <a:lnTo>
                  <a:pt x="282829" y="215391"/>
                </a:lnTo>
                <a:lnTo>
                  <a:pt x="310642" y="237616"/>
                </a:lnTo>
                <a:lnTo>
                  <a:pt x="339597" y="261365"/>
                </a:lnTo>
                <a:lnTo>
                  <a:pt x="378612" y="261238"/>
                </a:lnTo>
                <a:lnTo>
                  <a:pt x="355600" y="241934"/>
                </a:lnTo>
                <a:lnTo>
                  <a:pt x="326390" y="218058"/>
                </a:lnTo>
                <a:lnTo>
                  <a:pt x="323056" y="215391"/>
                </a:lnTo>
                <a:close/>
              </a:path>
              <a:path w="1950085" h="1010919">
                <a:moveTo>
                  <a:pt x="272554" y="175386"/>
                </a:moveTo>
                <a:lnTo>
                  <a:pt x="231140" y="175386"/>
                </a:lnTo>
                <a:lnTo>
                  <a:pt x="256540" y="194817"/>
                </a:lnTo>
                <a:lnTo>
                  <a:pt x="256412" y="194817"/>
                </a:lnTo>
                <a:lnTo>
                  <a:pt x="282956" y="215518"/>
                </a:lnTo>
                <a:lnTo>
                  <a:pt x="323056" y="215391"/>
                </a:lnTo>
                <a:lnTo>
                  <a:pt x="298450" y="195706"/>
                </a:lnTo>
                <a:lnTo>
                  <a:pt x="272554" y="175386"/>
                </a:lnTo>
                <a:close/>
              </a:path>
              <a:path w="1950085" h="1010919">
                <a:moveTo>
                  <a:pt x="226234" y="140588"/>
                </a:moveTo>
                <a:lnTo>
                  <a:pt x="183387" y="140588"/>
                </a:lnTo>
                <a:lnTo>
                  <a:pt x="206883" y="157479"/>
                </a:lnTo>
                <a:lnTo>
                  <a:pt x="206756" y="157479"/>
                </a:lnTo>
                <a:lnTo>
                  <a:pt x="231267" y="175513"/>
                </a:lnTo>
                <a:lnTo>
                  <a:pt x="231140" y="175386"/>
                </a:lnTo>
                <a:lnTo>
                  <a:pt x="272554" y="175386"/>
                </a:lnTo>
                <a:lnTo>
                  <a:pt x="271906" y="174878"/>
                </a:lnTo>
                <a:lnTo>
                  <a:pt x="246253" y="155447"/>
                </a:lnTo>
                <a:lnTo>
                  <a:pt x="226234" y="140588"/>
                </a:lnTo>
                <a:close/>
              </a:path>
              <a:path w="1950085" h="1010919">
                <a:moveTo>
                  <a:pt x="204432" y="124713"/>
                </a:moveTo>
                <a:lnTo>
                  <a:pt x="161036" y="124713"/>
                </a:lnTo>
                <a:lnTo>
                  <a:pt x="183515" y="140715"/>
                </a:lnTo>
                <a:lnTo>
                  <a:pt x="183387" y="140588"/>
                </a:lnTo>
                <a:lnTo>
                  <a:pt x="226234" y="140588"/>
                </a:lnTo>
                <a:lnTo>
                  <a:pt x="221615" y="137159"/>
                </a:lnTo>
                <a:lnTo>
                  <a:pt x="204432" y="124713"/>
                </a:lnTo>
                <a:close/>
              </a:path>
              <a:path w="1950085" h="1010919">
                <a:moveTo>
                  <a:pt x="163098" y="95757"/>
                </a:moveTo>
                <a:lnTo>
                  <a:pt x="118237" y="95757"/>
                </a:lnTo>
                <a:lnTo>
                  <a:pt x="139319" y="109981"/>
                </a:lnTo>
                <a:lnTo>
                  <a:pt x="161162" y="124840"/>
                </a:lnTo>
                <a:lnTo>
                  <a:pt x="204432" y="124713"/>
                </a:lnTo>
                <a:lnTo>
                  <a:pt x="198119" y="120141"/>
                </a:lnTo>
                <a:lnTo>
                  <a:pt x="175387" y="104139"/>
                </a:lnTo>
                <a:lnTo>
                  <a:pt x="163098" y="95757"/>
                </a:lnTo>
                <a:close/>
              </a:path>
              <a:path w="1950085" h="1010919">
                <a:moveTo>
                  <a:pt x="143220" y="82295"/>
                </a:moveTo>
                <a:lnTo>
                  <a:pt x="97662" y="82295"/>
                </a:lnTo>
                <a:lnTo>
                  <a:pt x="118364" y="95884"/>
                </a:lnTo>
                <a:lnTo>
                  <a:pt x="118237" y="95757"/>
                </a:lnTo>
                <a:lnTo>
                  <a:pt x="163098" y="95757"/>
                </a:lnTo>
                <a:lnTo>
                  <a:pt x="143220" y="82295"/>
                </a:lnTo>
                <a:close/>
              </a:path>
              <a:path w="1950085" h="1010919">
                <a:moveTo>
                  <a:pt x="13208" y="0"/>
                </a:moveTo>
                <a:lnTo>
                  <a:pt x="0" y="21335"/>
                </a:lnTo>
                <a:lnTo>
                  <a:pt x="38481" y="44957"/>
                </a:lnTo>
                <a:lnTo>
                  <a:pt x="77724" y="69468"/>
                </a:lnTo>
                <a:lnTo>
                  <a:pt x="97662" y="82422"/>
                </a:lnTo>
                <a:lnTo>
                  <a:pt x="143220" y="82295"/>
                </a:lnTo>
                <a:lnTo>
                  <a:pt x="132080" y="74802"/>
                </a:lnTo>
                <a:lnTo>
                  <a:pt x="111379" y="61213"/>
                </a:lnTo>
                <a:lnTo>
                  <a:pt x="91186" y="48259"/>
                </a:lnTo>
                <a:lnTo>
                  <a:pt x="13208" y="0"/>
                </a:lnTo>
                <a:close/>
              </a:path>
            </a:pathLst>
          </a:custGeom>
          <a:solidFill>
            <a:srgbClr val="E6AE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7223" y="3473005"/>
            <a:ext cx="596074" cy="465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6540246" y="3473005"/>
            <a:ext cx="596075" cy="465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266891" y="1813912"/>
            <a:ext cx="2466022" cy="9258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285751" y="1832800"/>
            <a:ext cx="2393441" cy="8532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257746" y="1981372"/>
            <a:ext cx="455514" cy="7538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286036" y="2009679"/>
            <a:ext cx="364331" cy="662464"/>
          </a:xfrm>
          <a:custGeom>
            <a:avLst/>
            <a:gdLst/>
            <a:ahLst/>
            <a:cxnLst/>
            <a:rect l="l" t="t" r="r" b="b"/>
            <a:pathLst>
              <a:path w="485775" h="883285">
                <a:moveTo>
                  <a:pt x="0" y="883158"/>
                </a:moveTo>
                <a:lnTo>
                  <a:pt x="485394" y="883158"/>
                </a:lnTo>
                <a:lnTo>
                  <a:pt x="485394" y="0"/>
                </a:lnTo>
                <a:lnTo>
                  <a:pt x="0" y="0"/>
                </a:lnTo>
                <a:lnTo>
                  <a:pt x="0" y="883158"/>
                </a:lnTo>
                <a:close/>
              </a:path>
            </a:pathLst>
          </a:custGeom>
          <a:ln w="25146">
            <a:solidFill>
              <a:srgbClr val="E6AE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505010" y="4519994"/>
            <a:ext cx="3265550" cy="2778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531012" y="4538567"/>
            <a:ext cx="3178969" cy="148114"/>
          </a:xfrm>
          <a:custGeom>
            <a:avLst/>
            <a:gdLst/>
            <a:ahLst/>
            <a:cxnLst/>
            <a:rect l="l" t="t" r="r" b="b"/>
            <a:pathLst>
              <a:path w="4238625" h="197485">
                <a:moveTo>
                  <a:pt x="4238244" y="0"/>
                </a:moveTo>
                <a:lnTo>
                  <a:pt x="4227254" y="38403"/>
                </a:lnTo>
                <a:lnTo>
                  <a:pt x="4197286" y="69770"/>
                </a:lnTo>
                <a:lnTo>
                  <a:pt x="4152840" y="90922"/>
                </a:lnTo>
                <a:lnTo>
                  <a:pt x="4098416" y="98678"/>
                </a:lnTo>
                <a:lnTo>
                  <a:pt x="2235454" y="98678"/>
                </a:lnTo>
                <a:lnTo>
                  <a:pt x="2181030" y="106435"/>
                </a:lnTo>
                <a:lnTo>
                  <a:pt x="2136584" y="127587"/>
                </a:lnTo>
                <a:lnTo>
                  <a:pt x="2106616" y="158954"/>
                </a:lnTo>
                <a:lnTo>
                  <a:pt x="2095627" y="197357"/>
                </a:lnTo>
                <a:lnTo>
                  <a:pt x="2084637" y="158954"/>
                </a:lnTo>
                <a:lnTo>
                  <a:pt x="2054669" y="127587"/>
                </a:lnTo>
                <a:lnTo>
                  <a:pt x="2010223" y="106435"/>
                </a:lnTo>
                <a:lnTo>
                  <a:pt x="1955800" y="98678"/>
                </a:lnTo>
                <a:lnTo>
                  <a:pt x="139827" y="98678"/>
                </a:lnTo>
                <a:lnTo>
                  <a:pt x="85403" y="90922"/>
                </a:lnTo>
                <a:lnTo>
                  <a:pt x="40957" y="69770"/>
                </a:lnTo>
                <a:lnTo>
                  <a:pt x="10989" y="38403"/>
                </a:lnTo>
                <a:lnTo>
                  <a:pt x="0" y="0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2971229" y="1989773"/>
            <a:ext cx="5659755" cy="44771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500" b="1" spc="-8" dirty="0">
                <a:latin typeface="Calibri"/>
                <a:cs typeface="Calibri"/>
              </a:rPr>
              <a:t>Group </a:t>
            </a:r>
            <a:r>
              <a:rPr sz="1500" b="1" spc="-11" dirty="0">
                <a:latin typeface="Calibri"/>
                <a:cs typeface="Calibri"/>
              </a:rPr>
              <a:t>By </a:t>
            </a:r>
            <a:r>
              <a:rPr sz="1500" spc="-8" dirty="0">
                <a:latin typeface="Calibri"/>
                <a:cs typeface="Calibri"/>
              </a:rPr>
              <a:t>allows </a:t>
            </a:r>
            <a:r>
              <a:rPr sz="1500" spc="-11" dirty="0">
                <a:latin typeface="Calibri"/>
                <a:cs typeface="Calibri"/>
              </a:rPr>
              <a:t>you to aggregate </a:t>
            </a:r>
            <a:r>
              <a:rPr sz="1500" spc="-8" dirty="0">
                <a:latin typeface="Calibri"/>
                <a:cs typeface="Calibri"/>
              </a:rPr>
              <a:t>your </a:t>
            </a:r>
            <a:r>
              <a:rPr sz="1500" spc="-11" dirty="0">
                <a:latin typeface="Calibri"/>
                <a:cs typeface="Calibri"/>
              </a:rPr>
              <a:t>data at </a:t>
            </a:r>
            <a:r>
              <a:rPr sz="1500" spc="-4" dirty="0">
                <a:latin typeface="Calibri"/>
                <a:cs typeface="Calibri"/>
              </a:rPr>
              <a:t>a </a:t>
            </a:r>
            <a:r>
              <a:rPr sz="1500" spc="-11" dirty="0">
                <a:latin typeface="Calibri"/>
                <a:cs typeface="Calibri"/>
              </a:rPr>
              <a:t>different</a:t>
            </a:r>
            <a:r>
              <a:rPr sz="1500" spc="101" dirty="0">
                <a:latin typeface="Calibri"/>
                <a:cs typeface="Calibri"/>
              </a:rPr>
              <a:t> </a:t>
            </a:r>
            <a:r>
              <a:rPr sz="1500" spc="-8" dirty="0">
                <a:latin typeface="Calibri"/>
                <a:cs typeface="Calibri"/>
              </a:rPr>
              <a:t>level</a:t>
            </a:r>
            <a:endParaRPr sz="1500">
              <a:latin typeface="Calibri"/>
              <a:cs typeface="Calibri"/>
            </a:endParaRPr>
          </a:p>
          <a:p>
            <a:pPr marL="9525">
              <a:spcBef>
                <a:spcPts val="11"/>
              </a:spcBef>
            </a:pPr>
            <a:r>
              <a:rPr sz="1350" spc="-4" dirty="0">
                <a:latin typeface="Calibri"/>
                <a:cs typeface="Calibri"/>
              </a:rPr>
              <a:t>(</a:t>
            </a:r>
            <a:r>
              <a:rPr sz="1350" i="1" spc="-4" dirty="0">
                <a:latin typeface="Calibri"/>
                <a:cs typeface="Calibri"/>
              </a:rPr>
              <a:t>i.e. transform daily </a:t>
            </a:r>
            <a:r>
              <a:rPr sz="1350" i="1" spc="-11" dirty="0">
                <a:latin typeface="Calibri"/>
                <a:cs typeface="Calibri"/>
              </a:rPr>
              <a:t>data into </a:t>
            </a:r>
            <a:r>
              <a:rPr sz="1350" i="1" spc="-15" dirty="0">
                <a:latin typeface="Calibri"/>
                <a:cs typeface="Calibri"/>
              </a:rPr>
              <a:t>monthly, </a:t>
            </a:r>
            <a:r>
              <a:rPr sz="1350" i="1" dirty="0">
                <a:latin typeface="Calibri"/>
                <a:cs typeface="Calibri"/>
              </a:rPr>
              <a:t>roll </a:t>
            </a:r>
            <a:r>
              <a:rPr sz="1350" i="1" spc="-4" dirty="0">
                <a:latin typeface="Calibri"/>
                <a:cs typeface="Calibri"/>
              </a:rPr>
              <a:t>up transaction-level </a:t>
            </a:r>
            <a:r>
              <a:rPr sz="1350" i="1" spc="-11" dirty="0">
                <a:latin typeface="Calibri"/>
                <a:cs typeface="Calibri"/>
              </a:rPr>
              <a:t>data </a:t>
            </a:r>
            <a:r>
              <a:rPr sz="1350" i="1" spc="-4" dirty="0">
                <a:latin typeface="Calibri"/>
                <a:cs typeface="Calibri"/>
              </a:rPr>
              <a:t>by </a:t>
            </a:r>
            <a:r>
              <a:rPr sz="1350" i="1" spc="-8" dirty="0">
                <a:latin typeface="Calibri"/>
                <a:cs typeface="Calibri"/>
              </a:rPr>
              <a:t>store,</a:t>
            </a:r>
            <a:r>
              <a:rPr sz="1350" i="1" spc="105" dirty="0">
                <a:latin typeface="Calibri"/>
                <a:cs typeface="Calibri"/>
              </a:rPr>
              <a:t> </a:t>
            </a:r>
            <a:r>
              <a:rPr sz="1350" i="1" spc="-11" dirty="0">
                <a:latin typeface="Calibri"/>
                <a:cs typeface="Calibri"/>
              </a:rPr>
              <a:t>etc</a:t>
            </a:r>
            <a:r>
              <a:rPr sz="1350" spc="-11" dirty="0">
                <a:latin typeface="Calibri"/>
                <a:cs typeface="Calibri"/>
              </a:rPr>
              <a:t>)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45370" y="4832985"/>
            <a:ext cx="3671888" cy="141721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400" b="1" i="1" spc="-4" dirty="0">
                <a:solidFill>
                  <a:srgbClr val="252525"/>
                </a:solidFill>
                <a:latin typeface="Calibri"/>
                <a:cs typeface="Calibri"/>
              </a:rPr>
              <a:t>In this </a:t>
            </a:r>
            <a:r>
              <a:rPr sz="1400" b="1" i="1" spc="-8" dirty="0">
                <a:solidFill>
                  <a:srgbClr val="252525"/>
                </a:solidFill>
                <a:latin typeface="Calibri"/>
                <a:cs typeface="Calibri"/>
              </a:rPr>
              <a:t>case </a:t>
            </a:r>
            <a:r>
              <a:rPr sz="1400" b="1" i="1" spc="-15" dirty="0">
                <a:solidFill>
                  <a:srgbClr val="252525"/>
                </a:solidFill>
                <a:latin typeface="Calibri"/>
                <a:cs typeface="Calibri"/>
              </a:rPr>
              <a:t>we’re </a:t>
            </a:r>
            <a:r>
              <a:rPr sz="1400" b="1" i="1" spc="-4" dirty="0">
                <a:solidFill>
                  <a:srgbClr val="252525"/>
                </a:solidFill>
                <a:latin typeface="Calibri"/>
                <a:cs typeface="Calibri"/>
              </a:rPr>
              <a:t>transforming a </a:t>
            </a:r>
            <a:r>
              <a:rPr sz="1400" b="1" i="1" spc="-15" dirty="0">
                <a:solidFill>
                  <a:srgbClr val="252525"/>
                </a:solidFill>
                <a:latin typeface="Calibri"/>
                <a:cs typeface="Calibri"/>
              </a:rPr>
              <a:t>daily, </a:t>
            </a:r>
            <a:r>
              <a:rPr sz="1400" b="1" i="1" spc="-4" dirty="0">
                <a:solidFill>
                  <a:srgbClr val="252525"/>
                </a:solidFill>
                <a:latin typeface="Calibri"/>
                <a:cs typeface="Calibri"/>
              </a:rPr>
              <a:t>transaction-level </a:t>
            </a:r>
            <a:r>
              <a:rPr sz="1400" b="1" i="1" spc="-8" dirty="0">
                <a:solidFill>
                  <a:srgbClr val="252525"/>
                </a:solidFill>
                <a:latin typeface="Calibri"/>
                <a:cs typeface="Calibri"/>
              </a:rPr>
              <a:t>table into</a:t>
            </a:r>
            <a:r>
              <a:rPr sz="1400" b="1" i="1" spc="143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i="1" spc="-4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endParaRPr sz="1400" b="1" dirty="0">
              <a:latin typeface="Calibri"/>
              <a:cs typeface="Calibri"/>
            </a:endParaRPr>
          </a:p>
          <a:p>
            <a:pPr marL="9525"/>
            <a:r>
              <a:rPr sz="1400" b="1" i="1" spc="-4" dirty="0">
                <a:solidFill>
                  <a:srgbClr val="252525"/>
                </a:solidFill>
                <a:latin typeface="Calibri"/>
                <a:cs typeface="Calibri"/>
              </a:rPr>
              <a:t>summary of </a:t>
            </a:r>
            <a:r>
              <a:rPr sz="1400" b="1" i="1" spc="-8" dirty="0">
                <a:solidFill>
                  <a:srgbClr val="252525"/>
                </a:solidFill>
                <a:latin typeface="Calibri"/>
                <a:cs typeface="Calibri"/>
              </a:rPr>
              <a:t>“TotalQuantity” </a:t>
            </a:r>
            <a:r>
              <a:rPr sz="1400" b="1" i="1" spc="-4" dirty="0">
                <a:solidFill>
                  <a:srgbClr val="252525"/>
                </a:solidFill>
                <a:latin typeface="Calibri"/>
                <a:cs typeface="Calibri"/>
              </a:rPr>
              <a:t>rolled up by</a:t>
            </a:r>
            <a:r>
              <a:rPr sz="1400" b="1" i="1" spc="26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i="1" spc="-8" dirty="0">
                <a:solidFill>
                  <a:srgbClr val="252525"/>
                </a:solidFill>
                <a:latin typeface="Calibri"/>
                <a:cs typeface="Calibri"/>
              </a:rPr>
              <a:t>“ProductKey”</a:t>
            </a:r>
            <a:endParaRPr sz="1400" b="1" dirty="0">
              <a:latin typeface="Calibri"/>
              <a:cs typeface="Calibri"/>
            </a:endParaRPr>
          </a:p>
          <a:p>
            <a:pPr marL="9525">
              <a:spcBef>
                <a:spcPts val="900"/>
              </a:spcBef>
            </a:pPr>
            <a:r>
              <a:rPr sz="1400" b="1" i="1" spc="-8" dirty="0">
                <a:solidFill>
                  <a:srgbClr val="252525"/>
                </a:solidFill>
                <a:latin typeface="Calibri"/>
                <a:cs typeface="Calibri"/>
              </a:rPr>
              <a:t>NOTE: Any </a:t>
            </a:r>
            <a:r>
              <a:rPr sz="1400" b="1" i="1" spc="-4" dirty="0">
                <a:solidFill>
                  <a:srgbClr val="252525"/>
                </a:solidFill>
                <a:latin typeface="Calibri"/>
                <a:cs typeface="Calibri"/>
              </a:rPr>
              <a:t>fields not </a:t>
            </a:r>
            <a:r>
              <a:rPr sz="1400" b="1" i="1" spc="-8" dirty="0">
                <a:solidFill>
                  <a:srgbClr val="252525"/>
                </a:solidFill>
                <a:latin typeface="Calibri"/>
                <a:cs typeface="Calibri"/>
              </a:rPr>
              <a:t>specified </a:t>
            </a:r>
            <a:r>
              <a:rPr sz="1400" b="1" i="1" spc="-4" dirty="0">
                <a:solidFill>
                  <a:srgbClr val="252525"/>
                </a:solidFill>
                <a:latin typeface="Calibri"/>
                <a:cs typeface="Calibri"/>
              </a:rPr>
              <a:t>in the Group </a:t>
            </a:r>
            <a:r>
              <a:rPr sz="1400" b="1" i="1" spc="-8" dirty="0">
                <a:solidFill>
                  <a:srgbClr val="252525"/>
                </a:solidFill>
                <a:latin typeface="Calibri"/>
                <a:cs typeface="Calibri"/>
              </a:rPr>
              <a:t>By </a:t>
            </a:r>
            <a:r>
              <a:rPr sz="1400" b="1" i="1" spc="-4" dirty="0">
                <a:solidFill>
                  <a:srgbClr val="252525"/>
                </a:solidFill>
                <a:latin typeface="Calibri"/>
                <a:cs typeface="Calibri"/>
              </a:rPr>
              <a:t>settings are</a:t>
            </a:r>
            <a:r>
              <a:rPr sz="1400" b="1" i="1" spc="79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i="1" spc="-8" dirty="0">
                <a:solidFill>
                  <a:srgbClr val="252525"/>
                </a:solidFill>
                <a:latin typeface="Calibri"/>
                <a:cs typeface="Calibri"/>
              </a:rPr>
              <a:t>lost</a:t>
            </a:r>
            <a:endParaRPr sz="1400" b="1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19200" y="668915"/>
            <a:ext cx="6705600" cy="501580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3200" spc="-8" dirty="0">
                <a:latin typeface="Bradley Hand ITC" panose="03070402050302030203" pitchFamily="66" charset="0"/>
                <a:cs typeface="Calibri"/>
              </a:rPr>
              <a:t>GROUPING </a:t>
            </a:r>
            <a:r>
              <a:rPr sz="3200" spc="-4" dirty="0">
                <a:latin typeface="Bradley Hand ITC" panose="03070402050302030203" pitchFamily="66" charset="0"/>
                <a:cs typeface="Calibri Light"/>
              </a:rPr>
              <a:t>&amp; </a:t>
            </a:r>
            <a:r>
              <a:rPr sz="3200" spc="-26" dirty="0">
                <a:latin typeface="Bradley Hand ITC" panose="03070402050302030203" pitchFamily="66" charset="0"/>
                <a:cs typeface="Calibri"/>
              </a:rPr>
              <a:t>AGGREGATING</a:t>
            </a:r>
            <a:r>
              <a:rPr sz="3200" spc="41" dirty="0">
                <a:latin typeface="Bradley Hand ITC" panose="03070402050302030203" pitchFamily="66" charset="0"/>
                <a:cs typeface="Calibri"/>
              </a:rPr>
              <a:t> </a:t>
            </a:r>
            <a:r>
              <a:rPr sz="3200" spc="-109" dirty="0">
                <a:latin typeface="Bradley Hand ITC" panose="03070402050302030203" pitchFamily="66" charset="0"/>
                <a:cs typeface="Calibri"/>
              </a:rPr>
              <a:t>DATA</a:t>
            </a:r>
            <a:endParaRPr sz="3200" dirty="0">
              <a:latin typeface="Bradley Hand ITC" panose="03070402050302030203" pitchFamily="66" charset="0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1461896"/>
            <a:ext cx="9144000" cy="342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273748" y="3048381"/>
            <a:ext cx="2781491" cy="19773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292608" y="3067240"/>
            <a:ext cx="2708909" cy="19048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3554730" y="3048380"/>
            <a:ext cx="3162681" cy="14624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3573589" y="3067241"/>
            <a:ext cx="3090101" cy="13898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7216902" y="3048390"/>
            <a:ext cx="1665922" cy="217055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7235761" y="3067240"/>
            <a:ext cx="1593341" cy="20979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11646" y="2618042"/>
            <a:ext cx="596075" cy="465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3356420" y="4149081"/>
            <a:ext cx="3265551" cy="2772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82422" y="4167663"/>
            <a:ext cx="3178969" cy="147638"/>
          </a:xfrm>
          <a:custGeom>
            <a:avLst/>
            <a:gdLst/>
            <a:ahLst/>
            <a:cxnLst/>
            <a:rect l="l" t="t" r="r" b="b"/>
            <a:pathLst>
              <a:path w="4238625" h="196850">
                <a:moveTo>
                  <a:pt x="4238244" y="0"/>
                </a:moveTo>
                <a:lnTo>
                  <a:pt x="4227300" y="38236"/>
                </a:lnTo>
                <a:lnTo>
                  <a:pt x="4197461" y="69484"/>
                </a:lnTo>
                <a:lnTo>
                  <a:pt x="4153215" y="90564"/>
                </a:lnTo>
                <a:lnTo>
                  <a:pt x="4099052" y="98297"/>
                </a:lnTo>
                <a:lnTo>
                  <a:pt x="2234946" y="98297"/>
                </a:lnTo>
                <a:lnTo>
                  <a:pt x="2180709" y="106031"/>
                </a:lnTo>
                <a:lnTo>
                  <a:pt x="2136425" y="127111"/>
                </a:lnTo>
                <a:lnTo>
                  <a:pt x="2106572" y="158359"/>
                </a:lnTo>
                <a:lnTo>
                  <a:pt x="2095627" y="196595"/>
                </a:lnTo>
                <a:lnTo>
                  <a:pt x="2084683" y="158359"/>
                </a:lnTo>
                <a:lnTo>
                  <a:pt x="2054844" y="127111"/>
                </a:lnTo>
                <a:lnTo>
                  <a:pt x="2010598" y="106031"/>
                </a:lnTo>
                <a:lnTo>
                  <a:pt x="1956435" y="98297"/>
                </a:lnTo>
                <a:lnTo>
                  <a:pt x="139191" y="98297"/>
                </a:lnTo>
                <a:lnTo>
                  <a:pt x="85028" y="90564"/>
                </a:lnTo>
                <a:lnTo>
                  <a:pt x="40782" y="69484"/>
                </a:lnTo>
                <a:lnTo>
                  <a:pt x="10943" y="38236"/>
                </a:lnTo>
                <a:lnTo>
                  <a:pt x="0" y="0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931033" y="4483226"/>
            <a:ext cx="4209574" cy="932467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050" i="1" spc="-4" dirty="0">
                <a:solidFill>
                  <a:srgbClr val="252525"/>
                </a:solidFill>
                <a:latin typeface="Calibri"/>
                <a:cs typeface="Calibri"/>
              </a:rPr>
              <a:t>This time </a:t>
            </a:r>
            <a:r>
              <a:rPr sz="1050" i="1" spc="-15" dirty="0">
                <a:solidFill>
                  <a:srgbClr val="252525"/>
                </a:solidFill>
                <a:latin typeface="Calibri"/>
                <a:cs typeface="Calibri"/>
              </a:rPr>
              <a:t>we’re </a:t>
            </a:r>
            <a:r>
              <a:rPr sz="1050" i="1" spc="-4" dirty="0">
                <a:solidFill>
                  <a:srgbClr val="252525"/>
                </a:solidFill>
                <a:latin typeface="Calibri"/>
                <a:cs typeface="Calibri"/>
              </a:rPr>
              <a:t>transforming the </a:t>
            </a:r>
            <a:r>
              <a:rPr sz="1050" i="1" spc="-15" dirty="0">
                <a:solidFill>
                  <a:srgbClr val="252525"/>
                </a:solidFill>
                <a:latin typeface="Calibri"/>
                <a:cs typeface="Calibri"/>
              </a:rPr>
              <a:t>daily, </a:t>
            </a:r>
            <a:r>
              <a:rPr sz="1050" i="1" spc="-4" dirty="0">
                <a:solidFill>
                  <a:srgbClr val="252525"/>
                </a:solidFill>
                <a:latin typeface="Calibri"/>
                <a:cs typeface="Calibri"/>
              </a:rPr>
              <a:t>transaction-level </a:t>
            </a:r>
            <a:r>
              <a:rPr sz="1050" i="1" spc="-8" dirty="0">
                <a:solidFill>
                  <a:srgbClr val="252525"/>
                </a:solidFill>
                <a:latin typeface="Calibri"/>
                <a:cs typeface="Calibri"/>
              </a:rPr>
              <a:t>table into </a:t>
            </a:r>
            <a:r>
              <a:rPr sz="1050" i="1" spc="-4" dirty="0">
                <a:solidFill>
                  <a:srgbClr val="252525"/>
                </a:solidFill>
                <a:latin typeface="Calibri"/>
                <a:cs typeface="Calibri"/>
              </a:rPr>
              <a:t>a summary  of </a:t>
            </a:r>
            <a:r>
              <a:rPr sz="1050" i="1" spc="-11" dirty="0">
                <a:solidFill>
                  <a:srgbClr val="252525"/>
                </a:solidFill>
                <a:latin typeface="Calibri"/>
                <a:cs typeface="Calibri"/>
              </a:rPr>
              <a:t>“</a:t>
            </a:r>
            <a:r>
              <a:rPr sz="1050" b="1" i="1" spc="-11" dirty="0">
                <a:solidFill>
                  <a:srgbClr val="252525"/>
                </a:solidFill>
                <a:latin typeface="Calibri"/>
                <a:cs typeface="Calibri"/>
              </a:rPr>
              <a:t>TotalQuantity</a:t>
            </a:r>
            <a:r>
              <a:rPr sz="1050" i="1" spc="-11" dirty="0">
                <a:solidFill>
                  <a:srgbClr val="252525"/>
                </a:solidFill>
                <a:latin typeface="Calibri"/>
                <a:cs typeface="Calibri"/>
              </a:rPr>
              <a:t>” </a:t>
            </a:r>
            <a:r>
              <a:rPr sz="1050" i="1" spc="-4" dirty="0">
                <a:solidFill>
                  <a:srgbClr val="252525"/>
                </a:solidFill>
                <a:latin typeface="Calibri"/>
                <a:cs typeface="Calibri"/>
              </a:rPr>
              <a:t>aggregated by both </a:t>
            </a:r>
            <a:r>
              <a:rPr sz="1050" i="1" spc="-8" dirty="0">
                <a:solidFill>
                  <a:srgbClr val="252525"/>
                </a:solidFill>
                <a:latin typeface="Calibri"/>
                <a:cs typeface="Calibri"/>
              </a:rPr>
              <a:t>“</a:t>
            </a:r>
            <a:r>
              <a:rPr sz="1050" b="1" i="1" spc="-8" dirty="0">
                <a:solidFill>
                  <a:srgbClr val="252525"/>
                </a:solidFill>
                <a:latin typeface="Calibri"/>
                <a:cs typeface="Calibri"/>
              </a:rPr>
              <a:t>ProductKey</a:t>
            </a:r>
            <a:r>
              <a:rPr sz="1050" i="1" spc="-8" dirty="0">
                <a:solidFill>
                  <a:srgbClr val="252525"/>
                </a:solidFill>
                <a:latin typeface="Calibri"/>
                <a:cs typeface="Calibri"/>
              </a:rPr>
              <a:t>” </a:t>
            </a:r>
            <a:r>
              <a:rPr sz="1050" i="1" spc="-4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1050" i="1" spc="-8" dirty="0">
                <a:solidFill>
                  <a:srgbClr val="252525"/>
                </a:solidFill>
                <a:latin typeface="Calibri"/>
                <a:cs typeface="Calibri"/>
              </a:rPr>
              <a:t>“</a:t>
            </a:r>
            <a:r>
              <a:rPr sz="1050" b="1" i="1" spc="-8" dirty="0">
                <a:solidFill>
                  <a:srgbClr val="252525"/>
                </a:solidFill>
                <a:latin typeface="Calibri"/>
                <a:cs typeface="Calibri"/>
              </a:rPr>
              <a:t>CustomerKey</a:t>
            </a:r>
            <a:r>
              <a:rPr sz="1050" i="1" spc="-8" dirty="0">
                <a:solidFill>
                  <a:srgbClr val="252525"/>
                </a:solidFill>
                <a:latin typeface="Calibri"/>
                <a:cs typeface="Calibri"/>
              </a:rPr>
              <a:t>”  </a:t>
            </a:r>
            <a:r>
              <a:rPr sz="1050" i="1" spc="-4" dirty="0">
                <a:solidFill>
                  <a:srgbClr val="252525"/>
                </a:solidFill>
                <a:latin typeface="Calibri"/>
                <a:cs typeface="Calibri"/>
              </a:rPr>
              <a:t>(using the advanced </a:t>
            </a:r>
            <a:r>
              <a:rPr sz="1050" i="1" spc="-8" dirty="0">
                <a:solidFill>
                  <a:srgbClr val="252525"/>
                </a:solidFill>
                <a:latin typeface="Calibri"/>
                <a:cs typeface="Calibri"/>
              </a:rPr>
              <a:t>option </a:t>
            </a:r>
            <a:r>
              <a:rPr sz="1050" i="1" spc="-4" dirty="0">
                <a:solidFill>
                  <a:srgbClr val="252525"/>
                </a:solidFill>
                <a:latin typeface="Calibri"/>
                <a:cs typeface="Calibri"/>
              </a:rPr>
              <a:t>in the dialog</a:t>
            </a:r>
            <a:r>
              <a:rPr sz="1050" i="1" spc="68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050" i="1" spc="-11" dirty="0">
                <a:solidFill>
                  <a:srgbClr val="252525"/>
                </a:solidFill>
                <a:latin typeface="Calibri"/>
                <a:cs typeface="Calibri"/>
              </a:rPr>
              <a:t>box)</a:t>
            </a:r>
            <a:endParaRPr sz="1050">
              <a:latin typeface="Calibri"/>
              <a:cs typeface="Calibri"/>
            </a:endParaRPr>
          </a:p>
          <a:p>
            <a:pPr marL="9525" marR="127159">
              <a:spcBef>
                <a:spcPts val="900"/>
              </a:spcBef>
            </a:pPr>
            <a:r>
              <a:rPr sz="1050" b="1" i="1" spc="-8" dirty="0">
                <a:solidFill>
                  <a:srgbClr val="252525"/>
                </a:solidFill>
                <a:latin typeface="Calibri"/>
                <a:cs typeface="Calibri"/>
              </a:rPr>
              <a:t>NOTE: </a:t>
            </a:r>
            <a:r>
              <a:rPr sz="1050" i="1" spc="-4" dirty="0">
                <a:solidFill>
                  <a:srgbClr val="252525"/>
                </a:solidFill>
                <a:latin typeface="Calibri"/>
                <a:cs typeface="Calibri"/>
              </a:rPr>
              <a:t>This is </a:t>
            </a:r>
            <a:r>
              <a:rPr sz="1050" i="1" spc="-8" dirty="0">
                <a:solidFill>
                  <a:srgbClr val="252525"/>
                </a:solidFill>
                <a:latin typeface="Calibri"/>
                <a:cs typeface="Calibri"/>
              </a:rPr>
              <a:t>similar </a:t>
            </a:r>
            <a:r>
              <a:rPr sz="1050" i="1" spc="-11" dirty="0">
                <a:solidFill>
                  <a:srgbClr val="252525"/>
                </a:solidFill>
                <a:latin typeface="Calibri"/>
                <a:cs typeface="Calibri"/>
              </a:rPr>
              <a:t>to </a:t>
            </a:r>
            <a:r>
              <a:rPr sz="1050" i="1" spc="-4" dirty="0">
                <a:solidFill>
                  <a:srgbClr val="252525"/>
                </a:solidFill>
                <a:latin typeface="Calibri"/>
                <a:cs typeface="Calibri"/>
              </a:rPr>
              <a:t>creating a </a:t>
            </a:r>
            <a:r>
              <a:rPr sz="1050" i="1" spc="-15" dirty="0">
                <a:solidFill>
                  <a:srgbClr val="252525"/>
                </a:solidFill>
                <a:latin typeface="Calibri"/>
                <a:cs typeface="Calibri"/>
              </a:rPr>
              <a:t>PivotTable </a:t>
            </a:r>
            <a:r>
              <a:rPr sz="1050" i="1" spc="-4" dirty="0">
                <a:solidFill>
                  <a:srgbClr val="252525"/>
                </a:solidFill>
                <a:latin typeface="Calibri"/>
                <a:cs typeface="Calibri"/>
              </a:rPr>
              <a:t>in </a:t>
            </a:r>
            <a:r>
              <a:rPr sz="1050" i="1" spc="-11" dirty="0">
                <a:solidFill>
                  <a:srgbClr val="252525"/>
                </a:solidFill>
                <a:latin typeface="Calibri"/>
                <a:cs typeface="Calibri"/>
              </a:rPr>
              <a:t>Excel </a:t>
            </a:r>
            <a:r>
              <a:rPr sz="1050" i="1" spc="-4" dirty="0">
                <a:solidFill>
                  <a:srgbClr val="252525"/>
                </a:solidFill>
                <a:latin typeface="Calibri"/>
                <a:cs typeface="Calibri"/>
              </a:rPr>
              <a:t>and pulling in </a:t>
            </a:r>
            <a:r>
              <a:rPr sz="1050" i="1" dirty="0">
                <a:solidFill>
                  <a:srgbClr val="252525"/>
                </a:solidFill>
                <a:latin typeface="Calibri"/>
                <a:cs typeface="Calibri"/>
              </a:rPr>
              <a:t>“</a:t>
            </a:r>
            <a:r>
              <a:rPr sz="1050" b="1" i="1" dirty="0">
                <a:solidFill>
                  <a:srgbClr val="252525"/>
                </a:solidFill>
                <a:latin typeface="Calibri"/>
                <a:cs typeface="Calibri"/>
              </a:rPr>
              <a:t>Sum </a:t>
            </a:r>
            <a:r>
              <a:rPr sz="1050" b="1" i="1" spc="-8" dirty="0">
                <a:solidFill>
                  <a:srgbClr val="252525"/>
                </a:solidFill>
                <a:latin typeface="Calibri"/>
                <a:cs typeface="Calibri"/>
              </a:rPr>
              <a:t>of  </a:t>
            </a:r>
            <a:r>
              <a:rPr sz="1050" b="1" i="1" spc="-4" dirty="0">
                <a:solidFill>
                  <a:srgbClr val="252525"/>
                </a:solidFill>
                <a:latin typeface="Calibri"/>
                <a:cs typeface="Calibri"/>
              </a:rPr>
              <a:t>OrderQuantity</a:t>
            </a:r>
            <a:r>
              <a:rPr sz="1050" i="1" spc="-4" dirty="0">
                <a:solidFill>
                  <a:srgbClr val="252525"/>
                </a:solidFill>
                <a:latin typeface="Calibri"/>
                <a:cs typeface="Calibri"/>
              </a:rPr>
              <a:t>” with </a:t>
            </a:r>
            <a:r>
              <a:rPr sz="1050" b="1" i="1" spc="-8" dirty="0">
                <a:solidFill>
                  <a:srgbClr val="252525"/>
                </a:solidFill>
                <a:latin typeface="Calibri"/>
                <a:cs typeface="Calibri"/>
              </a:rPr>
              <a:t>ProductKey </a:t>
            </a:r>
            <a:r>
              <a:rPr sz="1050" i="1" spc="-4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1050" b="1" i="1" spc="-11" dirty="0">
                <a:solidFill>
                  <a:srgbClr val="252525"/>
                </a:solidFill>
                <a:latin typeface="Calibri"/>
                <a:cs typeface="Calibri"/>
              </a:rPr>
              <a:t>CustomerKey </a:t>
            </a:r>
            <a:r>
              <a:rPr sz="1050" i="1" spc="-4" dirty="0">
                <a:solidFill>
                  <a:srgbClr val="252525"/>
                </a:solidFill>
                <a:latin typeface="Calibri"/>
                <a:cs typeface="Calibri"/>
              </a:rPr>
              <a:t>as row</a:t>
            </a:r>
            <a:r>
              <a:rPr sz="1050" i="1" spc="49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050" i="1" spc="-4" dirty="0">
                <a:solidFill>
                  <a:srgbClr val="252525"/>
                </a:solidFill>
                <a:latin typeface="Calibri"/>
                <a:cs typeface="Calibri"/>
              </a:rPr>
              <a:t>labels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0100" y="439443"/>
            <a:ext cx="7886700" cy="994022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 algn="ctr">
              <a:spcBef>
                <a:spcPts val="71"/>
              </a:spcBef>
            </a:pPr>
            <a:r>
              <a:rPr sz="3200" spc="-8" dirty="0">
                <a:latin typeface="Bradley Hand ITC" panose="03070402050302030203" pitchFamily="66" charset="0"/>
                <a:cs typeface="Calibri"/>
              </a:rPr>
              <a:t>GROUPING </a:t>
            </a:r>
            <a:r>
              <a:rPr sz="3200" spc="-4" dirty="0">
                <a:latin typeface="Bradley Hand ITC" panose="03070402050302030203" pitchFamily="66" charset="0"/>
                <a:cs typeface="Calibri Light"/>
              </a:rPr>
              <a:t>&amp; </a:t>
            </a:r>
            <a:r>
              <a:rPr sz="3200" spc="-26" dirty="0">
                <a:latin typeface="Bradley Hand ITC" panose="03070402050302030203" pitchFamily="66" charset="0"/>
                <a:cs typeface="Calibri"/>
              </a:rPr>
              <a:t>AGGREGATING </a:t>
            </a:r>
            <a:r>
              <a:rPr sz="3200" spc="-109" dirty="0">
                <a:latin typeface="Bradley Hand ITC" panose="03070402050302030203" pitchFamily="66" charset="0"/>
                <a:cs typeface="Calibri"/>
              </a:rPr>
              <a:t>DATA</a:t>
            </a:r>
            <a:r>
              <a:rPr sz="3200" spc="113" dirty="0">
                <a:latin typeface="Bradley Hand ITC" panose="03070402050302030203" pitchFamily="66" charset="0"/>
                <a:cs typeface="Calibri"/>
              </a:rPr>
              <a:t> </a:t>
            </a:r>
            <a:r>
              <a:rPr sz="3200" spc="-19" dirty="0">
                <a:latin typeface="Bradley Hand ITC" panose="03070402050302030203" pitchFamily="66" charset="0"/>
                <a:cs typeface="Calibri Light"/>
              </a:rPr>
              <a:t>(ADVANCED)</a:t>
            </a:r>
            <a:endParaRPr sz="3200" dirty="0">
              <a:latin typeface="Bradley Hand ITC" panose="03070402050302030203" pitchFamily="66" charset="0"/>
              <a:cs typeface="Calibr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461896"/>
            <a:ext cx="9144000" cy="342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92424" y="2045970"/>
            <a:ext cx="3164396" cy="2110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411284" y="2064829"/>
            <a:ext cx="3091815" cy="20379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6959726" y="2193988"/>
            <a:ext cx="1921383" cy="21128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6978586" y="2212849"/>
            <a:ext cx="1848803" cy="20402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2848928" y="2618042"/>
            <a:ext cx="596074" cy="4657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273748" y="2193988"/>
            <a:ext cx="2781491" cy="19768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292608" y="2212849"/>
            <a:ext cx="2708909" cy="19042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94584" y="3282695"/>
            <a:ext cx="2004822" cy="1725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414146" y="1855279"/>
            <a:ext cx="8332470" cy="6559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2100" b="1" dirty="0">
                <a:latin typeface="Calibri"/>
                <a:cs typeface="Calibri"/>
              </a:rPr>
              <a:t>“Pivoting” </a:t>
            </a:r>
            <a:r>
              <a:rPr sz="2100" dirty="0">
                <a:latin typeface="Calibri"/>
                <a:cs typeface="Calibri"/>
              </a:rPr>
              <a:t>is a </a:t>
            </a:r>
            <a:r>
              <a:rPr sz="2100" spc="-11" dirty="0">
                <a:latin typeface="Calibri"/>
                <a:cs typeface="Calibri"/>
              </a:rPr>
              <a:t>fancy </a:t>
            </a:r>
            <a:r>
              <a:rPr sz="2100" spc="-23" dirty="0">
                <a:latin typeface="Calibri"/>
                <a:cs typeface="Calibri"/>
              </a:rPr>
              <a:t>way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spc="-4" dirty="0">
                <a:latin typeface="Calibri"/>
                <a:cs typeface="Calibri"/>
              </a:rPr>
              <a:t>describe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8" dirty="0">
                <a:latin typeface="Calibri"/>
                <a:cs typeface="Calibri"/>
              </a:rPr>
              <a:t>process </a:t>
            </a:r>
            <a:r>
              <a:rPr sz="2100" spc="-4" dirty="0">
                <a:latin typeface="Calibri"/>
                <a:cs typeface="Calibri"/>
              </a:rPr>
              <a:t>of turning </a:t>
            </a:r>
            <a:r>
              <a:rPr sz="2100" b="1" spc="-4" dirty="0">
                <a:latin typeface="Calibri"/>
                <a:cs typeface="Calibri"/>
              </a:rPr>
              <a:t>distinct </a:t>
            </a:r>
            <a:r>
              <a:rPr sz="2100" b="1" spc="-11" dirty="0">
                <a:latin typeface="Calibri"/>
                <a:cs typeface="Calibri"/>
              </a:rPr>
              <a:t>row  </a:t>
            </a:r>
            <a:r>
              <a:rPr sz="2100" b="1" spc="-8" dirty="0">
                <a:latin typeface="Calibri"/>
                <a:cs typeface="Calibri"/>
              </a:rPr>
              <a:t>values </a:t>
            </a:r>
            <a:r>
              <a:rPr sz="2100" spc="-15" dirty="0">
                <a:latin typeface="Calibri"/>
                <a:cs typeface="Calibri"/>
              </a:rPr>
              <a:t>into </a:t>
            </a:r>
            <a:r>
              <a:rPr sz="2100" b="1" spc="-4" dirty="0">
                <a:latin typeface="Calibri"/>
                <a:cs typeface="Calibri"/>
              </a:rPr>
              <a:t>columns </a:t>
            </a:r>
            <a:r>
              <a:rPr sz="2100" spc="-8" dirty="0">
                <a:latin typeface="Calibri"/>
                <a:cs typeface="Calibri"/>
              </a:rPr>
              <a:t>(</a:t>
            </a:r>
            <a:r>
              <a:rPr sz="2100" i="1" spc="-8" dirty="0">
                <a:latin typeface="Calibri"/>
                <a:cs typeface="Calibri"/>
              </a:rPr>
              <a:t>“pivoting”</a:t>
            </a:r>
            <a:r>
              <a:rPr sz="2100" spc="-8" dirty="0">
                <a:latin typeface="Calibri"/>
                <a:cs typeface="Calibri"/>
              </a:rPr>
              <a:t>) </a:t>
            </a:r>
            <a:r>
              <a:rPr sz="2100" spc="-4" dirty="0">
                <a:latin typeface="Calibri"/>
                <a:cs typeface="Calibri"/>
              </a:rPr>
              <a:t>or </a:t>
            </a:r>
            <a:r>
              <a:rPr sz="2100" dirty="0">
                <a:latin typeface="Calibri"/>
                <a:cs typeface="Calibri"/>
              </a:rPr>
              <a:t>turning </a:t>
            </a:r>
            <a:r>
              <a:rPr sz="2100" b="1" spc="-4" dirty="0">
                <a:latin typeface="Calibri"/>
                <a:cs typeface="Calibri"/>
              </a:rPr>
              <a:t>columns </a:t>
            </a:r>
            <a:r>
              <a:rPr sz="2100" spc="-15" dirty="0">
                <a:latin typeface="Calibri"/>
                <a:cs typeface="Calibri"/>
              </a:rPr>
              <a:t>into </a:t>
            </a:r>
            <a:r>
              <a:rPr sz="2100" b="1" spc="-11" dirty="0">
                <a:latin typeface="Calibri"/>
                <a:cs typeface="Calibri"/>
              </a:rPr>
              <a:t>rows</a:t>
            </a:r>
            <a:r>
              <a:rPr sz="2100" b="1" spc="98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(</a:t>
            </a:r>
            <a:r>
              <a:rPr sz="2100" i="1" spc="-8" dirty="0">
                <a:latin typeface="Calibri"/>
                <a:cs typeface="Calibri"/>
              </a:rPr>
              <a:t>“unpivoting”</a:t>
            </a:r>
            <a:r>
              <a:rPr sz="2100" spc="-8" dirty="0">
                <a:latin typeface="Calibri"/>
                <a:cs typeface="Calibri"/>
              </a:rPr>
              <a:t>)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2980" y="3782759"/>
            <a:ext cx="3719513" cy="13081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2861">
              <a:spcBef>
                <a:spcPts val="75"/>
              </a:spcBef>
            </a:pPr>
            <a:r>
              <a:rPr sz="1200" i="1" spc="-4" dirty="0">
                <a:solidFill>
                  <a:srgbClr val="252525"/>
                </a:solidFill>
                <a:latin typeface="Calibri"/>
                <a:cs typeface="Calibri"/>
              </a:rPr>
              <a:t>Imagine that </a:t>
            </a:r>
            <a:r>
              <a:rPr sz="1200" i="1" dirty="0">
                <a:solidFill>
                  <a:srgbClr val="252525"/>
                </a:solidFill>
                <a:latin typeface="Calibri"/>
                <a:cs typeface="Calibri"/>
              </a:rPr>
              <a:t>the </a:t>
            </a:r>
            <a:r>
              <a:rPr sz="1200" i="1" spc="-8" dirty="0">
                <a:solidFill>
                  <a:srgbClr val="252525"/>
                </a:solidFill>
                <a:latin typeface="Calibri"/>
                <a:cs typeface="Calibri"/>
              </a:rPr>
              <a:t>table </a:t>
            </a:r>
            <a:r>
              <a:rPr sz="1200" i="1" dirty="0">
                <a:solidFill>
                  <a:srgbClr val="252525"/>
                </a:solidFill>
                <a:latin typeface="Calibri"/>
                <a:cs typeface="Calibri"/>
              </a:rPr>
              <a:t>is </a:t>
            </a:r>
            <a:r>
              <a:rPr sz="1200" i="1" spc="-4" dirty="0">
                <a:solidFill>
                  <a:srgbClr val="252525"/>
                </a:solidFill>
                <a:latin typeface="Calibri"/>
                <a:cs typeface="Calibri"/>
              </a:rPr>
              <a:t>on </a:t>
            </a:r>
            <a:r>
              <a:rPr sz="1200" i="1" dirty="0">
                <a:solidFill>
                  <a:srgbClr val="252525"/>
                </a:solidFill>
                <a:latin typeface="Calibri"/>
                <a:cs typeface="Calibri"/>
              </a:rPr>
              <a:t>a </a:t>
            </a:r>
            <a:r>
              <a:rPr sz="1200" i="1" spc="-4" dirty="0">
                <a:solidFill>
                  <a:srgbClr val="252525"/>
                </a:solidFill>
                <a:latin typeface="Calibri"/>
                <a:cs typeface="Calibri"/>
              </a:rPr>
              <a:t>hinge; pivoting </a:t>
            </a:r>
            <a:r>
              <a:rPr sz="1200" i="1" dirty="0">
                <a:solidFill>
                  <a:srgbClr val="252525"/>
                </a:solidFill>
                <a:latin typeface="Calibri"/>
                <a:cs typeface="Calibri"/>
              </a:rPr>
              <a:t>is </a:t>
            </a:r>
            <a:r>
              <a:rPr sz="1200" i="1" spc="-15" dirty="0">
                <a:solidFill>
                  <a:srgbClr val="252525"/>
                </a:solidFill>
                <a:latin typeface="Calibri"/>
                <a:cs typeface="Calibri"/>
              </a:rPr>
              <a:t>like </a:t>
            </a:r>
            <a:r>
              <a:rPr sz="1200" i="1" spc="-8" dirty="0">
                <a:solidFill>
                  <a:srgbClr val="252525"/>
                </a:solidFill>
                <a:latin typeface="Calibri"/>
                <a:cs typeface="Calibri"/>
              </a:rPr>
              <a:t>rotating  </a:t>
            </a:r>
            <a:r>
              <a:rPr sz="1200" i="1" dirty="0">
                <a:solidFill>
                  <a:srgbClr val="252525"/>
                </a:solidFill>
                <a:latin typeface="Calibri"/>
                <a:cs typeface="Calibri"/>
              </a:rPr>
              <a:t>it </a:t>
            </a:r>
            <a:r>
              <a:rPr sz="1200" i="1" spc="-4" dirty="0">
                <a:solidFill>
                  <a:srgbClr val="252525"/>
                </a:solidFill>
                <a:latin typeface="Calibri"/>
                <a:cs typeface="Calibri"/>
              </a:rPr>
              <a:t>from </a:t>
            </a:r>
            <a:r>
              <a:rPr sz="1200" i="1" dirty="0">
                <a:solidFill>
                  <a:srgbClr val="252525"/>
                </a:solidFill>
                <a:latin typeface="Calibri"/>
                <a:cs typeface="Calibri"/>
              </a:rPr>
              <a:t>a </a:t>
            </a:r>
            <a:r>
              <a:rPr sz="1200" b="1" i="1" spc="-4" dirty="0">
                <a:solidFill>
                  <a:srgbClr val="252525"/>
                </a:solidFill>
                <a:latin typeface="Calibri"/>
                <a:cs typeface="Calibri"/>
              </a:rPr>
              <a:t>vertical </a:t>
            </a:r>
            <a:r>
              <a:rPr sz="1200" i="1" spc="-11" dirty="0">
                <a:solidFill>
                  <a:srgbClr val="252525"/>
                </a:solidFill>
                <a:latin typeface="Calibri"/>
                <a:cs typeface="Calibri"/>
              </a:rPr>
              <a:t>to </a:t>
            </a:r>
            <a:r>
              <a:rPr sz="1200" i="1" dirty="0">
                <a:solidFill>
                  <a:srgbClr val="252525"/>
                </a:solidFill>
                <a:latin typeface="Calibri"/>
                <a:cs typeface="Calibri"/>
              </a:rPr>
              <a:t>a </a:t>
            </a:r>
            <a:r>
              <a:rPr sz="1200" b="1" i="1" spc="-8" dirty="0">
                <a:solidFill>
                  <a:srgbClr val="252525"/>
                </a:solidFill>
                <a:latin typeface="Calibri"/>
                <a:cs typeface="Calibri"/>
              </a:rPr>
              <a:t>horizontal </a:t>
            </a:r>
            <a:r>
              <a:rPr sz="1200" i="1" spc="-4" dirty="0">
                <a:solidFill>
                  <a:srgbClr val="252525"/>
                </a:solidFill>
                <a:latin typeface="Calibri"/>
                <a:cs typeface="Calibri"/>
              </a:rPr>
              <a:t>layout, and </a:t>
            </a:r>
            <a:r>
              <a:rPr sz="1200" i="1" spc="-8" dirty="0">
                <a:solidFill>
                  <a:srgbClr val="252525"/>
                </a:solidFill>
                <a:latin typeface="Calibri"/>
                <a:cs typeface="Calibri"/>
              </a:rPr>
              <a:t>unpivoting </a:t>
            </a:r>
            <a:r>
              <a:rPr sz="1200" i="1" dirty="0">
                <a:solidFill>
                  <a:srgbClr val="252525"/>
                </a:solidFill>
                <a:latin typeface="Calibri"/>
                <a:cs typeface="Calibri"/>
              </a:rPr>
              <a:t>is  </a:t>
            </a:r>
            <a:r>
              <a:rPr sz="1200" i="1" spc="-15" dirty="0">
                <a:solidFill>
                  <a:srgbClr val="252525"/>
                </a:solidFill>
                <a:latin typeface="Calibri"/>
                <a:cs typeface="Calibri"/>
              </a:rPr>
              <a:t>like </a:t>
            </a:r>
            <a:r>
              <a:rPr sz="1200" i="1" spc="-8" dirty="0">
                <a:solidFill>
                  <a:srgbClr val="252525"/>
                </a:solidFill>
                <a:latin typeface="Calibri"/>
                <a:cs typeface="Calibri"/>
              </a:rPr>
              <a:t>rotating </a:t>
            </a:r>
            <a:r>
              <a:rPr sz="1200" i="1" dirty="0">
                <a:solidFill>
                  <a:srgbClr val="252525"/>
                </a:solidFill>
                <a:latin typeface="Calibri"/>
                <a:cs typeface="Calibri"/>
              </a:rPr>
              <a:t>it </a:t>
            </a:r>
            <a:r>
              <a:rPr sz="1200" i="1" spc="-4" dirty="0">
                <a:solidFill>
                  <a:srgbClr val="252525"/>
                </a:solidFill>
                <a:latin typeface="Calibri"/>
                <a:cs typeface="Calibri"/>
              </a:rPr>
              <a:t>from </a:t>
            </a:r>
            <a:r>
              <a:rPr sz="1200" b="1" i="1" spc="-8" dirty="0">
                <a:solidFill>
                  <a:srgbClr val="252525"/>
                </a:solidFill>
                <a:latin typeface="Calibri"/>
                <a:cs typeface="Calibri"/>
              </a:rPr>
              <a:t>horizontal </a:t>
            </a:r>
            <a:r>
              <a:rPr sz="1200" i="1" spc="-11" dirty="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sz="1200" i="1" spc="41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b="1" i="1" spc="-4" dirty="0">
                <a:solidFill>
                  <a:srgbClr val="252525"/>
                </a:solidFill>
                <a:latin typeface="Calibri"/>
                <a:cs typeface="Calibri"/>
              </a:rPr>
              <a:t>vertical</a:t>
            </a:r>
            <a:endParaRPr sz="120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1238">
              <a:latin typeface="Times New Roman"/>
              <a:cs typeface="Times New Roman"/>
            </a:endParaRPr>
          </a:p>
          <a:p>
            <a:pPr marL="9525" marR="3810">
              <a:spcBef>
                <a:spcPts val="4"/>
              </a:spcBef>
            </a:pPr>
            <a:r>
              <a:rPr sz="1200" b="1" i="1" spc="-8" dirty="0">
                <a:solidFill>
                  <a:srgbClr val="252525"/>
                </a:solidFill>
                <a:latin typeface="Calibri"/>
                <a:cs typeface="Calibri"/>
              </a:rPr>
              <a:t>NOTE: Transpose </a:t>
            </a:r>
            <a:r>
              <a:rPr sz="1200" i="1" spc="-4" dirty="0">
                <a:solidFill>
                  <a:srgbClr val="252525"/>
                </a:solidFill>
                <a:latin typeface="Calibri"/>
                <a:cs typeface="Calibri"/>
              </a:rPr>
              <a:t>works </a:t>
            </a:r>
            <a:r>
              <a:rPr sz="1200" i="1" dirty="0">
                <a:solidFill>
                  <a:srgbClr val="252525"/>
                </a:solidFill>
                <a:latin typeface="Calibri"/>
                <a:cs typeface="Calibri"/>
              </a:rPr>
              <a:t>very </a:t>
            </a:r>
            <a:r>
              <a:rPr sz="1200" i="1" spc="-11" dirty="0">
                <a:solidFill>
                  <a:srgbClr val="252525"/>
                </a:solidFill>
                <a:latin typeface="Calibri"/>
                <a:cs typeface="Calibri"/>
              </a:rPr>
              <a:t>similarly, </a:t>
            </a:r>
            <a:r>
              <a:rPr sz="1200" i="1" spc="-4" dirty="0">
                <a:solidFill>
                  <a:srgbClr val="252525"/>
                </a:solidFill>
                <a:latin typeface="Calibri"/>
                <a:cs typeface="Calibri"/>
              </a:rPr>
              <a:t>but doesn’t </a:t>
            </a:r>
            <a:r>
              <a:rPr sz="1200" i="1" spc="-8" dirty="0">
                <a:solidFill>
                  <a:srgbClr val="252525"/>
                </a:solidFill>
                <a:latin typeface="Calibri"/>
                <a:cs typeface="Calibri"/>
              </a:rPr>
              <a:t>recognize  </a:t>
            </a:r>
            <a:r>
              <a:rPr sz="1200" i="1" spc="-4" dirty="0">
                <a:solidFill>
                  <a:srgbClr val="252525"/>
                </a:solidFill>
                <a:latin typeface="Calibri"/>
                <a:cs typeface="Calibri"/>
              </a:rPr>
              <a:t>unique </a:t>
            </a:r>
            <a:r>
              <a:rPr sz="1200" i="1" dirty="0">
                <a:solidFill>
                  <a:srgbClr val="252525"/>
                </a:solidFill>
                <a:latin typeface="Calibri"/>
                <a:cs typeface="Calibri"/>
              </a:rPr>
              <a:t>values; </a:t>
            </a:r>
            <a:r>
              <a:rPr sz="1200" i="1" spc="-8" dirty="0">
                <a:solidFill>
                  <a:srgbClr val="252525"/>
                </a:solidFill>
                <a:latin typeface="Calibri"/>
                <a:cs typeface="Calibri"/>
              </a:rPr>
              <a:t>instead, </a:t>
            </a:r>
            <a:r>
              <a:rPr sz="1200" i="1" dirty="0">
                <a:solidFill>
                  <a:srgbClr val="252525"/>
                </a:solidFill>
                <a:latin typeface="Calibri"/>
                <a:cs typeface="Calibri"/>
              </a:rPr>
              <a:t>the </a:t>
            </a:r>
            <a:r>
              <a:rPr sz="1200" i="1" spc="-4" dirty="0">
                <a:solidFill>
                  <a:srgbClr val="252525"/>
                </a:solidFill>
                <a:latin typeface="Calibri"/>
                <a:cs typeface="Calibri"/>
              </a:rPr>
              <a:t>entire </a:t>
            </a:r>
            <a:r>
              <a:rPr sz="1200" i="1" spc="-11" dirty="0">
                <a:solidFill>
                  <a:srgbClr val="252525"/>
                </a:solidFill>
                <a:latin typeface="Calibri"/>
                <a:cs typeface="Calibri"/>
              </a:rPr>
              <a:t>table </a:t>
            </a:r>
            <a:r>
              <a:rPr sz="1200" i="1" dirty="0">
                <a:solidFill>
                  <a:srgbClr val="252525"/>
                </a:solidFill>
                <a:latin typeface="Calibri"/>
                <a:cs typeface="Calibri"/>
              </a:rPr>
              <a:t>is </a:t>
            </a:r>
            <a:r>
              <a:rPr sz="1200" i="1" spc="-4" dirty="0">
                <a:solidFill>
                  <a:srgbClr val="252525"/>
                </a:solidFill>
                <a:latin typeface="Calibri"/>
                <a:cs typeface="Calibri"/>
              </a:rPr>
              <a:t>transformed so  that </a:t>
            </a:r>
            <a:r>
              <a:rPr sz="1200" i="1" dirty="0">
                <a:solidFill>
                  <a:srgbClr val="252525"/>
                </a:solidFill>
                <a:latin typeface="Calibri"/>
                <a:cs typeface="Calibri"/>
              </a:rPr>
              <a:t>each </a:t>
            </a:r>
            <a:r>
              <a:rPr sz="1200" i="1" spc="-4" dirty="0">
                <a:solidFill>
                  <a:srgbClr val="252525"/>
                </a:solidFill>
                <a:latin typeface="Calibri"/>
                <a:cs typeface="Calibri"/>
              </a:rPr>
              <a:t>row becomes </a:t>
            </a:r>
            <a:r>
              <a:rPr sz="1200" i="1" dirty="0">
                <a:solidFill>
                  <a:srgbClr val="252525"/>
                </a:solidFill>
                <a:latin typeface="Calibri"/>
                <a:cs typeface="Calibri"/>
              </a:rPr>
              <a:t>a </a:t>
            </a:r>
            <a:r>
              <a:rPr sz="1200" i="1" spc="-4" dirty="0">
                <a:solidFill>
                  <a:srgbClr val="252525"/>
                </a:solidFill>
                <a:latin typeface="Calibri"/>
                <a:cs typeface="Calibri"/>
              </a:rPr>
              <a:t>column and vice</a:t>
            </a:r>
            <a:r>
              <a:rPr sz="1200" i="1" spc="-8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252525"/>
                </a:solidFill>
                <a:latin typeface="Calibri"/>
                <a:cs typeface="Calibri"/>
              </a:rPr>
              <a:t>versa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83611" y="1042348"/>
            <a:ext cx="3177064" cy="378469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2400" b="0" spc="-15" dirty="0">
                <a:latin typeface="Calibri"/>
                <a:cs typeface="Calibri"/>
              </a:rPr>
              <a:t>PIVOTING </a:t>
            </a:r>
            <a:r>
              <a:rPr sz="2400" b="0" spc="-4" dirty="0">
                <a:latin typeface="Calibri Light"/>
                <a:cs typeface="Calibri Light"/>
              </a:rPr>
              <a:t>&amp;</a:t>
            </a:r>
            <a:r>
              <a:rPr sz="2400" b="0" dirty="0">
                <a:latin typeface="Calibri Light"/>
                <a:cs typeface="Calibri Light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UNPIVOTING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461896"/>
            <a:ext cx="9144000" cy="342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492061" y="3929633"/>
            <a:ext cx="2171699" cy="1114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2916935" y="2998088"/>
            <a:ext cx="4587431" cy="3920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722947" y="3901640"/>
            <a:ext cx="919553" cy="12058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751237" y="3929919"/>
            <a:ext cx="828199" cy="1114425"/>
          </a:xfrm>
          <a:custGeom>
            <a:avLst/>
            <a:gdLst/>
            <a:ahLst/>
            <a:cxnLst/>
            <a:rect l="l" t="t" r="r" b="b"/>
            <a:pathLst>
              <a:path w="1104264" h="1485900">
                <a:moveTo>
                  <a:pt x="0" y="1485899"/>
                </a:moveTo>
                <a:lnTo>
                  <a:pt x="1104138" y="1485899"/>
                </a:lnTo>
                <a:lnTo>
                  <a:pt x="1104138" y="0"/>
                </a:lnTo>
                <a:lnTo>
                  <a:pt x="0" y="0"/>
                </a:lnTo>
                <a:lnTo>
                  <a:pt x="0" y="1485899"/>
                </a:lnTo>
                <a:close/>
              </a:path>
            </a:pathLst>
          </a:custGeom>
          <a:ln w="25146">
            <a:solidFill>
              <a:srgbClr val="E6AE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155823" y="2962685"/>
            <a:ext cx="4411980" cy="2948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184112" y="2990945"/>
            <a:ext cx="4320540" cy="203835"/>
          </a:xfrm>
          <a:custGeom>
            <a:avLst/>
            <a:gdLst/>
            <a:ahLst/>
            <a:cxnLst/>
            <a:rect l="l" t="t" r="r" b="b"/>
            <a:pathLst>
              <a:path w="5760720" h="271780">
                <a:moveTo>
                  <a:pt x="0" y="271272"/>
                </a:moveTo>
                <a:lnTo>
                  <a:pt x="5760720" y="271272"/>
                </a:lnTo>
                <a:lnTo>
                  <a:pt x="5760720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ln w="25146">
            <a:solidFill>
              <a:srgbClr val="E6AE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5897" y="1869376"/>
            <a:ext cx="3483864" cy="2992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484757" y="1888236"/>
            <a:ext cx="3411284" cy="2919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284606" y="1897970"/>
            <a:ext cx="1108139" cy="8515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03467" y="1916811"/>
            <a:ext cx="1035557" cy="7789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275463" y="1896247"/>
            <a:ext cx="1140714" cy="3040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03752" y="1924527"/>
            <a:ext cx="1049655" cy="212884"/>
          </a:xfrm>
          <a:custGeom>
            <a:avLst/>
            <a:gdLst/>
            <a:ahLst/>
            <a:cxnLst/>
            <a:rect l="l" t="t" r="r" b="b"/>
            <a:pathLst>
              <a:path w="1399539" h="283844">
                <a:moveTo>
                  <a:pt x="0" y="283463"/>
                </a:moveTo>
                <a:lnTo>
                  <a:pt x="1399032" y="283463"/>
                </a:lnTo>
                <a:lnTo>
                  <a:pt x="1399032" y="0"/>
                </a:lnTo>
                <a:lnTo>
                  <a:pt x="0" y="0"/>
                </a:lnTo>
                <a:lnTo>
                  <a:pt x="0" y="283463"/>
                </a:lnTo>
                <a:close/>
              </a:path>
            </a:pathLst>
          </a:custGeom>
          <a:ln w="25146">
            <a:solidFill>
              <a:srgbClr val="E6AE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1339311" y="2001107"/>
            <a:ext cx="243364" cy="57150"/>
          </a:xfrm>
          <a:custGeom>
            <a:avLst/>
            <a:gdLst/>
            <a:ahLst/>
            <a:cxnLst/>
            <a:rect l="l" t="t" r="r" b="b"/>
            <a:pathLst>
              <a:path w="324485" h="76200">
                <a:moveTo>
                  <a:pt x="248157" y="0"/>
                </a:moveTo>
                <a:lnTo>
                  <a:pt x="248157" y="76200"/>
                </a:lnTo>
                <a:lnTo>
                  <a:pt x="299211" y="50673"/>
                </a:lnTo>
                <a:lnTo>
                  <a:pt x="260857" y="50673"/>
                </a:lnTo>
                <a:lnTo>
                  <a:pt x="260857" y="25527"/>
                </a:lnTo>
                <a:lnTo>
                  <a:pt x="299212" y="25527"/>
                </a:lnTo>
                <a:lnTo>
                  <a:pt x="248157" y="0"/>
                </a:lnTo>
                <a:close/>
              </a:path>
              <a:path w="324485" h="76200">
                <a:moveTo>
                  <a:pt x="248157" y="25527"/>
                </a:moveTo>
                <a:lnTo>
                  <a:pt x="0" y="25527"/>
                </a:lnTo>
                <a:lnTo>
                  <a:pt x="0" y="50673"/>
                </a:lnTo>
                <a:lnTo>
                  <a:pt x="248157" y="50673"/>
                </a:lnTo>
                <a:lnTo>
                  <a:pt x="248157" y="25527"/>
                </a:lnTo>
                <a:close/>
              </a:path>
              <a:path w="324485" h="76200">
                <a:moveTo>
                  <a:pt x="299212" y="25527"/>
                </a:moveTo>
                <a:lnTo>
                  <a:pt x="260857" y="25527"/>
                </a:lnTo>
                <a:lnTo>
                  <a:pt x="260857" y="50673"/>
                </a:lnTo>
                <a:lnTo>
                  <a:pt x="299211" y="50673"/>
                </a:lnTo>
                <a:lnTo>
                  <a:pt x="324357" y="38100"/>
                </a:lnTo>
                <a:lnTo>
                  <a:pt x="299212" y="25527"/>
                </a:lnTo>
                <a:close/>
              </a:path>
            </a:pathLst>
          </a:custGeom>
          <a:solidFill>
            <a:srgbClr val="E6AE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5345049" y="1967102"/>
            <a:ext cx="3441859" cy="18910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99060">
              <a:spcBef>
                <a:spcPts val="75"/>
              </a:spcBef>
            </a:pPr>
            <a:r>
              <a:rPr sz="1350" spc="-4" dirty="0">
                <a:latin typeface="Calibri"/>
                <a:cs typeface="Calibri"/>
              </a:rPr>
              <a:t>Merging queries allows </a:t>
            </a:r>
            <a:r>
              <a:rPr sz="1350" spc="-8" dirty="0">
                <a:latin typeface="Calibri"/>
                <a:cs typeface="Calibri"/>
              </a:rPr>
              <a:t>you </a:t>
            </a:r>
            <a:r>
              <a:rPr sz="1350" spc="-11" dirty="0">
                <a:latin typeface="Calibri"/>
                <a:cs typeface="Calibri"/>
              </a:rPr>
              <a:t>to </a:t>
            </a:r>
            <a:r>
              <a:rPr sz="1350" b="1" spc="-4" dirty="0">
                <a:latin typeface="Calibri"/>
                <a:cs typeface="Calibri"/>
              </a:rPr>
              <a:t>join tables </a:t>
            </a:r>
            <a:r>
              <a:rPr sz="1350" spc="-4" dirty="0">
                <a:latin typeface="Calibri"/>
                <a:cs typeface="Calibri"/>
              </a:rPr>
              <a:t>based  on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8" dirty="0">
                <a:latin typeface="Calibri"/>
                <a:cs typeface="Calibri"/>
              </a:rPr>
              <a:t>common column </a:t>
            </a:r>
            <a:r>
              <a:rPr sz="1350" spc="-15" dirty="0">
                <a:latin typeface="Calibri"/>
                <a:cs typeface="Calibri"/>
              </a:rPr>
              <a:t>(like</a:t>
            </a:r>
            <a:r>
              <a:rPr sz="1350" spc="41" dirty="0">
                <a:latin typeface="Calibri"/>
                <a:cs typeface="Calibri"/>
              </a:rPr>
              <a:t> </a:t>
            </a:r>
            <a:r>
              <a:rPr sz="1350" spc="-8" dirty="0">
                <a:latin typeface="Calibri"/>
                <a:cs typeface="Calibri"/>
              </a:rPr>
              <a:t>VLOOKUP)</a:t>
            </a:r>
            <a:endParaRPr sz="1350" dirty="0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1388" dirty="0">
              <a:latin typeface="Times New Roman"/>
              <a:cs typeface="Times New Roman"/>
            </a:endParaRPr>
          </a:p>
          <a:p>
            <a:pPr marL="9525" marR="23336">
              <a:spcBef>
                <a:spcPts val="4"/>
              </a:spcBef>
            </a:pPr>
            <a:r>
              <a:rPr sz="1350" dirty="0">
                <a:latin typeface="Calibri"/>
                <a:cs typeface="Calibri"/>
              </a:rPr>
              <a:t>In this </a:t>
            </a:r>
            <a:r>
              <a:rPr sz="1350" spc="-4" dirty="0">
                <a:latin typeface="Calibri"/>
                <a:cs typeface="Calibri"/>
              </a:rPr>
              <a:t>case </a:t>
            </a:r>
            <a:r>
              <a:rPr sz="1350" spc="-15" dirty="0">
                <a:latin typeface="Calibri"/>
                <a:cs typeface="Calibri"/>
              </a:rPr>
              <a:t>we’re </a:t>
            </a:r>
            <a:r>
              <a:rPr sz="1350" spc="-4" dirty="0">
                <a:latin typeface="Calibri"/>
                <a:cs typeface="Calibri"/>
              </a:rPr>
              <a:t>merging </a:t>
            </a:r>
            <a:r>
              <a:rPr sz="1350" dirty="0">
                <a:latin typeface="Calibri"/>
                <a:cs typeface="Calibri"/>
              </a:rPr>
              <a:t>the </a:t>
            </a:r>
            <a:r>
              <a:rPr sz="1350" b="1" spc="-11" dirty="0">
                <a:latin typeface="Calibri"/>
                <a:cs typeface="Calibri"/>
              </a:rPr>
              <a:t>AW_Sales_Data  </a:t>
            </a:r>
            <a:r>
              <a:rPr sz="1350" spc="-8" dirty="0">
                <a:latin typeface="Calibri"/>
                <a:cs typeface="Calibri"/>
              </a:rPr>
              <a:t>table </a:t>
            </a:r>
            <a:r>
              <a:rPr sz="1350" spc="-4" dirty="0">
                <a:latin typeface="Calibri"/>
                <a:cs typeface="Calibri"/>
              </a:rPr>
              <a:t>with </a:t>
            </a:r>
            <a:r>
              <a:rPr sz="1350" dirty="0">
                <a:latin typeface="Calibri"/>
                <a:cs typeface="Calibri"/>
              </a:rPr>
              <a:t>the </a:t>
            </a:r>
            <a:r>
              <a:rPr sz="1350" b="1" spc="-8" dirty="0">
                <a:latin typeface="Calibri"/>
                <a:cs typeface="Calibri"/>
              </a:rPr>
              <a:t>AW_Product_Lookup </a:t>
            </a:r>
            <a:r>
              <a:rPr sz="1350" spc="-4" dirty="0">
                <a:latin typeface="Calibri"/>
                <a:cs typeface="Calibri"/>
              </a:rPr>
              <a:t>table, </a:t>
            </a:r>
            <a:r>
              <a:rPr sz="1350" dirty="0">
                <a:latin typeface="Calibri"/>
                <a:cs typeface="Calibri"/>
              </a:rPr>
              <a:t>which  </a:t>
            </a:r>
            <a:r>
              <a:rPr sz="1350" spc="-8" dirty="0">
                <a:latin typeface="Calibri"/>
                <a:cs typeface="Calibri"/>
              </a:rPr>
              <a:t>share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8" dirty="0">
                <a:latin typeface="Calibri"/>
                <a:cs typeface="Calibri"/>
              </a:rPr>
              <a:t>common </a:t>
            </a:r>
            <a:r>
              <a:rPr sz="1350" spc="-4" dirty="0">
                <a:latin typeface="Calibri"/>
                <a:cs typeface="Calibri"/>
              </a:rPr>
              <a:t>“</a:t>
            </a:r>
            <a:r>
              <a:rPr sz="1350" i="1" spc="-4" dirty="0">
                <a:latin typeface="Calibri"/>
                <a:cs typeface="Calibri"/>
              </a:rPr>
              <a:t>ProductKey</a:t>
            </a:r>
            <a:r>
              <a:rPr sz="1350" spc="-4" dirty="0">
                <a:latin typeface="Calibri"/>
                <a:cs typeface="Calibri"/>
              </a:rPr>
              <a:t>”</a:t>
            </a:r>
            <a:r>
              <a:rPr sz="1350" spc="8" dirty="0">
                <a:latin typeface="Calibri"/>
                <a:cs typeface="Calibri"/>
              </a:rPr>
              <a:t> </a:t>
            </a:r>
            <a:r>
              <a:rPr sz="1350" spc="-8" dirty="0">
                <a:latin typeface="Calibri"/>
                <a:cs typeface="Calibri"/>
              </a:rPr>
              <a:t>column</a:t>
            </a:r>
            <a:endParaRPr sz="1350" dirty="0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1388" dirty="0">
              <a:latin typeface="Times New Roman"/>
              <a:cs typeface="Times New Roman"/>
            </a:endParaRPr>
          </a:p>
          <a:p>
            <a:pPr marL="9525"/>
            <a:r>
              <a:rPr sz="1350" b="1" spc="-8" dirty="0">
                <a:latin typeface="Calibri"/>
                <a:cs typeface="Calibri"/>
              </a:rPr>
              <a:t>NOTE: </a:t>
            </a:r>
            <a:r>
              <a:rPr sz="1350" spc="-4" dirty="0">
                <a:latin typeface="Calibri"/>
                <a:cs typeface="Calibri"/>
              </a:rPr>
              <a:t>Merging </a:t>
            </a:r>
            <a:r>
              <a:rPr sz="1350" b="1" i="1" spc="-4" dirty="0">
                <a:latin typeface="Calibri"/>
                <a:cs typeface="Calibri"/>
              </a:rPr>
              <a:t>adds </a:t>
            </a:r>
            <a:r>
              <a:rPr sz="1350" b="1" i="1" spc="-8" dirty="0">
                <a:latin typeface="Calibri"/>
                <a:cs typeface="Calibri"/>
              </a:rPr>
              <a:t>columns </a:t>
            </a:r>
            <a:r>
              <a:rPr sz="1350" spc="-11" dirty="0">
                <a:latin typeface="Calibri"/>
                <a:cs typeface="Calibri"/>
              </a:rPr>
              <a:t>to </a:t>
            </a:r>
            <a:r>
              <a:rPr sz="1350" dirty="0">
                <a:latin typeface="Calibri"/>
                <a:cs typeface="Calibri"/>
              </a:rPr>
              <a:t>an </a:t>
            </a:r>
            <a:r>
              <a:rPr sz="1350" spc="-8" dirty="0">
                <a:latin typeface="Calibri"/>
                <a:cs typeface="Calibri"/>
              </a:rPr>
              <a:t>existing</a:t>
            </a:r>
            <a:r>
              <a:rPr sz="1350" spc="49" dirty="0">
                <a:latin typeface="Calibri"/>
                <a:cs typeface="Calibri"/>
              </a:rPr>
              <a:t> </a:t>
            </a:r>
            <a:r>
              <a:rPr sz="1350" spc="-8" dirty="0">
                <a:latin typeface="Calibri"/>
                <a:cs typeface="Calibri"/>
              </a:rPr>
              <a:t>table</a:t>
            </a:r>
            <a:endParaRPr sz="13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373946" y="1042348"/>
            <a:ext cx="2396966" cy="378469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2400" b="0" spc="-8" dirty="0">
                <a:latin typeface="Calibri"/>
                <a:cs typeface="Calibri"/>
              </a:rPr>
              <a:t>MERGING</a:t>
            </a:r>
            <a:r>
              <a:rPr sz="2400" b="0" spc="-15" dirty="0">
                <a:latin typeface="Calibri"/>
                <a:cs typeface="Calibri"/>
              </a:rPr>
              <a:t> </a:t>
            </a:r>
            <a:r>
              <a:rPr sz="2400" b="0" spc="-8" dirty="0">
                <a:latin typeface="Calibri"/>
                <a:cs typeface="Calibri"/>
              </a:rPr>
              <a:t>QUERIES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1461896"/>
            <a:ext cx="9144000" cy="342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4970336" y="1740218"/>
            <a:ext cx="277844" cy="32655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4988910" y="1766221"/>
            <a:ext cx="148114" cy="3178969"/>
          </a:xfrm>
          <a:custGeom>
            <a:avLst/>
            <a:gdLst/>
            <a:ahLst/>
            <a:cxnLst/>
            <a:rect l="l" t="t" r="r" b="b"/>
            <a:pathLst>
              <a:path w="197484" h="4238625">
                <a:moveTo>
                  <a:pt x="0" y="0"/>
                </a:moveTo>
                <a:lnTo>
                  <a:pt x="38403" y="10989"/>
                </a:lnTo>
                <a:lnTo>
                  <a:pt x="69770" y="40957"/>
                </a:lnTo>
                <a:lnTo>
                  <a:pt x="90922" y="85403"/>
                </a:lnTo>
                <a:lnTo>
                  <a:pt x="98678" y="139826"/>
                </a:lnTo>
                <a:lnTo>
                  <a:pt x="98678" y="1145539"/>
                </a:lnTo>
                <a:lnTo>
                  <a:pt x="106435" y="1199943"/>
                </a:lnTo>
                <a:lnTo>
                  <a:pt x="127587" y="1244345"/>
                </a:lnTo>
                <a:lnTo>
                  <a:pt x="158954" y="1274270"/>
                </a:lnTo>
                <a:lnTo>
                  <a:pt x="197357" y="1285239"/>
                </a:lnTo>
                <a:lnTo>
                  <a:pt x="158954" y="1296229"/>
                </a:lnTo>
                <a:lnTo>
                  <a:pt x="127587" y="1326197"/>
                </a:lnTo>
                <a:lnTo>
                  <a:pt x="106435" y="1370643"/>
                </a:lnTo>
                <a:lnTo>
                  <a:pt x="98678" y="1425066"/>
                </a:lnTo>
                <a:lnTo>
                  <a:pt x="98678" y="4098416"/>
                </a:lnTo>
                <a:lnTo>
                  <a:pt x="90922" y="4152840"/>
                </a:lnTo>
                <a:lnTo>
                  <a:pt x="69770" y="4197286"/>
                </a:lnTo>
                <a:lnTo>
                  <a:pt x="38403" y="4227254"/>
                </a:lnTo>
                <a:lnTo>
                  <a:pt x="0" y="4238244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1982533" y="2483138"/>
            <a:ext cx="495528" cy="7309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2010823" y="2511456"/>
            <a:ext cx="404336" cy="639604"/>
          </a:xfrm>
          <a:custGeom>
            <a:avLst/>
            <a:gdLst/>
            <a:ahLst/>
            <a:cxnLst/>
            <a:rect l="l" t="t" r="r" b="b"/>
            <a:pathLst>
              <a:path w="539114" h="852805">
                <a:moveTo>
                  <a:pt x="0" y="852677"/>
                </a:moveTo>
                <a:lnTo>
                  <a:pt x="538734" y="852677"/>
                </a:lnTo>
                <a:lnTo>
                  <a:pt x="538734" y="0"/>
                </a:lnTo>
                <a:lnTo>
                  <a:pt x="0" y="0"/>
                </a:lnTo>
                <a:lnTo>
                  <a:pt x="0" y="852677"/>
                </a:lnTo>
                <a:close/>
              </a:path>
            </a:pathLst>
          </a:custGeom>
          <a:ln w="25146">
            <a:solidFill>
              <a:srgbClr val="E6AE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1603629" y="3439829"/>
            <a:ext cx="495528" cy="7309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1631919" y="3468147"/>
            <a:ext cx="404336" cy="639604"/>
          </a:xfrm>
          <a:custGeom>
            <a:avLst/>
            <a:gdLst/>
            <a:ahLst/>
            <a:cxnLst/>
            <a:rect l="l" t="t" r="r" b="b"/>
            <a:pathLst>
              <a:path w="539114" h="852804">
                <a:moveTo>
                  <a:pt x="0" y="852677"/>
                </a:moveTo>
                <a:lnTo>
                  <a:pt x="538733" y="852677"/>
                </a:lnTo>
                <a:lnTo>
                  <a:pt x="538733" y="0"/>
                </a:lnTo>
                <a:lnTo>
                  <a:pt x="0" y="0"/>
                </a:lnTo>
                <a:lnTo>
                  <a:pt x="0" y="852677"/>
                </a:lnTo>
                <a:close/>
              </a:path>
            </a:pathLst>
          </a:custGeom>
          <a:ln w="25146">
            <a:solidFill>
              <a:srgbClr val="E6AE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8211" y="1900808"/>
            <a:ext cx="2464879" cy="2359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707071" y="1919668"/>
            <a:ext cx="2392299" cy="2286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517207" y="1863099"/>
            <a:ext cx="1108710" cy="8509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536066" y="1881950"/>
            <a:ext cx="1036130" cy="7783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508064" y="2048837"/>
            <a:ext cx="1140714" cy="3040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536353" y="2077117"/>
            <a:ext cx="1049655" cy="212884"/>
          </a:xfrm>
          <a:custGeom>
            <a:avLst/>
            <a:gdLst/>
            <a:ahLst/>
            <a:cxnLst/>
            <a:rect l="l" t="t" r="r" b="b"/>
            <a:pathLst>
              <a:path w="1399539" h="283844">
                <a:moveTo>
                  <a:pt x="0" y="283463"/>
                </a:moveTo>
                <a:lnTo>
                  <a:pt x="1399032" y="283463"/>
                </a:lnTo>
                <a:lnTo>
                  <a:pt x="1399032" y="0"/>
                </a:lnTo>
                <a:lnTo>
                  <a:pt x="0" y="0"/>
                </a:lnTo>
                <a:lnTo>
                  <a:pt x="0" y="283463"/>
                </a:lnTo>
                <a:close/>
              </a:path>
            </a:pathLst>
          </a:custGeom>
          <a:ln w="25146">
            <a:solidFill>
              <a:srgbClr val="E6AE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1585627" y="2154840"/>
            <a:ext cx="243364" cy="57150"/>
          </a:xfrm>
          <a:custGeom>
            <a:avLst/>
            <a:gdLst/>
            <a:ahLst/>
            <a:cxnLst/>
            <a:rect l="l" t="t" r="r" b="b"/>
            <a:pathLst>
              <a:path w="324485" h="76200">
                <a:moveTo>
                  <a:pt x="248157" y="0"/>
                </a:moveTo>
                <a:lnTo>
                  <a:pt x="248157" y="76200"/>
                </a:lnTo>
                <a:lnTo>
                  <a:pt x="299211" y="50673"/>
                </a:lnTo>
                <a:lnTo>
                  <a:pt x="260857" y="50673"/>
                </a:lnTo>
                <a:lnTo>
                  <a:pt x="260857" y="25526"/>
                </a:lnTo>
                <a:lnTo>
                  <a:pt x="299211" y="25526"/>
                </a:lnTo>
                <a:lnTo>
                  <a:pt x="248157" y="0"/>
                </a:lnTo>
                <a:close/>
              </a:path>
              <a:path w="324485" h="76200">
                <a:moveTo>
                  <a:pt x="248157" y="25526"/>
                </a:moveTo>
                <a:lnTo>
                  <a:pt x="0" y="25526"/>
                </a:lnTo>
                <a:lnTo>
                  <a:pt x="0" y="50673"/>
                </a:lnTo>
                <a:lnTo>
                  <a:pt x="248157" y="50673"/>
                </a:lnTo>
                <a:lnTo>
                  <a:pt x="248157" y="25526"/>
                </a:lnTo>
                <a:close/>
              </a:path>
              <a:path w="324485" h="76200">
                <a:moveTo>
                  <a:pt x="299211" y="25526"/>
                </a:moveTo>
                <a:lnTo>
                  <a:pt x="260857" y="25526"/>
                </a:lnTo>
                <a:lnTo>
                  <a:pt x="260857" y="50673"/>
                </a:lnTo>
                <a:lnTo>
                  <a:pt x="299211" y="50673"/>
                </a:lnTo>
                <a:lnTo>
                  <a:pt x="324357" y="38100"/>
                </a:lnTo>
                <a:lnTo>
                  <a:pt x="299211" y="25526"/>
                </a:lnTo>
                <a:close/>
              </a:path>
            </a:pathLst>
          </a:custGeom>
          <a:solidFill>
            <a:srgbClr val="E6AE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4567047" y="2239900"/>
            <a:ext cx="4112895" cy="18910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dirty="0">
                <a:latin typeface="Calibri"/>
                <a:cs typeface="Calibri"/>
              </a:rPr>
              <a:t>Appending </a:t>
            </a:r>
            <a:r>
              <a:rPr sz="1350" spc="-4" dirty="0">
                <a:latin typeface="Calibri"/>
                <a:cs typeface="Calibri"/>
              </a:rPr>
              <a:t>queries allows </a:t>
            </a:r>
            <a:r>
              <a:rPr sz="1350" spc="-8" dirty="0">
                <a:latin typeface="Calibri"/>
                <a:cs typeface="Calibri"/>
              </a:rPr>
              <a:t>you </a:t>
            </a:r>
            <a:r>
              <a:rPr sz="1350" spc="-11" dirty="0">
                <a:latin typeface="Calibri"/>
                <a:cs typeface="Calibri"/>
              </a:rPr>
              <a:t>to </a:t>
            </a:r>
            <a:r>
              <a:rPr sz="1350" b="1" spc="-4" dirty="0">
                <a:latin typeface="Calibri"/>
                <a:cs typeface="Calibri"/>
              </a:rPr>
              <a:t>combine </a:t>
            </a:r>
            <a:r>
              <a:rPr sz="1350" spc="-4" dirty="0">
                <a:latin typeface="Calibri"/>
                <a:cs typeface="Calibri"/>
              </a:rPr>
              <a:t>(or </a:t>
            </a:r>
            <a:r>
              <a:rPr sz="1350" b="1" i="1" spc="-11" dirty="0">
                <a:latin typeface="Calibri"/>
                <a:cs typeface="Calibri"/>
              </a:rPr>
              <a:t>stack</a:t>
            </a:r>
            <a:r>
              <a:rPr sz="1350" spc="-11" dirty="0">
                <a:latin typeface="Calibri"/>
                <a:cs typeface="Calibri"/>
              </a:rPr>
              <a:t>) </a:t>
            </a:r>
            <a:r>
              <a:rPr sz="1350" spc="-4" dirty="0">
                <a:latin typeface="Calibri"/>
                <a:cs typeface="Calibri"/>
              </a:rPr>
              <a:t>tables  that share </a:t>
            </a:r>
            <a:r>
              <a:rPr sz="1350" dirty="0">
                <a:latin typeface="Calibri"/>
                <a:cs typeface="Calibri"/>
              </a:rPr>
              <a:t>the </a:t>
            </a:r>
            <a:r>
              <a:rPr sz="1350" spc="-11" dirty="0">
                <a:latin typeface="Calibri"/>
                <a:cs typeface="Calibri"/>
              </a:rPr>
              <a:t>exact </a:t>
            </a:r>
            <a:r>
              <a:rPr sz="1350" spc="-4" dirty="0">
                <a:latin typeface="Calibri"/>
                <a:cs typeface="Calibri"/>
              </a:rPr>
              <a:t>same </a:t>
            </a:r>
            <a:r>
              <a:rPr sz="1350" spc="-8" dirty="0">
                <a:latin typeface="Calibri"/>
                <a:cs typeface="Calibri"/>
              </a:rPr>
              <a:t>column </a:t>
            </a:r>
            <a:r>
              <a:rPr sz="1350" spc="-4" dirty="0">
                <a:latin typeface="Calibri"/>
                <a:cs typeface="Calibri"/>
              </a:rPr>
              <a:t>structure </a:t>
            </a:r>
            <a:r>
              <a:rPr sz="1350" dirty="0">
                <a:latin typeface="Calibri"/>
                <a:cs typeface="Calibri"/>
              </a:rPr>
              <a:t>and </a:t>
            </a:r>
            <a:r>
              <a:rPr sz="1350" spc="-11" dirty="0">
                <a:latin typeface="Calibri"/>
                <a:cs typeface="Calibri"/>
              </a:rPr>
              <a:t>data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types</a:t>
            </a:r>
            <a:endParaRPr sz="1350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1388">
              <a:latin typeface="Times New Roman"/>
              <a:cs typeface="Times New Roman"/>
            </a:endParaRPr>
          </a:p>
          <a:p>
            <a:pPr marL="9525" marR="227171">
              <a:spcBef>
                <a:spcPts val="4"/>
              </a:spcBef>
            </a:pPr>
            <a:r>
              <a:rPr sz="1350" dirty="0">
                <a:latin typeface="Calibri"/>
                <a:cs typeface="Calibri"/>
              </a:rPr>
              <a:t>In this </a:t>
            </a:r>
            <a:r>
              <a:rPr sz="1350" spc="-4" dirty="0">
                <a:latin typeface="Calibri"/>
                <a:cs typeface="Calibri"/>
              </a:rPr>
              <a:t>case </a:t>
            </a:r>
            <a:r>
              <a:rPr sz="1350" spc="-15" dirty="0">
                <a:latin typeface="Calibri"/>
                <a:cs typeface="Calibri"/>
              </a:rPr>
              <a:t>we’re </a:t>
            </a:r>
            <a:r>
              <a:rPr sz="1350" dirty="0">
                <a:latin typeface="Calibri"/>
                <a:cs typeface="Calibri"/>
              </a:rPr>
              <a:t>appending the  </a:t>
            </a:r>
            <a:r>
              <a:rPr sz="1350" b="1" spc="-8" dirty="0">
                <a:latin typeface="Calibri"/>
                <a:cs typeface="Calibri"/>
              </a:rPr>
              <a:t>AdventureWorks_Sales_2015 </a:t>
            </a:r>
            <a:r>
              <a:rPr sz="1350" spc="-8" dirty="0">
                <a:latin typeface="Calibri"/>
                <a:cs typeface="Calibri"/>
              </a:rPr>
              <a:t>table </a:t>
            </a:r>
            <a:r>
              <a:rPr sz="1350" spc="-11" dirty="0">
                <a:latin typeface="Calibri"/>
                <a:cs typeface="Calibri"/>
              </a:rPr>
              <a:t>to </a:t>
            </a:r>
            <a:r>
              <a:rPr sz="1350" dirty="0">
                <a:latin typeface="Calibri"/>
                <a:cs typeface="Calibri"/>
              </a:rPr>
              <a:t>the  </a:t>
            </a:r>
            <a:r>
              <a:rPr sz="1350" b="1" spc="-8" dirty="0">
                <a:latin typeface="Calibri"/>
                <a:cs typeface="Calibri"/>
              </a:rPr>
              <a:t>AdventureWorks_Sales_2016 </a:t>
            </a:r>
            <a:r>
              <a:rPr sz="1350" spc="-4" dirty="0">
                <a:latin typeface="Calibri"/>
                <a:cs typeface="Calibri"/>
              </a:rPr>
              <a:t>table, </a:t>
            </a:r>
            <a:r>
              <a:rPr sz="1350" dirty="0">
                <a:latin typeface="Calibri"/>
                <a:cs typeface="Calibri"/>
              </a:rPr>
              <a:t>which is </a:t>
            </a:r>
            <a:r>
              <a:rPr sz="1350" spc="-4" dirty="0">
                <a:latin typeface="Calibri"/>
                <a:cs typeface="Calibri"/>
              </a:rPr>
              <a:t>valid since  they </a:t>
            </a:r>
            <a:r>
              <a:rPr sz="1350" spc="-8" dirty="0">
                <a:latin typeface="Calibri"/>
                <a:cs typeface="Calibri"/>
              </a:rPr>
              <a:t>share </a:t>
            </a:r>
            <a:r>
              <a:rPr sz="1350" spc="-4" dirty="0">
                <a:latin typeface="Calibri"/>
                <a:cs typeface="Calibri"/>
              </a:rPr>
              <a:t>identical </a:t>
            </a:r>
            <a:r>
              <a:rPr sz="1350" spc="-8" dirty="0">
                <a:latin typeface="Calibri"/>
                <a:cs typeface="Calibri"/>
              </a:rPr>
              <a:t>table</a:t>
            </a:r>
            <a:r>
              <a:rPr sz="1350" spc="38" dirty="0">
                <a:latin typeface="Calibri"/>
                <a:cs typeface="Calibri"/>
              </a:rPr>
              <a:t> </a:t>
            </a:r>
            <a:r>
              <a:rPr sz="1350" spc="-4" dirty="0">
                <a:latin typeface="Calibri"/>
                <a:cs typeface="Calibri"/>
              </a:rPr>
              <a:t>structures</a:t>
            </a:r>
            <a:endParaRPr sz="1350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1388">
              <a:latin typeface="Times New Roman"/>
              <a:cs typeface="Times New Roman"/>
            </a:endParaRPr>
          </a:p>
          <a:p>
            <a:pPr marL="9525"/>
            <a:r>
              <a:rPr sz="1350" b="1" spc="-8" dirty="0">
                <a:latin typeface="Calibri"/>
                <a:cs typeface="Calibri"/>
              </a:rPr>
              <a:t>NOTE: </a:t>
            </a:r>
            <a:r>
              <a:rPr sz="1350" dirty="0">
                <a:latin typeface="Calibri"/>
                <a:cs typeface="Calibri"/>
              </a:rPr>
              <a:t>Appending </a:t>
            </a:r>
            <a:r>
              <a:rPr sz="1350" b="1" i="1" spc="-4" dirty="0">
                <a:latin typeface="Calibri"/>
                <a:cs typeface="Calibri"/>
              </a:rPr>
              <a:t>adds rows </a:t>
            </a:r>
            <a:r>
              <a:rPr sz="1350" spc="-11" dirty="0">
                <a:latin typeface="Calibri"/>
                <a:cs typeface="Calibri"/>
              </a:rPr>
              <a:t>to </a:t>
            </a:r>
            <a:r>
              <a:rPr sz="1350" dirty="0">
                <a:latin typeface="Calibri"/>
                <a:cs typeface="Calibri"/>
              </a:rPr>
              <a:t>an </a:t>
            </a:r>
            <a:r>
              <a:rPr sz="1350" spc="-8" dirty="0">
                <a:latin typeface="Calibri"/>
                <a:cs typeface="Calibri"/>
              </a:rPr>
              <a:t>existing</a:t>
            </a:r>
            <a:r>
              <a:rPr sz="1350" spc="41" dirty="0">
                <a:latin typeface="Calibri"/>
                <a:cs typeface="Calibri"/>
              </a:rPr>
              <a:t> </a:t>
            </a:r>
            <a:r>
              <a:rPr sz="1350" spc="-8" dirty="0">
                <a:latin typeface="Calibri"/>
                <a:cs typeface="Calibri"/>
              </a:rPr>
              <a:t>table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244215" y="1042348"/>
            <a:ext cx="2654141" cy="378469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2400" b="0" spc="-4" dirty="0">
                <a:latin typeface="Calibri"/>
                <a:cs typeface="Calibri"/>
              </a:rPr>
              <a:t>APPENDING</a:t>
            </a:r>
            <a:r>
              <a:rPr sz="2400" b="0" spc="-41" dirty="0">
                <a:latin typeface="Calibri"/>
                <a:cs typeface="Calibri"/>
              </a:rPr>
              <a:t> </a:t>
            </a:r>
            <a:r>
              <a:rPr sz="2400" b="0" spc="-8" dirty="0">
                <a:latin typeface="Calibri"/>
                <a:cs typeface="Calibri"/>
              </a:rPr>
              <a:t>QUERIES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1461896"/>
            <a:ext cx="9144000" cy="342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1929955" y="2857538"/>
            <a:ext cx="2005393" cy="2851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1958244" y="2885790"/>
            <a:ext cx="1914049" cy="193834"/>
          </a:xfrm>
          <a:custGeom>
            <a:avLst/>
            <a:gdLst/>
            <a:ahLst/>
            <a:cxnLst/>
            <a:rect l="l" t="t" r="r" b="b"/>
            <a:pathLst>
              <a:path w="2552065" h="258444">
                <a:moveTo>
                  <a:pt x="0" y="258317"/>
                </a:moveTo>
                <a:lnTo>
                  <a:pt x="2551937" y="258317"/>
                </a:lnTo>
                <a:lnTo>
                  <a:pt x="2551937" y="0"/>
                </a:lnTo>
                <a:lnTo>
                  <a:pt x="0" y="0"/>
                </a:lnTo>
                <a:lnTo>
                  <a:pt x="0" y="258317"/>
                </a:lnTo>
                <a:close/>
              </a:path>
            </a:pathLst>
          </a:custGeom>
          <a:ln w="25146">
            <a:solidFill>
              <a:srgbClr val="E6AE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1929955" y="3309585"/>
            <a:ext cx="2005393" cy="2845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1958244" y="3337845"/>
            <a:ext cx="1914049" cy="193358"/>
          </a:xfrm>
          <a:custGeom>
            <a:avLst/>
            <a:gdLst/>
            <a:ahLst/>
            <a:cxnLst/>
            <a:rect l="l" t="t" r="r" b="b"/>
            <a:pathLst>
              <a:path w="2552065" h="257810">
                <a:moveTo>
                  <a:pt x="0" y="257556"/>
                </a:moveTo>
                <a:lnTo>
                  <a:pt x="2551937" y="257556"/>
                </a:lnTo>
                <a:lnTo>
                  <a:pt x="2551937" y="0"/>
                </a:lnTo>
                <a:lnTo>
                  <a:pt x="0" y="0"/>
                </a:lnTo>
                <a:lnTo>
                  <a:pt x="0" y="257556"/>
                </a:lnTo>
                <a:close/>
              </a:path>
            </a:pathLst>
          </a:custGeom>
          <a:ln w="25146">
            <a:solidFill>
              <a:srgbClr val="E6AE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208526" y="1819655"/>
            <a:ext cx="252593" cy="25631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4227100" y="1845659"/>
            <a:ext cx="122873" cy="2476500"/>
          </a:xfrm>
          <a:custGeom>
            <a:avLst/>
            <a:gdLst/>
            <a:ahLst/>
            <a:cxnLst/>
            <a:rect l="l" t="t" r="r" b="b"/>
            <a:pathLst>
              <a:path w="163829" h="3302000">
                <a:moveTo>
                  <a:pt x="0" y="0"/>
                </a:moveTo>
                <a:lnTo>
                  <a:pt x="31873" y="9118"/>
                </a:lnTo>
                <a:lnTo>
                  <a:pt x="57912" y="33988"/>
                </a:lnTo>
                <a:lnTo>
                  <a:pt x="75473" y="70883"/>
                </a:lnTo>
                <a:lnTo>
                  <a:pt x="81914" y="116078"/>
                </a:lnTo>
                <a:lnTo>
                  <a:pt x="81914" y="1418590"/>
                </a:lnTo>
                <a:lnTo>
                  <a:pt x="88356" y="1463784"/>
                </a:lnTo>
                <a:lnTo>
                  <a:pt x="105917" y="1500679"/>
                </a:lnTo>
                <a:lnTo>
                  <a:pt x="131956" y="1525549"/>
                </a:lnTo>
                <a:lnTo>
                  <a:pt x="163829" y="1534668"/>
                </a:lnTo>
                <a:lnTo>
                  <a:pt x="131956" y="1543786"/>
                </a:lnTo>
                <a:lnTo>
                  <a:pt x="105917" y="1568656"/>
                </a:lnTo>
                <a:lnTo>
                  <a:pt x="88356" y="1605551"/>
                </a:lnTo>
                <a:lnTo>
                  <a:pt x="81914" y="1650746"/>
                </a:lnTo>
                <a:lnTo>
                  <a:pt x="81914" y="3185668"/>
                </a:lnTo>
                <a:lnTo>
                  <a:pt x="75473" y="3230862"/>
                </a:lnTo>
                <a:lnTo>
                  <a:pt x="57912" y="3267757"/>
                </a:lnTo>
                <a:lnTo>
                  <a:pt x="31873" y="3292627"/>
                </a:lnTo>
                <a:lnTo>
                  <a:pt x="0" y="3301746"/>
                </a:lnTo>
              </a:path>
            </a:pathLst>
          </a:custGeom>
          <a:ln w="190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468" y="2782624"/>
            <a:ext cx="3992499" cy="29203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342328" y="2801492"/>
            <a:ext cx="3919919" cy="2847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406336" y="1859060"/>
            <a:ext cx="2387727" cy="843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425195" y="1877949"/>
            <a:ext cx="2315147" cy="7709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0478" y="1042348"/>
            <a:ext cx="3000375" cy="378469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2400" b="0" spc="-109" dirty="0">
                <a:latin typeface="Calibri"/>
                <a:cs typeface="Calibri"/>
              </a:rPr>
              <a:t>DATA </a:t>
            </a:r>
            <a:r>
              <a:rPr sz="2400" b="0" spc="-11" dirty="0">
                <a:latin typeface="Calibri"/>
                <a:cs typeface="Calibri"/>
              </a:rPr>
              <a:t>SOURCE</a:t>
            </a:r>
            <a:r>
              <a:rPr sz="2400" b="0" spc="120" dirty="0">
                <a:latin typeface="Calibri"/>
                <a:cs typeface="Calibri"/>
              </a:rPr>
              <a:t> </a:t>
            </a:r>
            <a:r>
              <a:rPr sz="2400" b="0" spc="-4" dirty="0">
                <a:latin typeface="Calibri"/>
                <a:cs typeface="Calibri"/>
              </a:rPr>
              <a:t>SETTINGS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461896"/>
            <a:ext cx="9144000" cy="342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1696783" y="2023643"/>
            <a:ext cx="572624" cy="6886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1725073" y="2051971"/>
            <a:ext cx="481489" cy="597218"/>
          </a:xfrm>
          <a:custGeom>
            <a:avLst/>
            <a:gdLst/>
            <a:ahLst/>
            <a:cxnLst/>
            <a:rect l="l" t="t" r="r" b="b"/>
            <a:pathLst>
              <a:path w="641985" h="796289">
                <a:moveTo>
                  <a:pt x="0" y="796289"/>
                </a:moveTo>
                <a:lnTo>
                  <a:pt x="641604" y="796289"/>
                </a:lnTo>
                <a:lnTo>
                  <a:pt x="641604" y="0"/>
                </a:lnTo>
                <a:lnTo>
                  <a:pt x="0" y="0"/>
                </a:lnTo>
                <a:lnTo>
                  <a:pt x="0" y="796289"/>
                </a:lnTo>
                <a:close/>
              </a:path>
            </a:pathLst>
          </a:custGeom>
          <a:ln w="25146">
            <a:solidFill>
              <a:srgbClr val="E6AE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414338" y="5123497"/>
            <a:ext cx="634355" cy="2651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442627" y="5151787"/>
            <a:ext cx="542925" cy="173831"/>
          </a:xfrm>
          <a:custGeom>
            <a:avLst/>
            <a:gdLst/>
            <a:ahLst/>
            <a:cxnLst/>
            <a:rect l="l" t="t" r="r" b="b"/>
            <a:pathLst>
              <a:path w="723900" h="231775">
                <a:moveTo>
                  <a:pt x="0" y="231647"/>
                </a:moveTo>
                <a:lnTo>
                  <a:pt x="723900" y="231647"/>
                </a:lnTo>
                <a:lnTo>
                  <a:pt x="723900" y="0"/>
                </a:lnTo>
                <a:lnTo>
                  <a:pt x="0" y="0"/>
                </a:lnTo>
                <a:lnTo>
                  <a:pt x="0" y="231647"/>
                </a:lnTo>
                <a:close/>
              </a:path>
            </a:pathLst>
          </a:custGeom>
          <a:ln w="25145">
            <a:solidFill>
              <a:srgbClr val="E6AE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1339787" y="2480691"/>
            <a:ext cx="388144" cy="359569"/>
          </a:xfrm>
          <a:custGeom>
            <a:avLst/>
            <a:gdLst/>
            <a:ahLst/>
            <a:cxnLst/>
            <a:rect l="l" t="t" r="r" b="b"/>
            <a:pathLst>
              <a:path w="517525" h="479425">
                <a:moveTo>
                  <a:pt x="0" y="393953"/>
                </a:moveTo>
                <a:lnTo>
                  <a:pt x="126" y="479171"/>
                </a:lnTo>
                <a:lnTo>
                  <a:pt x="68199" y="427989"/>
                </a:lnTo>
                <a:lnTo>
                  <a:pt x="39750" y="427989"/>
                </a:lnTo>
                <a:lnTo>
                  <a:pt x="17272" y="416687"/>
                </a:lnTo>
                <a:lnTo>
                  <a:pt x="22953" y="405409"/>
                </a:lnTo>
                <a:lnTo>
                  <a:pt x="0" y="393953"/>
                </a:lnTo>
                <a:close/>
              </a:path>
              <a:path w="517525" h="479425">
                <a:moveTo>
                  <a:pt x="22953" y="405409"/>
                </a:moveTo>
                <a:lnTo>
                  <a:pt x="17272" y="416687"/>
                </a:lnTo>
                <a:lnTo>
                  <a:pt x="39750" y="427989"/>
                </a:lnTo>
                <a:lnTo>
                  <a:pt x="45449" y="416636"/>
                </a:lnTo>
                <a:lnTo>
                  <a:pt x="22953" y="405409"/>
                </a:lnTo>
                <a:close/>
              </a:path>
              <a:path w="517525" h="479425">
                <a:moveTo>
                  <a:pt x="45449" y="416636"/>
                </a:moveTo>
                <a:lnTo>
                  <a:pt x="39750" y="427989"/>
                </a:lnTo>
                <a:lnTo>
                  <a:pt x="68199" y="427989"/>
                </a:lnTo>
                <a:lnTo>
                  <a:pt x="45449" y="416636"/>
                </a:lnTo>
                <a:close/>
              </a:path>
              <a:path w="517525" h="479425">
                <a:moveTo>
                  <a:pt x="510031" y="0"/>
                </a:moveTo>
                <a:lnTo>
                  <a:pt x="468375" y="12826"/>
                </a:lnTo>
                <a:lnTo>
                  <a:pt x="426719" y="26162"/>
                </a:lnTo>
                <a:lnTo>
                  <a:pt x="385444" y="40512"/>
                </a:lnTo>
                <a:lnTo>
                  <a:pt x="345186" y="56514"/>
                </a:lnTo>
                <a:lnTo>
                  <a:pt x="305688" y="74802"/>
                </a:lnTo>
                <a:lnTo>
                  <a:pt x="267588" y="95758"/>
                </a:lnTo>
                <a:lnTo>
                  <a:pt x="231394" y="120014"/>
                </a:lnTo>
                <a:lnTo>
                  <a:pt x="197104" y="148082"/>
                </a:lnTo>
                <a:lnTo>
                  <a:pt x="165354" y="179959"/>
                </a:lnTo>
                <a:lnTo>
                  <a:pt x="135890" y="215646"/>
                </a:lnTo>
                <a:lnTo>
                  <a:pt x="108331" y="254126"/>
                </a:lnTo>
                <a:lnTo>
                  <a:pt x="82423" y="295275"/>
                </a:lnTo>
                <a:lnTo>
                  <a:pt x="58038" y="338074"/>
                </a:lnTo>
                <a:lnTo>
                  <a:pt x="34417" y="382650"/>
                </a:lnTo>
                <a:lnTo>
                  <a:pt x="22953" y="405409"/>
                </a:lnTo>
                <a:lnTo>
                  <a:pt x="45449" y="416636"/>
                </a:lnTo>
                <a:lnTo>
                  <a:pt x="56844" y="393953"/>
                </a:lnTo>
                <a:lnTo>
                  <a:pt x="80001" y="350392"/>
                </a:lnTo>
                <a:lnTo>
                  <a:pt x="104140" y="307975"/>
                </a:lnTo>
                <a:lnTo>
                  <a:pt x="116586" y="287654"/>
                </a:lnTo>
                <a:lnTo>
                  <a:pt x="129167" y="268350"/>
                </a:lnTo>
                <a:lnTo>
                  <a:pt x="142494" y="249047"/>
                </a:lnTo>
                <a:lnTo>
                  <a:pt x="155956" y="230759"/>
                </a:lnTo>
                <a:lnTo>
                  <a:pt x="169499" y="213613"/>
                </a:lnTo>
                <a:lnTo>
                  <a:pt x="183817" y="197103"/>
                </a:lnTo>
                <a:lnTo>
                  <a:pt x="198646" y="181483"/>
                </a:lnTo>
                <a:lnTo>
                  <a:pt x="214249" y="166370"/>
                </a:lnTo>
                <a:lnTo>
                  <a:pt x="230124" y="152781"/>
                </a:lnTo>
                <a:lnTo>
                  <a:pt x="246023" y="140335"/>
                </a:lnTo>
                <a:lnTo>
                  <a:pt x="246506" y="139953"/>
                </a:lnTo>
                <a:lnTo>
                  <a:pt x="263398" y="128142"/>
                </a:lnTo>
                <a:lnTo>
                  <a:pt x="263613" y="128142"/>
                </a:lnTo>
                <a:lnTo>
                  <a:pt x="280526" y="117348"/>
                </a:lnTo>
                <a:lnTo>
                  <a:pt x="298831" y="106807"/>
                </a:lnTo>
                <a:lnTo>
                  <a:pt x="317005" y="97282"/>
                </a:lnTo>
                <a:lnTo>
                  <a:pt x="316865" y="97282"/>
                </a:lnTo>
                <a:lnTo>
                  <a:pt x="336042" y="88011"/>
                </a:lnTo>
                <a:lnTo>
                  <a:pt x="336232" y="88011"/>
                </a:lnTo>
                <a:lnTo>
                  <a:pt x="355092" y="79628"/>
                </a:lnTo>
                <a:lnTo>
                  <a:pt x="355343" y="79628"/>
                </a:lnTo>
                <a:lnTo>
                  <a:pt x="394588" y="63881"/>
                </a:lnTo>
                <a:lnTo>
                  <a:pt x="394808" y="63881"/>
                </a:lnTo>
                <a:lnTo>
                  <a:pt x="434484" y="50037"/>
                </a:lnTo>
                <a:lnTo>
                  <a:pt x="475869" y="36829"/>
                </a:lnTo>
                <a:lnTo>
                  <a:pt x="517398" y="24129"/>
                </a:lnTo>
                <a:lnTo>
                  <a:pt x="510031" y="0"/>
                </a:lnTo>
                <a:close/>
              </a:path>
              <a:path w="517525" h="479425">
                <a:moveTo>
                  <a:pt x="80137" y="350138"/>
                </a:moveTo>
                <a:lnTo>
                  <a:pt x="79882" y="350392"/>
                </a:lnTo>
                <a:lnTo>
                  <a:pt x="80137" y="350138"/>
                </a:lnTo>
                <a:close/>
              </a:path>
              <a:path w="517525" h="479425">
                <a:moveTo>
                  <a:pt x="104168" y="307975"/>
                </a:moveTo>
                <a:lnTo>
                  <a:pt x="104012" y="308228"/>
                </a:lnTo>
                <a:lnTo>
                  <a:pt x="104168" y="307975"/>
                </a:lnTo>
                <a:close/>
              </a:path>
              <a:path w="517525" h="479425">
                <a:moveTo>
                  <a:pt x="116704" y="287654"/>
                </a:moveTo>
                <a:lnTo>
                  <a:pt x="116459" y="288036"/>
                </a:lnTo>
                <a:lnTo>
                  <a:pt x="116704" y="287654"/>
                </a:lnTo>
                <a:close/>
              </a:path>
              <a:path w="517525" h="479425">
                <a:moveTo>
                  <a:pt x="142519" y="249047"/>
                </a:moveTo>
                <a:lnTo>
                  <a:pt x="142240" y="249427"/>
                </a:lnTo>
                <a:lnTo>
                  <a:pt x="142519" y="249047"/>
                </a:lnTo>
                <a:close/>
              </a:path>
              <a:path w="517525" h="479425">
                <a:moveTo>
                  <a:pt x="156001" y="230759"/>
                </a:moveTo>
                <a:lnTo>
                  <a:pt x="155701" y="231139"/>
                </a:lnTo>
                <a:lnTo>
                  <a:pt x="156001" y="230759"/>
                </a:lnTo>
                <a:close/>
              </a:path>
              <a:path w="517525" h="479425">
                <a:moveTo>
                  <a:pt x="169799" y="213233"/>
                </a:moveTo>
                <a:lnTo>
                  <a:pt x="169418" y="213613"/>
                </a:lnTo>
                <a:lnTo>
                  <a:pt x="169799" y="213233"/>
                </a:lnTo>
                <a:close/>
              </a:path>
              <a:path w="517525" h="479425">
                <a:moveTo>
                  <a:pt x="184150" y="196723"/>
                </a:moveTo>
                <a:lnTo>
                  <a:pt x="183769" y="197103"/>
                </a:lnTo>
                <a:lnTo>
                  <a:pt x="184150" y="196723"/>
                </a:lnTo>
                <a:close/>
              </a:path>
              <a:path w="517525" h="479425">
                <a:moveTo>
                  <a:pt x="214331" y="166370"/>
                </a:moveTo>
                <a:lnTo>
                  <a:pt x="213741" y="166877"/>
                </a:lnTo>
                <a:lnTo>
                  <a:pt x="214331" y="166370"/>
                </a:lnTo>
                <a:close/>
              </a:path>
              <a:path w="517525" h="479425">
                <a:moveTo>
                  <a:pt x="230226" y="152781"/>
                </a:moveTo>
                <a:lnTo>
                  <a:pt x="229743" y="153162"/>
                </a:lnTo>
                <a:lnTo>
                  <a:pt x="230226" y="152781"/>
                </a:lnTo>
                <a:close/>
              </a:path>
              <a:path w="517525" h="479425">
                <a:moveTo>
                  <a:pt x="246219" y="140180"/>
                </a:moveTo>
                <a:lnTo>
                  <a:pt x="245999" y="140335"/>
                </a:lnTo>
                <a:lnTo>
                  <a:pt x="246219" y="140180"/>
                </a:lnTo>
                <a:close/>
              </a:path>
              <a:path w="517525" h="479425">
                <a:moveTo>
                  <a:pt x="246542" y="139953"/>
                </a:moveTo>
                <a:lnTo>
                  <a:pt x="246219" y="140180"/>
                </a:lnTo>
                <a:lnTo>
                  <a:pt x="246542" y="139953"/>
                </a:lnTo>
                <a:close/>
              </a:path>
              <a:path w="517525" h="479425">
                <a:moveTo>
                  <a:pt x="263613" y="128142"/>
                </a:moveTo>
                <a:lnTo>
                  <a:pt x="263398" y="128142"/>
                </a:lnTo>
                <a:lnTo>
                  <a:pt x="263017" y="128524"/>
                </a:lnTo>
                <a:lnTo>
                  <a:pt x="263613" y="128142"/>
                </a:lnTo>
                <a:close/>
              </a:path>
              <a:path w="517525" h="479425">
                <a:moveTo>
                  <a:pt x="280924" y="117094"/>
                </a:moveTo>
                <a:lnTo>
                  <a:pt x="280416" y="117348"/>
                </a:lnTo>
                <a:lnTo>
                  <a:pt x="280924" y="117094"/>
                </a:lnTo>
                <a:close/>
              </a:path>
              <a:path w="517525" h="479425">
                <a:moveTo>
                  <a:pt x="298931" y="106807"/>
                </a:moveTo>
                <a:lnTo>
                  <a:pt x="298450" y="107061"/>
                </a:lnTo>
                <a:lnTo>
                  <a:pt x="298931" y="106807"/>
                </a:lnTo>
                <a:close/>
              </a:path>
              <a:path w="517525" h="479425">
                <a:moveTo>
                  <a:pt x="317245" y="97154"/>
                </a:moveTo>
                <a:lnTo>
                  <a:pt x="316865" y="97282"/>
                </a:lnTo>
                <a:lnTo>
                  <a:pt x="317005" y="97282"/>
                </a:lnTo>
                <a:lnTo>
                  <a:pt x="317245" y="97154"/>
                </a:lnTo>
                <a:close/>
              </a:path>
              <a:path w="517525" h="479425">
                <a:moveTo>
                  <a:pt x="336232" y="88011"/>
                </a:moveTo>
                <a:lnTo>
                  <a:pt x="336042" y="88011"/>
                </a:lnTo>
                <a:lnTo>
                  <a:pt x="335661" y="88264"/>
                </a:lnTo>
                <a:lnTo>
                  <a:pt x="336232" y="88011"/>
                </a:lnTo>
                <a:close/>
              </a:path>
              <a:path w="517525" h="479425">
                <a:moveTo>
                  <a:pt x="355343" y="79628"/>
                </a:moveTo>
                <a:lnTo>
                  <a:pt x="355092" y="79628"/>
                </a:lnTo>
                <a:lnTo>
                  <a:pt x="354711" y="79883"/>
                </a:lnTo>
                <a:lnTo>
                  <a:pt x="355343" y="79628"/>
                </a:lnTo>
                <a:close/>
              </a:path>
              <a:path w="517525" h="479425">
                <a:moveTo>
                  <a:pt x="394808" y="63881"/>
                </a:moveTo>
                <a:lnTo>
                  <a:pt x="394588" y="63881"/>
                </a:lnTo>
                <a:lnTo>
                  <a:pt x="394081" y="64135"/>
                </a:lnTo>
                <a:lnTo>
                  <a:pt x="394808" y="63881"/>
                </a:lnTo>
                <a:close/>
              </a:path>
            </a:pathLst>
          </a:custGeom>
          <a:solidFill>
            <a:srgbClr val="E6AE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4677156" y="1765363"/>
            <a:ext cx="3808476" cy="18127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4696015" y="1784222"/>
            <a:ext cx="3735896" cy="17402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975169" y="2380678"/>
            <a:ext cx="3768566" cy="2854643"/>
          </a:xfrm>
          <a:custGeom>
            <a:avLst/>
            <a:gdLst/>
            <a:ahLst/>
            <a:cxnLst/>
            <a:rect l="l" t="t" r="r" b="b"/>
            <a:pathLst>
              <a:path w="5024755" h="3806190">
                <a:moveTo>
                  <a:pt x="732663" y="3538093"/>
                </a:moveTo>
                <a:lnTo>
                  <a:pt x="550926" y="3600335"/>
                </a:lnTo>
                <a:lnTo>
                  <a:pt x="368046" y="3661359"/>
                </a:lnTo>
                <a:lnTo>
                  <a:pt x="0" y="3781920"/>
                </a:lnTo>
                <a:lnTo>
                  <a:pt x="7874" y="3805821"/>
                </a:lnTo>
                <a:lnTo>
                  <a:pt x="447486" y="3661333"/>
                </a:lnTo>
                <a:lnTo>
                  <a:pt x="628592" y="3600297"/>
                </a:lnTo>
                <a:lnTo>
                  <a:pt x="740791" y="3561905"/>
                </a:lnTo>
                <a:lnTo>
                  <a:pt x="807943" y="3538220"/>
                </a:lnTo>
                <a:lnTo>
                  <a:pt x="732536" y="3538220"/>
                </a:lnTo>
                <a:close/>
              </a:path>
              <a:path w="5024755" h="3806190">
                <a:moveTo>
                  <a:pt x="368046" y="3661333"/>
                </a:moveTo>
                <a:close/>
              </a:path>
              <a:path w="5024755" h="3806190">
                <a:moveTo>
                  <a:pt x="550926" y="3600297"/>
                </a:moveTo>
                <a:close/>
              </a:path>
              <a:path w="5024755" h="3806190">
                <a:moveTo>
                  <a:pt x="912622" y="3474593"/>
                </a:moveTo>
                <a:lnTo>
                  <a:pt x="732536" y="3538220"/>
                </a:lnTo>
                <a:lnTo>
                  <a:pt x="807943" y="3538220"/>
                </a:lnTo>
                <a:lnTo>
                  <a:pt x="921004" y="3498342"/>
                </a:lnTo>
                <a:lnTo>
                  <a:pt x="985481" y="3474720"/>
                </a:lnTo>
                <a:lnTo>
                  <a:pt x="912494" y="3474720"/>
                </a:lnTo>
                <a:lnTo>
                  <a:pt x="912622" y="3474593"/>
                </a:lnTo>
                <a:close/>
              </a:path>
              <a:path w="5024755" h="3806190">
                <a:moveTo>
                  <a:pt x="1265936" y="3342259"/>
                </a:moveTo>
                <a:lnTo>
                  <a:pt x="1090295" y="3409569"/>
                </a:lnTo>
                <a:lnTo>
                  <a:pt x="912494" y="3474720"/>
                </a:lnTo>
                <a:lnTo>
                  <a:pt x="985481" y="3474720"/>
                </a:lnTo>
                <a:lnTo>
                  <a:pt x="1099185" y="3433064"/>
                </a:lnTo>
                <a:lnTo>
                  <a:pt x="1275080" y="3365754"/>
                </a:lnTo>
                <a:lnTo>
                  <a:pt x="1333010" y="3342386"/>
                </a:lnTo>
                <a:lnTo>
                  <a:pt x="1265809" y="3342386"/>
                </a:lnTo>
                <a:close/>
              </a:path>
              <a:path w="5024755" h="3806190">
                <a:moveTo>
                  <a:pt x="1090549" y="3409442"/>
                </a:moveTo>
                <a:lnTo>
                  <a:pt x="1090202" y="3409569"/>
                </a:lnTo>
                <a:lnTo>
                  <a:pt x="1090549" y="3409442"/>
                </a:lnTo>
                <a:close/>
              </a:path>
              <a:path w="5024755" h="3806190">
                <a:moveTo>
                  <a:pt x="1438402" y="3272663"/>
                </a:moveTo>
                <a:lnTo>
                  <a:pt x="1265809" y="3342386"/>
                </a:lnTo>
                <a:lnTo>
                  <a:pt x="1333010" y="3342386"/>
                </a:lnTo>
                <a:lnTo>
                  <a:pt x="1447927" y="3296030"/>
                </a:lnTo>
                <a:lnTo>
                  <a:pt x="1502305" y="3272790"/>
                </a:lnTo>
                <a:lnTo>
                  <a:pt x="1438275" y="3272790"/>
                </a:lnTo>
                <a:close/>
              </a:path>
              <a:path w="5024755" h="3806190">
                <a:moveTo>
                  <a:pt x="1934337" y="3046349"/>
                </a:moveTo>
                <a:lnTo>
                  <a:pt x="1772793" y="3125216"/>
                </a:lnTo>
                <a:lnTo>
                  <a:pt x="1607312" y="3200527"/>
                </a:lnTo>
                <a:lnTo>
                  <a:pt x="1438275" y="3272790"/>
                </a:lnTo>
                <a:lnTo>
                  <a:pt x="1502305" y="3272790"/>
                </a:lnTo>
                <a:lnTo>
                  <a:pt x="1617599" y="3223514"/>
                </a:lnTo>
                <a:lnTo>
                  <a:pt x="1783588" y="3147949"/>
                </a:lnTo>
                <a:lnTo>
                  <a:pt x="1945640" y="3068955"/>
                </a:lnTo>
                <a:lnTo>
                  <a:pt x="1988050" y="3046603"/>
                </a:lnTo>
                <a:lnTo>
                  <a:pt x="1934083" y="3046603"/>
                </a:lnTo>
                <a:lnTo>
                  <a:pt x="1934337" y="3046349"/>
                </a:lnTo>
                <a:close/>
              </a:path>
              <a:path w="5024755" h="3806190">
                <a:moveTo>
                  <a:pt x="1607566" y="3200400"/>
                </a:moveTo>
                <a:lnTo>
                  <a:pt x="1607268" y="3200527"/>
                </a:lnTo>
                <a:lnTo>
                  <a:pt x="1607566" y="3200400"/>
                </a:lnTo>
                <a:close/>
              </a:path>
              <a:path w="5024755" h="3806190">
                <a:moveTo>
                  <a:pt x="2141793" y="2963926"/>
                </a:moveTo>
                <a:lnTo>
                  <a:pt x="2091054" y="2963926"/>
                </a:lnTo>
                <a:lnTo>
                  <a:pt x="1934083" y="3046603"/>
                </a:lnTo>
                <a:lnTo>
                  <a:pt x="1988050" y="3046603"/>
                </a:lnTo>
                <a:lnTo>
                  <a:pt x="2102993" y="2986024"/>
                </a:lnTo>
                <a:lnTo>
                  <a:pt x="2141793" y="2963926"/>
                </a:lnTo>
                <a:close/>
              </a:path>
              <a:path w="5024755" h="3806190">
                <a:moveTo>
                  <a:pt x="2504154" y="2739390"/>
                </a:moveTo>
                <a:lnTo>
                  <a:pt x="2460244" y="2739390"/>
                </a:lnTo>
                <a:lnTo>
                  <a:pt x="2388997" y="2786761"/>
                </a:lnTo>
                <a:lnTo>
                  <a:pt x="2242439" y="2877693"/>
                </a:lnTo>
                <a:lnTo>
                  <a:pt x="2090674" y="2964053"/>
                </a:lnTo>
                <a:lnTo>
                  <a:pt x="2091054" y="2963926"/>
                </a:lnTo>
                <a:lnTo>
                  <a:pt x="2141793" y="2963926"/>
                </a:lnTo>
                <a:lnTo>
                  <a:pt x="2255520" y="2899156"/>
                </a:lnTo>
                <a:lnTo>
                  <a:pt x="2402713" y="2807716"/>
                </a:lnTo>
                <a:lnTo>
                  <a:pt x="2474214" y="2760218"/>
                </a:lnTo>
                <a:lnTo>
                  <a:pt x="2504154" y="2739390"/>
                </a:lnTo>
                <a:close/>
              </a:path>
              <a:path w="5024755" h="3806190">
                <a:moveTo>
                  <a:pt x="2242820" y="2877439"/>
                </a:moveTo>
                <a:lnTo>
                  <a:pt x="2242373" y="2877693"/>
                </a:lnTo>
                <a:lnTo>
                  <a:pt x="2242820" y="2877439"/>
                </a:lnTo>
                <a:close/>
              </a:path>
              <a:path w="5024755" h="3806190">
                <a:moveTo>
                  <a:pt x="2389378" y="2786507"/>
                </a:moveTo>
                <a:lnTo>
                  <a:pt x="2388968" y="2786761"/>
                </a:lnTo>
                <a:lnTo>
                  <a:pt x="2389378" y="2786507"/>
                </a:lnTo>
                <a:close/>
              </a:path>
              <a:path w="5024755" h="3806190">
                <a:moveTo>
                  <a:pt x="2639111" y="2641219"/>
                </a:moveTo>
                <a:lnTo>
                  <a:pt x="2597785" y="2641219"/>
                </a:lnTo>
                <a:lnTo>
                  <a:pt x="2529586" y="2691130"/>
                </a:lnTo>
                <a:lnTo>
                  <a:pt x="2459990" y="2739517"/>
                </a:lnTo>
                <a:lnTo>
                  <a:pt x="2460244" y="2739390"/>
                </a:lnTo>
                <a:lnTo>
                  <a:pt x="2504154" y="2739390"/>
                </a:lnTo>
                <a:lnTo>
                  <a:pt x="2544318" y="2711450"/>
                </a:lnTo>
                <a:lnTo>
                  <a:pt x="2612771" y="2661412"/>
                </a:lnTo>
                <a:lnTo>
                  <a:pt x="2639111" y="2641219"/>
                </a:lnTo>
                <a:close/>
              </a:path>
              <a:path w="5024755" h="3806190">
                <a:moveTo>
                  <a:pt x="2529840" y="2690876"/>
                </a:moveTo>
                <a:lnTo>
                  <a:pt x="2529475" y="2691130"/>
                </a:lnTo>
                <a:lnTo>
                  <a:pt x="2529840" y="2690876"/>
                </a:lnTo>
                <a:close/>
              </a:path>
              <a:path w="5024755" h="3806190">
                <a:moveTo>
                  <a:pt x="2664206" y="2590165"/>
                </a:moveTo>
                <a:lnTo>
                  <a:pt x="2597531" y="2641346"/>
                </a:lnTo>
                <a:lnTo>
                  <a:pt x="2597785" y="2641219"/>
                </a:lnTo>
                <a:lnTo>
                  <a:pt x="2639111" y="2641219"/>
                </a:lnTo>
                <a:lnTo>
                  <a:pt x="2679700" y="2610104"/>
                </a:lnTo>
                <a:lnTo>
                  <a:pt x="2703501" y="2590546"/>
                </a:lnTo>
                <a:lnTo>
                  <a:pt x="2663952" y="2590546"/>
                </a:lnTo>
                <a:lnTo>
                  <a:pt x="2664206" y="2590165"/>
                </a:lnTo>
                <a:close/>
              </a:path>
              <a:path w="5024755" h="3806190">
                <a:moveTo>
                  <a:pt x="2828566" y="2480564"/>
                </a:moveTo>
                <a:lnTo>
                  <a:pt x="2792349" y="2480564"/>
                </a:lnTo>
                <a:lnTo>
                  <a:pt x="2728722" y="2537333"/>
                </a:lnTo>
                <a:lnTo>
                  <a:pt x="2663952" y="2590546"/>
                </a:lnTo>
                <a:lnTo>
                  <a:pt x="2703501" y="2590546"/>
                </a:lnTo>
                <a:lnTo>
                  <a:pt x="2745232" y="2556256"/>
                </a:lnTo>
                <a:lnTo>
                  <a:pt x="2809240" y="2499106"/>
                </a:lnTo>
                <a:lnTo>
                  <a:pt x="2828566" y="2480564"/>
                </a:lnTo>
                <a:close/>
              </a:path>
              <a:path w="5024755" h="3806190">
                <a:moveTo>
                  <a:pt x="2729103" y="2536952"/>
                </a:moveTo>
                <a:lnTo>
                  <a:pt x="2728639" y="2537333"/>
                </a:lnTo>
                <a:lnTo>
                  <a:pt x="2729103" y="2536952"/>
                </a:lnTo>
                <a:close/>
              </a:path>
              <a:path w="5024755" h="3806190">
                <a:moveTo>
                  <a:pt x="2889410" y="2421001"/>
                </a:moveTo>
                <a:lnTo>
                  <a:pt x="2854198" y="2421001"/>
                </a:lnTo>
                <a:lnTo>
                  <a:pt x="2791968" y="2480818"/>
                </a:lnTo>
                <a:lnTo>
                  <a:pt x="2792349" y="2480564"/>
                </a:lnTo>
                <a:lnTo>
                  <a:pt x="2828566" y="2480564"/>
                </a:lnTo>
                <a:lnTo>
                  <a:pt x="2871851" y="2439035"/>
                </a:lnTo>
                <a:lnTo>
                  <a:pt x="2889410" y="2421001"/>
                </a:lnTo>
                <a:close/>
              </a:path>
              <a:path w="5024755" h="3806190">
                <a:moveTo>
                  <a:pt x="3007487" y="2294128"/>
                </a:moveTo>
                <a:lnTo>
                  <a:pt x="2974213" y="2294128"/>
                </a:lnTo>
                <a:lnTo>
                  <a:pt x="2914523" y="2359152"/>
                </a:lnTo>
                <a:lnTo>
                  <a:pt x="2854093" y="2421101"/>
                </a:lnTo>
                <a:lnTo>
                  <a:pt x="2889410" y="2421001"/>
                </a:lnTo>
                <a:lnTo>
                  <a:pt x="2932938" y="2376297"/>
                </a:lnTo>
                <a:lnTo>
                  <a:pt x="2992882" y="2311019"/>
                </a:lnTo>
                <a:lnTo>
                  <a:pt x="3007487" y="2294128"/>
                </a:lnTo>
                <a:close/>
              </a:path>
              <a:path w="5024755" h="3806190">
                <a:moveTo>
                  <a:pt x="2914777" y="2358771"/>
                </a:moveTo>
                <a:lnTo>
                  <a:pt x="2914406" y="2359152"/>
                </a:lnTo>
                <a:lnTo>
                  <a:pt x="2914777" y="2358771"/>
                </a:lnTo>
                <a:close/>
              </a:path>
              <a:path w="5024755" h="3806190">
                <a:moveTo>
                  <a:pt x="3064779" y="2227072"/>
                </a:moveTo>
                <a:lnTo>
                  <a:pt x="3032252" y="2227072"/>
                </a:lnTo>
                <a:lnTo>
                  <a:pt x="2973959" y="2294382"/>
                </a:lnTo>
                <a:lnTo>
                  <a:pt x="2974213" y="2294128"/>
                </a:lnTo>
                <a:lnTo>
                  <a:pt x="3007487" y="2294128"/>
                </a:lnTo>
                <a:lnTo>
                  <a:pt x="3051302" y="2243455"/>
                </a:lnTo>
                <a:lnTo>
                  <a:pt x="3064779" y="2227072"/>
                </a:lnTo>
                <a:close/>
              </a:path>
              <a:path w="5024755" h="3806190">
                <a:moveTo>
                  <a:pt x="3120909" y="2158111"/>
                </a:moveTo>
                <a:lnTo>
                  <a:pt x="3089021" y="2158111"/>
                </a:lnTo>
                <a:lnTo>
                  <a:pt x="3031998" y="2227326"/>
                </a:lnTo>
                <a:lnTo>
                  <a:pt x="3032252" y="2227072"/>
                </a:lnTo>
                <a:lnTo>
                  <a:pt x="3064779" y="2227072"/>
                </a:lnTo>
                <a:lnTo>
                  <a:pt x="3108452" y="2173986"/>
                </a:lnTo>
                <a:lnTo>
                  <a:pt x="3120909" y="2158111"/>
                </a:lnTo>
                <a:close/>
              </a:path>
              <a:path w="5024755" h="3806190">
                <a:moveTo>
                  <a:pt x="3385805" y="1790445"/>
                </a:moveTo>
                <a:lnTo>
                  <a:pt x="3355848" y="1790445"/>
                </a:lnTo>
                <a:lnTo>
                  <a:pt x="3252216" y="1941322"/>
                </a:lnTo>
                <a:lnTo>
                  <a:pt x="3198876" y="2014982"/>
                </a:lnTo>
                <a:lnTo>
                  <a:pt x="3144520" y="2087499"/>
                </a:lnTo>
                <a:lnTo>
                  <a:pt x="3088766" y="2158238"/>
                </a:lnTo>
                <a:lnTo>
                  <a:pt x="3089021" y="2158111"/>
                </a:lnTo>
                <a:lnTo>
                  <a:pt x="3120909" y="2158111"/>
                </a:lnTo>
                <a:lnTo>
                  <a:pt x="3164459" y="2102612"/>
                </a:lnTo>
                <a:lnTo>
                  <a:pt x="3219196" y="2029714"/>
                </a:lnTo>
                <a:lnTo>
                  <a:pt x="3272790" y="1955673"/>
                </a:lnTo>
                <a:lnTo>
                  <a:pt x="3376676" y="1804543"/>
                </a:lnTo>
                <a:lnTo>
                  <a:pt x="3385805" y="1790445"/>
                </a:lnTo>
                <a:close/>
              </a:path>
              <a:path w="5024755" h="3806190">
                <a:moveTo>
                  <a:pt x="3144647" y="2087245"/>
                </a:moveTo>
                <a:lnTo>
                  <a:pt x="3144447" y="2087499"/>
                </a:lnTo>
                <a:lnTo>
                  <a:pt x="3144647" y="2087245"/>
                </a:lnTo>
                <a:close/>
              </a:path>
              <a:path w="5024755" h="3806190">
                <a:moveTo>
                  <a:pt x="3199003" y="2014728"/>
                </a:moveTo>
                <a:lnTo>
                  <a:pt x="3198812" y="2014982"/>
                </a:lnTo>
                <a:lnTo>
                  <a:pt x="3199003" y="2014728"/>
                </a:lnTo>
                <a:close/>
              </a:path>
              <a:path w="5024755" h="3806190">
                <a:moveTo>
                  <a:pt x="3252343" y="1941068"/>
                </a:moveTo>
                <a:lnTo>
                  <a:pt x="3252159" y="1941322"/>
                </a:lnTo>
                <a:lnTo>
                  <a:pt x="3252343" y="1941068"/>
                </a:lnTo>
                <a:close/>
              </a:path>
              <a:path w="5024755" h="3806190">
                <a:moveTo>
                  <a:pt x="3579723" y="1483995"/>
                </a:moveTo>
                <a:lnTo>
                  <a:pt x="3550412" y="1483995"/>
                </a:lnTo>
                <a:lnTo>
                  <a:pt x="3454781" y="1637664"/>
                </a:lnTo>
                <a:lnTo>
                  <a:pt x="3355594" y="1790700"/>
                </a:lnTo>
                <a:lnTo>
                  <a:pt x="3355848" y="1790445"/>
                </a:lnTo>
                <a:lnTo>
                  <a:pt x="3385805" y="1790445"/>
                </a:lnTo>
                <a:lnTo>
                  <a:pt x="3476116" y="1651000"/>
                </a:lnTo>
                <a:lnTo>
                  <a:pt x="3571748" y="1497202"/>
                </a:lnTo>
                <a:lnTo>
                  <a:pt x="3579723" y="1483995"/>
                </a:lnTo>
                <a:close/>
              </a:path>
              <a:path w="5024755" h="3806190">
                <a:moveTo>
                  <a:pt x="3454908" y="1637411"/>
                </a:moveTo>
                <a:lnTo>
                  <a:pt x="3454743" y="1637664"/>
                </a:lnTo>
                <a:lnTo>
                  <a:pt x="3454908" y="1637411"/>
                </a:lnTo>
                <a:close/>
              </a:path>
              <a:path w="5024755" h="3806190">
                <a:moveTo>
                  <a:pt x="4947927" y="25556"/>
                </a:moveTo>
                <a:lnTo>
                  <a:pt x="4905502" y="28828"/>
                </a:lnTo>
                <a:lnTo>
                  <a:pt x="4864227" y="33782"/>
                </a:lnTo>
                <a:lnTo>
                  <a:pt x="4821809" y="41528"/>
                </a:lnTo>
                <a:lnTo>
                  <a:pt x="4778121" y="52197"/>
                </a:lnTo>
                <a:lnTo>
                  <a:pt x="4732528" y="66675"/>
                </a:lnTo>
                <a:lnTo>
                  <a:pt x="4685284" y="85598"/>
                </a:lnTo>
                <a:lnTo>
                  <a:pt x="4635754" y="109474"/>
                </a:lnTo>
                <a:lnTo>
                  <a:pt x="4583938" y="138937"/>
                </a:lnTo>
                <a:lnTo>
                  <a:pt x="4529455" y="174625"/>
                </a:lnTo>
                <a:lnTo>
                  <a:pt x="4472178" y="217042"/>
                </a:lnTo>
                <a:lnTo>
                  <a:pt x="4442333" y="240919"/>
                </a:lnTo>
                <a:lnTo>
                  <a:pt x="4411599" y="266826"/>
                </a:lnTo>
                <a:lnTo>
                  <a:pt x="4380103" y="294639"/>
                </a:lnTo>
                <a:lnTo>
                  <a:pt x="4347718" y="324612"/>
                </a:lnTo>
                <a:lnTo>
                  <a:pt x="4314317" y="356742"/>
                </a:lnTo>
                <a:lnTo>
                  <a:pt x="4279654" y="391413"/>
                </a:lnTo>
                <a:lnTo>
                  <a:pt x="4244594" y="427609"/>
                </a:lnTo>
                <a:lnTo>
                  <a:pt x="4208145" y="466725"/>
                </a:lnTo>
                <a:lnTo>
                  <a:pt x="4170934" y="509142"/>
                </a:lnTo>
                <a:lnTo>
                  <a:pt x="4133341" y="555751"/>
                </a:lnTo>
                <a:lnTo>
                  <a:pt x="4095369" y="605789"/>
                </a:lnTo>
                <a:lnTo>
                  <a:pt x="4057015" y="659257"/>
                </a:lnTo>
                <a:lnTo>
                  <a:pt x="4018153" y="716152"/>
                </a:lnTo>
                <a:lnTo>
                  <a:pt x="3978910" y="775842"/>
                </a:lnTo>
                <a:lnTo>
                  <a:pt x="3939032" y="838200"/>
                </a:lnTo>
                <a:lnTo>
                  <a:pt x="3898646" y="903224"/>
                </a:lnTo>
                <a:lnTo>
                  <a:pt x="3857625" y="970407"/>
                </a:lnTo>
                <a:lnTo>
                  <a:pt x="3815969" y="1039622"/>
                </a:lnTo>
                <a:lnTo>
                  <a:pt x="3773551" y="1110614"/>
                </a:lnTo>
                <a:lnTo>
                  <a:pt x="3642106" y="1331976"/>
                </a:lnTo>
                <a:lnTo>
                  <a:pt x="3550285" y="1484122"/>
                </a:lnTo>
                <a:lnTo>
                  <a:pt x="3579723" y="1483995"/>
                </a:lnTo>
                <a:lnTo>
                  <a:pt x="3663696" y="1344929"/>
                </a:lnTo>
                <a:lnTo>
                  <a:pt x="3837559" y="1052576"/>
                </a:lnTo>
                <a:lnTo>
                  <a:pt x="3879088" y="983488"/>
                </a:lnTo>
                <a:lnTo>
                  <a:pt x="3920109" y="916304"/>
                </a:lnTo>
                <a:lnTo>
                  <a:pt x="3960289" y="851662"/>
                </a:lnTo>
                <a:lnTo>
                  <a:pt x="4000037" y="789559"/>
                </a:lnTo>
                <a:lnTo>
                  <a:pt x="4039108" y="729996"/>
                </a:lnTo>
                <a:lnTo>
                  <a:pt x="4077542" y="673862"/>
                </a:lnTo>
                <a:lnTo>
                  <a:pt x="4115689" y="620649"/>
                </a:lnTo>
                <a:lnTo>
                  <a:pt x="4153088" y="571373"/>
                </a:lnTo>
                <a:lnTo>
                  <a:pt x="4190057" y="525526"/>
                </a:lnTo>
                <a:lnTo>
                  <a:pt x="4226717" y="483742"/>
                </a:lnTo>
                <a:lnTo>
                  <a:pt x="4262763" y="445008"/>
                </a:lnTo>
                <a:lnTo>
                  <a:pt x="4280535" y="426592"/>
                </a:lnTo>
                <a:lnTo>
                  <a:pt x="4297934" y="408559"/>
                </a:lnTo>
                <a:lnTo>
                  <a:pt x="4314953" y="391413"/>
                </a:lnTo>
                <a:lnTo>
                  <a:pt x="4331843" y="374650"/>
                </a:lnTo>
                <a:lnTo>
                  <a:pt x="4364990" y="342900"/>
                </a:lnTo>
                <a:lnTo>
                  <a:pt x="4396994" y="313182"/>
                </a:lnTo>
                <a:lnTo>
                  <a:pt x="4428109" y="285876"/>
                </a:lnTo>
                <a:lnTo>
                  <a:pt x="4458462" y="260223"/>
                </a:lnTo>
                <a:lnTo>
                  <a:pt x="4487799" y="236727"/>
                </a:lnTo>
                <a:lnTo>
                  <a:pt x="4516247" y="215011"/>
                </a:lnTo>
                <a:lnTo>
                  <a:pt x="4543882" y="195325"/>
                </a:lnTo>
                <a:lnTo>
                  <a:pt x="4570796" y="177037"/>
                </a:lnTo>
                <a:lnTo>
                  <a:pt x="4570603" y="177037"/>
                </a:lnTo>
                <a:lnTo>
                  <a:pt x="4597273" y="160274"/>
                </a:lnTo>
                <a:lnTo>
                  <a:pt x="4622800" y="145287"/>
                </a:lnTo>
                <a:lnTo>
                  <a:pt x="4647460" y="131825"/>
                </a:lnTo>
                <a:lnTo>
                  <a:pt x="4647311" y="131825"/>
                </a:lnTo>
                <a:lnTo>
                  <a:pt x="4671695" y="119634"/>
                </a:lnTo>
                <a:lnTo>
                  <a:pt x="4695295" y="108712"/>
                </a:lnTo>
                <a:lnTo>
                  <a:pt x="4718379" y="99060"/>
                </a:lnTo>
                <a:lnTo>
                  <a:pt x="4740957" y="90424"/>
                </a:lnTo>
                <a:lnTo>
                  <a:pt x="4740783" y="90424"/>
                </a:lnTo>
                <a:lnTo>
                  <a:pt x="4763012" y="82931"/>
                </a:lnTo>
                <a:lnTo>
                  <a:pt x="4784681" y="76453"/>
                </a:lnTo>
                <a:lnTo>
                  <a:pt x="4806315" y="70865"/>
                </a:lnTo>
                <a:lnTo>
                  <a:pt x="4806061" y="70865"/>
                </a:lnTo>
                <a:lnTo>
                  <a:pt x="4827270" y="66039"/>
                </a:lnTo>
                <a:lnTo>
                  <a:pt x="4827523" y="66039"/>
                </a:lnTo>
                <a:lnTo>
                  <a:pt x="4847844" y="61975"/>
                </a:lnTo>
                <a:lnTo>
                  <a:pt x="4848351" y="61975"/>
                </a:lnTo>
                <a:lnTo>
                  <a:pt x="4868164" y="58674"/>
                </a:lnTo>
                <a:lnTo>
                  <a:pt x="4867910" y="58674"/>
                </a:lnTo>
                <a:lnTo>
                  <a:pt x="4888230" y="56007"/>
                </a:lnTo>
                <a:lnTo>
                  <a:pt x="4887849" y="56007"/>
                </a:lnTo>
                <a:lnTo>
                  <a:pt x="4908042" y="53848"/>
                </a:lnTo>
                <a:lnTo>
                  <a:pt x="4907661" y="53848"/>
                </a:lnTo>
                <a:lnTo>
                  <a:pt x="4947412" y="50673"/>
                </a:lnTo>
                <a:lnTo>
                  <a:pt x="4947031" y="50673"/>
                </a:lnTo>
                <a:lnTo>
                  <a:pt x="4948931" y="50606"/>
                </a:lnTo>
                <a:lnTo>
                  <a:pt x="4947927" y="25556"/>
                </a:lnTo>
                <a:close/>
              </a:path>
              <a:path w="5024755" h="3806190">
                <a:moveTo>
                  <a:pt x="3920187" y="916304"/>
                </a:moveTo>
                <a:lnTo>
                  <a:pt x="3920109" y="916432"/>
                </a:lnTo>
                <a:lnTo>
                  <a:pt x="3920187" y="916304"/>
                </a:lnTo>
                <a:close/>
              </a:path>
              <a:path w="5024755" h="3806190">
                <a:moveTo>
                  <a:pt x="3960368" y="851535"/>
                </a:moveTo>
                <a:lnTo>
                  <a:pt x="3960241" y="851662"/>
                </a:lnTo>
                <a:lnTo>
                  <a:pt x="3960368" y="851535"/>
                </a:lnTo>
                <a:close/>
              </a:path>
              <a:path w="5024755" h="3806190">
                <a:moveTo>
                  <a:pt x="4000119" y="789432"/>
                </a:moveTo>
                <a:lnTo>
                  <a:pt x="3999991" y="789559"/>
                </a:lnTo>
                <a:lnTo>
                  <a:pt x="4000119" y="789432"/>
                </a:lnTo>
                <a:close/>
              </a:path>
              <a:path w="5024755" h="3806190">
                <a:moveTo>
                  <a:pt x="4039154" y="729996"/>
                </a:moveTo>
                <a:lnTo>
                  <a:pt x="4038981" y="730250"/>
                </a:lnTo>
                <a:lnTo>
                  <a:pt x="4039154" y="729996"/>
                </a:lnTo>
                <a:close/>
              </a:path>
              <a:path w="5024755" h="3806190">
                <a:moveTo>
                  <a:pt x="4077716" y="673608"/>
                </a:moveTo>
                <a:lnTo>
                  <a:pt x="4077462" y="673862"/>
                </a:lnTo>
                <a:lnTo>
                  <a:pt x="4077716" y="673608"/>
                </a:lnTo>
                <a:close/>
              </a:path>
              <a:path w="5024755" h="3806190">
                <a:moveTo>
                  <a:pt x="4115754" y="620649"/>
                </a:moveTo>
                <a:lnTo>
                  <a:pt x="4115562" y="620902"/>
                </a:lnTo>
                <a:lnTo>
                  <a:pt x="4115754" y="620649"/>
                </a:lnTo>
                <a:close/>
              </a:path>
              <a:path w="5024755" h="3806190">
                <a:moveTo>
                  <a:pt x="4153281" y="571119"/>
                </a:moveTo>
                <a:lnTo>
                  <a:pt x="4153027" y="571373"/>
                </a:lnTo>
                <a:lnTo>
                  <a:pt x="4153281" y="571119"/>
                </a:lnTo>
                <a:close/>
              </a:path>
              <a:path w="5024755" h="3806190">
                <a:moveTo>
                  <a:pt x="4190365" y="525145"/>
                </a:moveTo>
                <a:lnTo>
                  <a:pt x="4189984" y="525526"/>
                </a:lnTo>
                <a:lnTo>
                  <a:pt x="4190365" y="525145"/>
                </a:lnTo>
                <a:close/>
              </a:path>
              <a:path w="5024755" h="3806190">
                <a:moveTo>
                  <a:pt x="4226941" y="483488"/>
                </a:moveTo>
                <a:lnTo>
                  <a:pt x="4226687" y="483742"/>
                </a:lnTo>
                <a:lnTo>
                  <a:pt x="4226941" y="483488"/>
                </a:lnTo>
                <a:close/>
              </a:path>
              <a:path w="5024755" h="3806190">
                <a:moveTo>
                  <a:pt x="4298059" y="408559"/>
                </a:moveTo>
                <a:close/>
              </a:path>
              <a:path w="5024755" h="3806190">
                <a:moveTo>
                  <a:pt x="4397029" y="313182"/>
                </a:moveTo>
                <a:lnTo>
                  <a:pt x="4396740" y="313436"/>
                </a:lnTo>
                <a:lnTo>
                  <a:pt x="4397029" y="313182"/>
                </a:lnTo>
                <a:close/>
              </a:path>
              <a:path w="5024755" h="3806190">
                <a:moveTo>
                  <a:pt x="4428132" y="285876"/>
                </a:moveTo>
                <a:lnTo>
                  <a:pt x="4427982" y="286003"/>
                </a:lnTo>
                <a:lnTo>
                  <a:pt x="4428132" y="285876"/>
                </a:lnTo>
                <a:close/>
              </a:path>
              <a:path w="5024755" h="3806190">
                <a:moveTo>
                  <a:pt x="4458524" y="260223"/>
                </a:moveTo>
                <a:lnTo>
                  <a:pt x="4458208" y="260476"/>
                </a:lnTo>
                <a:lnTo>
                  <a:pt x="4458524" y="260223"/>
                </a:lnTo>
                <a:close/>
              </a:path>
              <a:path w="5024755" h="3806190">
                <a:moveTo>
                  <a:pt x="4487876" y="236727"/>
                </a:moveTo>
                <a:lnTo>
                  <a:pt x="4487545" y="236982"/>
                </a:lnTo>
                <a:lnTo>
                  <a:pt x="4487876" y="236727"/>
                </a:lnTo>
                <a:close/>
              </a:path>
              <a:path w="5024755" h="3806190">
                <a:moveTo>
                  <a:pt x="4516348" y="215011"/>
                </a:moveTo>
                <a:lnTo>
                  <a:pt x="4515993" y="215264"/>
                </a:lnTo>
                <a:lnTo>
                  <a:pt x="4516348" y="215011"/>
                </a:lnTo>
                <a:close/>
              </a:path>
              <a:path w="5024755" h="3806190">
                <a:moveTo>
                  <a:pt x="4544060" y="195199"/>
                </a:moveTo>
                <a:lnTo>
                  <a:pt x="4543806" y="195325"/>
                </a:lnTo>
                <a:lnTo>
                  <a:pt x="4544060" y="195199"/>
                </a:lnTo>
                <a:close/>
              </a:path>
              <a:path w="5024755" h="3806190">
                <a:moveTo>
                  <a:pt x="4570984" y="176911"/>
                </a:moveTo>
                <a:lnTo>
                  <a:pt x="4570603" y="177037"/>
                </a:lnTo>
                <a:lnTo>
                  <a:pt x="4570796" y="177037"/>
                </a:lnTo>
                <a:lnTo>
                  <a:pt x="4570984" y="176911"/>
                </a:lnTo>
                <a:close/>
              </a:path>
              <a:path w="5024755" h="3806190">
                <a:moveTo>
                  <a:pt x="4597323" y="160274"/>
                </a:moveTo>
                <a:lnTo>
                  <a:pt x="4596892" y="160527"/>
                </a:lnTo>
                <a:lnTo>
                  <a:pt x="4597323" y="160274"/>
                </a:lnTo>
                <a:close/>
              </a:path>
              <a:path w="5024755" h="3806190">
                <a:moveTo>
                  <a:pt x="4622882" y="145287"/>
                </a:moveTo>
                <a:lnTo>
                  <a:pt x="4622419" y="145541"/>
                </a:lnTo>
                <a:lnTo>
                  <a:pt x="4622882" y="145287"/>
                </a:lnTo>
                <a:close/>
              </a:path>
              <a:path w="5024755" h="3806190">
                <a:moveTo>
                  <a:pt x="4647692" y="131699"/>
                </a:moveTo>
                <a:lnTo>
                  <a:pt x="4647311" y="131825"/>
                </a:lnTo>
                <a:lnTo>
                  <a:pt x="4647460" y="131825"/>
                </a:lnTo>
                <a:lnTo>
                  <a:pt x="4647692" y="131699"/>
                </a:lnTo>
                <a:close/>
              </a:path>
              <a:path w="5024755" h="3806190">
                <a:moveTo>
                  <a:pt x="4671949" y="119507"/>
                </a:moveTo>
                <a:lnTo>
                  <a:pt x="4671568" y="119634"/>
                </a:lnTo>
                <a:lnTo>
                  <a:pt x="4671949" y="119507"/>
                </a:lnTo>
                <a:close/>
              </a:path>
              <a:path w="5024755" h="3806190">
                <a:moveTo>
                  <a:pt x="4695571" y="108585"/>
                </a:moveTo>
                <a:lnTo>
                  <a:pt x="4695190" y="108712"/>
                </a:lnTo>
                <a:lnTo>
                  <a:pt x="4695571" y="108585"/>
                </a:lnTo>
                <a:close/>
              </a:path>
              <a:path w="5024755" h="3806190">
                <a:moveTo>
                  <a:pt x="4718685" y="98933"/>
                </a:moveTo>
                <a:lnTo>
                  <a:pt x="4718304" y="99060"/>
                </a:lnTo>
                <a:lnTo>
                  <a:pt x="4718685" y="98933"/>
                </a:lnTo>
                <a:close/>
              </a:path>
              <a:path w="5024755" h="3806190">
                <a:moveTo>
                  <a:pt x="4741291" y="90297"/>
                </a:moveTo>
                <a:lnTo>
                  <a:pt x="4740783" y="90424"/>
                </a:lnTo>
                <a:lnTo>
                  <a:pt x="4740957" y="90424"/>
                </a:lnTo>
                <a:lnTo>
                  <a:pt x="4741291" y="90297"/>
                </a:lnTo>
                <a:close/>
              </a:path>
              <a:path w="5024755" h="3806190">
                <a:moveTo>
                  <a:pt x="4785106" y="76326"/>
                </a:moveTo>
                <a:lnTo>
                  <a:pt x="4784598" y="76453"/>
                </a:lnTo>
                <a:lnTo>
                  <a:pt x="4785106" y="76326"/>
                </a:lnTo>
                <a:close/>
              </a:path>
              <a:path w="5024755" h="3806190">
                <a:moveTo>
                  <a:pt x="5002491" y="25019"/>
                </a:moveTo>
                <a:lnTo>
                  <a:pt x="4960620" y="25019"/>
                </a:lnTo>
                <a:lnTo>
                  <a:pt x="4961636" y="50164"/>
                </a:lnTo>
                <a:lnTo>
                  <a:pt x="4948931" y="50606"/>
                </a:lnTo>
                <a:lnTo>
                  <a:pt x="4949952" y="76073"/>
                </a:lnTo>
                <a:lnTo>
                  <a:pt x="5024501" y="34925"/>
                </a:lnTo>
                <a:lnTo>
                  <a:pt x="5002491" y="25019"/>
                </a:lnTo>
                <a:close/>
              </a:path>
              <a:path w="5024755" h="3806190">
                <a:moveTo>
                  <a:pt x="4827523" y="66039"/>
                </a:moveTo>
                <a:lnTo>
                  <a:pt x="4827270" y="66039"/>
                </a:lnTo>
                <a:lnTo>
                  <a:pt x="4826889" y="66166"/>
                </a:lnTo>
                <a:lnTo>
                  <a:pt x="4827523" y="66039"/>
                </a:lnTo>
                <a:close/>
              </a:path>
              <a:path w="5024755" h="3806190">
                <a:moveTo>
                  <a:pt x="4848351" y="61975"/>
                </a:moveTo>
                <a:lnTo>
                  <a:pt x="4847844" y="61975"/>
                </a:lnTo>
                <a:lnTo>
                  <a:pt x="4847590" y="62102"/>
                </a:lnTo>
                <a:lnTo>
                  <a:pt x="4848351" y="61975"/>
                </a:lnTo>
                <a:close/>
              </a:path>
              <a:path w="5024755" h="3806190">
                <a:moveTo>
                  <a:pt x="4960620" y="25019"/>
                </a:moveTo>
                <a:lnTo>
                  <a:pt x="4947927" y="25556"/>
                </a:lnTo>
                <a:lnTo>
                  <a:pt x="4948931" y="50606"/>
                </a:lnTo>
                <a:lnTo>
                  <a:pt x="4961636" y="50164"/>
                </a:lnTo>
                <a:lnTo>
                  <a:pt x="4960620" y="25019"/>
                </a:lnTo>
                <a:close/>
              </a:path>
              <a:path w="5024755" h="3806190">
                <a:moveTo>
                  <a:pt x="4946904" y="0"/>
                </a:moveTo>
                <a:lnTo>
                  <a:pt x="4947927" y="25556"/>
                </a:lnTo>
                <a:lnTo>
                  <a:pt x="4960620" y="25019"/>
                </a:lnTo>
                <a:lnTo>
                  <a:pt x="5002491" y="25019"/>
                </a:lnTo>
                <a:lnTo>
                  <a:pt x="4946904" y="0"/>
                </a:lnTo>
                <a:close/>
              </a:path>
            </a:pathLst>
          </a:custGeom>
          <a:solidFill>
            <a:srgbClr val="E6AE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807744" y="4475131"/>
            <a:ext cx="3835718" cy="1107281"/>
          </a:xfrm>
          <a:custGeom>
            <a:avLst/>
            <a:gdLst/>
            <a:ahLst/>
            <a:cxnLst/>
            <a:rect l="l" t="t" r="r" b="b"/>
            <a:pathLst>
              <a:path w="5114290" h="1476375">
                <a:moveTo>
                  <a:pt x="0" y="1475994"/>
                </a:moveTo>
                <a:lnTo>
                  <a:pt x="5113782" y="1475994"/>
                </a:lnTo>
                <a:lnTo>
                  <a:pt x="5113782" y="0"/>
                </a:lnTo>
                <a:lnTo>
                  <a:pt x="0" y="0"/>
                </a:lnTo>
                <a:lnTo>
                  <a:pt x="0" y="1475994"/>
                </a:lnTo>
                <a:close/>
              </a:path>
            </a:pathLst>
          </a:custGeom>
          <a:ln w="25146">
            <a:solidFill>
              <a:srgbClr val="ECC21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669535" y="3747517"/>
            <a:ext cx="3874770" cy="171521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0480">
              <a:spcBef>
                <a:spcPts val="75"/>
              </a:spcBef>
            </a:pPr>
            <a:r>
              <a:rPr sz="1350" spc="-4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350" b="1" spc="-11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1350" b="1" spc="-4" dirty="0">
                <a:solidFill>
                  <a:srgbClr val="404040"/>
                </a:solidFill>
                <a:latin typeface="Calibri"/>
                <a:cs typeface="Calibri"/>
              </a:rPr>
              <a:t>Source </a:t>
            </a:r>
            <a:r>
              <a:rPr sz="1350" b="1" spc="-8" dirty="0">
                <a:solidFill>
                  <a:srgbClr val="404040"/>
                </a:solidFill>
                <a:latin typeface="Calibri"/>
                <a:cs typeface="Calibri"/>
              </a:rPr>
              <a:t>Settings </a:t>
            </a:r>
            <a:r>
              <a:rPr sz="1350" dirty="0">
                <a:solidFill>
                  <a:srgbClr val="404040"/>
                </a:solidFill>
                <a:latin typeface="Calibri"/>
                <a:cs typeface="Calibri"/>
              </a:rPr>
              <a:t>in the Query </a:t>
            </a:r>
            <a:r>
              <a:rPr sz="1350" spc="-11" dirty="0">
                <a:solidFill>
                  <a:srgbClr val="404040"/>
                </a:solidFill>
                <a:latin typeface="Calibri"/>
                <a:cs typeface="Calibri"/>
              </a:rPr>
              <a:t>Editor </a:t>
            </a:r>
            <a:r>
              <a:rPr sz="1350" dirty="0">
                <a:solidFill>
                  <a:srgbClr val="404040"/>
                </a:solidFill>
                <a:latin typeface="Calibri"/>
                <a:cs typeface="Calibri"/>
              </a:rPr>
              <a:t>allow </a:t>
            </a:r>
            <a:r>
              <a:rPr sz="1350" spc="-11" dirty="0">
                <a:solidFill>
                  <a:srgbClr val="404040"/>
                </a:solidFill>
                <a:latin typeface="Calibri"/>
                <a:cs typeface="Calibri"/>
              </a:rPr>
              <a:t>you  to </a:t>
            </a:r>
            <a:r>
              <a:rPr sz="1350" spc="-4" dirty="0">
                <a:solidFill>
                  <a:srgbClr val="404040"/>
                </a:solidFill>
                <a:latin typeface="Calibri"/>
                <a:cs typeface="Calibri"/>
              </a:rPr>
              <a:t>manage </a:t>
            </a:r>
            <a:r>
              <a:rPr sz="1350" spc="-11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1350" spc="-8" dirty="0">
                <a:solidFill>
                  <a:srgbClr val="404040"/>
                </a:solidFill>
                <a:latin typeface="Calibri"/>
                <a:cs typeface="Calibri"/>
              </a:rPr>
              <a:t>connections </a:t>
            </a:r>
            <a:r>
              <a:rPr sz="135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35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350" spc="-4" dirty="0">
                <a:solidFill>
                  <a:srgbClr val="404040"/>
                </a:solidFill>
                <a:latin typeface="Calibri"/>
                <a:cs typeface="Calibri"/>
              </a:rPr>
              <a:t>permissions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534353"/>
            <a:r>
              <a:rPr sz="1350" b="1" dirty="0">
                <a:solidFill>
                  <a:srgbClr val="D6B00E"/>
                </a:solidFill>
                <a:latin typeface="Calibri"/>
                <a:cs typeface="Calibri"/>
              </a:rPr>
              <a:t>HEY THIS IS</a:t>
            </a:r>
            <a:r>
              <a:rPr sz="1350" b="1" spc="-8" dirty="0">
                <a:solidFill>
                  <a:srgbClr val="D6B00E"/>
                </a:solidFill>
                <a:latin typeface="Calibri"/>
                <a:cs typeface="Calibri"/>
              </a:rPr>
              <a:t> </a:t>
            </a:r>
            <a:r>
              <a:rPr sz="1350" b="1" spc="-15" dirty="0">
                <a:solidFill>
                  <a:srgbClr val="D6B00E"/>
                </a:solidFill>
                <a:latin typeface="Calibri"/>
                <a:cs typeface="Calibri"/>
              </a:rPr>
              <a:t>IMPORTANT!</a:t>
            </a:r>
            <a:endParaRPr sz="1350">
              <a:latin typeface="Calibri"/>
              <a:cs typeface="Calibri"/>
            </a:endParaRPr>
          </a:p>
          <a:p>
            <a:pPr marL="534353">
              <a:spcBef>
                <a:spcPts val="236"/>
              </a:spcBef>
            </a:pPr>
            <a:r>
              <a:rPr sz="1200" spc="-4" dirty="0">
                <a:solidFill>
                  <a:srgbClr val="404040"/>
                </a:solidFill>
                <a:latin typeface="Calibri"/>
                <a:cs typeface="Calibri"/>
              </a:rPr>
              <a:t>Connections </a:t>
            </a:r>
            <a:r>
              <a:rPr sz="1200" spc="-11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1200" spc="-4" dirty="0">
                <a:solidFill>
                  <a:srgbClr val="404040"/>
                </a:solidFill>
                <a:latin typeface="Calibri"/>
                <a:cs typeface="Calibri"/>
              </a:rPr>
              <a:t>local files </a:t>
            </a:r>
            <a:r>
              <a:rPr sz="1200" spc="-11" dirty="0">
                <a:solidFill>
                  <a:srgbClr val="404040"/>
                </a:solidFill>
                <a:latin typeface="Calibri"/>
                <a:cs typeface="Calibri"/>
              </a:rPr>
              <a:t>reference </a:t>
            </a: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200" i="1" spc="-15" dirty="0">
                <a:solidFill>
                  <a:srgbClr val="404040"/>
                </a:solidFill>
                <a:latin typeface="Calibri"/>
                <a:cs typeface="Calibri"/>
              </a:rPr>
              <a:t>exact</a:t>
            </a:r>
            <a:r>
              <a:rPr sz="1200" i="1" spc="26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8" dirty="0">
                <a:solidFill>
                  <a:srgbClr val="404040"/>
                </a:solidFill>
                <a:latin typeface="Calibri"/>
                <a:cs typeface="Calibri"/>
              </a:rPr>
              <a:t>path</a:t>
            </a:r>
            <a:endParaRPr sz="1200">
              <a:latin typeface="Calibri"/>
              <a:cs typeface="Calibri"/>
            </a:endParaRPr>
          </a:p>
          <a:p>
            <a:pPr marL="534353" marR="3810">
              <a:spcBef>
                <a:spcPts val="450"/>
              </a:spcBef>
            </a:pPr>
            <a:r>
              <a:rPr sz="1200" spc="-4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200" spc="-4" dirty="0">
                <a:solidFill>
                  <a:srgbClr val="404040"/>
                </a:solidFill>
                <a:latin typeface="Calibri"/>
                <a:cs typeface="Calibri"/>
              </a:rPr>
              <a:t>file name or location changes, </a:t>
            </a:r>
            <a:r>
              <a:rPr sz="1200" b="1" spc="-8" dirty="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sz="1200" b="1" spc="-4" dirty="0">
                <a:solidFill>
                  <a:srgbClr val="404040"/>
                </a:solidFill>
                <a:latin typeface="Calibri"/>
                <a:cs typeface="Calibri"/>
              </a:rPr>
              <a:t>will need </a:t>
            </a:r>
            <a:r>
              <a:rPr sz="1200" b="1" spc="-8" dirty="0">
                <a:solidFill>
                  <a:srgbClr val="404040"/>
                </a:solidFill>
                <a:latin typeface="Calibri"/>
                <a:cs typeface="Calibri"/>
              </a:rPr>
              <a:t>to  change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200" b="1" spc="-4" dirty="0">
                <a:solidFill>
                  <a:srgbClr val="404040"/>
                </a:solidFill>
                <a:latin typeface="Calibri"/>
                <a:cs typeface="Calibri"/>
              </a:rPr>
              <a:t>source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200" b="1" spc="-8" dirty="0">
                <a:solidFill>
                  <a:srgbClr val="404040"/>
                </a:solidFill>
                <a:latin typeface="Calibri"/>
                <a:cs typeface="Calibri"/>
              </a:rPr>
              <a:t>browse to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200" b="1" spc="-8" dirty="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sz="1200" b="1" spc="2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-8" dirty="0">
                <a:solidFill>
                  <a:srgbClr val="404040"/>
                </a:solidFill>
                <a:latin typeface="Calibri"/>
                <a:cs typeface="Calibri"/>
              </a:rPr>
              <a:t>version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08563" y="4710874"/>
            <a:ext cx="616077" cy="6166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78AA1CA-06DD-4C6F-BE02-136F1B5EA198}"/>
              </a:ext>
            </a:extLst>
          </p:cNvPr>
          <p:cNvSpPr/>
          <p:nvPr/>
        </p:nvSpPr>
        <p:spPr>
          <a:xfrm>
            <a:off x="3615397" y="2644726"/>
            <a:ext cx="787791" cy="2082019"/>
          </a:xfrm>
          <a:custGeom>
            <a:avLst/>
            <a:gdLst>
              <a:gd name="connsiteX0" fmla="*/ 787791 w 787791"/>
              <a:gd name="connsiteY0" fmla="*/ 0 h 2082019"/>
              <a:gd name="connsiteX1" fmla="*/ 0 w 787791"/>
              <a:gd name="connsiteY1" fmla="*/ 1547446 h 2082019"/>
              <a:gd name="connsiteX2" fmla="*/ 14068 w 787791"/>
              <a:gd name="connsiteY2" fmla="*/ 2082019 h 2082019"/>
              <a:gd name="connsiteX3" fmla="*/ 787791 w 787791"/>
              <a:gd name="connsiteY3" fmla="*/ 576776 h 2082019"/>
              <a:gd name="connsiteX4" fmla="*/ 787791 w 787791"/>
              <a:gd name="connsiteY4" fmla="*/ 0 h 208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791" h="2082019">
                <a:moveTo>
                  <a:pt x="787791" y="0"/>
                </a:moveTo>
                <a:lnTo>
                  <a:pt x="0" y="1547446"/>
                </a:lnTo>
                <a:lnTo>
                  <a:pt x="14068" y="2082019"/>
                </a:lnTo>
                <a:lnTo>
                  <a:pt x="787791" y="576776"/>
                </a:lnTo>
                <a:lnTo>
                  <a:pt x="787791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033A0-110F-4650-9977-DF8A5234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7620000" cy="879193"/>
          </a:xfrm>
        </p:spPr>
        <p:txBody>
          <a:bodyPr/>
          <a:lstStyle/>
          <a:p>
            <a:r>
              <a:rPr lang="en-US" sz="2400" dirty="0">
                <a:latin typeface="Bradley Hand ITC" panose="03070402050302030203" pitchFamily="66" charset="0"/>
              </a:rPr>
              <a:t>Pros &amp; Cons of Model based Tool LIKE Power BI Vs report-based tool like tableau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14E9D61-CE7E-49DD-8FA2-A5C96211443E}"/>
              </a:ext>
            </a:extLst>
          </p:cNvPr>
          <p:cNvSpPr/>
          <p:nvPr/>
        </p:nvSpPr>
        <p:spPr>
          <a:xfrm>
            <a:off x="3635326" y="3886200"/>
            <a:ext cx="1317674" cy="1143000"/>
          </a:xfrm>
          <a:prstGeom prst="rightArrow">
            <a:avLst/>
          </a:prstGeom>
          <a:solidFill>
            <a:srgbClr val="FF00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E51B13D-D2F2-44E9-95C3-2E7B8D1C4A6D}"/>
              </a:ext>
            </a:extLst>
          </p:cNvPr>
          <p:cNvSpPr/>
          <p:nvPr/>
        </p:nvSpPr>
        <p:spPr>
          <a:xfrm flipH="1">
            <a:off x="3101926" y="2362200"/>
            <a:ext cx="1317674" cy="1143000"/>
          </a:xfrm>
          <a:prstGeom prst="rightArrow">
            <a:avLst/>
          </a:prstGeom>
          <a:solidFill>
            <a:srgbClr val="00B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F6AF8-A0A5-4EB1-8B95-66481583C858}"/>
              </a:ext>
            </a:extLst>
          </p:cNvPr>
          <p:cNvSpPr txBox="1"/>
          <p:nvPr/>
        </p:nvSpPr>
        <p:spPr>
          <a:xfrm>
            <a:off x="5562600" y="2329338"/>
            <a:ext cx="3048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Based Tool :</a:t>
            </a:r>
            <a:r>
              <a:rPr lang="en-US" dirty="0"/>
              <a:t>  A good model that works with many different reports requires more authoring time. </a:t>
            </a:r>
          </a:p>
          <a:p>
            <a:endParaRPr lang="en-US" b="1" dirty="0"/>
          </a:p>
          <a:p>
            <a:r>
              <a:rPr lang="en-US" b="1" dirty="0"/>
              <a:t>Report Based Tool :</a:t>
            </a:r>
            <a:r>
              <a:rPr lang="en-US" dirty="0"/>
              <a:t> Requires specific data transformation for every report. </a:t>
            </a:r>
          </a:p>
          <a:p>
            <a:r>
              <a:rPr lang="en-US" dirty="0"/>
              <a:t>These assumes that the input is made by a single table, or something that can be transformed into a single table.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27DE61-9D8E-4440-A3BD-9B3689E03A47}"/>
              </a:ext>
            </a:extLst>
          </p:cNvPr>
          <p:cNvSpPr txBox="1"/>
          <p:nvPr/>
        </p:nvSpPr>
        <p:spPr>
          <a:xfrm>
            <a:off x="154745" y="1590675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Based Tool :</a:t>
            </a:r>
            <a:r>
              <a:rPr lang="en-US" dirty="0"/>
              <a:t> Once defined, the same model can be used for different reports. </a:t>
            </a:r>
          </a:p>
          <a:p>
            <a:endParaRPr lang="en-US" dirty="0"/>
          </a:p>
          <a:p>
            <a:r>
              <a:rPr lang="en-US" b="1" dirty="0"/>
              <a:t>Report Based Tool :</a:t>
            </a:r>
            <a:r>
              <a:rPr lang="en-US" dirty="0"/>
              <a:t> Simple to use, calculations are scoped to a single report only.</a:t>
            </a:r>
          </a:p>
          <a:p>
            <a:endParaRPr lang="en-US" dirty="0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35CA539C-7C19-42A3-AC75-EFA4C91D97DF}"/>
              </a:ext>
            </a:extLst>
          </p:cNvPr>
          <p:cNvSpPr/>
          <p:nvPr/>
        </p:nvSpPr>
        <p:spPr>
          <a:xfrm>
            <a:off x="0" y="1288220"/>
            <a:ext cx="9144000" cy="342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3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9646A5-A192-49EF-A830-FB0553F275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68497"/>
            <a:ext cx="1147075" cy="73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06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7072" y="1042348"/>
            <a:ext cx="2649378" cy="378469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2400" b="0" spc="-4" dirty="0">
                <a:latin typeface="Calibri"/>
                <a:cs typeface="Calibri"/>
              </a:rPr>
              <a:t>MODIFYING</a:t>
            </a:r>
            <a:r>
              <a:rPr sz="2400" b="0" dirty="0">
                <a:latin typeface="Calibri"/>
                <a:cs typeface="Calibri"/>
              </a:rPr>
              <a:t> </a:t>
            </a:r>
            <a:r>
              <a:rPr sz="2400" b="0" spc="-8" dirty="0">
                <a:latin typeface="Calibri"/>
                <a:cs typeface="Calibri"/>
              </a:rPr>
              <a:t>QUERIES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61896"/>
            <a:ext cx="9144000" cy="34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284035" y="1804759"/>
            <a:ext cx="1910525" cy="6172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02894" y="1823656"/>
            <a:ext cx="1837944" cy="544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608772" y="1919097"/>
            <a:ext cx="353216" cy="4269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1637061" y="1947386"/>
            <a:ext cx="261938" cy="335756"/>
          </a:xfrm>
          <a:custGeom>
            <a:avLst/>
            <a:gdLst/>
            <a:ahLst/>
            <a:cxnLst/>
            <a:rect l="l" t="t" r="r" b="b"/>
            <a:pathLst>
              <a:path w="349250" h="447675">
                <a:moveTo>
                  <a:pt x="0" y="447293"/>
                </a:moveTo>
                <a:lnTo>
                  <a:pt x="348995" y="447293"/>
                </a:lnTo>
                <a:lnTo>
                  <a:pt x="348995" y="0"/>
                </a:lnTo>
                <a:lnTo>
                  <a:pt x="0" y="0"/>
                </a:lnTo>
                <a:lnTo>
                  <a:pt x="0" y="447293"/>
                </a:lnTo>
                <a:close/>
              </a:path>
            </a:pathLst>
          </a:custGeom>
          <a:ln w="25146">
            <a:solidFill>
              <a:srgbClr val="E6AE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2438590" y="1804797"/>
            <a:ext cx="6409373" cy="31843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2457450" y="1823656"/>
            <a:ext cx="6336792" cy="31118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2279999" y="3971926"/>
            <a:ext cx="246221" cy="107156"/>
          </a:xfrm>
          <a:custGeom>
            <a:avLst/>
            <a:gdLst/>
            <a:ahLst/>
            <a:cxnLst/>
            <a:rect l="l" t="t" r="r" b="b"/>
            <a:pathLst>
              <a:path w="328295" h="142875">
                <a:moveTo>
                  <a:pt x="57912" y="71247"/>
                </a:moveTo>
                <a:lnTo>
                  <a:pt x="0" y="133731"/>
                </a:lnTo>
                <a:lnTo>
                  <a:pt x="84708" y="142494"/>
                </a:lnTo>
                <a:lnTo>
                  <a:pt x="77400" y="123062"/>
                </a:lnTo>
                <a:lnTo>
                  <a:pt x="63881" y="123062"/>
                </a:lnTo>
                <a:lnTo>
                  <a:pt x="54990" y="99568"/>
                </a:lnTo>
                <a:lnTo>
                  <a:pt x="66880" y="95091"/>
                </a:lnTo>
                <a:lnTo>
                  <a:pt x="57912" y="71247"/>
                </a:lnTo>
                <a:close/>
              </a:path>
              <a:path w="328295" h="142875">
                <a:moveTo>
                  <a:pt x="66880" y="95091"/>
                </a:moveTo>
                <a:lnTo>
                  <a:pt x="54990" y="99568"/>
                </a:lnTo>
                <a:lnTo>
                  <a:pt x="63881" y="123062"/>
                </a:lnTo>
                <a:lnTo>
                  <a:pt x="75725" y="118608"/>
                </a:lnTo>
                <a:lnTo>
                  <a:pt x="66880" y="95091"/>
                </a:lnTo>
                <a:close/>
              </a:path>
              <a:path w="328295" h="142875">
                <a:moveTo>
                  <a:pt x="75725" y="118608"/>
                </a:moveTo>
                <a:lnTo>
                  <a:pt x="63881" y="123062"/>
                </a:lnTo>
                <a:lnTo>
                  <a:pt x="77400" y="123062"/>
                </a:lnTo>
                <a:lnTo>
                  <a:pt x="75725" y="118608"/>
                </a:lnTo>
                <a:close/>
              </a:path>
              <a:path w="328295" h="142875">
                <a:moveTo>
                  <a:pt x="319404" y="0"/>
                </a:moveTo>
                <a:lnTo>
                  <a:pt x="66880" y="95091"/>
                </a:lnTo>
                <a:lnTo>
                  <a:pt x="75725" y="118608"/>
                </a:lnTo>
                <a:lnTo>
                  <a:pt x="328295" y="23622"/>
                </a:lnTo>
                <a:lnTo>
                  <a:pt x="319404" y="0"/>
                </a:lnTo>
                <a:close/>
              </a:path>
            </a:pathLst>
          </a:custGeom>
          <a:solidFill>
            <a:srgbClr val="E6AE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2494597" y="2636329"/>
            <a:ext cx="1326452" cy="21059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2522886" y="2664619"/>
            <a:ext cx="1235392" cy="2014538"/>
          </a:xfrm>
          <a:custGeom>
            <a:avLst/>
            <a:gdLst/>
            <a:ahLst/>
            <a:cxnLst/>
            <a:rect l="l" t="t" r="r" b="b"/>
            <a:pathLst>
              <a:path w="1647189" h="2686050">
                <a:moveTo>
                  <a:pt x="0" y="2686050"/>
                </a:moveTo>
                <a:lnTo>
                  <a:pt x="1646681" y="2686050"/>
                </a:lnTo>
                <a:lnTo>
                  <a:pt x="1646681" y="0"/>
                </a:lnTo>
                <a:lnTo>
                  <a:pt x="0" y="0"/>
                </a:lnTo>
                <a:lnTo>
                  <a:pt x="0" y="2686050"/>
                </a:lnTo>
                <a:close/>
              </a:path>
            </a:pathLst>
          </a:custGeom>
          <a:ln w="25146">
            <a:solidFill>
              <a:srgbClr val="E6AE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3816858" y="5106924"/>
            <a:ext cx="4425315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200" spc="-4" dirty="0">
                <a:solidFill>
                  <a:srgbClr val="404040"/>
                </a:solidFill>
                <a:latin typeface="Calibri"/>
                <a:cs typeface="Calibri"/>
              </a:rPr>
              <a:t>Within </a:t>
            </a: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each </a:t>
            </a:r>
            <a:r>
              <a:rPr sz="1200" spc="-19" dirty="0">
                <a:solidFill>
                  <a:srgbClr val="404040"/>
                </a:solidFill>
                <a:latin typeface="Calibri"/>
                <a:cs typeface="Calibri"/>
              </a:rPr>
              <a:t>query, </a:t>
            </a:r>
            <a:r>
              <a:rPr sz="1200" spc="-8" dirty="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sz="1200" spc="-4" dirty="0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click each </a:t>
            </a:r>
            <a:r>
              <a:rPr sz="1200" spc="-8" dirty="0">
                <a:solidFill>
                  <a:srgbClr val="404040"/>
                </a:solidFill>
                <a:latin typeface="Calibri"/>
                <a:cs typeface="Calibri"/>
              </a:rPr>
              <a:t>item </a:t>
            </a:r>
            <a:r>
              <a:rPr sz="1200" spc="-4" dirty="0">
                <a:solidFill>
                  <a:srgbClr val="404040"/>
                </a:solidFill>
                <a:latin typeface="Calibri"/>
                <a:cs typeface="Calibri"/>
              </a:rPr>
              <a:t>within the </a:t>
            </a: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“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Applied </a:t>
            </a:r>
            <a:r>
              <a:rPr sz="1200" b="1" spc="-4" dirty="0">
                <a:solidFill>
                  <a:srgbClr val="404040"/>
                </a:solidFill>
                <a:latin typeface="Calibri"/>
                <a:cs typeface="Calibri"/>
              </a:rPr>
              <a:t>Steps</a:t>
            </a:r>
            <a:r>
              <a:rPr sz="1200" spc="-4" dirty="0">
                <a:solidFill>
                  <a:srgbClr val="404040"/>
                </a:solidFill>
                <a:latin typeface="Calibri"/>
                <a:cs typeface="Calibri"/>
              </a:rPr>
              <a:t>”  pane </a:t>
            </a:r>
            <a:r>
              <a:rPr sz="1200" spc="-11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1200" spc="-4" dirty="0">
                <a:solidFill>
                  <a:srgbClr val="404040"/>
                </a:solidFill>
                <a:latin typeface="Calibri"/>
                <a:cs typeface="Calibri"/>
              </a:rPr>
              <a:t>view </a:t>
            </a: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each </a:t>
            </a:r>
            <a:r>
              <a:rPr sz="1200" spc="-11" dirty="0">
                <a:solidFill>
                  <a:srgbClr val="404040"/>
                </a:solidFill>
                <a:latin typeface="Calibri"/>
                <a:cs typeface="Calibri"/>
              </a:rPr>
              <a:t>stage </a:t>
            </a:r>
            <a:r>
              <a:rPr sz="1200" spc="-4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200" spc="-8" dirty="0">
                <a:solidFill>
                  <a:srgbClr val="404040"/>
                </a:solidFill>
                <a:latin typeface="Calibri"/>
                <a:cs typeface="Calibri"/>
              </a:rPr>
              <a:t>transformation, </a:t>
            </a: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add </a:t>
            </a:r>
            <a:r>
              <a:rPr sz="1200" spc="-4" dirty="0">
                <a:solidFill>
                  <a:srgbClr val="404040"/>
                </a:solidFill>
                <a:latin typeface="Calibri"/>
                <a:cs typeface="Calibri"/>
              </a:rPr>
              <a:t>new </a:t>
            </a:r>
            <a:r>
              <a:rPr sz="1200" spc="-11" dirty="0">
                <a:solidFill>
                  <a:srgbClr val="404040"/>
                </a:solidFill>
                <a:latin typeface="Calibri"/>
                <a:cs typeface="Calibri"/>
              </a:rPr>
              <a:t>steps </a:t>
            </a:r>
            <a:r>
              <a:rPr sz="1200" spc="-4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1200" spc="-8" dirty="0">
                <a:solidFill>
                  <a:srgbClr val="404040"/>
                </a:solidFill>
                <a:latin typeface="Calibri"/>
                <a:cs typeface="Calibri"/>
              </a:rPr>
              <a:t>delete  existing </a:t>
            </a:r>
            <a:r>
              <a:rPr sz="1200" spc="-4" dirty="0">
                <a:solidFill>
                  <a:srgbClr val="404040"/>
                </a:solidFill>
                <a:latin typeface="Calibri"/>
                <a:cs typeface="Calibri"/>
              </a:rPr>
              <a:t>ones, or </a:t>
            </a: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modify </a:t>
            </a:r>
            <a:r>
              <a:rPr sz="1200" spc="-4" dirty="0">
                <a:solidFill>
                  <a:srgbClr val="404040"/>
                </a:solidFill>
                <a:latin typeface="Calibri"/>
                <a:cs typeface="Calibri"/>
              </a:rPr>
              <a:t>individual </a:t>
            </a:r>
            <a:r>
              <a:rPr sz="1200" spc="-11" dirty="0">
                <a:solidFill>
                  <a:srgbClr val="404040"/>
                </a:solidFill>
                <a:latin typeface="Calibri"/>
                <a:cs typeface="Calibri"/>
              </a:rPr>
              <a:t>steps </a:t>
            </a:r>
            <a:r>
              <a:rPr sz="1200" spc="-4" dirty="0">
                <a:solidFill>
                  <a:srgbClr val="404040"/>
                </a:solidFill>
                <a:latin typeface="Calibri"/>
                <a:cs typeface="Calibri"/>
              </a:rPr>
              <a:t>by clicking </a:t>
            </a: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200" spc="-4" dirty="0">
                <a:solidFill>
                  <a:srgbClr val="404040"/>
                </a:solidFill>
                <a:latin typeface="Calibri"/>
                <a:cs typeface="Calibri"/>
              </a:rPr>
              <a:t>gear</a:t>
            </a:r>
            <a:r>
              <a:rPr sz="1200" spc="-1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8" dirty="0">
                <a:solidFill>
                  <a:srgbClr val="404040"/>
                </a:solidFill>
                <a:latin typeface="Calibri"/>
                <a:cs typeface="Calibri"/>
              </a:rPr>
              <a:t>icons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02614" y="3179254"/>
            <a:ext cx="1576197" cy="16419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7230904" y="3207544"/>
            <a:ext cx="1484948" cy="1550670"/>
          </a:xfrm>
          <a:custGeom>
            <a:avLst/>
            <a:gdLst/>
            <a:ahLst/>
            <a:cxnLst/>
            <a:rect l="l" t="t" r="r" b="b"/>
            <a:pathLst>
              <a:path w="1979929" h="2067560">
                <a:moveTo>
                  <a:pt x="0" y="2067306"/>
                </a:moveTo>
                <a:lnTo>
                  <a:pt x="1979676" y="2067306"/>
                </a:lnTo>
                <a:lnTo>
                  <a:pt x="1979676" y="0"/>
                </a:lnTo>
                <a:lnTo>
                  <a:pt x="0" y="0"/>
                </a:lnTo>
                <a:lnTo>
                  <a:pt x="0" y="2067306"/>
                </a:lnTo>
                <a:close/>
              </a:path>
            </a:pathLst>
          </a:custGeom>
          <a:ln w="25146">
            <a:solidFill>
              <a:srgbClr val="E6AE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1896713" y="2199322"/>
            <a:ext cx="497205" cy="689133"/>
          </a:xfrm>
          <a:custGeom>
            <a:avLst/>
            <a:gdLst/>
            <a:ahLst/>
            <a:cxnLst/>
            <a:rect l="l" t="t" r="r" b="b"/>
            <a:pathLst>
              <a:path w="662939" h="918844">
                <a:moveTo>
                  <a:pt x="585676" y="893167"/>
                </a:moveTo>
                <a:lnTo>
                  <a:pt x="583311" y="918845"/>
                </a:lnTo>
                <a:lnTo>
                  <a:pt x="645444" y="894588"/>
                </a:lnTo>
                <a:lnTo>
                  <a:pt x="598043" y="894588"/>
                </a:lnTo>
                <a:lnTo>
                  <a:pt x="585676" y="893167"/>
                </a:lnTo>
                <a:close/>
              </a:path>
              <a:path w="662939" h="918844">
                <a:moveTo>
                  <a:pt x="587983" y="868130"/>
                </a:moveTo>
                <a:lnTo>
                  <a:pt x="585676" y="893167"/>
                </a:lnTo>
                <a:lnTo>
                  <a:pt x="598043" y="894588"/>
                </a:lnTo>
                <a:lnTo>
                  <a:pt x="600837" y="869569"/>
                </a:lnTo>
                <a:lnTo>
                  <a:pt x="587983" y="868130"/>
                </a:lnTo>
                <a:close/>
              </a:path>
              <a:path w="662939" h="918844">
                <a:moveTo>
                  <a:pt x="590296" y="843026"/>
                </a:moveTo>
                <a:lnTo>
                  <a:pt x="587983" y="868130"/>
                </a:lnTo>
                <a:lnTo>
                  <a:pt x="600837" y="869569"/>
                </a:lnTo>
                <a:lnTo>
                  <a:pt x="598043" y="894588"/>
                </a:lnTo>
                <a:lnTo>
                  <a:pt x="645444" y="894588"/>
                </a:lnTo>
                <a:lnTo>
                  <a:pt x="662686" y="887857"/>
                </a:lnTo>
                <a:lnTo>
                  <a:pt x="590296" y="843026"/>
                </a:lnTo>
                <a:close/>
              </a:path>
              <a:path w="662939" h="918844">
                <a:moveTo>
                  <a:pt x="309321" y="408178"/>
                </a:moveTo>
                <a:lnTo>
                  <a:pt x="283337" y="408178"/>
                </a:lnTo>
                <a:lnTo>
                  <a:pt x="294513" y="449072"/>
                </a:lnTo>
                <a:lnTo>
                  <a:pt x="305688" y="490474"/>
                </a:lnTo>
                <a:lnTo>
                  <a:pt x="316992" y="531876"/>
                </a:lnTo>
                <a:lnTo>
                  <a:pt x="328422" y="572516"/>
                </a:lnTo>
                <a:lnTo>
                  <a:pt x="339979" y="611886"/>
                </a:lnTo>
                <a:lnTo>
                  <a:pt x="352044" y="649605"/>
                </a:lnTo>
                <a:lnTo>
                  <a:pt x="370586" y="701421"/>
                </a:lnTo>
                <a:lnTo>
                  <a:pt x="390271" y="745871"/>
                </a:lnTo>
                <a:lnTo>
                  <a:pt x="411480" y="781558"/>
                </a:lnTo>
                <a:lnTo>
                  <a:pt x="448563" y="826389"/>
                </a:lnTo>
                <a:lnTo>
                  <a:pt x="479932" y="852678"/>
                </a:lnTo>
                <a:lnTo>
                  <a:pt x="528955" y="878713"/>
                </a:lnTo>
                <a:lnTo>
                  <a:pt x="579247" y="892429"/>
                </a:lnTo>
                <a:lnTo>
                  <a:pt x="585676" y="893167"/>
                </a:lnTo>
                <a:lnTo>
                  <a:pt x="587983" y="868130"/>
                </a:lnTo>
                <a:lnTo>
                  <a:pt x="584946" y="867791"/>
                </a:lnTo>
                <a:lnTo>
                  <a:pt x="583819" y="867791"/>
                </a:lnTo>
                <a:lnTo>
                  <a:pt x="568884" y="864616"/>
                </a:lnTo>
                <a:lnTo>
                  <a:pt x="568451" y="864616"/>
                </a:lnTo>
                <a:lnTo>
                  <a:pt x="553510" y="860552"/>
                </a:lnTo>
                <a:lnTo>
                  <a:pt x="553338" y="860552"/>
                </a:lnTo>
                <a:lnTo>
                  <a:pt x="538571" y="855472"/>
                </a:lnTo>
                <a:lnTo>
                  <a:pt x="538353" y="855472"/>
                </a:lnTo>
                <a:lnTo>
                  <a:pt x="523910" y="849249"/>
                </a:lnTo>
                <a:lnTo>
                  <a:pt x="523748" y="849249"/>
                </a:lnTo>
                <a:lnTo>
                  <a:pt x="522731" y="848741"/>
                </a:lnTo>
                <a:lnTo>
                  <a:pt x="509207" y="841502"/>
                </a:lnTo>
                <a:lnTo>
                  <a:pt x="508254" y="840994"/>
                </a:lnTo>
                <a:lnTo>
                  <a:pt x="494905" y="832485"/>
                </a:lnTo>
                <a:lnTo>
                  <a:pt x="493903" y="831850"/>
                </a:lnTo>
                <a:lnTo>
                  <a:pt x="479806" y="820928"/>
                </a:lnTo>
                <a:lnTo>
                  <a:pt x="479987" y="820928"/>
                </a:lnTo>
                <a:lnTo>
                  <a:pt x="465836" y="808228"/>
                </a:lnTo>
                <a:lnTo>
                  <a:pt x="466004" y="808228"/>
                </a:lnTo>
                <a:lnTo>
                  <a:pt x="452713" y="794004"/>
                </a:lnTo>
                <a:lnTo>
                  <a:pt x="445951" y="785749"/>
                </a:lnTo>
                <a:lnTo>
                  <a:pt x="438785" y="776605"/>
                </a:lnTo>
                <a:lnTo>
                  <a:pt x="432326" y="767461"/>
                </a:lnTo>
                <a:lnTo>
                  <a:pt x="425784" y="757555"/>
                </a:lnTo>
                <a:lnTo>
                  <a:pt x="419275" y="746760"/>
                </a:lnTo>
                <a:lnTo>
                  <a:pt x="412892" y="734822"/>
                </a:lnTo>
                <a:lnTo>
                  <a:pt x="406581" y="721614"/>
                </a:lnTo>
                <a:lnTo>
                  <a:pt x="400220" y="707517"/>
                </a:lnTo>
                <a:lnTo>
                  <a:pt x="394056" y="692277"/>
                </a:lnTo>
                <a:lnTo>
                  <a:pt x="393983" y="692023"/>
                </a:lnTo>
                <a:lnTo>
                  <a:pt x="387955" y="676275"/>
                </a:lnTo>
                <a:lnTo>
                  <a:pt x="387894" y="676021"/>
                </a:lnTo>
                <a:lnTo>
                  <a:pt x="381934" y="659257"/>
                </a:lnTo>
                <a:lnTo>
                  <a:pt x="375962" y="641731"/>
                </a:lnTo>
                <a:lnTo>
                  <a:pt x="370033" y="623570"/>
                </a:lnTo>
                <a:lnTo>
                  <a:pt x="364186" y="604774"/>
                </a:lnTo>
                <a:lnTo>
                  <a:pt x="352589" y="565658"/>
                </a:lnTo>
                <a:lnTo>
                  <a:pt x="341284" y="525145"/>
                </a:lnTo>
                <a:lnTo>
                  <a:pt x="318769" y="442468"/>
                </a:lnTo>
                <a:lnTo>
                  <a:pt x="309321" y="408178"/>
                </a:lnTo>
                <a:close/>
              </a:path>
              <a:path w="662939" h="918844">
                <a:moveTo>
                  <a:pt x="582676" y="867537"/>
                </a:moveTo>
                <a:lnTo>
                  <a:pt x="583819" y="867791"/>
                </a:lnTo>
                <a:lnTo>
                  <a:pt x="584946" y="867791"/>
                </a:lnTo>
                <a:lnTo>
                  <a:pt x="582676" y="867537"/>
                </a:lnTo>
                <a:close/>
              </a:path>
              <a:path w="662939" h="918844">
                <a:moveTo>
                  <a:pt x="567690" y="864362"/>
                </a:moveTo>
                <a:lnTo>
                  <a:pt x="568451" y="864616"/>
                </a:lnTo>
                <a:lnTo>
                  <a:pt x="568884" y="864616"/>
                </a:lnTo>
                <a:lnTo>
                  <a:pt x="567690" y="864362"/>
                </a:lnTo>
                <a:close/>
              </a:path>
              <a:path w="662939" h="918844">
                <a:moveTo>
                  <a:pt x="552689" y="860328"/>
                </a:moveTo>
                <a:lnTo>
                  <a:pt x="553338" y="860552"/>
                </a:lnTo>
                <a:lnTo>
                  <a:pt x="553510" y="860552"/>
                </a:lnTo>
                <a:lnTo>
                  <a:pt x="552689" y="860328"/>
                </a:lnTo>
                <a:close/>
              </a:path>
              <a:path w="662939" h="918844">
                <a:moveTo>
                  <a:pt x="552600" y="860298"/>
                </a:moveTo>
                <a:close/>
              </a:path>
              <a:path w="662939" h="918844">
                <a:moveTo>
                  <a:pt x="537487" y="855099"/>
                </a:moveTo>
                <a:lnTo>
                  <a:pt x="538353" y="855472"/>
                </a:lnTo>
                <a:lnTo>
                  <a:pt x="538571" y="855472"/>
                </a:lnTo>
                <a:lnTo>
                  <a:pt x="537487" y="855099"/>
                </a:lnTo>
                <a:close/>
              </a:path>
              <a:path w="662939" h="918844">
                <a:moveTo>
                  <a:pt x="537468" y="855091"/>
                </a:moveTo>
                <a:close/>
              </a:path>
              <a:path w="662939" h="918844">
                <a:moveTo>
                  <a:pt x="522731" y="848741"/>
                </a:moveTo>
                <a:lnTo>
                  <a:pt x="523748" y="849249"/>
                </a:lnTo>
                <a:lnTo>
                  <a:pt x="523058" y="848881"/>
                </a:lnTo>
                <a:lnTo>
                  <a:pt x="522731" y="848741"/>
                </a:lnTo>
                <a:close/>
              </a:path>
              <a:path w="662939" h="918844">
                <a:moveTo>
                  <a:pt x="523058" y="848881"/>
                </a:moveTo>
                <a:lnTo>
                  <a:pt x="523748" y="849249"/>
                </a:lnTo>
                <a:lnTo>
                  <a:pt x="523910" y="849249"/>
                </a:lnTo>
                <a:lnTo>
                  <a:pt x="523058" y="848881"/>
                </a:lnTo>
                <a:close/>
              </a:path>
              <a:path w="662939" h="918844">
                <a:moveTo>
                  <a:pt x="522794" y="848741"/>
                </a:moveTo>
                <a:lnTo>
                  <a:pt x="523058" y="848881"/>
                </a:lnTo>
                <a:lnTo>
                  <a:pt x="522794" y="848741"/>
                </a:lnTo>
                <a:close/>
              </a:path>
              <a:path w="662939" h="918844">
                <a:moveTo>
                  <a:pt x="508254" y="840994"/>
                </a:moveTo>
                <a:lnTo>
                  <a:pt x="509143" y="841502"/>
                </a:lnTo>
                <a:lnTo>
                  <a:pt x="508801" y="841285"/>
                </a:lnTo>
                <a:lnTo>
                  <a:pt x="508254" y="840994"/>
                </a:lnTo>
                <a:close/>
              </a:path>
              <a:path w="662939" h="918844">
                <a:moveTo>
                  <a:pt x="508801" y="841285"/>
                </a:moveTo>
                <a:lnTo>
                  <a:pt x="509143" y="841502"/>
                </a:lnTo>
                <a:lnTo>
                  <a:pt x="508801" y="841285"/>
                </a:lnTo>
                <a:close/>
              </a:path>
              <a:path w="662939" h="918844">
                <a:moveTo>
                  <a:pt x="508340" y="840994"/>
                </a:moveTo>
                <a:lnTo>
                  <a:pt x="508801" y="841285"/>
                </a:lnTo>
                <a:lnTo>
                  <a:pt x="508340" y="840994"/>
                </a:lnTo>
                <a:close/>
              </a:path>
              <a:path w="662939" h="918844">
                <a:moveTo>
                  <a:pt x="493903" y="831850"/>
                </a:moveTo>
                <a:lnTo>
                  <a:pt x="494792" y="832485"/>
                </a:lnTo>
                <a:lnTo>
                  <a:pt x="494269" y="832082"/>
                </a:lnTo>
                <a:lnTo>
                  <a:pt x="493903" y="831850"/>
                </a:lnTo>
                <a:close/>
              </a:path>
              <a:path w="662939" h="918844">
                <a:moveTo>
                  <a:pt x="494269" y="832082"/>
                </a:moveTo>
                <a:lnTo>
                  <a:pt x="494792" y="832485"/>
                </a:lnTo>
                <a:lnTo>
                  <a:pt x="494269" y="832082"/>
                </a:lnTo>
                <a:close/>
              </a:path>
              <a:path w="662939" h="918844">
                <a:moveTo>
                  <a:pt x="493968" y="831850"/>
                </a:moveTo>
                <a:lnTo>
                  <a:pt x="494269" y="832082"/>
                </a:lnTo>
                <a:lnTo>
                  <a:pt x="493968" y="831850"/>
                </a:lnTo>
                <a:close/>
              </a:path>
              <a:path w="662939" h="918844">
                <a:moveTo>
                  <a:pt x="479987" y="820928"/>
                </a:moveTo>
                <a:lnTo>
                  <a:pt x="479806" y="820928"/>
                </a:lnTo>
                <a:lnTo>
                  <a:pt x="480694" y="821563"/>
                </a:lnTo>
                <a:lnTo>
                  <a:pt x="479987" y="820928"/>
                </a:lnTo>
                <a:close/>
              </a:path>
              <a:path w="662939" h="918844">
                <a:moveTo>
                  <a:pt x="466004" y="808228"/>
                </a:moveTo>
                <a:lnTo>
                  <a:pt x="465836" y="808228"/>
                </a:lnTo>
                <a:lnTo>
                  <a:pt x="466598" y="808863"/>
                </a:lnTo>
                <a:lnTo>
                  <a:pt x="466004" y="808228"/>
                </a:lnTo>
                <a:close/>
              </a:path>
              <a:path w="662939" h="918844">
                <a:moveTo>
                  <a:pt x="452119" y="793369"/>
                </a:moveTo>
                <a:lnTo>
                  <a:pt x="452628" y="794004"/>
                </a:lnTo>
                <a:lnTo>
                  <a:pt x="452119" y="793369"/>
                </a:lnTo>
                <a:close/>
              </a:path>
              <a:path w="662939" h="918844">
                <a:moveTo>
                  <a:pt x="445643" y="785368"/>
                </a:moveTo>
                <a:lnTo>
                  <a:pt x="445897" y="785749"/>
                </a:lnTo>
                <a:lnTo>
                  <a:pt x="445643" y="785368"/>
                </a:lnTo>
                <a:close/>
              </a:path>
              <a:path w="662939" h="918844">
                <a:moveTo>
                  <a:pt x="438857" y="776605"/>
                </a:moveTo>
                <a:lnTo>
                  <a:pt x="439038" y="776859"/>
                </a:lnTo>
                <a:lnTo>
                  <a:pt x="438857" y="776605"/>
                </a:lnTo>
                <a:close/>
              </a:path>
              <a:path w="662939" h="918844">
                <a:moveTo>
                  <a:pt x="432093" y="767135"/>
                </a:moveTo>
                <a:lnTo>
                  <a:pt x="432307" y="767461"/>
                </a:lnTo>
                <a:lnTo>
                  <a:pt x="432093" y="767135"/>
                </a:lnTo>
                <a:close/>
              </a:path>
              <a:path w="662939" h="918844">
                <a:moveTo>
                  <a:pt x="432057" y="767080"/>
                </a:moveTo>
                <a:close/>
              </a:path>
              <a:path w="662939" h="918844">
                <a:moveTo>
                  <a:pt x="425450" y="757047"/>
                </a:moveTo>
                <a:lnTo>
                  <a:pt x="425704" y="757555"/>
                </a:lnTo>
                <a:lnTo>
                  <a:pt x="425450" y="757047"/>
                </a:lnTo>
                <a:close/>
              </a:path>
              <a:path w="662939" h="918844">
                <a:moveTo>
                  <a:pt x="418973" y="746252"/>
                </a:moveTo>
                <a:lnTo>
                  <a:pt x="419226" y="746760"/>
                </a:lnTo>
                <a:lnTo>
                  <a:pt x="418973" y="746252"/>
                </a:lnTo>
                <a:close/>
              </a:path>
              <a:path w="662939" h="918844">
                <a:moveTo>
                  <a:pt x="412739" y="734533"/>
                </a:moveTo>
                <a:lnTo>
                  <a:pt x="412876" y="734822"/>
                </a:lnTo>
                <a:lnTo>
                  <a:pt x="412739" y="734533"/>
                </a:lnTo>
                <a:close/>
              </a:path>
              <a:path w="662939" h="918844">
                <a:moveTo>
                  <a:pt x="412634" y="734314"/>
                </a:moveTo>
                <a:lnTo>
                  <a:pt x="412739" y="734533"/>
                </a:lnTo>
                <a:lnTo>
                  <a:pt x="412634" y="734314"/>
                </a:lnTo>
                <a:close/>
              </a:path>
              <a:path w="662939" h="918844">
                <a:moveTo>
                  <a:pt x="406400" y="721233"/>
                </a:moveTo>
                <a:lnTo>
                  <a:pt x="406526" y="721614"/>
                </a:lnTo>
                <a:lnTo>
                  <a:pt x="406400" y="721233"/>
                </a:lnTo>
                <a:close/>
              </a:path>
              <a:path w="662939" h="918844">
                <a:moveTo>
                  <a:pt x="400050" y="707136"/>
                </a:moveTo>
                <a:lnTo>
                  <a:pt x="400176" y="707517"/>
                </a:lnTo>
                <a:lnTo>
                  <a:pt x="400050" y="707136"/>
                </a:lnTo>
                <a:close/>
              </a:path>
              <a:path w="662939" h="918844">
                <a:moveTo>
                  <a:pt x="393983" y="692023"/>
                </a:moveTo>
                <a:lnTo>
                  <a:pt x="394081" y="692277"/>
                </a:lnTo>
                <a:lnTo>
                  <a:pt x="393983" y="692023"/>
                </a:lnTo>
                <a:close/>
              </a:path>
              <a:path w="662939" h="918844">
                <a:moveTo>
                  <a:pt x="387894" y="676021"/>
                </a:moveTo>
                <a:lnTo>
                  <a:pt x="387985" y="676275"/>
                </a:lnTo>
                <a:lnTo>
                  <a:pt x="387894" y="676021"/>
                </a:lnTo>
                <a:close/>
              </a:path>
              <a:path w="662939" h="918844">
                <a:moveTo>
                  <a:pt x="381888" y="659130"/>
                </a:moveTo>
                <a:close/>
              </a:path>
              <a:path w="662939" h="918844">
                <a:moveTo>
                  <a:pt x="375919" y="641604"/>
                </a:moveTo>
                <a:close/>
              </a:path>
              <a:path w="662939" h="918844">
                <a:moveTo>
                  <a:pt x="369950" y="623316"/>
                </a:moveTo>
                <a:lnTo>
                  <a:pt x="369950" y="623570"/>
                </a:lnTo>
                <a:lnTo>
                  <a:pt x="369950" y="623316"/>
                </a:lnTo>
                <a:close/>
              </a:path>
              <a:path w="662939" h="918844">
                <a:moveTo>
                  <a:pt x="364109" y="604520"/>
                </a:moveTo>
                <a:lnTo>
                  <a:pt x="364109" y="604774"/>
                </a:lnTo>
                <a:lnTo>
                  <a:pt x="364109" y="604520"/>
                </a:lnTo>
                <a:close/>
              </a:path>
              <a:path w="662939" h="918844">
                <a:moveTo>
                  <a:pt x="352643" y="565531"/>
                </a:moveTo>
                <a:close/>
              </a:path>
              <a:path w="662939" h="918844">
                <a:moveTo>
                  <a:pt x="341249" y="525018"/>
                </a:moveTo>
                <a:close/>
              </a:path>
              <a:path w="662939" h="918844">
                <a:moveTo>
                  <a:pt x="298137" y="368427"/>
                </a:moveTo>
                <a:lnTo>
                  <a:pt x="272034" y="368427"/>
                </a:lnTo>
                <a:lnTo>
                  <a:pt x="283337" y="408305"/>
                </a:lnTo>
                <a:lnTo>
                  <a:pt x="309321" y="408178"/>
                </a:lnTo>
                <a:lnTo>
                  <a:pt x="307467" y="401447"/>
                </a:lnTo>
                <a:lnTo>
                  <a:pt x="298137" y="368427"/>
                </a:lnTo>
                <a:close/>
              </a:path>
              <a:path w="662939" h="918844">
                <a:moveTo>
                  <a:pt x="286788" y="330327"/>
                </a:moveTo>
                <a:lnTo>
                  <a:pt x="260604" y="330327"/>
                </a:lnTo>
                <a:lnTo>
                  <a:pt x="272034" y="368554"/>
                </a:lnTo>
                <a:lnTo>
                  <a:pt x="298137" y="368427"/>
                </a:lnTo>
                <a:lnTo>
                  <a:pt x="296163" y="361442"/>
                </a:lnTo>
                <a:lnTo>
                  <a:pt x="286788" y="330327"/>
                </a:lnTo>
                <a:close/>
              </a:path>
              <a:path w="662939" h="918844">
                <a:moveTo>
                  <a:pt x="264140" y="261874"/>
                </a:moveTo>
                <a:lnTo>
                  <a:pt x="237362" y="261874"/>
                </a:lnTo>
                <a:lnTo>
                  <a:pt x="243331" y="278003"/>
                </a:lnTo>
                <a:lnTo>
                  <a:pt x="249174" y="294894"/>
                </a:lnTo>
                <a:lnTo>
                  <a:pt x="255016" y="312293"/>
                </a:lnTo>
                <a:lnTo>
                  <a:pt x="260604" y="330454"/>
                </a:lnTo>
                <a:lnTo>
                  <a:pt x="286788" y="330327"/>
                </a:lnTo>
                <a:lnTo>
                  <a:pt x="284606" y="323088"/>
                </a:lnTo>
                <a:lnTo>
                  <a:pt x="278892" y="304546"/>
                </a:lnTo>
                <a:lnTo>
                  <a:pt x="272923" y="286639"/>
                </a:lnTo>
                <a:lnTo>
                  <a:pt x="266954" y="269494"/>
                </a:lnTo>
                <a:lnTo>
                  <a:pt x="264140" y="261874"/>
                </a:lnTo>
                <a:close/>
              </a:path>
              <a:path w="662939" h="918844">
                <a:moveTo>
                  <a:pt x="254888" y="312039"/>
                </a:moveTo>
                <a:lnTo>
                  <a:pt x="254967" y="312293"/>
                </a:lnTo>
                <a:lnTo>
                  <a:pt x="254888" y="312039"/>
                </a:lnTo>
                <a:close/>
              </a:path>
              <a:path w="662939" h="918844">
                <a:moveTo>
                  <a:pt x="249047" y="294767"/>
                </a:moveTo>
                <a:close/>
              </a:path>
              <a:path w="662939" h="918844">
                <a:moveTo>
                  <a:pt x="243205" y="277749"/>
                </a:moveTo>
                <a:lnTo>
                  <a:pt x="243293" y="278003"/>
                </a:lnTo>
                <a:lnTo>
                  <a:pt x="243205" y="277749"/>
                </a:lnTo>
                <a:close/>
              </a:path>
              <a:path w="662939" h="918844">
                <a:moveTo>
                  <a:pt x="258429" y="246761"/>
                </a:moveTo>
                <a:lnTo>
                  <a:pt x="231394" y="246761"/>
                </a:lnTo>
                <a:lnTo>
                  <a:pt x="237362" y="262128"/>
                </a:lnTo>
                <a:lnTo>
                  <a:pt x="237362" y="261874"/>
                </a:lnTo>
                <a:lnTo>
                  <a:pt x="264140" y="261874"/>
                </a:lnTo>
                <a:lnTo>
                  <a:pt x="260857" y="252984"/>
                </a:lnTo>
                <a:lnTo>
                  <a:pt x="258429" y="246761"/>
                </a:lnTo>
                <a:close/>
              </a:path>
              <a:path w="662939" h="918844">
                <a:moveTo>
                  <a:pt x="247013" y="219583"/>
                </a:moveTo>
                <a:lnTo>
                  <a:pt x="219329" y="219583"/>
                </a:lnTo>
                <a:lnTo>
                  <a:pt x="219582" y="220091"/>
                </a:lnTo>
                <a:lnTo>
                  <a:pt x="225551" y="233045"/>
                </a:lnTo>
                <a:lnTo>
                  <a:pt x="231521" y="247142"/>
                </a:lnTo>
                <a:lnTo>
                  <a:pt x="231394" y="246761"/>
                </a:lnTo>
                <a:lnTo>
                  <a:pt x="258429" y="246761"/>
                </a:lnTo>
                <a:lnTo>
                  <a:pt x="254762" y="237362"/>
                </a:lnTo>
                <a:lnTo>
                  <a:pt x="248412" y="222631"/>
                </a:lnTo>
                <a:lnTo>
                  <a:pt x="247013" y="219583"/>
                </a:lnTo>
                <a:close/>
              </a:path>
              <a:path w="662939" h="918844">
                <a:moveTo>
                  <a:pt x="225425" y="232791"/>
                </a:moveTo>
                <a:lnTo>
                  <a:pt x="225532" y="233045"/>
                </a:lnTo>
                <a:lnTo>
                  <a:pt x="225425" y="232791"/>
                </a:lnTo>
                <a:close/>
              </a:path>
              <a:path w="662939" h="918844">
                <a:moveTo>
                  <a:pt x="219412" y="219763"/>
                </a:moveTo>
                <a:lnTo>
                  <a:pt x="219563" y="220091"/>
                </a:lnTo>
                <a:lnTo>
                  <a:pt x="219412" y="219763"/>
                </a:lnTo>
                <a:close/>
              </a:path>
              <a:path w="662939" h="918844">
                <a:moveTo>
                  <a:pt x="205889" y="148082"/>
                </a:moveTo>
                <a:lnTo>
                  <a:pt x="175006" y="148082"/>
                </a:lnTo>
                <a:lnTo>
                  <a:pt x="175387" y="148590"/>
                </a:lnTo>
                <a:lnTo>
                  <a:pt x="188213" y="166497"/>
                </a:lnTo>
                <a:lnTo>
                  <a:pt x="200913" y="186309"/>
                </a:lnTo>
                <a:lnTo>
                  <a:pt x="213487" y="208280"/>
                </a:lnTo>
                <a:lnTo>
                  <a:pt x="219412" y="219763"/>
                </a:lnTo>
                <a:lnTo>
                  <a:pt x="219329" y="219583"/>
                </a:lnTo>
                <a:lnTo>
                  <a:pt x="247013" y="219583"/>
                </a:lnTo>
                <a:lnTo>
                  <a:pt x="242062" y="208787"/>
                </a:lnTo>
                <a:lnTo>
                  <a:pt x="235331" y="196087"/>
                </a:lnTo>
                <a:lnTo>
                  <a:pt x="222250" y="173100"/>
                </a:lnTo>
                <a:lnTo>
                  <a:pt x="208787" y="152146"/>
                </a:lnTo>
                <a:lnTo>
                  <a:pt x="205889" y="148082"/>
                </a:lnTo>
                <a:close/>
              </a:path>
              <a:path w="662939" h="918844">
                <a:moveTo>
                  <a:pt x="213232" y="207899"/>
                </a:moveTo>
                <a:lnTo>
                  <a:pt x="213431" y="208280"/>
                </a:lnTo>
                <a:lnTo>
                  <a:pt x="213232" y="207899"/>
                </a:lnTo>
                <a:close/>
              </a:path>
              <a:path w="662939" h="918844">
                <a:moveTo>
                  <a:pt x="200532" y="185800"/>
                </a:moveTo>
                <a:lnTo>
                  <a:pt x="200825" y="186309"/>
                </a:lnTo>
                <a:lnTo>
                  <a:pt x="200532" y="185800"/>
                </a:lnTo>
                <a:close/>
              </a:path>
              <a:path w="662939" h="918844">
                <a:moveTo>
                  <a:pt x="187832" y="165989"/>
                </a:moveTo>
                <a:lnTo>
                  <a:pt x="188160" y="166497"/>
                </a:lnTo>
                <a:lnTo>
                  <a:pt x="187832" y="165989"/>
                </a:lnTo>
                <a:close/>
              </a:path>
              <a:path w="662939" h="918844">
                <a:moveTo>
                  <a:pt x="175217" y="148377"/>
                </a:moveTo>
                <a:lnTo>
                  <a:pt x="175370" y="148590"/>
                </a:lnTo>
                <a:lnTo>
                  <a:pt x="175217" y="148377"/>
                </a:lnTo>
                <a:close/>
              </a:path>
              <a:path w="662939" h="918844">
                <a:moveTo>
                  <a:pt x="194190" y="131825"/>
                </a:moveTo>
                <a:lnTo>
                  <a:pt x="162051" y="131825"/>
                </a:lnTo>
                <a:lnTo>
                  <a:pt x="175217" y="148377"/>
                </a:lnTo>
                <a:lnTo>
                  <a:pt x="175006" y="148082"/>
                </a:lnTo>
                <a:lnTo>
                  <a:pt x="205889" y="148082"/>
                </a:lnTo>
                <a:lnTo>
                  <a:pt x="195199" y="133096"/>
                </a:lnTo>
                <a:lnTo>
                  <a:pt x="194190" y="131825"/>
                </a:lnTo>
                <a:close/>
              </a:path>
              <a:path w="662939" h="918844">
                <a:moveTo>
                  <a:pt x="182592" y="117221"/>
                </a:moveTo>
                <a:lnTo>
                  <a:pt x="149098" y="117221"/>
                </a:lnTo>
                <a:lnTo>
                  <a:pt x="162432" y="132334"/>
                </a:lnTo>
                <a:lnTo>
                  <a:pt x="162051" y="131825"/>
                </a:lnTo>
                <a:lnTo>
                  <a:pt x="194190" y="131825"/>
                </a:lnTo>
                <a:lnTo>
                  <a:pt x="182592" y="117221"/>
                </a:lnTo>
                <a:close/>
              </a:path>
              <a:path w="662939" h="918844">
                <a:moveTo>
                  <a:pt x="171044" y="104140"/>
                </a:moveTo>
                <a:lnTo>
                  <a:pt x="136017" y="104140"/>
                </a:lnTo>
                <a:lnTo>
                  <a:pt x="136525" y="104648"/>
                </a:lnTo>
                <a:lnTo>
                  <a:pt x="149479" y="117729"/>
                </a:lnTo>
                <a:lnTo>
                  <a:pt x="149098" y="117221"/>
                </a:lnTo>
                <a:lnTo>
                  <a:pt x="182592" y="117221"/>
                </a:lnTo>
                <a:lnTo>
                  <a:pt x="181482" y="115824"/>
                </a:lnTo>
                <a:lnTo>
                  <a:pt x="171044" y="104140"/>
                </a:lnTo>
                <a:close/>
              </a:path>
              <a:path w="662939" h="918844">
                <a:moveTo>
                  <a:pt x="136481" y="104609"/>
                </a:moveTo>
                <a:close/>
              </a:path>
              <a:path w="662939" h="918844">
                <a:moveTo>
                  <a:pt x="159710" y="92329"/>
                </a:moveTo>
                <a:lnTo>
                  <a:pt x="122809" y="92329"/>
                </a:lnTo>
                <a:lnTo>
                  <a:pt x="136481" y="104609"/>
                </a:lnTo>
                <a:lnTo>
                  <a:pt x="136017" y="104140"/>
                </a:lnTo>
                <a:lnTo>
                  <a:pt x="171044" y="104140"/>
                </a:lnTo>
                <a:lnTo>
                  <a:pt x="167640" y="100330"/>
                </a:lnTo>
                <a:lnTo>
                  <a:pt x="159710" y="92329"/>
                </a:lnTo>
                <a:close/>
              </a:path>
              <a:path w="662939" h="918844">
                <a:moveTo>
                  <a:pt x="148849" y="81915"/>
                </a:moveTo>
                <a:lnTo>
                  <a:pt x="109600" y="81915"/>
                </a:lnTo>
                <a:lnTo>
                  <a:pt x="110109" y="82296"/>
                </a:lnTo>
                <a:lnTo>
                  <a:pt x="123317" y="92837"/>
                </a:lnTo>
                <a:lnTo>
                  <a:pt x="122809" y="92329"/>
                </a:lnTo>
                <a:lnTo>
                  <a:pt x="159710" y="92329"/>
                </a:lnTo>
                <a:lnTo>
                  <a:pt x="153543" y="86106"/>
                </a:lnTo>
                <a:lnTo>
                  <a:pt x="148849" y="81915"/>
                </a:lnTo>
                <a:close/>
              </a:path>
              <a:path w="662939" h="918844">
                <a:moveTo>
                  <a:pt x="109780" y="82057"/>
                </a:moveTo>
                <a:lnTo>
                  <a:pt x="110079" y="82296"/>
                </a:lnTo>
                <a:lnTo>
                  <a:pt x="109780" y="82057"/>
                </a:lnTo>
                <a:close/>
              </a:path>
              <a:path w="662939" h="918844">
                <a:moveTo>
                  <a:pt x="137896" y="72262"/>
                </a:moveTo>
                <a:lnTo>
                  <a:pt x="96266" y="72262"/>
                </a:lnTo>
                <a:lnTo>
                  <a:pt x="109780" y="82057"/>
                </a:lnTo>
                <a:lnTo>
                  <a:pt x="109600" y="81915"/>
                </a:lnTo>
                <a:lnTo>
                  <a:pt x="148849" y="81915"/>
                </a:lnTo>
                <a:lnTo>
                  <a:pt x="139319" y="73406"/>
                </a:lnTo>
                <a:lnTo>
                  <a:pt x="137896" y="72262"/>
                </a:lnTo>
                <a:close/>
              </a:path>
              <a:path w="662939" h="918844">
                <a:moveTo>
                  <a:pt x="55753" y="48641"/>
                </a:moveTo>
                <a:lnTo>
                  <a:pt x="69850" y="56007"/>
                </a:lnTo>
                <a:lnTo>
                  <a:pt x="83312" y="63881"/>
                </a:lnTo>
                <a:lnTo>
                  <a:pt x="96774" y="72644"/>
                </a:lnTo>
                <a:lnTo>
                  <a:pt x="96266" y="72262"/>
                </a:lnTo>
                <a:lnTo>
                  <a:pt x="137896" y="72262"/>
                </a:lnTo>
                <a:lnTo>
                  <a:pt x="125094" y="61975"/>
                </a:lnTo>
                <a:lnTo>
                  <a:pt x="110617" y="51689"/>
                </a:lnTo>
                <a:lnTo>
                  <a:pt x="106095" y="48768"/>
                </a:lnTo>
                <a:lnTo>
                  <a:pt x="56134" y="48768"/>
                </a:lnTo>
                <a:lnTo>
                  <a:pt x="55753" y="48641"/>
                </a:lnTo>
                <a:close/>
              </a:path>
              <a:path w="662939" h="918844">
                <a:moveTo>
                  <a:pt x="82804" y="63627"/>
                </a:moveTo>
                <a:lnTo>
                  <a:pt x="83197" y="63881"/>
                </a:lnTo>
                <a:lnTo>
                  <a:pt x="82804" y="63627"/>
                </a:lnTo>
                <a:close/>
              </a:path>
              <a:path w="662939" h="918844">
                <a:moveTo>
                  <a:pt x="69342" y="55753"/>
                </a:moveTo>
                <a:lnTo>
                  <a:pt x="69778" y="56007"/>
                </a:lnTo>
                <a:lnTo>
                  <a:pt x="69342" y="55753"/>
                </a:lnTo>
                <a:close/>
              </a:path>
              <a:path w="662939" h="918844">
                <a:moveTo>
                  <a:pt x="10160" y="0"/>
                </a:moveTo>
                <a:lnTo>
                  <a:pt x="0" y="23114"/>
                </a:lnTo>
                <a:lnTo>
                  <a:pt x="28321" y="35433"/>
                </a:lnTo>
                <a:lnTo>
                  <a:pt x="56134" y="48768"/>
                </a:lnTo>
                <a:lnTo>
                  <a:pt x="106095" y="48768"/>
                </a:lnTo>
                <a:lnTo>
                  <a:pt x="96266" y="42418"/>
                </a:lnTo>
                <a:lnTo>
                  <a:pt x="81787" y="33909"/>
                </a:lnTo>
                <a:lnTo>
                  <a:pt x="67182" y="26289"/>
                </a:lnTo>
                <a:lnTo>
                  <a:pt x="38607" y="12446"/>
                </a:lnTo>
                <a:lnTo>
                  <a:pt x="10160" y="0"/>
                </a:lnTo>
                <a:close/>
              </a:path>
              <a:path w="662939" h="918844">
                <a:moveTo>
                  <a:pt x="27940" y="35306"/>
                </a:moveTo>
                <a:lnTo>
                  <a:pt x="28205" y="35433"/>
                </a:lnTo>
                <a:lnTo>
                  <a:pt x="27940" y="35306"/>
                </a:lnTo>
                <a:close/>
              </a:path>
            </a:pathLst>
          </a:custGeom>
          <a:solidFill>
            <a:srgbClr val="E6AE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6684455" y="4520470"/>
            <a:ext cx="541496" cy="537686"/>
          </a:xfrm>
          <a:custGeom>
            <a:avLst/>
            <a:gdLst/>
            <a:ahLst/>
            <a:cxnLst/>
            <a:rect l="l" t="t" r="r" b="b"/>
            <a:pathLst>
              <a:path w="721995" h="716914">
                <a:moveTo>
                  <a:pt x="0" y="631697"/>
                </a:moveTo>
                <a:lnTo>
                  <a:pt x="3175" y="716787"/>
                </a:lnTo>
                <a:lnTo>
                  <a:pt x="67930" y="664336"/>
                </a:lnTo>
                <a:lnTo>
                  <a:pt x="40894" y="664336"/>
                </a:lnTo>
                <a:lnTo>
                  <a:pt x="18034" y="653668"/>
                </a:lnTo>
                <a:lnTo>
                  <a:pt x="23329" y="642294"/>
                </a:lnTo>
                <a:lnTo>
                  <a:pt x="0" y="631697"/>
                </a:lnTo>
                <a:close/>
              </a:path>
              <a:path w="721995" h="716914">
                <a:moveTo>
                  <a:pt x="23329" y="642294"/>
                </a:moveTo>
                <a:lnTo>
                  <a:pt x="18034" y="653668"/>
                </a:lnTo>
                <a:lnTo>
                  <a:pt x="40894" y="664336"/>
                </a:lnTo>
                <a:lnTo>
                  <a:pt x="46291" y="652723"/>
                </a:lnTo>
                <a:lnTo>
                  <a:pt x="23329" y="642294"/>
                </a:lnTo>
                <a:close/>
              </a:path>
              <a:path w="721995" h="716914">
                <a:moveTo>
                  <a:pt x="46291" y="652723"/>
                </a:moveTo>
                <a:lnTo>
                  <a:pt x="40894" y="664336"/>
                </a:lnTo>
                <a:lnTo>
                  <a:pt x="67930" y="664336"/>
                </a:lnTo>
                <a:lnTo>
                  <a:pt x="69342" y="663193"/>
                </a:lnTo>
                <a:lnTo>
                  <a:pt x="46291" y="652723"/>
                </a:lnTo>
                <a:close/>
              </a:path>
              <a:path w="721995" h="716914">
                <a:moveTo>
                  <a:pt x="713994" y="0"/>
                </a:moveTo>
                <a:lnTo>
                  <a:pt x="655827" y="19303"/>
                </a:lnTo>
                <a:lnTo>
                  <a:pt x="598170" y="39242"/>
                </a:lnTo>
                <a:lnTo>
                  <a:pt x="540893" y="60959"/>
                </a:lnTo>
                <a:lnTo>
                  <a:pt x="484886" y="85089"/>
                </a:lnTo>
                <a:lnTo>
                  <a:pt x="430402" y="112394"/>
                </a:lnTo>
                <a:lnTo>
                  <a:pt x="377698" y="143890"/>
                </a:lnTo>
                <a:lnTo>
                  <a:pt x="327533" y="180085"/>
                </a:lnTo>
                <a:lnTo>
                  <a:pt x="280289" y="221995"/>
                </a:lnTo>
                <a:lnTo>
                  <a:pt x="236347" y="270001"/>
                </a:lnTo>
                <a:lnTo>
                  <a:pt x="195579" y="323341"/>
                </a:lnTo>
                <a:lnTo>
                  <a:pt x="157479" y="381126"/>
                </a:lnTo>
                <a:lnTo>
                  <a:pt x="121666" y="442848"/>
                </a:lnTo>
                <a:lnTo>
                  <a:pt x="87629" y="507491"/>
                </a:lnTo>
                <a:lnTo>
                  <a:pt x="54991" y="574293"/>
                </a:lnTo>
                <a:lnTo>
                  <a:pt x="23329" y="642294"/>
                </a:lnTo>
                <a:lnTo>
                  <a:pt x="46291" y="652723"/>
                </a:lnTo>
                <a:lnTo>
                  <a:pt x="77664" y="585215"/>
                </a:lnTo>
                <a:lnTo>
                  <a:pt x="93664" y="551814"/>
                </a:lnTo>
                <a:lnTo>
                  <a:pt x="93789" y="551687"/>
                </a:lnTo>
                <a:lnTo>
                  <a:pt x="110109" y="518794"/>
                </a:lnTo>
                <a:lnTo>
                  <a:pt x="126873" y="486409"/>
                </a:lnTo>
                <a:lnTo>
                  <a:pt x="143764" y="454913"/>
                </a:lnTo>
                <a:lnTo>
                  <a:pt x="161163" y="424052"/>
                </a:lnTo>
                <a:lnTo>
                  <a:pt x="178841" y="394588"/>
                </a:lnTo>
                <a:lnTo>
                  <a:pt x="197358" y="365378"/>
                </a:lnTo>
                <a:lnTo>
                  <a:pt x="197489" y="365378"/>
                </a:lnTo>
                <a:lnTo>
                  <a:pt x="216280" y="337692"/>
                </a:lnTo>
                <a:lnTo>
                  <a:pt x="235712" y="311149"/>
                </a:lnTo>
                <a:lnTo>
                  <a:pt x="255904" y="285876"/>
                </a:lnTo>
                <a:lnTo>
                  <a:pt x="276291" y="262508"/>
                </a:lnTo>
                <a:lnTo>
                  <a:pt x="297827" y="240156"/>
                </a:lnTo>
                <a:lnTo>
                  <a:pt x="297688" y="240156"/>
                </a:lnTo>
                <a:lnTo>
                  <a:pt x="320421" y="218947"/>
                </a:lnTo>
                <a:lnTo>
                  <a:pt x="343535" y="199516"/>
                </a:lnTo>
                <a:lnTo>
                  <a:pt x="343696" y="199516"/>
                </a:lnTo>
                <a:lnTo>
                  <a:pt x="366782" y="181990"/>
                </a:lnTo>
                <a:lnTo>
                  <a:pt x="367284" y="181609"/>
                </a:lnTo>
                <a:lnTo>
                  <a:pt x="391424" y="165099"/>
                </a:lnTo>
                <a:lnTo>
                  <a:pt x="391287" y="165099"/>
                </a:lnTo>
                <a:lnTo>
                  <a:pt x="416814" y="149097"/>
                </a:lnTo>
                <a:lnTo>
                  <a:pt x="442595" y="134365"/>
                </a:lnTo>
                <a:lnTo>
                  <a:pt x="468639" y="120903"/>
                </a:lnTo>
                <a:lnTo>
                  <a:pt x="468502" y="120903"/>
                </a:lnTo>
                <a:lnTo>
                  <a:pt x="495417" y="107949"/>
                </a:lnTo>
                <a:lnTo>
                  <a:pt x="522859" y="95757"/>
                </a:lnTo>
                <a:lnTo>
                  <a:pt x="550418" y="84200"/>
                </a:lnTo>
                <a:lnTo>
                  <a:pt x="578485" y="73405"/>
                </a:lnTo>
                <a:lnTo>
                  <a:pt x="578230" y="73405"/>
                </a:lnTo>
                <a:lnTo>
                  <a:pt x="606805" y="62864"/>
                </a:lnTo>
                <a:lnTo>
                  <a:pt x="664083" y="43052"/>
                </a:lnTo>
                <a:lnTo>
                  <a:pt x="663828" y="43052"/>
                </a:lnTo>
                <a:lnTo>
                  <a:pt x="721868" y="23875"/>
                </a:lnTo>
                <a:lnTo>
                  <a:pt x="713994" y="0"/>
                </a:lnTo>
                <a:close/>
              </a:path>
              <a:path w="721995" h="716914">
                <a:moveTo>
                  <a:pt x="77724" y="585088"/>
                </a:moveTo>
                <a:lnTo>
                  <a:pt x="77597" y="585215"/>
                </a:lnTo>
                <a:lnTo>
                  <a:pt x="77724" y="585088"/>
                </a:lnTo>
                <a:close/>
              </a:path>
              <a:path w="721995" h="716914">
                <a:moveTo>
                  <a:pt x="93789" y="551687"/>
                </a:moveTo>
                <a:lnTo>
                  <a:pt x="93725" y="551814"/>
                </a:lnTo>
                <a:lnTo>
                  <a:pt x="93789" y="551687"/>
                </a:lnTo>
                <a:close/>
              </a:path>
              <a:path w="721995" h="716914">
                <a:moveTo>
                  <a:pt x="110174" y="518794"/>
                </a:moveTo>
                <a:lnTo>
                  <a:pt x="110109" y="518921"/>
                </a:lnTo>
                <a:lnTo>
                  <a:pt x="110174" y="518794"/>
                </a:lnTo>
                <a:close/>
              </a:path>
              <a:path w="721995" h="716914">
                <a:moveTo>
                  <a:pt x="143780" y="454913"/>
                </a:moveTo>
                <a:lnTo>
                  <a:pt x="143637" y="455167"/>
                </a:lnTo>
                <a:lnTo>
                  <a:pt x="143780" y="454913"/>
                </a:lnTo>
                <a:close/>
              </a:path>
              <a:path w="721995" h="716914">
                <a:moveTo>
                  <a:pt x="161188" y="424052"/>
                </a:moveTo>
                <a:lnTo>
                  <a:pt x="161036" y="424306"/>
                </a:lnTo>
                <a:lnTo>
                  <a:pt x="161188" y="424052"/>
                </a:lnTo>
                <a:close/>
              </a:path>
              <a:path w="721995" h="716914">
                <a:moveTo>
                  <a:pt x="179070" y="394207"/>
                </a:moveTo>
                <a:lnTo>
                  <a:pt x="178816" y="394588"/>
                </a:lnTo>
                <a:lnTo>
                  <a:pt x="179070" y="394207"/>
                </a:lnTo>
                <a:close/>
              </a:path>
              <a:path w="721995" h="716914">
                <a:moveTo>
                  <a:pt x="197489" y="365378"/>
                </a:moveTo>
                <a:lnTo>
                  <a:pt x="197358" y="365378"/>
                </a:lnTo>
                <a:lnTo>
                  <a:pt x="197230" y="365759"/>
                </a:lnTo>
                <a:lnTo>
                  <a:pt x="197489" y="365378"/>
                </a:lnTo>
                <a:close/>
              </a:path>
              <a:path w="721995" h="716914">
                <a:moveTo>
                  <a:pt x="216305" y="337692"/>
                </a:moveTo>
                <a:lnTo>
                  <a:pt x="216026" y="338073"/>
                </a:lnTo>
                <a:lnTo>
                  <a:pt x="216305" y="337692"/>
                </a:lnTo>
                <a:close/>
              </a:path>
              <a:path w="721995" h="716914">
                <a:moveTo>
                  <a:pt x="235761" y="311149"/>
                </a:moveTo>
                <a:lnTo>
                  <a:pt x="235458" y="311530"/>
                </a:lnTo>
                <a:lnTo>
                  <a:pt x="235761" y="311149"/>
                </a:lnTo>
                <a:close/>
              </a:path>
              <a:path w="721995" h="716914">
                <a:moveTo>
                  <a:pt x="255965" y="285876"/>
                </a:moveTo>
                <a:lnTo>
                  <a:pt x="255524" y="286384"/>
                </a:lnTo>
                <a:lnTo>
                  <a:pt x="255965" y="285876"/>
                </a:lnTo>
                <a:close/>
              </a:path>
              <a:path w="721995" h="716914">
                <a:moveTo>
                  <a:pt x="276733" y="262000"/>
                </a:moveTo>
                <a:lnTo>
                  <a:pt x="276225" y="262508"/>
                </a:lnTo>
                <a:lnTo>
                  <a:pt x="276733" y="262000"/>
                </a:lnTo>
                <a:close/>
              </a:path>
              <a:path w="721995" h="716914">
                <a:moveTo>
                  <a:pt x="298196" y="239775"/>
                </a:moveTo>
                <a:lnTo>
                  <a:pt x="297688" y="240156"/>
                </a:lnTo>
                <a:lnTo>
                  <a:pt x="297827" y="240156"/>
                </a:lnTo>
                <a:lnTo>
                  <a:pt x="298196" y="239775"/>
                </a:lnTo>
                <a:close/>
              </a:path>
              <a:path w="721995" h="716914">
                <a:moveTo>
                  <a:pt x="320491" y="218947"/>
                </a:moveTo>
                <a:lnTo>
                  <a:pt x="320040" y="219328"/>
                </a:lnTo>
                <a:lnTo>
                  <a:pt x="320491" y="218947"/>
                </a:lnTo>
                <a:close/>
              </a:path>
              <a:path w="721995" h="716914">
                <a:moveTo>
                  <a:pt x="343696" y="199516"/>
                </a:moveTo>
                <a:lnTo>
                  <a:pt x="343535" y="199516"/>
                </a:lnTo>
                <a:lnTo>
                  <a:pt x="343026" y="200024"/>
                </a:lnTo>
                <a:lnTo>
                  <a:pt x="343696" y="199516"/>
                </a:lnTo>
                <a:close/>
              </a:path>
              <a:path w="721995" h="716914">
                <a:moveTo>
                  <a:pt x="367331" y="181609"/>
                </a:moveTo>
                <a:lnTo>
                  <a:pt x="366838" y="181947"/>
                </a:lnTo>
                <a:lnTo>
                  <a:pt x="367331" y="181609"/>
                </a:lnTo>
                <a:close/>
              </a:path>
              <a:path w="721995" h="716914">
                <a:moveTo>
                  <a:pt x="391795" y="164845"/>
                </a:moveTo>
                <a:lnTo>
                  <a:pt x="391287" y="165099"/>
                </a:lnTo>
                <a:lnTo>
                  <a:pt x="391424" y="165099"/>
                </a:lnTo>
                <a:lnTo>
                  <a:pt x="391795" y="164845"/>
                </a:lnTo>
                <a:close/>
              </a:path>
              <a:path w="721995" h="716914">
                <a:moveTo>
                  <a:pt x="416876" y="149097"/>
                </a:moveTo>
                <a:lnTo>
                  <a:pt x="416433" y="149351"/>
                </a:lnTo>
                <a:lnTo>
                  <a:pt x="416876" y="149097"/>
                </a:lnTo>
                <a:close/>
              </a:path>
              <a:path w="721995" h="716914">
                <a:moveTo>
                  <a:pt x="442703" y="134365"/>
                </a:moveTo>
                <a:lnTo>
                  <a:pt x="442214" y="134619"/>
                </a:lnTo>
                <a:lnTo>
                  <a:pt x="442703" y="134365"/>
                </a:lnTo>
                <a:close/>
              </a:path>
              <a:path w="721995" h="716914">
                <a:moveTo>
                  <a:pt x="468884" y="120776"/>
                </a:moveTo>
                <a:lnTo>
                  <a:pt x="468502" y="120903"/>
                </a:lnTo>
                <a:lnTo>
                  <a:pt x="468639" y="120903"/>
                </a:lnTo>
                <a:lnTo>
                  <a:pt x="468884" y="120776"/>
                </a:lnTo>
                <a:close/>
              </a:path>
              <a:path w="721995" h="716914">
                <a:moveTo>
                  <a:pt x="495680" y="107822"/>
                </a:moveTo>
                <a:lnTo>
                  <a:pt x="495300" y="107949"/>
                </a:lnTo>
                <a:lnTo>
                  <a:pt x="495680" y="107822"/>
                </a:lnTo>
                <a:close/>
              </a:path>
              <a:path w="721995" h="716914">
                <a:moveTo>
                  <a:pt x="522907" y="95757"/>
                </a:moveTo>
                <a:lnTo>
                  <a:pt x="522604" y="95884"/>
                </a:lnTo>
                <a:lnTo>
                  <a:pt x="522907" y="95757"/>
                </a:lnTo>
                <a:close/>
              </a:path>
              <a:path w="721995" h="716914">
                <a:moveTo>
                  <a:pt x="550493" y="84200"/>
                </a:moveTo>
                <a:lnTo>
                  <a:pt x="550164" y="84327"/>
                </a:lnTo>
                <a:lnTo>
                  <a:pt x="550493" y="84200"/>
                </a:lnTo>
                <a:close/>
              </a:path>
              <a:path w="721995" h="716914">
                <a:moveTo>
                  <a:pt x="606918" y="62864"/>
                </a:moveTo>
                <a:lnTo>
                  <a:pt x="606551" y="62991"/>
                </a:lnTo>
                <a:lnTo>
                  <a:pt x="606918" y="62864"/>
                </a:lnTo>
                <a:close/>
              </a:path>
            </a:pathLst>
          </a:custGeom>
          <a:solidFill>
            <a:srgbClr val="E6AE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581215" y="3016186"/>
            <a:ext cx="1639253" cy="133690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55258" marR="3810" indent="167164" algn="r">
              <a:spcBef>
                <a:spcPts val="75"/>
              </a:spcBef>
            </a:pPr>
            <a:r>
              <a:rPr sz="1200" spc="-4" dirty="0">
                <a:solidFill>
                  <a:srgbClr val="404040"/>
                </a:solidFill>
                <a:latin typeface="Calibri"/>
                <a:cs typeface="Calibri"/>
              </a:rPr>
              <a:t>Select</a:t>
            </a:r>
            <a:r>
              <a:rPr sz="1200" spc="-26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4" dirty="0">
                <a:solidFill>
                  <a:srgbClr val="404040"/>
                </a:solidFill>
                <a:latin typeface="Calibri"/>
                <a:cs typeface="Calibri"/>
              </a:rPr>
              <a:t>“</a:t>
            </a:r>
            <a:r>
              <a:rPr sz="1200" b="1" spc="-4" dirty="0">
                <a:solidFill>
                  <a:srgbClr val="404040"/>
                </a:solidFill>
                <a:latin typeface="Calibri"/>
                <a:cs typeface="Calibri"/>
              </a:rPr>
              <a:t>Edit</a:t>
            </a:r>
            <a:r>
              <a:rPr sz="1200" b="1" spc="-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-4" dirty="0">
                <a:solidFill>
                  <a:srgbClr val="404040"/>
                </a:solidFill>
                <a:latin typeface="Calibri"/>
                <a:cs typeface="Calibri"/>
              </a:rPr>
              <a:t>Queries</a:t>
            </a:r>
            <a:r>
              <a:rPr sz="1200" spc="-4" dirty="0">
                <a:solidFill>
                  <a:srgbClr val="404040"/>
                </a:solidFill>
                <a:latin typeface="Calibri"/>
                <a:cs typeface="Calibri"/>
              </a:rPr>
              <a:t>” </a:t>
            </a: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8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Home</a:t>
            </a:r>
            <a:r>
              <a:rPr sz="1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8" dirty="0">
                <a:solidFill>
                  <a:srgbClr val="404040"/>
                </a:solidFill>
                <a:latin typeface="Calibri"/>
                <a:cs typeface="Calibri"/>
              </a:rPr>
              <a:t>tab</a:t>
            </a:r>
            <a:r>
              <a:rPr sz="1200" spc="-11" dirty="0">
                <a:solidFill>
                  <a:srgbClr val="404040"/>
                </a:solidFill>
                <a:latin typeface="Calibri"/>
                <a:cs typeface="Calibri"/>
              </a:rPr>
              <a:t> to </a:t>
            </a: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 launch the Query</a:t>
            </a:r>
            <a:r>
              <a:rPr sz="1200" spc="-6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11" dirty="0">
                <a:solidFill>
                  <a:srgbClr val="404040"/>
                </a:solidFill>
                <a:latin typeface="Calibri"/>
                <a:cs typeface="Calibri"/>
              </a:rPr>
              <a:t>Editor</a:t>
            </a:r>
            <a:endParaRPr sz="1200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1425">
              <a:latin typeface="Times New Roman"/>
              <a:cs typeface="Times New Roman"/>
            </a:endParaRPr>
          </a:p>
          <a:p>
            <a:pPr marL="12859" marR="40481" indent="-3810" algn="r"/>
            <a:r>
              <a:rPr sz="1200" spc="-4" dirty="0">
                <a:solidFill>
                  <a:srgbClr val="404040"/>
                </a:solidFill>
                <a:latin typeface="Calibri"/>
                <a:cs typeface="Calibri"/>
              </a:rPr>
              <a:t>Within </a:t>
            </a: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200" spc="-19" dirty="0">
                <a:solidFill>
                  <a:srgbClr val="404040"/>
                </a:solidFill>
                <a:latin typeface="Calibri"/>
                <a:cs typeface="Calibri"/>
              </a:rPr>
              <a:t>editor,</a:t>
            </a:r>
            <a:r>
              <a:rPr sz="1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4" dirty="0">
                <a:solidFill>
                  <a:srgbClr val="404040"/>
                </a:solidFill>
                <a:latin typeface="Calibri"/>
                <a:cs typeface="Calibri"/>
              </a:rPr>
              <a:t>view</a:t>
            </a:r>
            <a:r>
              <a:rPr sz="1200" spc="-1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or  modify </a:t>
            </a:r>
            <a:r>
              <a:rPr sz="1200" spc="-8" dirty="0">
                <a:solidFill>
                  <a:srgbClr val="404040"/>
                </a:solidFill>
                <a:latin typeface="Calibri"/>
                <a:cs typeface="Calibri"/>
              </a:rPr>
              <a:t>existing</a:t>
            </a:r>
            <a:r>
              <a:rPr sz="1200" spc="-4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4" dirty="0">
                <a:solidFill>
                  <a:srgbClr val="404040"/>
                </a:solidFill>
                <a:latin typeface="Calibri"/>
                <a:cs typeface="Calibri"/>
              </a:rPr>
              <a:t>queries</a:t>
            </a:r>
            <a:r>
              <a:rPr sz="1200" spc="-1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4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1200" spc="-4" dirty="0">
                <a:solidFill>
                  <a:srgbClr val="404040"/>
                </a:solidFill>
                <a:latin typeface="Calibri"/>
                <a:cs typeface="Calibri"/>
              </a:rPr>
              <a:t>“</a:t>
            </a:r>
            <a:r>
              <a:rPr sz="1200" b="1" spc="-4" dirty="0">
                <a:solidFill>
                  <a:srgbClr val="404040"/>
                </a:solidFill>
                <a:latin typeface="Calibri"/>
                <a:cs typeface="Calibri"/>
              </a:rPr>
              <a:t>Queries</a:t>
            </a:r>
            <a:r>
              <a:rPr sz="1200" spc="-4" dirty="0">
                <a:solidFill>
                  <a:srgbClr val="404040"/>
                </a:solidFill>
                <a:latin typeface="Calibri"/>
                <a:cs typeface="Calibri"/>
              </a:rPr>
              <a:t>”</a:t>
            </a:r>
            <a:r>
              <a:rPr sz="1200" spc="-56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4" dirty="0">
                <a:solidFill>
                  <a:srgbClr val="404040"/>
                </a:solidFill>
                <a:latin typeface="Calibri"/>
                <a:cs typeface="Calibri"/>
              </a:rPr>
              <a:t>pane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07640" y="1042348"/>
            <a:ext cx="2727959" cy="378469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2400" b="0" spc="-8" dirty="0">
                <a:latin typeface="Calibri"/>
                <a:cs typeface="Calibri"/>
              </a:rPr>
              <a:t>REFRESHING QUERIES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461896"/>
            <a:ext cx="9144000" cy="34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4810315" y="1861946"/>
            <a:ext cx="4001642" cy="37067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4829175" y="1880806"/>
            <a:ext cx="3929063" cy="36341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5760148" y="4044525"/>
            <a:ext cx="1232725" cy="2481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5788438" y="4072795"/>
            <a:ext cx="1141571" cy="156686"/>
          </a:xfrm>
          <a:custGeom>
            <a:avLst/>
            <a:gdLst/>
            <a:ahLst/>
            <a:cxnLst/>
            <a:rect l="l" t="t" r="r" b="b"/>
            <a:pathLst>
              <a:path w="1522095" h="208914">
                <a:moveTo>
                  <a:pt x="0" y="208787"/>
                </a:moveTo>
                <a:lnTo>
                  <a:pt x="1521713" y="208787"/>
                </a:lnTo>
                <a:lnTo>
                  <a:pt x="1521713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ln w="25145">
            <a:solidFill>
              <a:srgbClr val="E6AE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411480" y="1861928"/>
            <a:ext cx="4022789" cy="9064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430340" y="1880806"/>
            <a:ext cx="3950208" cy="8338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2847213" y="2023100"/>
            <a:ext cx="438331" cy="7549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2875503" y="2051399"/>
            <a:ext cx="347186" cy="663893"/>
          </a:xfrm>
          <a:custGeom>
            <a:avLst/>
            <a:gdLst/>
            <a:ahLst/>
            <a:cxnLst/>
            <a:rect l="l" t="t" r="r" b="b"/>
            <a:pathLst>
              <a:path w="462914" h="885189">
                <a:moveTo>
                  <a:pt x="0" y="884681"/>
                </a:moveTo>
                <a:lnTo>
                  <a:pt x="462534" y="884681"/>
                </a:lnTo>
                <a:lnTo>
                  <a:pt x="462534" y="0"/>
                </a:lnTo>
                <a:lnTo>
                  <a:pt x="0" y="0"/>
                </a:lnTo>
                <a:lnTo>
                  <a:pt x="0" y="884681"/>
                </a:lnTo>
                <a:close/>
              </a:path>
            </a:pathLst>
          </a:custGeom>
          <a:ln w="25146">
            <a:solidFill>
              <a:srgbClr val="E6AE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430340" y="3025902"/>
            <a:ext cx="3950494" cy="178715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02870">
              <a:spcBef>
                <a:spcPts val="75"/>
              </a:spcBef>
            </a:pPr>
            <a:r>
              <a:rPr sz="1350" spc="-8" dirty="0">
                <a:latin typeface="Calibri"/>
                <a:cs typeface="Calibri"/>
              </a:rPr>
              <a:t>By default, </a:t>
            </a:r>
            <a:r>
              <a:rPr sz="1350" b="1" dirty="0">
                <a:latin typeface="Calibri"/>
                <a:cs typeface="Calibri"/>
              </a:rPr>
              <a:t>ALL </a:t>
            </a:r>
            <a:r>
              <a:rPr sz="1350" spc="-4" dirty="0">
                <a:latin typeface="Calibri"/>
                <a:cs typeface="Calibri"/>
              </a:rPr>
              <a:t>queries </a:t>
            </a:r>
            <a:r>
              <a:rPr sz="1350" dirty="0">
                <a:latin typeface="Calibri"/>
                <a:cs typeface="Calibri"/>
              </a:rPr>
              <a:t>in the model will </a:t>
            </a:r>
            <a:r>
              <a:rPr sz="1350" spc="-11" dirty="0">
                <a:latin typeface="Calibri"/>
                <a:cs typeface="Calibri"/>
              </a:rPr>
              <a:t>refresh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when</a:t>
            </a:r>
          </a:p>
          <a:p>
            <a:pPr marL="226695"/>
            <a:r>
              <a:rPr sz="1350" spc="-8" dirty="0">
                <a:latin typeface="Calibri"/>
                <a:cs typeface="Calibri"/>
              </a:rPr>
              <a:t>you </a:t>
            </a:r>
            <a:r>
              <a:rPr sz="1350" spc="-4" dirty="0">
                <a:latin typeface="Calibri"/>
                <a:cs typeface="Calibri"/>
              </a:rPr>
              <a:t>use </a:t>
            </a:r>
            <a:r>
              <a:rPr sz="1350" dirty="0">
                <a:latin typeface="Calibri"/>
                <a:cs typeface="Calibri"/>
              </a:rPr>
              <a:t>the </a:t>
            </a:r>
            <a:r>
              <a:rPr sz="1350" spc="-4" dirty="0">
                <a:latin typeface="Calibri"/>
                <a:cs typeface="Calibri"/>
              </a:rPr>
              <a:t>“</a:t>
            </a:r>
            <a:r>
              <a:rPr sz="1350" i="1" spc="-4" dirty="0">
                <a:latin typeface="Calibri"/>
                <a:cs typeface="Calibri"/>
              </a:rPr>
              <a:t>Refresh</a:t>
            </a:r>
            <a:r>
              <a:rPr sz="1350" spc="-4" dirty="0">
                <a:latin typeface="Calibri"/>
                <a:cs typeface="Calibri"/>
              </a:rPr>
              <a:t>” </a:t>
            </a:r>
            <a:r>
              <a:rPr sz="1350" spc="-8" dirty="0">
                <a:latin typeface="Calibri"/>
                <a:cs typeface="Calibri"/>
              </a:rPr>
              <a:t>command from </a:t>
            </a:r>
            <a:r>
              <a:rPr sz="1350" dirty="0">
                <a:latin typeface="Calibri"/>
                <a:cs typeface="Calibri"/>
              </a:rPr>
              <a:t>the </a:t>
            </a:r>
            <a:r>
              <a:rPr sz="1350" b="1" dirty="0">
                <a:latin typeface="Calibri"/>
                <a:cs typeface="Calibri"/>
              </a:rPr>
              <a:t>Home</a:t>
            </a:r>
            <a:r>
              <a:rPr sz="1350" b="1" spc="11" dirty="0">
                <a:latin typeface="Calibri"/>
                <a:cs typeface="Calibri"/>
              </a:rPr>
              <a:t> </a:t>
            </a:r>
            <a:r>
              <a:rPr sz="1350" spc="-8" dirty="0">
                <a:latin typeface="Calibri"/>
                <a:cs typeface="Calibri"/>
              </a:rPr>
              <a:t>tab</a:t>
            </a:r>
            <a:endParaRPr sz="13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50" dirty="0"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</a:pPr>
            <a:endParaRPr sz="1463" dirty="0">
              <a:latin typeface="Times New Roman"/>
              <a:cs typeface="Times New Roman"/>
            </a:endParaRPr>
          </a:p>
          <a:p>
            <a:pPr marL="68580" marR="86678" indent="300990"/>
            <a:r>
              <a:rPr sz="1350" spc="-8" dirty="0">
                <a:latin typeface="Calibri"/>
                <a:cs typeface="Calibri"/>
              </a:rPr>
              <a:t>From </a:t>
            </a:r>
            <a:r>
              <a:rPr sz="1350" dirty="0">
                <a:latin typeface="Calibri"/>
                <a:cs typeface="Calibri"/>
              </a:rPr>
              <a:t>the Query </a:t>
            </a:r>
            <a:r>
              <a:rPr sz="1350" spc="-26" dirty="0">
                <a:latin typeface="Calibri"/>
                <a:cs typeface="Calibri"/>
              </a:rPr>
              <a:t>Editor, </a:t>
            </a:r>
            <a:r>
              <a:rPr sz="1350" spc="-4" dirty="0">
                <a:latin typeface="Calibri"/>
                <a:cs typeface="Calibri"/>
              </a:rPr>
              <a:t>uncheck </a:t>
            </a:r>
            <a:r>
              <a:rPr sz="1350" dirty="0">
                <a:latin typeface="Calibri"/>
                <a:cs typeface="Calibri"/>
              </a:rPr>
              <a:t>“</a:t>
            </a:r>
            <a:r>
              <a:rPr sz="1350" b="1" i="1" dirty="0">
                <a:latin typeface="Calibri"/>
                <a:cs typeface="Calibri"/>
              </a:rPr>
              <a:t>Include in </a:t>
            </a:r>
            <a:r>
              <a:rPr sz="1350" b="1" i="1" spc="-4" dirty="0">
                <a:latin typeface="Calibri"/>
                <a:cs typeface="Calibri"/>
              </a:rPr>
              <a:t>report  refresh</a:t>
            </a:r>
            <a:r>
              <a:rPr sz="1350" spc="-4" dirty="0">
                <a:latin typeface="Calibri"/>
                <a:cs typeface="Calibri"/>
              </a:rPr>
              <a:t>” </a:t>
            </a:r>
            <a:r>
              <a:rPr sz="1350" spc="-11" dirty="0">
                <a:latin typeface="Calibri"/>
                <a:cs typeface="Calibri"/>
              </a:rPr>
              <a:t>to exclude </a:t>
            </a:r>
            <a:r>
              <a:rPr sz="1350" dirty="0">
                <a:latin typeface="Calibri"/>
                <a:cs typeface="Calibri"/>
              </a:rPr>
              <a:t>individual </a:t>
            </a:r>
            <a:r>
              <a:rPr sz="1350" spc="-4" dirty="0">
                <a:latin typeface="Calibri"/>
                <a:cs typeface="Calibri"/>
              </a:rPr>
              <a:t>queries </a:t>
            </a:r>
            <a:r>
              <a:rPr sz="1350" spc="-8" dirty="0">
                <a:latin typeface="Calibri"/>
                <a:cs typeface="Calibri"/>
              </a:rPr>
              <a:t>from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spc="60" dirty="0">
                <a:latin typeface="Calibri"/>
                <a:cs typeface="Calibri"/>
              </a:rPr>
              <a:t> </a:t>
            </a:r>
            <a:r>
              <a:rPr sz="1350" spc="-11" dirty="0">
                <a:latin typeface="Calibri"/>
                <a:cs typeface="Calibri"/>
              </a:rPr>
              <a:t>ref</a:t>
            </a:r>
            <a:r>
              <a:rPr lang="en-US" sz="1350" spc="-11" dirty="0">
                <a:latin typeface="Calibri"/>
                <a:cs typeface="Calibri"/>
              </a:rPr>
              <a:t>resh</a:t>
            </a:r>
          </a:p>
          <a:p>
            <a:pPr>
              <a:lnSpc>
                <a:spcPct val="100000"/>
              </a:lnSpc>
            </a:pPr>
            <a:endParaRPr lang="en-US" sz="1350" dirty="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</a:pPr>
            <a:endParaRPr lang="en-US" sz="1988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53296" y="2720436"/>
            <a:ext cx="305276" cy="270034"/>
          </a:xfrm>
          <a:custGeom>
            <a:avLst/>
            <a:gdLst/>
            <a:ahLst/>
            <a:cxnLst/>
            <a:rect l="l" t="t" r="r" b="b"/>
            <a:pathLst>
              <a:path w="407035" h="360044">
                <a:moveTo>
                  <a:pt x="0" y="278638"/>
                </a:moveTo>
                <a:lnTo>
                  <a:pt x="24891" y="360044"/>
                </a:lnTo>
                <a:lnTo>
                  <a:pt x="68670" y="299974"/>
                </a:lnTo>
                <a:lnTo>
                  <a:pt x="47878" y="299974"/>
                </a:lnTo>
                <a:lnTo>
                  <a:pt x="22987" y="295020"/>
                </a:lnTo>
                <a:lnTo>
                  <a:pt x="25397" y="282892"/>
                </a:lnTo>
                <a:lnTo>
                  <a:pt x="0" y="278638"/>
                </a:lnTo>
                <a:close/>
              </a:path>
              <a:path w="407035" h="360044">
                <a:moveTo>
                  <a:pt x="25397" y="282892"/>
                </a:moveTo>
                <a:lnTo>
                  <a:pt x="22987" y="295020"/>
                </a:lnTo>
                <a:lnTo>
                  <a:pt x="47878" y="299974"/>
                </a:lnTo>
                <a:lnTo>
                  <a:pt x="50472" y="287092"/>
                </a:lnTo>
                <a:lnTo>
                  <a:pt x="25397" y="282892"/>
                </a:lnTo>
                <a:close/>
              </a:path>
              <a:path w="407035" h="360044">
                <a:moveTo>
                  <a:pt x="50472" y="287092"/>
                </a:moveTo>
                <a:lnTo>
                  <a:pt x="47878" y="299974"/>
                </a:lnTo>
                <a:lnTo>
                  <a:pt x="68670" y="299974"/>
                </a:lnTo>
                <a:lnTo>
                  <a:pt x="75057" y="291211"/>
                </a:lnTo>
                <a:lnTo>
                  <a:pt x="50472" y="287092"/>
                </a:lnTo>
                <a:close/>
              </a:path>
              <a:path w="407035" h="360044">
                <a:moveTo>
                  <a:pt x="321669" y="111632"/>
                </a:moveTo>
                <a:lnTo>
                  <a:pt x="267588" y="111632"/>
                </a:lnTo>
                <a:lnTo>
                  <a:pt x="253237" y="117601"/>
                </a:lnTo>
                <a:lnTo>
                  <a:pt x="238251" y="123316"/>
                </a:lnTo>
                <a:lnTo>
                  <a:pt x="222630" y="129031"/>
                </a:lnTo>
                <a:lnTo>
                  <a:pt x="222758" y="129031"/>
                </a:lnTo>
                <a:lnTo>
                  <a:pt x="190118" y="140715"/>
                </a:lnTo>
                <a:lnTo>
                  <a:pt x="157607" y="153035"/>
                </a:lnTo>
                <a:lnTo>
                  <a:pt x="112140" y="173227"/>
                </a:lnTo>
                <a:lnTo>
                  <a:pt x="75946" y="197230"/>
                </a:lnTo>
                <a:lnTo>
                  <a:pt x="45085" y="234187"/>
                </a:lnTo>
                <a:lnTo>
                  <a:pt x="26924" y="275208"/>
                </a:lnTo>
                <a:lnTo>
                  <a:pt x="25397" y="282892"/>
                </a:lnTo>
                <a:lnTo>
                  <a:pt x="50472" y="287092"/>
                </a:lnTo>
                <a:lnTo>
                  <a:pt x="51356" y="282701"/>
                </a:lnTo>
                <a:lnTo>
                  <a:pt x="51180" y="282701"/>
                </a:lnTo>
                <a:lnTo>
                  <a:pt x="51688" y="281050"/>
                </a:lnTo>
                <a:lnTo>
                  <a:pt x="54387" y="273557"/>
                </a:lnTo>
                <a:lnTo>
                  <a:pt x="57861" y="264794"/>
                </a:lnTo>
                <a:lnTo>
                  <a:pt x="61864" y="256286"/>
                </a:lnTo>
                <a:lnTo>
                  <a:pt x="62229" y="255524"/>
                </a:lnTo>
                <a:lnTo>
                  <a:pt x="66622" y="247903"/>
                </a:lnTo>
                <a:lnTo>
                  <a:pt x="72096" y="239522"/>
                </a:lnTo>
                <a:lnTo>
                  <a:pt x="77933" y="231775"/>
                </a:lnTo>
                <a:lnTo>
                  <a:pt x="78612" y="230886"/>
                </a:lnTo>
                <a:lnTo>
                  <a:pt x="84893" y="224027"/>
                </a:lnTo>
                <a:lnTo>
                  <a:pt x="85471" y="223392"/>
                </a:lnTo>
                <a:lnTo>
                  <a:pt x="92432" y="216662"/>
                </a:lnTo>
                <a:lnTo>
                  <a:pt x="93217" y="215900"/>
                </a:lnTo>
                <a:lnTo>
                  <a:pt x="101046" y="209550"/>
                </a:lnTo>
                <a:lnTo>
                  <a:pt x="101980" y="208787"/>
                </a:lnTo>
                <a:lnTo>
                  <a:pt x="102154" y="208787"/>
                </a:lnTo>
                <a:lnTo>
                  <a:pt x="111673" y="202691"/>
                </a:lnTo>
                <a:lnTo>
                  <a:pt x="112267" y="202311"/>
                </a:lnTo>
                <a:lnTo>
                  <a:pt x="123879" y="195833"/>
                </a:lnTo>
                <a:lnTo>
                  <a:pt x="123571" y="195833"/>
                </a:lnTo>
                <a:lnTo>
                  <a:pt x="137540" y="189102"/>
                </a:lnTo>
                <a:lnTo>
                  <a:pt x="137726" y="189102"/>
                </a:lnTo>
                <a:lnTo>
                  <a:pt x="151608" y="182879"/>
                </a:lnTo>
                <a:lnTo>
                  <a:pt x="167004" y="176656"/>
                </a:lnTo>
                <a:lnTo>
                  <a:pt x="199009" y="164591"/>
                </a:lnTo>
                <a:lnTo>
                  <a:pt x="247268" y="147065"/>
                </a:lnTo>
                <a:lnTo>
                  <a:pt x="291084" y="129031"/>
                </a:lnTo>
                <a:lnTo>
                  <a:pt x="315087" y="116077"/>
                </a:lnTo>
                <a:lnTo>
                  <a:pt x="321669" y="111632"/>
                </a:lnTo>
                <a:close/>
              </a:path>
              <a:path w="407035" h="360044">
                <a:moveTo>
                  <a:pt x="51688" y="281050"/>
                </a:moveTo>
                <a:lnTo>
                  <a:pt x="51180" y="282701"/>
                </a:lnTo>
                <a:lnTo>
                  <a:pt x="51593" y="281526"/>
                </a:lnTo>
                <a:lnTo>
                  <a:pt x="51688" y="281050"/>
                </a:lnTo>
                <a:close/>
              </a:path>
              <a:path w="407035" h="360044">
                <a:moveTo>
                  <a:pt x="51593" y="281526"/>
                </a:moveTo>
                <a:lnTo>
                  <a:pt x="51180" y="282701"/>
                </a:lnTo>
                <a:lnTo>
                  <a:pt x="51356" y="282701"/>
                </a:lnTo>
                <a:lnTo>
                  <a:pt x="51593" y="281526"/>
                </a:lnTo>
                <a:close/>
              </a:path>
              <a:path w="407035" h="360044">
                <a:moveTo>
                  <a:pt x="51759" y="281050"/>
                </a:moveTo>
                <a:lnTo>
                  <a:pt x="51593" y="281526"/>
                </a:lnTo>
                <a:lnTo>
                  <a:pt x="51759" y="281050"/>
                </a:lnTo>
                <a:close/>
              </a:path>
              <a:path w="407035" h="360044">
                <a:moveTo>
                  <a:pt x="54609" y="272923"/>
                </a:moveTo>
                <a:lnTo>
                  <a:pt x="54355" y="273557"/>
                </a:lnTo>
                <a:lnTo>
                  <a:pt x="54609" y="272923"/>
                </a:lnTo>
                <a:close/>
              </a:path>
              <a:path w="407035" h="360044">
                <a:moveTo>
                  <a:pt x="58165" y="264032"/>
                </a:moveTo>
                <a:lnTo>
                  <a:pt x="57785" y="264794"/>
                </a:lnTo>
                <a:lnTo>
                  <a:pt x="58165" y="264032"/>
                </a:lnTo>
                <a:close/>
              </a:path>
              <a:path w="407035" h="360044">
                <a:moveTo>
                  <a:pt x="61948" y="256112"/>
                </a:moveTo>
                <a:lnTo>
                  <a:pt x="61849" y="256286"/>
                </a:lnTo>
                <a:lnTo>
                  <a:pt x="61948" y="256112"/>
                </a:lnTo>
                <a:close/>
              </a:path>
              <a:path w="407035" h="360044">
                <a:moveTo>
                  <a:pt x="62282" y="255524"/>
                </a:moveTo>
                <a:lnTo>
                  <a:pt x="61948" y="256112"/>
                </a:lnTo>
                <a:lnTo>
                  <a:pt x="62282" y="255524"/>
                </a:lnTo>
                <a:close/>
              </a:path>
              <a:path w="407035" h="360044">
                <a:moveTo>
                  <a:pt x="67055" y="247141"/>
                </a:moveTo>
                <a:lnTo>
                  <a:pt x="66548" y="247903"/>
                </a:lnTo>
                <a:lnTo>
                  <a:pt x="67055" y="247141"/>
                </a:lnTo>
                <a:close/>
              </a:path>
              <a:path w="407035" h="360044">
                <a:moveTo>
                  <a:pt x="72516" y="238887"/>
                </a:moveTo>
                <a:lnTo>
                  <a:pt x="72009" y="239522"/>
                </a:lnTo>
                <a:lnTo>
                  <a:pt x="72516" y="238887"/>
                </a:lnTo>
                <a:close/>
              </a:path>
              <a:path w="407035" h="360044">
                <a:moveTo>
                  <a:pt x="78612" y="230886"/>
                </a:moveTo>
                <a:lnTo>
                  <a:pt x="77850" y="231775"/>
                </a:lnTo>
                <a:lnTo>
                  <a:pt x="78368" y="231205"/>
                </a:lnTo>
                <a:lnTo>
                  <a:pt x="78612" y="230886"/>
                </a:lnTo>
                <a:close/>
              </a:path>
              <a:path w="407035" h="360044">
                <a:moveTo>
                  <a:pt x="78368" y="231205"/>
                </a:moveTo>
                <a:lnTo>
                  <a:pt x="77850" y="231775"/>
                </a:lnTo>
                <a:lnTo>
                  <a:pt x="78368" y="231205"/>
                </a:lnTo>
                <a:close/>
              </a:path>
              <a:path w="407035" h="360044">
                <a:moveTo>
                  <a:pt x="78659" y="230886"/>
                </a:moveTo>
                <a:lnTo>
                  <a:pt x="78368" y="231205"/>
                </a:lnTo>
                <a:lnTo>
                  <a:pt x="78659" y="230886"/>
                </a:lnTo>
                <a:close/>
              </a:path>
              <a:path w="407035" h="360044">
                <a:moveTo>
                  <a:pt x="85323" y="223555"/>
                </a:moveTo>
                <a:lnTo>
                  <a:pt x="84836" y="224027"/>
                </a:lnTo>
                <a:lnTo>
                  <a:pt x="85323" y="223555"/>
                </a:lnTo>
                <a:close/>
              </a:path>
              <a:path w="407035" h="360044">
                <a:moveTo>
                  <a:pt x="85490" y="223392"/>
                </a:moveTo>
                <a:lnTo>
                  <a:pt x="85323" y="223555"/>
                </a:lnTo>
                <a:lnTo>
                  <a:pt x="85490" y="223392"/>
                </a:lnTo>
                <a:close/>
              </a:path>
              <a:path w="407035" h="360044">
                <a:moveTo>
                  <a:pt x="93217" y="215900"/>
                </a:moveTo>
                <a:lnTo>
                  <a:pt x="92328" y="216662"/>
                </a:lnTo>
                <a:lnTo>
                  <a:pt x="92979" y="216131"/>
                </a:lnTo>
                <a:lnTo>
                  <a:pt x="93217" y="215900"/>
                </a:lnTo>
                <a:close/>
              </a:path>
              <a:path w="407035" h="360044">
                <a:moveTo>
                  <a:pt x="92979" y="216131"/>
                </a:moveTo>
                <a:lnTo>
                  <a:pt x="92328" y="216662"/>
                </a:lnTo>
                <a:lnTo>
                  <a:pt x="92979" y="216131"/>
                </a:lnTo>
                <a:close/>
              </a:path>
              <a:path w="407035" h="360044">
                <a:moveTo>
                  <a:pt x="93263" y="215900"/>
                </a:moveTo>
                <a:lnTo>
                  <a:pt x="92979" y="216131"/>
                </a:lnTo>
                <a:lnTo>
                  <a:pt x="93263" y="215900"/>
                </a:lnTo>
                <a:close/>
              </a:path>
              <a:path w="407035" h="360044">
                <a:moveTo>
                  <a:pt x="101980" y="208787"/>
                </a:moveTo>
                <a:lnTo>
                  <a:pt x="100964" y="209550"/>
                </a:lnTo>
                <a:lnTo>
                  <a:pt x="101346" y="209305"/>
                </a:lnTo>
                <a:lnTo>
                  <a:pt x="101980" y="208787"/>
                </a:lnTo>
                <a:close/>
              </a:path>
              <a:path w="407035" h="360044">
                <a:moveTo>
                  <a:pt x="101346" y="209305"/>
                </a:moveTo>
                <a:lnTo>
                  <a:pt x="100964" y="209550"/>
                </a:lnTo>
                <a:lnTo>
                  <a:pt x="101346" y="209305"/>
                </a:lnTo>
                <a:close/>
              </a:path>
              <a:path w="407035" h="360044">
                <a:moveTo>
                  <a:pt x="102154" y="208787"/>
                </a:moveTo>
                <a:lnTo>
                  <a:pt x="101980" y="208787"/>
                </a:lnTo>
                <a:lnTo>
                  <a:pt x="101346" y="209305"/>
                </a:lnTo>
                <a:lnTo>
                  <a:pt x="102154" y="208787"/>
                </a:lnTo>
                <a:close/>
              </a:path>
              <a:path w="407035" h="360044">
                <a:moveTo>
                  <a:pt x="111952" y="202513"/>
                </a:moveTo>
                <a:lnTo>
                  <a:pt x="111633" y="202691"/>
                </a:lnTo>
                <a:lnTo>
                  <a:pt x="111952" y="202513"/>
                </a:lnTo>
                <a:close/>
              </a:path>
              <a:path w="407035" h="360044">
                <a:moveTo>
                  <a:pt x="112313" y="202311"/>
                </a:moveTo>
                <a:lnTo>
                  <a:pt x="111952" y="202513"/>
                </a:lnTo>
                <a:lnTo>
                  <a:pt x="112313" y="202311"/>
                </a:lnTo>
                <a:close/>
              </a:path>
              <a:path w="407035" h="360044">
                <a:moveTo>
                  <a:pt x="124333" y="195579"/>
                </a:moveTo>
                <a:lnTo>
                  <a:pt x="123571" y="195833"/>
                </a:lnTo>
                <a:lnTo>
                  <a:pt x="123879" y="195833"/>
                </a:lnTo>
                <a:lnTo>
                  <a:pt x="124333" y="195579"/>
                </a:lnTo>
                <a:close/>
              </a:path>
              <a:path w="407035" h="360044">
                <a:moveTo>
                  <a:pt x="137726" y="189102"/>
                </a:moveTo>
                <a:lnTo>
                  <a:pt x="137540" y="189102"/>
                </a:lnTo>
                <a:lnTo>
                  <a:pt x="137160" y="189356"/>
                </a:lnTo>
                <a:lnTo>
                  <a:pt x="137726" y="189102"/>
                </a:lnTo>
                <a:close/>
              </a:path>
              <a:path w="407035" h="360044">
                <a:moveTo>
                  <a:pt x="151891" y="182752"/>
                </a:moveTo>
                <a:lnTo>
                  <a:pt x="151511" y="182879"/>
                </a:lnTo>
                <a:lnTo>
                  <a:pt x="151891" y="182752"/>
                </a:lnTo>
                <a:close/>
              </a:path>
              <a:path w="407035" h="360044">
                <a:moveTo>
                  <a:pt x="167087" y="176656"/>
                </a:moveTo>
                <a:lnTo>
                  <a:pt x="166750" y="176783"/>
                </a:lnTo>
                <a:lnTo>
                  <a:pt x="167087" y="176656"/>
                </a:lnTo>
                <a:close/>
              </a:path>
              <a:path w="407035" h="360044">
                <a:moveTo>
                  <a:pt x="238505" y="123189"/>
                </a:moveTo>
                <a:lnTo>
                  <a:pt x="238160" y="123316"/>
                </a:lnTo>
                <a:lnTo>
                  <a:pt x="238505" y="123189"/>
                </a:lnTo>
                <a:close/>
              </a:path>
              <a:path w="407035" h="360044">
                <a:moveTo>
                  <a:pt x="253491" y="117475"/>
                </a:moveTo>
                <a:lnTo>
                  <a:pt x="253160" y="117601"/>
                </a:lnTo>
                <a:lnTo>
                  <a:pt x="253491" y="117475"/>
                </a:lnTo>
                <a:close/>
              </a:path>
              <a:path w="407035" h="360044">
                <a:moveTo>
                  <a:pt x="337375" y="100202"/>
                </a:moveTo>
                <a:lnTo>
                  <a:pt x="292100" y="100202"/>
                </a:lnTo>
                <a:lnTo>
                  <a:pt x="280035" y="106172"/>
                </a:lnTo>
                <a:lnTo>
                  <a:pt x="267208" y="111760"/>
                </a:lnTo>
                <a:lnTo>
                  <a:pt x="267588" y="111632"/>
                </a:lnTo>
                <a:lnTo>
                  <a:pt x="321669" y="111632"/>
                </a:lnTo>
                <a:lnTo>
                  <a:pt x="324865" y="109474"/>
                </a:lnTo>
                <a:lnTo>
                  <a:pt x="333883" y="102997"/>
                </a:lnTo>
                <a:lnTo>
                  <a:pt x="337375" y="100202"/>
                </a:lnTo>
                <a:close/>
              </a:path>
              <a:path w="407035" h="360044">
                <a:moveTo>
                  <a:pt x="280542" y="105917"/>
                </a:moveTo>
                <a:lnTo>
                  <a:pt x="279963" y="106172"/>
                </a:lnTo>
                <a:lnTo>
                  <a:pt x="280542" y="105917"/>
                </a:lnTo>
                <a:close/>
              </a:path>
              <a:path w="407035" h="360044">
                <a:moveTo>
                  <a:pt x="344482" y="94361"/>
                </a:moveTo>
                <a:lnTo>
                  <a:pt x="301878" y="94361"/>
                </a:lnTo>
                <a:lnTo>
                  <a:pt x="291379" y="100559"/>
                </a:lnTo>
                <a:lnTo>
                  <a:pt x="292100" y="100202"/>
                </a:lnTo>
                <a:lnTo>
                  <a:pt x="337375" y="100202"/>
                </a:lnTo>
                <a:lnTo>
                  <a:pt x="342138" y="96392"/>
                </a:lnTo>
                <a:lnTo>
                  <a:pt x="344482" y="94361"/>
                </a:lnTo>
                <a:close/>
              </a:path>
              <a:path w="407035" h="360044">
                <a:moveTo>
                  <a:pt x="351125" y="88518"/>
                </a:moveTo>
                <a:lnTo>
                  <a:pt x="310514" y="88518"/>
                </a:lnTo>
                <a:lnTo>
                  <a:pt x="301319" y="94691"/>
                </a:lnTo>
                <a:lnTo>
                  <a:pt x="301878" y="94361"/>
                </a:lnTo>
                <a:lnTo>
                  <a:pt x="344482" y="94361"/>
                </a:lnTo>
                <a:lnTo>
                  <a:pt x="349758" y="89788"/>
                </a:lnTo>
                <a:lnTo>
                  <a:pt x="351125" y="88518"/>
                </a:lnTo>
                <a:close/>
              </a:path>
              <a:path w="407035" h="360044">
                <a:moveTo>
                  <a:pt x="357493" y="82550"/>
                </a:moveTo>
                <a:lnTo>
                  <a:pt x="318770" y="82550"/>
                </a:lnTo>
                <a:lnTo>
                  <a:pt x="310134" y="88773"/>
                </a:lnTo>
                <a:lnTo>
                  <a:pt x="310514" y="88518"/>
                </a:lnTo>
                <a:lnTo>
                  <a:pt x="351125" y="88518"/>
                </a:lnTo>
                <a:lnTo>
                  <a:pt x="356870" y="83185"/>
                </a:lnTo>
                <a:lnTo>
                  <a:pt x="357493" y="82550"/>
                </a:lnTo>
                <a:close/>
              </a:path>
              <a:path w="407035" h="360044">
                <a:moveTo>
                  <a:pt x="363349" y="76580"/>
                </a:moveTo>
                <a:lnTo>
                  <a:pt x="326263" y="76580"/>
                </a:lnTo>
                <a:lnTo>
                  <a:pt x="318466" y="82768"/>
                </a:lnTo>
                <a:lnTo>
                  <a:pt x="318770" y="82550"/>
                </a:lnTo>
                <a:lnTo>
                  <a:pt x="357493" y="82550"/>
                </a:lnTo>
                <a:lnTo>
                  <a:pt x="363349" y="76580"/>
                </a:lnTo>
                <a:close/>
              </a:path>
              <a:path w="407035" h="360044">
                <a:moveTo>
                  <a:pt x="368460" y="70738"/>
                </a:moveTo>
                <a:lnTo>
                  <a:pt x="333121" y="70738"/>
                </a:lnTo>
                <a:lnTo>
                  <a:pt x="325882" y="76835"/>
                </a:lnTo>
                <a:lnTo>
                  <a:pt x="326263" y="76580"/>
                </a:lnTo>
                <a:lnTo>
                  <a:pt x="363349" y="76580"/>
                </a:lnTo>
                <a:lnTo>
                  <a:pt x="368460" y="70738"/>
                </a:lnTo>
                <a:close/>
              </a:path>
              <a:path w="407035" h="360044">
                <a:moveTo>
                  <a:pt x="373558" y="64897"/>
                </a:moveTo>
                <a:lnTo>
                  <a:pt x="339343" y="64897"/>
                </a:lnTo>
                <a:lnTo>
                  <a:pt x="332739" y="70992"/>
                </a:lnTo>
                <a:lnTo>
                  <a:pt x="333121" y="70738"/>
                </a:lnTo>
                <a:lnTo>
                  <a:pt x="368460" y="70738"/>
                </a:lnTo>
                <a:lnTo>
                  <a:pt x="373558" y="64897"/>
                </a:lnTo>
                <a:close/>
              </a:path>
              <a:path w="407035" h="360044">
                <a:moveTo>
                  <a:pt x="355346" y="47116"/>
                </a:moveTo>
                <a:lnTo>
                  <a:pt x="344550" y="59562"/>
                </a:lnTo>
                <a:lnTo>
                  <a:pt x="338836" y="65277"/>
                </a:lnTo>
                <a:lnTo>
                  <a:pt x="339343" y="64897"/>
                </a:lnTo>
                <a:lnTo>
                  <a:pt x="373558" y="64897"/>
                </a:lnTo>
                <a:lnTo>
                  <a:pt x="374776" y="63500"/>
                </a:lnTo>
                <a:lnTo>
                  <a:pt x="384428" y="50291"/>
                </a:lnTo>
                <a:lnTo>
                  <a:pt x="385922" y="48005"/>
                </a:lnTo>
                <a:lnTo>
                  <a:pt x="354711" y="48005"/>
                </a:lnTo>
                <a:lnTo>
                  <a:pt x="355346" y="47116"/>
                </a:lnTo>
                <a:close/>
              </a:path>
              <a:path w="407035" h="360044">
                <a:moveTo>
                  <a:pt x="344932" y="59054"/>
                </a:moveTo>
                <a:lnTo>
                  <a:pt x="344434" y="59562"/>
                </a:lnTo>
                <a:lnTo>
                  <a:pt x="344932" y="59054"/>
                </a:lnTo>
                <a:close/>
              </a:path>
              <a:path w="407035" h="360044">
                <a:moveTo>
                  <a:pt x="393904" y="35560"/>
                </a:moveTo>
                <a:lnTo>
                  <a:pt x="363854" y="35560"/>
                </a:lnTo>
                <a:lnTo>
                  <a:pt x="354711" y="48005"/>
                </a:lnTo>
                <a:lnTo>
                  <a:pt x="385922" y="48005"/>
                </a:lnTo>
                <a:lnTo>
                  <a:pt x="392811" y="37464"/>
                </a:lnTo>
                <a:lnTo>
                  <a:pt x="393904" y="35560"/>
                </a:lnTo>
                <a:close/>
              </a:path>
              <a:path w="407035" h="360044">
                <a:moveTo>
                  <a:pt x="384683" y="0"/>
                </a:moveTo>
                <a:lnTo>
                  <a:pt x="377951" y="12318"/>
                </a:lnTo>
                <a:lnTo>
                  <a:pt x="370966" y="24511"/>
                </a:lnTo>
                <a:lnTo>
                  <a:pt x="363347" y="36194"/>
                </a:lnTo>
                <a:lnTo>
                  <a:pt x="363854" y="35560"/>
                </a:lnTo>
                <a:lnTo>
                  <a:pt x="393904" y="35560"/>
                </a:lnTo>
                <a:lnTo>
                  <a:pt x="400246" y="24511"/>
                </a:lnTo>
                <a:lnTo>
                  <a:pt x="406908" y="12318"/>
                </a:lnTo>
                <a:lnTo>
                  <a:pt x="384683" y="0"/>
                </a:lnTo>
                <a:close/>
              </a:path>
              <a:path w="407035" h="360044">
                <a:moveTo>
                  <a:pt x="371221" y="24002"/>
                </a:moveTo>
                <a:lnTo>
                  <a:pt x="370892" y="24511"/>
                </a:lnTo>
                <a:lnTo>
                  <a:pt x="371221" y="24002"/>
                </a:lnTo>
                <a:close/>
              </a:path>
              <a:path w="407035" h="360044">
                <a:moveTo>
                  <a:pt x="378078" y="12064"/>
                </a:moveTo>
                <a:lnTo>
                  <a:pt x="377933" y="12318"/>
                </a:lnTo>
                <a:lnTo>
                  <a:pt x="378078" y="12064"/>
                </a:lnTo>
                <a:close/>
              </a:path>
            </a:pathLst>
          </a:custGeom>
          <a:solidFill>
            <a:srgbClr val="E6AE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151089" y="3723322"/>
            <a:ext cx="1646873" cy="429101"/>
          </a:xfrm>
          <a:custGeom>
            <a:avLst/>
            <a:gdLst/>
            <a:ahLst/>
            <a:cxnLst/>
            <a:rect l="l" t="t" r="r" b="b"/>
            <a:pathLst>
              <a:path w="2195829" h="572135">
                <a:moveTo>
                  <a:pt x="1005959" y="102616"/>
                </a:moveTo>
                <a:lnTo>
                  <a:pt x="916939" y="102616"/>
                </a:lnTo>
                <a:lnTo>
                  <a:pt x="958088" y="114554"/>
                </a:lnTo>
                <a:lnTo>
                  <a:pt x="999997" y="127127"/>
                </a:lnTo>
                <a:lnTo>
                  <a:pt x="1042669" y="140335"/>
                </a:lnTo>
                <a:lnTo>
                  <a:pt x="1086358" y="154305"/>
                </a:lnTo>
                <a:lnTo>
                  <a:pt x="1130808" y="168783"/>
                </a:lnTo>
                <a:lnTo>
                  <a:pt x="1268603" y="216154"/>
                </a:lnTo>
                <a:lnTo>
                  <a:pt x="1315846" y="233045"/>
                </a:lnTo>
                <a:lnTo>
                  <a:pt x="1412366" y="268224"/>
                </a:lnTo>
                <a:lnTo>
                  <a:pt x="1561084" y="324231"/>
                </a:lnTo>
                <a:lnTo>
                  <a:pt x="1662557" y="363347"/>
                </a:lnTo>
                <a:lnTo>
                  <a:pt x="2186051" y="572135"/>
                </a:lnTo>
                <a:lnTo>
                  <a:pt x="2195448" y="548767"/>
                </a:lnTo>
                <a:lnTo>
                  <a:pt x="1671573" y="339979"/>
                </a:lnTo>
                <a:lnTo>
                  <a:pt x="1470279" y="262890"/>
                </a:lnTo>
                <a:lnTo>
                  <a:pt x="1324356" y="209296"/>
                </a:lnTo>
                <a:lnTo>
                  <a:pt x="1230121" y="176022"/>
                </a:lnTo>
                <a:lnTo>
                  <a:pt x="1138682" y="144907"/>
                </a:lnTo>
                <a:lnTo>
                  <a:pt x="1050163" y="116332"/>
                </a:lnTo>
                <a:lnTo>
                  <a:pt x="1007237" y="102997"/>
                </a:lnTo>
                <a:lnTo>
                  <a:pt x="1005959" y="102616"/>
                </a:lnTo>
                <a:close/>
              </a:path>
              <a:path w="2195829" h="572135">
                <a:moveTo>
                  <a:pt x="48767" y="81026"/>
                </a:moveTo>
                <a:lnTo>
                  <a:pt x="0" y="150749"/>
                </a:lnTo>
                <a:lnTo>
                  <a:pt x="85089" y="147955"/>
                </a:lnTo>
                <a:lnTo>
                  <a:pt x="76267" y="131699"/>
                </a:lnTo>
                <a:lnTo>
                  <a:pt x="61595" y="131699"/>
                </a:lnTo>
                <a:lnTo>
                  <a:pt x="50037" y="109347"/>
                </a:lnTo>
                <a:lnTo>
                  <a:pt x="61027" y="103616"/>
                </a:lnTo>
                <a:lnTo>
                  <a:pt x="48767" y="81026"/>
                </a:lnTo>
                <a:close/>
              </a:path>
              <a:path w="2195829" h="572135">
                <a:moveTo>
                  <a:pt x="61027" y="103616"/>
                </a:moveTo>
                <a:lnTo>
                  <a:pt x="50037" y="109347"/>
                </a:lnTo>
                <a:lnTo>
                  <a:pt x="61595" y="131699"/>
                </a:lnTo>
                <a:lnTo>
                  <a:pt x="73031" y="125735"/>
                </a:lnTo>
                <a:lnTo>
                  <a:pt x="61027" y="103616"/>
                </a:lnTo>
                <a:close/>
              </a:path>
              <a:path w="2195829" h="572135">
                <a:moveTo>
                  <a:pt x="73031" y="125735"/>
                </a:moveTo>
                <a:lnTo>
                  <a:pt x="61595" y="131699"/>
                </a:lnTo>
                <a:lnTo>
                  <a:pt x="76267" y="131699"/>
                </a:lnTo>
                <a:lnTo>
                  <a:pt x="73031" y="125735"/>
                </a:lnTo>
                <a:close/>
              </a:path>
              <a:path w="2195829" h="572135">
                <a:moveTo>
                  <a:pt x="455802" y="0"/>
                </a:moveTo>
                <a:lnTo>
                  <a:pt x="404749" y="1778"/>
                </a:lnTo>
                <a:lnTo>
                  <a:pt x="356997" y="5969"/>
                </a:lnTo>
                <a:lnTo>
                  <a:pt x="312038" y="12700"/>
                </a:lnTo>
                <a:lnTo>
                  <a:pt x="269748" y="21463"/>
                </a:lnTo>
                <a:lnTo>
                  <a:pt x="229742" y="32258"/>
                </a:lnTo>
                <a:lnTo>
                  <a:pt x="192150" y="44577"/>
                </a:lnTo>
                <a:lnTo>
                  <a:pt x="156083" y="58420"/>
                </a:lnTo>
                <a:lnTo>
                  <a:pt x="88518" y="89281"/>
                </a:lnTo>
                <a:lnTo>
                  <a:pt x="61027" y="103616"/>
                </a:lnTo>
                <a:lnTo>
                  <a:pt x="73031" y="125735"/>
                </a:lnTo>
                <a:lnTo>
                  <a:pt x="100075" y="111633"/>
                </a:lnTo>
                <a:lnTo>
                  <a:pt x="100223" y="111633"/>
                </a:lnTo>
                <a:lnTo>
                  <a:pt x="132196" y="96266"/>
                </a:lnTo>
                <a:lnTo>
                  <a:pt x="131952" y="96266"/>
                </a:lnTo>
                <a:lnTo>
                  <a:pt x="165862" y="81534"/>
                </a:lnTo>
                <a:lnTo>
                  <a:pt x="166016" y="81534"/>
                </a:lnTo>
                <a:lnTo>
                  <a:pt x="200787" y="68199"/>
                </a:lnTo>
                <a:lnTo>
                  <a:pt x="201051" y="68199"/>
                </a:lnTo>
                <a:lnTo>
                  <a:pt x="236976" y="56388"/>
                </a:lnTo>
                <a:lnTo>
                  <a:pt x="256286" y="50800"/>
                </a:lnTo>
                <a:lnTo>
                  <a:pt x="275843" y="45847"/>
                </a:lnTo>
                <a:lnTo>
                  <a:pt x="276030" y="45847"/>
                </a:lnTo>
                <a:lnTo>
                  <a:pt x="295910" y="41402"/>
                </a:lnTo>
                <a:lnTo>
                  <a:pt x="296167" y="41402"/>
                </a:lnTo>
                <a:lnTo>
                  <a:pt x="316611" y="37338"/>
                </a:lnTo>
                <a:lnTo>
                  <a:pt x="317005" y="37338"/>
                </a:lnTo>
                <a:lnTo>
                  <a:pt x="337947" y="33909"/>
                </a:lnTo>
                <a:lnTo>
                  <a:pt x="338629" y="33909"/>
                </a:lnTo>
                <a:lnTo>
                  <a:pt x="360172" y="30988"/>
                </a:lnTo>
                <a:lnTo>
                  <a:pt x="359663" y="30988"/>
                </a:lnTo>
                <a:lnTo>
                  <a:pt x="382904" y="28575"/>
                </a:lnTo>
                <a:lnTo>
                  <a:pt x="382524" y="28575"/>
                </a:lnTo>
                <a:lnTo>
                  <a:pt x="406526" y="26797"/>
                </a:lnTo>
                <a:lnTo>
                  <a:pt x="406146" y="26797"/>
                </a:lnTo>
                <a:lnTo>
                  <a:pt x="430911" y="25654"/>
                </a:lnTo>
                <a:lnTo>
                  <a:pt x="430529" y="25654"/>
                </a:lnTo>
                <a:lnTo>
                  <a:pt x="455933" y="25148"/>
                </a:lnTo>
                <a:lnTo>
                  <a:pt x="703346" y="25146"/>
                </a:lnTo>
                <a:lnTo>
                  <a:pt x="697611" y="24003"/>
                </a:lnTo>
                <a:lnTo>
                  <a:pt x="663701" y="18034"/>
                </a:lnTo>
                <a:lnTo>
                  <a:pt x="599313" y="8763"/>
                </a:lnTo>
                <a:lnTo>
                  <a:pt x="538988" y="2921"/>
                </a:lnTo>
                <a:lnTo>
                  <a:pt x="482600" y="254"/>
                </a:lnTo>
                <a:lnTo>
                  <a:pt x="455802" y="0"/>
                </a:lnTo>
                <a:close/>
              </a:path>
              <a:path w="2195829" h="572135">
                <a:moveTo>
                  <a:pt x="100223" y="111633"/>
                </a:moveTo>
                <a:lnTo>
                  <a:pt x="100075" y="111633"/>
                </a:lnTo>
                <a:lnTo>
                  <a:pt x="99695" y="111887"/>
                </a:lnTo>
                <a:lnTo>
                  <a:pt x="100223" y="111633"/>
                </a:lnTo>
                <a:close/>
              </a:path>
              <a:path w="2195829" h="572135">
                <a:moveTo>
                  <a:pt x="933555" y="81280"/>
                </a:moveTo>
                <a:lnTo>
                  <a:pt x="838073" y="81280"/>
                </a:lnTo>
                <a:lnTo>
                  <a:pt x="877188" y="91567"/>
                </a:lnTo>
                <a:lnTo>
                  <a:pt x="917066" y="102743"/>
                </a:lnTo>
                <a:lnTo>
                  <a:pt x="916939" y="102616"/>
                </a:lnTo>
                <a:lnTo>
                  <a:pt x="1005959" y="102616"/>
                </a:lnTo>
                <a:lnTo>
                  <a:pt x="933555" y="81280"/>
                </a:lnTo>
                <a:close/>
              </a:path>
              <a:path w="2195829" h="572135">
                <a:moveTo>
                  <a:pt x="132461" y="96139"/>
                </a:moveTo>
                <a:lnTo>
                  <a:pt x="131952" y="96266"/>
                </a:lnTo>
                <a:lnTo>
                  <a:pt x="132196" y="96266"/>
                </a:lnTo>
                <a:lnTo>
                  <a:pt x="132461" y="96139"/>
                </a:lnTo>
                <a:close/>
              </a:path>
              <a:path w="2195829" h="572135">
                <a:moveTo>
                  <a:pt x="166016" y="81534"/>
                </a:moveTo>
                <a:lnTo>
                  <a:pt x="165862" y="81534"/>
                </a:lnTo>
                <a:lnTo>
                  <a:pt x="165353" y="81788"/>
                </a:lnTo>
                <a:lnTo>
                  <a:pt x="166016" y="81534"/>
                </a:lnTo>
                <a:close/>
              </a:path>
              <a:path w="2195829" h="572135">
                <a:moveTo>
                  <a:pt x="868162" y="63246"/>
                </a:moveTo>
                <a:lnTo>
                  <a:pt x="763270" y="63246"/>
                </a:lnTo>
                <a:lnTo>
                  <a:pt x="800353" y="71882"/>
                </a:lnTo>
                <a:lnTo>
                  <a:pt x="800100" y="71882"/>
                </a:lnTo>
                <a:lnTo>
                  <a:pt x="838200" y="81407"/>
                </a:lnTo>
                <a:lnTo>
                  <a:pt x="933555" y="81280"/>
                </a:lnTo>
                <a:lnTo>
                  <a:pt x="923925" y="78486"/>
                </a:lnTo>
                <a:lnTo>
                  <a:pt x="883665" y="67310"/>
                </a:lnTo>
                <a:lnTo>
                  <a:pt x="868162" y="63246"/>
                </a:lnTo>
                <a:close/>
              </a:path>
              <a:path w="2195829" h="572135">
                <a:moveTo>
                  <a:pt x="201051" y="68199"/>
                </a:moveTo>
                <a:lnTo>
                  <a:pt x="200787" y="68199"/>
                </a:lnTo>
                <a:lnTo>
                  <a:pt x="200278" y="68453"/>
                </a:lnTo>
                <a:lnTo>
                  <a:pt x="201051" y="68199"/>
                </a:lnTo>
                <a:close/>
              </a:path>
              <a:path w="2195829" h="572135">
                <a:moveTo>
                  <a:pt x="838367" y="55499"/>
                </a:moveTo>
                <a:lnTo>
                  <a:pt x="727455" y="55499"/>
                </a:lnTo>
                <a:lnTo>
                  <a:pt x="763397" y="63373"/>
                </a:lnTo>
                <a:lnTo>
                  <a:pt x="868162" y="63246"/>
                </a:lnTo>
                <a:lnTo>
                  <a:pt x="844423" y="57023"/>
                </a:lnTo>
                <a:lnTo>
                  <a:pt x="838367" y="55499"/>
                </a:lnTo>
                <a:close/>
              </a:path>
              <a:path w="2195829" h="572135">
                <a:moveTo>
                  <a:pt x="237362" y="56261"/>
                </a:moveTo>
                <a:lnTo>
                  <a:pt x="236854" y="56388"/>
                </a:lnTo>
                <a:lnTo>
                  <a:pt x="237362" y="56261"/>
                </a:lnTo>
                <a:close/>
              </a:path>
              <a:path w="2195829" h="572135">
                <a:moveTo>
                  <a:pt x="745123" y="33655"/>
                </a:moveTo>
                <a:lnTo>
                  <a:pt x="596138" y="33655"/>
                </a:lnTo>
                <a:lnTo>
                  <a:pt x="627507" y="37846"/>
                </a:lnTo>
                <a:lnTo>
                  <a:pt x="627252" y="37846"/>
                </a:lnTo>
                <a:lnTo>
                  <a:pt x="659764" y="42926"/>
                </a:lnTo>
                <a:lnTo>
                  <a:pt x="659511" y="42926"/>
                </a:lnTo>
                <a:lnTo>
                  <a:pt x="693165" y="48768"/>
                </a:lnTo>
                <a:lnTo>
                  <a:pt x="692912" y="48768"/>
                </a:lnTo>
                <a:lnTo>
                  <a:pt x="727710" y="55626"/>
                </a:lnTo>
                <a:lnTo>
                  <a:pt x="727455" y="55499"/>
                </a:lnTo>
                <a:lnTo>
                  <a:pt x="838367" y="55499"/>
                </a:lnTo>
                <a:lnTo>
                  <a:pt x="806068" y="47371"/>
                </a:lnTo>
                <a:lnTo>
                  <a:pt x="768858" y="38735"/>
                </a:lnTo>
                <a:lnTo>
                  <a:pt x="745123" y="33655"/>
                </a:lnTo>
                <a:close/>
              </a:path>
              <a:path w="2195829" h="572135">
                <a:moveTo>
                  <a:pt x="256403" y="50800"/>
                </a:moveTo>
                <a:lnTo>
                  <a:pt x="255904" y="50927"/>
                </a:lnTo>
                <a:lnTo>
                  <a:pt x="256403" y="50800"/>
                </a:lnTo>
                <a:close/>
              </a:path>
              <a:path w="2195829" h="572135">
                <a:moveTo>
                  <a:pt x="276030" y="45847"/>
                </a:moveTo>
                <a:lnTo>
                  <a:pt x="275843" y="45847"/>
                </a:lnTo>
                <a:lnTo>
                  <a:pt x="275463" y="45974"/>
                </a:lnTo>
                <a:lnTo>
                  <a:pt x="276030" y="45847"/>
                </a:lnTo>
                <a:close/>
              </a:path>
              <a:path w="2195829" h="572135">
                <a:moveTo>
                  <a:pt x="296167" y="41402"/>
                </a:moveTo>
                <a:lnTo>
                  <a:pt x="295910" y="41402"/>
                </a:lnTo>
                <a:lnTo>
                  <a:pt x="295528" y="41529"/>
                </a:lnTo>
                <a:lnTo>
                  <a:pt x="296167" y="41402"/>
                </a:lnTo>
                <a:close/>
              </a:path>
              <a:path w="2195829" h="572135">
                <a:moveTo>
                  <a:pt x="317005" y="37338"/>
                </a:moveTo>
                <a:lnTo>
                  <a:pt x="316611" y="37338"/>
                </a:lnTo>
                <a:lnTo>
                  <a:pt x="316229" y="37465"/>
                </a:lnTo>
                <a:lnTo>
                  <a:pt x="317005" y="37338"/>
                </a:lnTo>
                <a:close/>
              </a:path>
              <a:path w="2195829" h="572135">
                <a:moveTo>
                  <a:pt x="338629" y="33909"/>
                </a:moveTo>
                <a:lnTo>
                  <a:pt x="337947" y="33909"/>
                </a:lnTo>
                <a:lnTo>
                  <a:pt x="337692" y="34036"/>
                </a:lnTo>
                <a:lnTo>
                  <a:pt x="338629" y="33909"/>
                </a:lnTo>
                <a:close/>
              </a:path>
              <a:path w="2195829" h="572135">
                <a:moveTo>
                  <a:pt x="729476" y="30353"/>
                </a:moveTo>
                <a:lnTo>
                  <a:pt x="566038" y="30353"/>
                </a:lnTo>
                <a:lnTo>
                  <a:pt x="596391" y="33782"/>
                </a:lnTo>
                <a:lnTo>
                  <a:pt x="596138" y="33655"/>
                </a:lnTo>
                <a:lnTo>
                  <a:pt x="745123" y="33655"/>
                </a:lnTo>
                <a:lnTo>
                  <a:pt x="732663" y="30988"/>
                </a:lnTo>
                <a:lnTo>
                  <a:pt x="729476" y="30353"/>
                </a:lnTo>
                <a:close/>
              </a:path>
              <a:path w="2195829" h="572135">
                <a:moveTo>
                  <a:pt x="703346" y="25146"/>
                </a:moveTo>
                <a:lnTo>
                  <a:pt x="455933" y="25148"/>
                </a:lnTo>
                <a:lnTo>
                  <a:pt x="482218" y="25400"/>
                </a:lnTo>
                <a:lnTo>
                  <a:pt x="481964" y="25400"/>
                </a:lnTo>
                <a:lnTo>
                  <a:pt x="509397" y="26289"/>
                </a:lnTo>
                <a:lnTo>
                  <a:pt x="509015" y="26289"/>
                </a:lnTo>
                <a:lnTo>
                  <a:pt x="537337" y="27940"/>
                </a:lnTo>
                <a:lnTo>
                  <a:pt x="536955" y="27940"/>
                </a:lnTo>
                <a:lnTo>
                  <a:pt x="566292" y="30480"/>
                </a:lnTo>
                <a:lnTo>
                  <a:pt x="566038" y="30353"/>
                </a:lnTo>
                <a:lnTo>
                  <a:pt x="729476" y="30353"/>
                </a:lnTo>
                <a:lnTo>
                  <a:pt x="703346" y="25146"/>
                </a:lnTo>
                <a:close/>
              </a:path>
            </a:pathLst>
          </a:custGeom>
          <a:solidFill>
            <a:srgbClr val="E6AE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0160" y="1042348"/>
            <a:ext cx="3541395" cy="378469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2400" b="0" spc="-8" dirty="0">
                <a:latin typeface="Calibri"/>
                <a:cs typeface="Calibri"/>
              </a:rPr>
              <a:t>DEFINING </a:t>
            </a:r>
            <a:r>
              <a:rPr sz="2400" b="0" spc="-109" dirty="0">
                <a:latin typeface="Calibri"/>
                <a:cs typeface="Calibri"/>
              </a:rPr>
              <a:t>DATA</a:t>
            </a:r>
            <a:r>
              <a:rPr sz="2400" b="0" spc="8" dirty="0">
                <a:latin typeface="Calibri"/>
                <a:cs typeface="Calibri"/>
              </a:rPr>
              <a:t> </a:t>
            </a:r>
            <a:r>
              <a:rPr sz="2400" b="0" spc="-26" dirty="0">
                <a:latin typeface="Calibri"/>
                <a:cs typeface="Calibri"/>
              </a:rPr>
              <a:t>CATEGORIES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61896"/>
            <a:ext cx="9144000" cy="34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89763" y="1863089"/>
            <a:ext cx="4280534" cy="24808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408622" y="1881950"/>
            <a:ext cx="4207955" cy="2408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323843" y="2139125"/>
            <a:ext cx="1070420" cy="21351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52133" y="2167414"/>
            <a:ext cx="979170" cy="2044065"/>
          </a:xfrm>
          <a:custGeom>
            <a:avLst/>
            <a:gdLst/>
            <a:ahLst/>
            <a:cxnLst/>
            <a:rect l="l" t="t" r="r" b="b"/>
            <a:pathLst>
              <a:path w="1305560" h="2725420">
                <a:moveTo>
                  <a:pt x="0" y="2724912"/>
                </a:moveTo>
                <a:lnTo>
                  <a:pt x="1305306" y="2724912"/>
                </a:lnTo>
                <a:lnTo>
                  <a:pt x="1305306" y="0"/>
                </a:lnTo>
                <a:lnTo>
                  <a:pt x="0" y="0"/>
                </a:lnTo>
                <a:lnTo>
                  <a:pt x="0" y="2724912"/>
                </a:lnTo>
                <a:close/>
              </a:path>
            </a:pathLst>
          </a:custGeom>
          <a:ln w="25146">
            <a:solidFill>
              <a:srgbClr val="E6AE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5027486" y="3707901"/>
            <a:ext cx="3451860" cy="18225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5046344" y="3726752"/>
            <a:ext cx="3379280" cy="17499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5026343" y="3529574"/>
            <a:ext cx="3538728" cy="2514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5052345" y="3605308"/>
            <a:ext cx="3451860" cy="121920"/>
          </a:xfrm>
          <a:custGeom>
            <a:avLst/>
            <a:gdLst/>
            <a:ahLst/>
            <a:cxnLst/>
            <a:rect l="l" t="t" r="r" b="b"/>
            <a:pathLst>
              <a:path w="4602480" h="162560">
                <a:moveTo>
                  <a:pt x="0" y="162306"/>
                </a:moveTo>
                <a:lnTo>
                  <a:pt x="9028" y="130712"/>
                </a:lnTo>
                <a:lnTo>
                  <a:pt x="33654" y="104917"/>
                </a:lnTo>
                <a:lnTo>
                  <a:pt x="70187" y="87528"/>
                </a:lnTo>
                <a:lnTo>
                  <a:pt x="114935" y="81153"/>
                </a:lnTo>
                <a:lnTo>
                  <a:pt x="2025523" y="81153"/>
                </a:lnTo>
                <a:lnTo>
                  <a:pt x="2070270" y="74777"/>
                </a:lnTo>
                <a:lnTo>
                  <a:pt x="2106803" y="57388"/>
                </a:lnTo>
                <a:lnTo>
                  <a:pt x="2131429" y="31593"/>
                </a:lnTo>
                <a:lnTo>
                  <a:pt x="2140458" y="0"/>
                </a:lnTo>
                <a:lnTo>
                  <a:pt x="2149506" y="31593"/>
                </a:lnTo>
                <a:lnTo>
                  <a:pt x="2174176" y="57388"/>
                </a:lnTo>
                <a:lnTo>
                  <a:pt x="2210752" y="74777"/>
                </a:lnTo>
                <a:lnTo>
                  <a:pt x="2255520" y="81153"/>
                </a:lnTo>
                <a:lnTo>
                  <a:pt x="4487545" y="81153"/>
                </a:lnTo>
                <a:lnTo>
                  <a:pt x="4532292" y="87528"/>
                </a:lnTo>
                <a:lnTo>
                  <a:pt x="4568825" y="104917"/>
                </a:lnTo>
                <a:lnTo>
                  <a:pt x="4593451" y="130712"/>
                </a:lnTo>
                <a:lnTo>
                  <a:pt x="4602480" y="162306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5002911" y="2188464"/>
            <a:ext cx="3562826" cy="128503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spc="-8" dirty="0">
                <a:latin typeface="Calibri"/>
                <a:cs typeface="Calibri"/>
              </a:rPr>
              <a:t>From </a:t>
            </a:r>
            <a:r>
              <a:rPr sz="1350" dirty="0">
                <a:latin typeface="Calibri"/>
                <a:cs typeface="Calibri"/>
              </a:rPr>
              <a:t>the </a:t>
            </a:r>
            <a:r>
              <a:rPr sz="1350" spc="-4" dirty="0">
                <a:latin typeface="Calibri"/>
                <a:cs typeface="Calibri"/>
              </a:rPr>
              <a:t>“</a:t>
            </a:r>
            <a:r>
              <a:rPr sz="1350" b="1" spc="-4" dirty="0">
                <a:latin typeface="Calibri"/>
                <a:cs typeface="Calibri"/>
              </a:rPr>
              <a:t>Modeling</a:t>
            </a:r>
            <a:r>
              <a:rPr sz="1350" spc="-4" dirty="0">
                <a:latin typeface="Calibri"/>
                <a:cs typeface="Calibri"/>
              </a:rPr>
              <a:t>” </a:t>
            </a:r>
            <a:r>
              <a:rPr sz="1350" spc="-8" dirty="0">
                <a:latin typeface="Calibri"/>
                <a:cs typeface="Calibri"/>
              </a:rPr>
              <a:t>tab </a:t>
            </a:r>
            <a:r>
              <a:rPr sz="1350" dirty="0">
                <a:latin typeface="Calibri"/>
                <a:cs typeface="Calibri"/>
              </a:rPr>
              <a:t>in the </a:t>
            </a:r>
            <a:r>
              <a:rPr sz="1350" b="1" spc="-11" dirty="0">
                <a:latin typeface="Calibri"/>
                <a:cs typeface="Calibri"/>
              </a:rPr>
              <a:t>Data </a:t>
            </a:r>
            <a:r>
              <a:rPr sz="1350" spc="-26" dirty="0">
                <a:latin typeface="Calibri"/>
                <a:cs typeface="Calibri"/>
              </a:rPr>
              <a:t>view, </a:t>
            </a:r>
            <a:r>
              <a:rPr sz="1350" spc="-8" dirty="0">
                <a:latin typeface="Calibri"/>
                <a:cs typeface="Calibri"/>
              </a:rPr>
              <a:t>you can  </a:t>
            </a:r>
            <a:r>
              <a:rPr sz="1350" dirty="0">
                <a:latin typeface="Calibri"/>
                <a:cs typeface="Calibri"/>
              </a:rPr>
              <a:t>edit </a:t>
            </a:r>
            <a:r>
              <a:rPr sz="1350" spc="-4" dirty="0">
                <a:latin typeface="Calibri"/>
                <a:cs typeface="Calibri"/>
              </a:rPr>
              <a:t>field </a:t>
            </a:r>
            <a:r>
              <a:rPr sz="1350" spc="-8" dirty="0">
                <a:latin typeface="Calibri"/>
                <a:cs typeface="Calibri"/>
              </a:rPr>
              <a:t>properties </a:t>
            </a:r>
            <a:r>
              <a:rPr sz="1350" spc="-11" dirty="0">
                <a:latin typeface="Calibri"/>
                <a:cs typeface="Calibri"/>
              </a:rPr>
              <a:t>to </a:t>
            </a:r>
            <a:r>
              <a:rPr sz="1350" spc="-8" dirty="0">
                <a:latin typeface="Calibri"/>
                <a:cs typeface="Calibri"/>
              </a:rPr>
              <a:t>define </a:t>
            </a:r>
            <a:r>
              <a:rPr sz="1350" spc="-4" dirty="0">
                <a:latin typeface="Calibri"/>
                <a:cs typeface="Calibri"/>
              </a:rPr>
              <a:t>specific</a:t>
            </a:r>
            <a:r>
              <a:rPr sz="1350" spc="60" dirty="0">
                <a:latin typeface="Calibri"/>
                <a:cs typeface="Calibri"/>
              </a:rPr>
              <a:t> </a:t>
            </a:r>
            <a:r>
              <a:rPr sz="1350" spc="-11" dirty="0">
                <a:latin typeface="Calibri"/>
                <a:cs typeface="Calibri"/>
              </a:rPr>
              <a:t>categories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88">
              <a:latin typeface="Times New Roman"/>
              <a:cs typeface="Times New Roman"/>
            </a:endParaRPr>
          </a:p>
          <a:p>
            <a:pPr marL="262890" marR="457676" algn="ctr"/>
            <a:r>
              <a:rPr sz="1050" i="1" spc="-4" dirty="0">
                <a:latin typeface="Calibri"/>
                <a:cs typeface="Calibri"/>
              </a:rPr>
              <a:t>This is </a:t>
            </a:r>
            <a:r>
              <a:rPr sz="1050" i="1" spc="-8" dirty="0">
                <a:latin typeface="Calibri"/>
                <a:cs typeface="Calibri"/>
              </a:rPr>
              <a:t>commonly </a:t>
            </a:r>
            <a:r>
              <a:rPr sz="1050" i="1" spc="-4" dirty="0">
                <a:latin typeface="Calibri"/>
                <a:cs typeface="Calibri"/>
              </a:rPr>
              <a:t>used </a:t>
            </a:r>
            <a:r>
              <a:rPr sz="1050" i="1" spc="-11" dirty="0">
                <a:latin typeface="Calibri"/>
                <a:cs typeface="Calibri"/>
              </a:rPr>
              <a:t>to </a:t>
            </a:r>
            <a:r>
              <a:rPr sz="1050" i="1" spc="-8" dirty="0">
                <a:latin typeface="Calibri"/>
                <a:cs typeface="Calibri"/>
              </a:rPr>
              <a:t>help </a:t>
            </a:r>
            <a:r>
              <a:rPr sz="1050" i="1" spc="-11" dirty="0">
                <a:latin typeface="Calibri"/>
                <a:cs typeface="Calibri"/>
              </a:rPr>
              <a:t>Power </a:t>
            </a:r>
            <a:r>
              <a:rPr sz="1050" i="1" spc="-4" dirty="0">
                <a:latin typeface="Calibri"/>
                <a:cs typeface="Calibri"/>
              </a:rPr>
              <a:t>BI accurately  map location-based fields </a:t>
            </a:r>
            <a:r>
              <a:rPr sz="1050" i="1" spc="-15" dirty="0">
                <a:latin typeface="Calibri"/>
                <a:cs typeface="Calibri"/>
              </a:rPr>
              <a:t>like </a:t>
            </a:r>
            <a:r>
              <a:rPr sz="1050" b="1" i="1" spc="-4" dirty="0">
                <a:latin typeface="Calibri"/>
                <a:cs typeface="Calibri"/>
              </a:rPr>
              <a:t>addresses</a:t>
            </a:r>
            <a:r>
              <a:rPr sz="1050" i="1" spc="-4" dirty="0">
                <a:latin typeface="Calibri"/>
                <a:cs typeface="Calibri"/>
              </a:rPr>
              <a:t>, </a:t>
            </a:r>
            <a:r>
              <a:rPr sz="1050" b="1" i="1" spc="-4" dirty="0">
                <a:latin typeface="Calibri"/>
                <a:cs typeface="Calibri"/>
              </a:rPr>
              <a:t>countries</a:t>
            </a:r>
            <a:r>
              <a:rPr sz="1050" i="1" spc="-4" dirty="0">
                <a:latin typeface="Calibri"/>
                <a:cs typeface="Calibri"/>
              </a:rPr>
              <a:t>,  </a:t>
            </a:r>
            <a:r>
              <a:rPr sz="1050" b="1" i="1" spc="-4" dirty="0">
                <a:latin typeface="Calibri"/>
                <a:cs typeface="Calibri"/>
              </a:rPr>
              <a:t>cities</a:t>
            </a:r>
            <a:r>
              <a:rPr sz="1050" i="1" spc="-4" dirty="0">
                <a:latin typeface="Calibri"/>
                <a:cs typeface="Calibri"/>
              </a:rPr>
              <a:t>, </a:t>
            </a:r>
            <a:r>
              <a:rPr sz="1050" b="1" i="1" spc="-4" dirty="0">
                <a:latin typeface="Calibri"/>
                <a:cs typeface="Calibri"/>
              </a:rPr>
              <a:t>latitude/longitude </a:t>
            </a:r>
            <a:r>
              <a:rPr sz="1050" b="1" i="1" spc="-8" dirty="0">
                <a:latin typeface="Calibri"/>
                <a:cs typeface="Calibri"/>
              </a:rPr>
              <a:t>coordinates</a:t>
            </a:r>
            <a:r>
              <a:rPr sz="1050" i="1" spc="-8" dirty="0">
                <a:latin typeface="Calibri"/>
                <a:cs typeface="Calibri"/>
              </a:rPr>
              <a:t>, </a:t>
            </a:r>
            <a:r>
              <a:rPr sz="1050" b="1" i="1" spc="-4" dirty="0">
                <a:latin typeface="Calibri"/>
                <a:cs typeface="Calibri"/>
              </a:rPr>
              <a:t>zip codes</a:t>
            </a:r>
            <a:r>
              <a:rPr sz="1050" i="1" spc="-4" dirty="0">
                <a:latin typeface="Calibri"/>
                <a:cs typeface="Calibri"/>
              </a:rPr>
              <a:t>,</a:t>
            </a:r>
            <a:r>
              <a:rPr sz="1050" i="1" spc="68" dirty="0">
                <a:latin typeface="Calibri"/>
                <a:cs typeface="Calibri"/>
              </a:rPr>
              <a:t> </a:t>
            </a:r>
            <a:r>
              <a:rPr sz="1050" i="1" spc="-11" dirty="0">
                <a:latin typeface="Calibri"/>
                <a:cs typeface="Calibri"/>
              </a:rPr>
              <a:t>etc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28923" y="2323909"/>
            <a:ext cx="608171" cy="586264"/>
          </a:xfrm>
          <a:custGeom>
            <a:avLst/>
            <a:gdLst/>
            <a:ahLst/>
            <a:cxnLst/>
            <a:rect l="l" t="t" r="r" b="b"/>
            <a:pathLst>
              <a:path w="810895" h="781685">
                <a:moveTo>
                  <a:pt x="99440" y="748918"/>
                </a:moveTo>
                <a:lnTo>
                  <a:pt x="79501" y="751331"/>
                </a:lnTo>
                <a:lnTo>
                  <a:pt x="79755" y="751331"/>
                </a:lnTo>
                <a:lnTo>
                  <a:pt x="59816" y="753109"/>
                </a:lnTo>
                <a:lnTo>
                  <a:pt x="60070" y="753109"/>
                </a:lnTo>
                <a:lnTo>
                  <a:pt x="40004" y="754379"/>
                </a:lnTo>
                <a:lnTo>
                  <a:pt x="40258" y="754379"/>
                </a:lnTo>
                <a:lnTo>
                  <a:pt x="0" y="756412"/>
                </a:lnTo>
                <a:lnTo>
                  <a:pt x="1269" y="781557"/>
                </a:lnTo>
                <a:lnTo>
                  <a:pt x="41528" y="779526"/>
                </a:lnTo>
                <a:lnTo>
                  <a:pt x="82295" y="776351"/>
                </a:lnTo>
                <a:lnTo>
                  <a:pt x="123189" y="770636"/>
                </a:lnTo>
                <a:lnTo>
                  <a:pt x="164083" y="761491"/>
                </a:lnTo>
                <a:lnTo>
                  <a:pt x="200187" y="749045"/>
                </a:lnTo>
                <a:lnTo>
                  <a:pt x="98932" y="749045"/>
                </a:lnTo>
                <a:lnTo>
                  <a:pt x="99440" y="748918"/>
                </a:lnTo>
                <a:close/>
              </a:path>
              <a:path w="810895" h="781685">
                <a:moveTo>
                  <a:pt x="118999" y="745870"/>
                </a:moveTo>
                <a:lnTo>
                  <a:pt x="98932" y="749045"/>
                </a:lnTo>
                <a:lnTo>
                  <a:pt x="200187" y="749045"/>
                </a:lnTo>
                <a:lnTo>
                  <a:pt x="204850" y="747267"/>
                </a:lnTo>
                <a:lnTo>
                  <a:pt x="207634" y="745998"/>
                </a:lnTo>
                <a:lnTo>
                  <a:pt x="118490" y="745998"/>
                </a:lnTo>
                <a:lnTo>
                  <a:pt x="118999" y="745870"/>
                </a:lnTo>
                <a:close/>
              </a:path>
              <a:path w="810895" h="781685">
                <a:moveTo>
                  <a:pt x="157606" y="737107"/>
                </a:moveTo>
                <a:lnTo>
                  <a:pt x="137794" y="742061"/>
                </a:lnTo>
                <a:lnTo>
                  <a:pt x="118490" y="745998"/>
                </a:lnTo>
                <a:lnTo>
                  <a:pt x="207634" y="745998"/>
                </a:lnTo>
                <a:lnTo>
                  <a:pt x="225170" y="737996"/>
                </a:lnTo>
                <a:lnTo>
                  <a:pt x="226324" y="737362"/>
                </a:lnTo>
                <a:lnTo>
                  <a:pt x="156844" y="737362"/>
                </a:lnTo>
                <a:lnTo>
                  <a:pt x="157606" y="737107"/>
                </a:lnTo>
                <a:close/>
              </a:path>
              <a:path w="810895" h="781685">
                <a:moveTo>
                  <a:pt x="138303" y="741933"/>
                </a:moveTo>
                <a:lnTo>
                  <a:pt x="137683" y="742061"/>
                </a:lnTo>
                <a:lnTo>
                  <a:pt x="138303" y="741933"/>
                </a:lnTo>
                <a:close/>
              </a:path>
              <a:path w="810895" h="781685">
                <a:moveTo>
                  <a:pt x="237625" y="731138"/>
                </a:moveTo>
                <a:lnTo>
                  <a:pt x="176656" y="731138"/>
                </a:lnTo>
                <a:lnTo>
                  <a:pt x="175894" y="731392"/>
                </a:lnTo>
                <a:lnTo>
                  <a:pt x="156844" y="737362"/>
                </a:lnTo>
                <a:lnTo>
                  <a:pt x="226324" y="737362"/>
                </a:lnTo>
                <a:lnTo>
                  <a:pt x="237625" y="731138"/>
                </a:lnTo>
                <a:close/>
              </a:path>
              <a:path w="810895" h="781685">
                <a:moveTo>
                  <a:pt x="176107" y="731311"/>
                </a:moveTo>
                <a:lnTo>
                  <a:pt x="175848" y="731392"/>
                </a:lnTo>
                <a:lnTo>
                  <a:pt x="176107" y="731311"/>
                </a:lnTo>
                <a:close/>
              </a:path>
              <a:path w="810895" h="781685">
                <a:moveTo>
                  <a:pt x="195452" y="723900"/>
                </a:moveTo>
                <a:lnTo>
                  <a:pt x="176107" y="731311"/>
                </a:lnTo>
                <a:lnTo>
                  <a:pt x="176656" y="731138"/>
                </a:lnTo>
                <a:lnTo>
                  <a:pt x="237625" y="731138"/>
                </a:lnTo>
                <a:lnTo>
                  <a:pt x="245237" y="726948"/>
                </a:lnTo>
                <a:lnTo>
                  <a:pt x="249409" y="724280"/>
                </a:lnTo>
                <a:lnTo>
                  <a:pt x="194690" y="724280"/>
                </a:lnTo>
                <a:lnTo>
                  <a:pt x="195452" y="723900"/>
                </a:lnTo>
                <a:close/>
              </a:path>
              <a:path w="810895" h="781685">
                <a:moveTo>
                  <a:pt x="263514" y="715263"/>
                </a:moveTo>
                <a:lnTo>
                  <a:pt x="214249" y="715263"/>
                </a:lnTo>
                <a:lnTo>
                  <a:pt x="213487" y="715644"/>
                </a:lnTo>
                <a:lnTo>
                  <a:pt x="194690" y="724280"/>
                </a:lnTo>
                <a:lnTo>
                  <a:pt x="249409" y="724280"/>
                </a:lnTo>
                <a:lnTo>
                  <a:pt x="263514" y="715263"/>
                </a:lnTo>
                <a:close/>
              </a:path>
              <a:path w="810895" h="781685">
                <a:moveTo>
                  <a:pt x="213836" y="715454"/>
                </a:moveTo>
                <a:lnTo>
                  <a:pt x="213422" y="715644"/>
                </a:lnTo>
                <a:lnTo>
                  <a:pt x="213836" y="715454"/>
                </a:lnTo>
                <a:close/>
              </a:path>
              <a:path w="810895" h="781685">
                <a:moveTo>
                  <a:pt x="214249" y="715263"/>
                </a:moveTo>
                <a:lnTo>
                  <a:pt x="213836" y="715454"/>
                </a:lnTo>
                <a:lnTo>
                  <a:pt x="213487" y="715644"/>
                </a:lnTo>
                <a:lnTo>
                  <a:pt x="214249" y="715263"/>
                </a:lnTo>
                <a:close/>
              </a:path>
              <a:path w="810895" h="781685">
                <a:moveTo>
                  <a:pt x="277402" y="705103"/>
                </a:moveTo>
                <a:lnTo>
                  <a:pt x="232790" y="705103"/>
                </a:lnTo>
                <a:lnTo>
                  <a:pt x="213836" y="715454"/>
                </a:lnTo>
                <a:lnTo>
                  <a:pt x="214249" y="715263"/>
                </a:lnTo>
                <a:lnTo>
                  <a:pt x="263514" y="715263"/>
                </a:lnTo>
                <a:lnTo>
                  <a:pt x="265302" y="714120"/>
                </a:lnTo>
                <a:lnTo>
                  <a:pt x="277402" y="705103"/>
                </a:lnTo>
                <a:close/>
              </a:path>
              <a:path w="810895" h="781685">
                <a:moveTo>
                  <a:pt x="292307" y="693165"/>
                </a:moveTo>
                <a:lnTo>
                  <a:pt x="251459" y="693165"/>
                </a:lnTo>
                <a:lnTo>
                  <a:pt x="250698" y="693674"/>
                </a:lnTo>
                <a:lnTo>
                  <a:pt x="232028" y="705484"/>
                </a:lnTo>
                <a:lnTo>
                  <a:pt x="232790" y="705103"/>
                </a:lnTo>
                <a:lnTo>
                  <a:pt x="277402" y="705103"/>
                </a:lnTo>
                <a:lnTo>
                  <a:pt x="285241" y="699262"/>
                </a:lnTo>
                <a:lnTo>
                  <a:pt x="292307" y="693165"/>
                </a:lnTo>
                <a:close/>
              </a:path>
              <a:path w="810895" h="781685">
                <a:moveTo>
                  <a:pt x="250915" y="693511"/>
                </a:moveTo>
                <a:lnTo>
                  <a:pt x="250658" y="693674"/>
                </a:lnTo>
                <a:lnTo>
                  <a:pt x="250915" y="693511"/>
                </a:lnTo>
                <a:close/>
              </a:path>
              <a:path w="810895" h="781685">
                <a:moveTo>
                  <a:pt x="251459" y="693165"/>
                </a:moveTo>
                <a:lnTo>
                  <a:pt x="250915" y="693511"/>
                </a:lnTo>
                <a:lnTo>
                  <a:pt x="250698" y="693674"/>
                </a:lnTo>
                <a:lnTo>
                  <a:pt x="251459" y="693165"/>
                </a:lnTo>
                <a:close/>
              </a:path>
              <a:path w="810895" h="781685">
                <a:moveTo>
                  <a:pt x="308065" y="679323"/>
                </a:moveTo>
                <a:lnTo>
                  <a:pt x="269875" y="679323"/>
                </a:lnTo>
                <a:lnTo>
                  <a:pt x="269113" y="679957"/>
                </a:lnTo>
                <a:lnTo>
                  <a:pt x="250915" y="693511"/>
                </a:lnTo>
                <a:lnTo>
                  <a:pt x="251459" y="693165"/>
                </a:lnTo>
                <a:lnTo>
                  <a:pt x="292307" y="693165"/>
                </a:lnTo>
                <a:lnTo>
                  <a:pt x="304673" y="682498"/>
                </a:lnTo>
                <a:lnTo>
                  <a:pt x="308065" y="679323"/>
                </a:lnTo>
                <a:close/>
              </a:path>
              <a:path w="810895" h="781685">
                <a:moveTo>
                  <a:pt x="269664" y="679480"/>
                </a:moveTo>
                <a:lnTo>
                  <a:pt x="269026" y="679957"/>
                </a:lnTo>
                <a:lnTo>
                  <a:pt x="269664" y="679480"/>
                </a:lnTo>
                <a:close/>
              </a:path>
              <a:path w="810895" h="781685">
                <a:moveTo>
                  <a:pt x="269875" y="679323"/>
                </a:moveTo>
                <a:lnTo>
                  <a:pt x="269664" y="679480"/>
                </a:lnTo>
                <a:lnTo>
                  <a:pt x="269113" y="679957"/>
                </a:lnTo>
                <a:lnTo>
                  <a:pt x="269875" y="679323"/>
                </a:lnTo>
                <a:close/>
              </a:path>
              <a:path w="810895" h="781685">
                <a:moveTo>
                  <a:pt x="288036" y="663575"/>
                </a:moveTo>
                <a:lnTo>
                  <a:pt x="269664" y="679480"/>
                </a:lnTo>
                <a:lnTo>
                  <a:pt x="269875" y="679323"/>
                </a:lnTo>
                <a:lnTo>
                  <a:pt x="308065" y="679323"/>
                </a:lnTo>
                <a:lnTo>
                  <a:pt x="314578" y="673226"/>
                </a:lnTo>
                <a:lnTo>
                  <a:pt x="323488" y="664082"/>
                </a:lnTo>
                <a:lnTo>
                  <a:pt x="287654" y="664082"/>
                </a:lnTo>
                <a:lnTo>
                  <a:pt x="288036" y="663575"/>
                </a:lnTo>
                <a:close/>
              </a:path>
              <a:path w="810895" h="781685">
                <a:moveTo>
                  <a:pt x="331806" y="655065"/>
                </a:moveTo>
                <a:lnTo>
                  <a:pt x="297052" y="655065"/>
                </a:lnTo>
                <a:lnTo>
                  <a:pt x="287654" y="664082"/>
                </a:lnTo>
                <a:lnTo>
                  <a:pt x="323488" y="664082"/>
                </a:lnTo>
                <a:lnTo>
                  <a:pt x="324230" y="663320"/>
                </a:lnTo>
                <a:lnTo>
                  <a:pt x="331806" y="655065"/>
                </a:lnTo>
                <a:close/>
              </a:path>
              <a:path w="810895" h="781685">
                <a:moveTo>
                  <a:pt x="339579" y="645794"/>
                </a:moveTo>
                <a:lnTo>
                  <a:pt x="306196" y="645794"/>
                </a:lnTo>
                <a:lnTo>
                  <a:pt x="296989" y="655126"/>
                </a:lnTo>
                <a:lnTo>
                  <a:pt x="331806" y="655065"/>
                </a:lnTo>
                <a:lnTo>
                  <a:pt x="334137" y="652526"/>
                </a:lnTo>
                <a:lnTo>
                  <a:pt x="339579" y="645794"/>
                </a:lnTo>
                <a:close/>
              </a:path>
              <a:path w="810895" h="781685">
                <a:moveTo>
                  <a:pt x="363888" y="612775"/>
                </a:moveTo>
                <a:lnTo>
                  <a:pt x="333375" y="612775"/>
                </a:lnTo>
                <a:lnTo>
                  <a:pt x="323850" y="625220"/>
                </a:lnTo>
                <a:lnTo>
                  <a:pt x="314832" y="636396"/>
                </a:lnTo>
                <a:lnTo>
                  <a:pt x="305815" y="646176"/>
                </a:lnTo>
                <a:lnTo>
                  <a:pt x="306196" y="645794"/>
                </a:lnTo>
                <a:lnTo>
                  <a:pt x="339579" y="645794"/>
                </a:lnTo>
                <a:lnTo>
                  <a:pt x="343788" y="640588"/>
                </a:lnTo>
                <a:lnTo>
                  <a:pt x="353567" y="627633"/>
                </a:lnTo>
                <a:lnTo>
                  <a:pt x="363219" y="613790"/>
                </a:lnTo>
                <a:lnTo>
                  <a:pt x="363888" y="612775"/>
                </a:lnTo>
                <a:close/>
              </a:path>
              <a:path w="810895" h="781685">
                <a:moveTo>
                  <a:pt x="315213" y="635888"/>
                </a:moveTo>
                <a:lnTo>
                  <a:pt x="314749" y="636396"/>
                </a:lnTo>
                <a:lnTo>
                  <a:pt x="315213" y="635888"/>
                </a:lnTo>
                <a:close/>
              </a:path>
              <a:path w="810895" h="781685">
                <a:moveTo>
                  <a:pt x="324103" y="624839"/>
                </a:moveTo>
                <a:lnTo>
                  <a:pt x="323798" y="625220"/>
                </a:lnTo>
                <a:lnTo>
                  <a:pt x="324103" y="624839"/>
                </a:lnTo>
                <a:close/>
              </a:path>
              <a:path w="810895" h="781685">
                <a:moveTo>
                  <a:pt x="372577" y="599566"/>
                </a:moveTo>
                <a:lnTo>
                  <a:pt x="342518" y="599566"/>
                </a:lnTo>
                <a:lnTo>
                  <a:pt x="332993" y="613155"/>
                </a:lnTo>
                <a:lnTo>
                  <a:pt x="333375" y="612775"/>
                </a:lnTo>
                <a:lnTo>
                  <a:pt x="363888" y="612775"/>
                </a:lnTo>
                <a:lnTo>
                  <a:pt x="372577" y="599566"/>
                </a:lnTo>
                <a:close/>
              </a:path>
              <a:path w="810895" h="781685">
                <a:moveTo>
                  <a:pt x="408043" y="538733"/>
                </a:moveTo>
                <a:lnTo>
                  <a:pt x="379475" y="538733"/>
                </a:lnTo>
                <a:lnTo>
                  <a:pt x="370077" y="555243"/>
                </a:lnTo>
                <a:lnTo>
                  <a:pt x="360806" y="570864"/>
                </a:lnTo>
                <a:lnTo>
                  <a:pt x="351536" y="585851"/>
                </a:lnTo>
                <a:lnTo>
                  <a:pt x="342264" y="599820"/>
                </a:lnTo>
                <a:lnTo>
                  <a:pt x="342518" y="599566"/>
                </a:lnTo>
                <a:lnTo>
                  <a:pt x="372577" y="599566"/>
                </a:lnTo>
                <a:lnTo>
                  <a:pt x="382396" y="583818"/>
                </a:lnTo>
                <a:lnTo>
                  <a:pt x="391921" y="567689"/>
                </a:lnTo>
                <a:lnTo>
                  <a:pt x="401319" y="550926"/>
                </a:lnTo>
                <a:lnTo>
                  <a:pt x="408043" y="538733"/>
                </a:lnTo>
                <a:close/>
              </a:path>
              <a:path w="810895" h="781685">
                <a:moveTo>
                  <a:pt x="351663" y="585596"/>
                </a:moveTo>
                <a:lnTo>
                  <a:pt x="351495" y="585851"/>
                </a:lnTo>
                <a:lnTo>
                  <a:pt x="351663" y="585596"/>
                </a:lnTo>
                <a:close/>
              </a:path>
              <a:path w="810895" h="781685">
                <a:moveTo>
                  <a:pt x="360933" y="570611"/>
                </a:moveTo>
                <a:lnTo>
                  <a:pt x="360777" y="570864"/>
                </a:lnTo>
                <a:lnTo>
                  <a:pt x="360933" y="570611"/>
                </a:lnTo>
                <a:close/>
              </a:path>
              <a:path w="810895" h="781685">
                <a:moveTo>
                  <a:pt x="370204" y="554989"/>
                </a:moveTo>
                <a:lnTo>
                  <a:pt x="370054" y="555243"/>
                </a:lnTo>
                <a:lnTo>
                  <a:pt x="370204" y="554989"/>
                </a:lnTo>
                <a:close/>
              </a:path>
              <a:path w="810895" h="781685">
                <a:moveTo>
                  <a:pt x="444638" y="467740"/>
                </a:moveTo>
                <a:lnTo>
                  <a:pt x="416687" y="467740"/>
                </a:lnTo>
                <a:lnTo>
                  <a:pt x="398017" y="504316"/>
                </a:lnTo>
                <a:lnTo>
                  <a:pt x="388746" y="521842"/>
                </a:lnTo>
                <a:lnTo>
                  <a:pt x="379349" y="538861"/>
                </a:lnTo>
                <a:lnTo>
                  <a:pt x="379475" y="538733"/>
                </a:lnTo>
                <a:lnTo>
                  <a:pt x="408043" y="538733"/>
                </a:lnTo>
                <a:lnTo>
                  <a:pt x="410844" y="533653"/>
                </a:lnTo>
                <a:lnTo>
                  <a:pt x="420369" y="515874"/>
                </a:lnTo>
                <a:lnTo>
                  <a:pt x="439038" y="479170"/>
                </a:lnTo>
                <a:lnTo>
                  <a:pt x="444638" y="467740"/>
                </a:lnTo>
                <a:close/>
              </a:path>
              <a:path w="810895" h="781685">
                <a:moveTo>
                  <a:pt x="388746" y="521715"/>
                </a:moveTo>
                <a:close/>
              </a:path>
              <a:path w="810895" h="781685">
                <a:moveTo>
                  <a:pt x="398017" y="504189"/>
                </a:moveTo>
                <a:close/>
              </a:path>
              <a:path w="810895" h="781685">
                <a:moveTo>
                  <a:pt x="733528" y="26040"/>
                </a:moveTo>
                <a:lnTo>
                  <a:pt x="694181" y="40766"/>
                </a:lnTo>
                <a:lnTo>
                  <a:pt x="651637" y="69214"/>
                </a:lnTo>
                <a:lnTo>
                  <a:pt x="622045" y="96900"/>
                </a:lnTo>
                <a:lnTo>
                  <a:pt x="591057" y="132587"/>
                </a:lnTo>
                <a:lnTo>
                  <a:pt x="566546" y="168020"/>
                </a:lnTo>
                <a:lnTo>
                  <a:pt x="541401" y="211836"/>
                </a:lnTo>
                <a:lnTo>
                  <a:pt x="515746" y="261746"/>
                </a:lnTo>
                <a:lnTo>
                  <a:pt x="489330" y="316102"/>
                </a:lnTo>
                <a:lnTo>
                  <a:pt x="434975" y="430402"/>
                </a:lnTo>
                <a:lnTo>
                  <a:pt x="416618" y="467875"/>
                </a:lnTo>
                <a:lnTo>
                  <a:pt x="416687" y="467740"/>
                </a:lnTo>
                <a:lnTo>
                  <a:pt x="444638" y="467740"/>
                </a:lnTo>
                <a:lnTo>
                  <a:pt x="457580" y="441325"/>
                </a:lnTo>
                <a:lnTo>
                  <a:pt x="475995" y="402970"/>
                </a:lnTo>
                <a:lnTo>
                  <a:pt x="512063" y="326898"/>
                </a:lnTo>
                <a:lnTo>
                  <a:pt x="529468" y="290575"/>
                </a:lnTo>
                <a:lnTo>
                  <a:pt x="538226" y="272923"/>
                </a:lnTo>
                <a:lnTo>
                  <a:pt x="546798" y="255904"/>
                </a:lnTo>
                <a:lnTo>
                  <a:pt x="555243" y="239394"/>
                </a:lnTo>
                <a:lnTo>
                  <a:pt x="563558" y="223774"/>
                </a:lnTo>
                <a:lnTo>
                  <a:pt x="571880" y="208533"/>
                </a:lnTo>
                <a:lnTo>
                  <a:pt x="580008" y="194437"/>
                </a:lnTo>
                <a:lnTo>
                  <a:pt x="588009" y="181228"/>
                </a:lnTo>
                <a:lnTo>
                  <a:pt x="595720" y="169290"/>
                </a:lnTo>
                <a:lnTo>
                  <a:pt x="603503" y="157861"/>
                </a:lnTo>
                <a:lnTo>
                  <a:pt x="610805" y="148208"/>
                </a:lnTo>
                <a:lnTo>
                  <a:pt x="618489" y="138683"/>
                </a:lnTo>
                <a:lnTo>
                  <a:pt x="625539" y="130301"/>
                </a:lnTo>
                <a:lnTo>
                  <a:pt x="640333" y="114045"/>
                </a:lnTo>
                <a:lnTo>
                  <a:pt x="640465" y="114045"/>
                </a:lnTo>
                <a:lnTo>
                  <a:pt x="654430" y="100202"/>
                </a:lnTo>
                <a:lnTo>
                  <a:pt x="667438" y="88900"/>
                </a:lnTo>
                <a:lnTo>
                  <a:pt x="681101" y="78231"/>
                </a:lnTo>
                <a:lnTo>
                  <a:pt x="681287" y="78231"/>
                </a:lnTo>
                <a:lnTo>
                  <a:pt x="693232" y="70230"/>
                </a:lnTo>
                <a:lnTo>
                  <a:pt x="693801" y="69850"/>
                </a:lnTo>
                <a:lnTo>
                  <a:pt x="705581" y="63118"/>
                </a:lnTo>
                <a:lnTo>
                  <a:pt x="706246" y="62737"/>
                </a:lnTo>
                <a:lnTo>
                  <a:pt x="717510" y="57403"/>
                </a:lnTo>
                <a:lnTo>
                  <a:pt x="718312" y="57023"/>
                </a:lnTo>
                <a:lnTo>
                  <a:pt x="728934" y="52958"/>
                </a:lnTo>
                <a:lnTo>
                  <a:pt x="728471" y="52958"/>
                </a:lnTo>
                <a:lnTo>
                  <a:pt x="730250" y="52450"/>
                </a:lnTo>
                <a:lnTo>
                  <a:pt x="730751" y="52450"/>
                </a:lnTo>
                <a:lnTo>
                  <a:pt x="737395" y="50970"/>
                </a:lnTo>
                <a:lnTo>
                  <a:pt x="733528" y="26040"/>
                </a:lnTo>
                <a:close/>
              </a:path>
              <a:path w="810895" h="781685">
                <a:moveTo>
                  <a:pt x="434975" y="430275"/>
                </a:moveTo>
                <a:close/>
              </a:path>
              <a:path w="810895" h="781685">
                <a:moveTo>
                  <a:pt x="546862" y="255777"/>
                </a:moveTo>
                <a:lnTo>
                  <a:pt x="546734" y="255904"/>
                </a:lnTo>
                <a:lnTo>
                  <a:pt x="546862" y="255777"/>
                </a:lnTo>
                <a:close/>
              </a:path>
              <a:path w="810895" h="781685">
                <a:moveTo>
                  <a:pt x="555311" y="239394"/>
                </a:moveTo>
                <a:close/>
              </a:path>
              <a:path w="810895" h="781685">
                <a:moveTo>
                  <a:pt x="563626" y="223646"/>
                </a:moveTo>
                <a:lnTo>
                  <a:pt x="563499" y="223774"/>
                </a:lnTo>
                <a:lnTo>
                  <a:pt x="563626" y="223646"/>
                </a:lnTo>
                <a:close/>
              </a:path>
              <a:path w="810895" h="781685">
                <a:moveTo>
                  <a:pt x="571900" y="208533"/>
                </a:moveTo>
                <a:lnTo>
                  <a:pt x="571753" y="208787"/>
                </a:lnTo>
                <a:lnTo>
                  <a:pt x="571900" y="208533"/>
                </a:lnTo>
                <a:close/>
              </a:path>
              <a:path w="810895" h="781685">
                <a:moveTo>
                  <a:pt x="580109" y="194437"/>
                </a:moveTo>
                <a:lnTo>
                  <a:pt x="579881" y="194817"/>
                </a:lnTo>
                <a:lnTo>
                  <a:pt x="580109" y="194437"/>
                </a:lnTo>
                <a:close/>
              </a:path>
              <a:path w="810895" h="781685">
                <a:moveTo>
                  <a:pt x="588046" y="181228"/>
                </a:moveTo>
                <a:lnTo>
                  <a:pt x="587882" y="181482"/>
                </a:lnTo>
                <a:lnTo>
                  <a:pt x="588046" y="181228"/>
                </a:lnTo>
                <a:close/>
              </a:path>
              <a:path w="810895" h="781685">
                <a:moveTo>
                  <a:pt x="595883" y="169037"/>
                </a:moveTo>
                <a:lnTo>
                  <a:pt x="595629" y="169290"/>
                </a:lnTo>
                <a:lnTo>
                  <a:pt x="595883" y="169037"/>
                </a:lnTo>
                <a:close/>
              </a:path>
              <a:path w="810895" h="781685">
                <a:moveTo>
                  <a:pt x="603536" y="157861"/>
                </a:moveTo>
                <a:lnTo>
                  <a:pt x="603250" y="158241"/>
                </a:lnTo>
                <a:lnTo>
                  <a:pt x="603536" y="157861"/>
                </a:lnTo>
                <a:close/>
              </a:path>
              <a:path w="810895" h="781685">
                <a:moveTo>
                  <a:pt x="610996" y="147954"/>
                </a:moveTo>
                <a:lnTo>
                  <a:pt x="610742" y="148208"/>
                </a:lnTo>
                <a:lnTo>
                  <a:pt x="610996" y="147954"/>
                </a:lnTo>
                <a:close/>
              </a:path>
              <a:path w="810895" h="781685">
                <a:moveTo>
                  <a:pt x="618574" y="138683"/>
                </a:moveTo>
                <a:lnTo>
                  <a:pt x="618363" y="138937"/>
                </a:lnTo>
                <a:lnTo>
                  <a:pt x="618574" y="138683"/>
                </a:lnTo>
                <a:close/>
              </a:path>
              <a:path w="810895" h="781685">
                <a:moveTo>
                  <a:pt x="625855" y="129920"/>
                </a:moveTo>
                <a:lnTo>
                  <a:pt x="625475" y="130301"/>
                </a:lnTo>
                <a:lnTo>
                  <a:pt x="625855" y="129920"/>
                </a:lnTo>
                <a:close/>
              </a:path>
              <a:path w="810895" h="781685">
                <a:moveTo>
                  <a:pt x="640465" y="114045"/>
                </a:moveTo>
                <a:lnTo>
                  <a:pt x="640333" y="114045"/>
                </a:lnTo>
                <a:lnTo>
                  <a:pt x="639952" y="114553"/>
                </a:lnTo>
                <a:lnTo>
                  <a:pt x="640465" y="114045"/>
                </a:lnTo>
                <a:close/>
              </a:path>
              <a:path w="810895" h="781685">
                <a:moveTo>
                  <a:pt x="654504" y="100202"/>
                </a:moveTo>
                <a:lnTo>
                  <a:pt x="653923" y="100711"/>
                </a:lnTo>
                <a:lnTo>
                  <a:pt x="654504" y="100202"/>
                </a:lnTo>
                <a:close/>
              </a:path>
              <a:path w="810895" h="781685">
                <a:moveTo>
                  <a:pt x="667873" y="88520"/>
                </a:moveTo>
                <a:lnTo>
                  <a:pt x="667384" y="88900"/>
                </a:lnTo>
                <a:lnTo>
                  <a:pt x="667873" y="88520"/>
                </a:lnTo>
                <a:close/>
              </a:path>
              <a:path w="810895" h="781685">
                <a:moveTo>
                  <a:pt x="681287" y="78231"/>
                </a:moveTo>
                <a:lnTo>
                  <a:pt x="681101" y="78231"/>
                </a:lnTo>
                <a:lnTo>
                  <a:pt x="680338" y="78866"/>
                </a:lnTo>
                <a:lnTo>
                  <a:pt x="681287" y="78231"/>
                </a:lnTo>
                <a:close/>
              </a:path>
              <a:path w="810895" h="781685">
                <a:moveTo>
                  <a:pt x="802327" y="23367"/>
                </a:moveTo>
                <a:lnTo>
                  <a:pt x="745108" y="23367"/>
                </a:lnTo>
                <a:lnTo>
                  <a:pt x="750697" y="48005"/>
                </a:lnTo>
                <a:lnTo>
                  <a:pt x="737395" y="50970"/>
                </a:lnTo>
                <a:lnTo>
                  <a:pt x="741172" y="75311"/>
                </a:lnTo>
                <a:lnTo>
                  <a:pt x="810640" y="26034"/>
                </a:lnTo>
                <a:lnTo>
                  <a:pt x="802327" y="23367"/>
                </a:lnTo>
                <a:close/>
              </a:path>
              <a:path w="810895" h="781685">
                <a:moveTo>
                  <a:pt x="693623" y="69969"/>
                </a:moveTo>
                <a:lnTo>
                  <a:pt x="693165" y="70230"/>
                </a:lnTo>
                <a:lnTo>
                  <a:pt x="693623" y="69969"/>
                </a:lnTo>
                <a:close/>
              </a:path>
              <a:path w="810895" h="781685">
                <a:moveTo>
                  <a:pt x="693831" y="69850"/>
                </a:moveTo>
                <a:lnTo>
                  <a:pt x="693623" y="69969"/>
                </a:lnTo>
                <a:lnTo>
                  <a:pt x="693831" y="69850"/>
                </a:lnTo>
                <a:close/>
              </a:path>
              <a:path w="810895" h="781685">
                <a:moveTo>
                  <a:pt x="706053" y="62848"/>
                </a:moveTo>
                <a:lnTo>
                  <a:pt x="705484" y="63118"/>
                </a:lnTo>
                <a:lnTo>
                  <a:pt x="706053" y="62848"/>
                </a:lnTo>
                <a:close/>
              </a:path>
              <a:path w="810895" h="781685">
                <a:moveTo>
                  <a:pt x="706286" y="62737"/>
                </a:moveTo>
                <a:lnTo>
                  <a:pt x="706053" y="62848"/>
                </a:lnTo>
                <a:lnTo>
                  <a:pt x="706286" y="62737"/>
                </a:lnTo>
                <a:close/>
              </a:path>
              <a:path w="810895" h="781685">
                <a:moveTo>
                  <a:pt x="718312" y="57023"/>
                </a:moveTo>
                <a:lnTo>
                  <a:pt x="717423" y="57403"/>
                </a:lnTo>
                <a:lnTo>
                  <a:pt x="717888" y="57224"/>
                </a:lnTo>
                <a:lnTo>
                  <a:pt x="718312" y="57023"/>
                </a:lnTo>
                <a:close/>
              </a:path>
              <a:path w="810895" h="781685">
                <a:moveTo>
                  <a:pt x="717888" y="57224"/>
                </a:moveTo>
                <a:lnTo>
                  <a:pt x="717423" y="57403"/>
                </a:lnTo>
                <a:lnTo>
                  <a:pt x="717888" y="57224"/>
                </a:lnTo>
                <a:close/>
              </a:path>
              <a:path w="810895" h="781685">
                <a:moveTo>
                  <a:pt x="718409" y="57023"/>
                </a:moveTo>
                <a:lnTo>
                  <a:pt x="717888" y="57224"/>
                </a:lnTo>
                <a:lnTo>
                  <a:pt x="718409" y="57023"/>
                </a:lnTo>
                <a:close/>
              </a:path>
              <a:path w="810895" h="781685">
                <a:moveTo>
                  <a:pt x="730250" y="52450"/>
                </a:moveTo>
                <a:lnTo>
                  <a:pt x="728471" y="52958"/>
                </a:lnTo>
                <a:lnTo>
                  <a:pt x="729565" y="52715"/>
                </a:lnTo>
                <a:lnTo>
                  <a:pt x="730250" y="52450"/>
                </a:lnTo>
                <a:close/>
              </a:path>
              <a:path w="810895" h="781685">
                <a:moveTo>
                  <a:pt x="729565" y="52715"/>
                </a:moveTo>
                <a:lnTo>
                  <a:pt x="728471" y="52958"/>
                </a:lnTo>
                <a:lnTo>
                  <a:pt x="728934" y="52958"/>
                </a:lnTo>
                <a:lnTo>
                  <a:pt x="729565" y="52715"/>
                </a:lnTo>
                <a:close/>
              </a:path>
              <a:path w="810895" h="781685">
                <a:moveTo>
                  <a:pt x="730751" y="52450"/>
                </a:moveTo>
                <a:lnTo>
                  <a:pt x="730250" y="52450"/>
                </a:lnTo>
                <a:lnTo>
                  <a:pt x="729565" y="52715"/>
                </a:lnTo>
                <a:lnTo>
                  <a:pt x="730751" y="52450"/>
                </a:lnTo>
                <a:close/>
              </a:path>
              <a:path w="810895" h="781685">
                <a:moveTo>
                  <a:pt x="745108" y="23367"/>
                </a:moveTo>
                <a:lnTo>
                  <a:pt x="733528" y="26040"/>
                </a:lnTo>
                <a:lnTo>
                  <a:pt x="737395" y="50970"/>
                </a:lnTo>
                <a:lnTo>
                  <a:pt x="750697" y="48005"/>
                </a:lnTo>
                <a:lnTo>
                  <a:pt x="745108" y="23367"/>
                </a:lnTo>
                <a:close/>
              </a:path>
              <a:path w="810895" h="781685">
                <a:moveTo>
                  <a:pt x="729488" y="0"/>
                </a:moveTo>
                <a:lnTo>
                  <a:pt x="733528" y="26040"/>
                </a:lnTo>
                <a:lnTo>
                  <a:pt x="745108" y="23367"/>
                </a:lnTo>
                <a:lnTo>
                  <a:pt x="802327" y="23367"/>
                </a:lnTo>
                <a:lnTo>
                  <a:pt x="729488" y="0"/>
                </a:lnTo>
                <a:close/>
              </a:path>
            </a:pathLst>
          </a:custGeom>
          <a:solidFill>
            <a:srgbClr val="E6AE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85469" y="3119827"/>
            <a:ext cx="1563053" cy="2048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7204328" y="3138678"/>
            <a:ext cx="1490472" cy="1976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387668" y="1522907"/>
            <a:ext cx="8264366" cy="1351813"/>
          </a:xfrm>
          <a:prstGeom prst="rect">
            <a:avLst/>
          </a:prstGeom>
        </p:spPr>
        <p:txBody>
          <a:bodyPr vert="horz" wrap="square" lIns="0" tIns="150019" rIns="0" bIns="0" rtlCol="0">
            <a:spAutoFit/>
          </a:bodyPr>
          <a:lstStyle/>
          <a:p>
            <a:pPr marL="9525">
              <a:spcBef>
                <a:spcPts val="1181"/>
              </a:spcBef>
            </a:pPr>
            <a:r>
              <a:rPr b="1" spc="-11" dirty="0">
                <a:latin typeface="Calibri"/>
                <a:cs typeface="Calibri"/>
              </a:rPr>
              <a:t>Hierarchies </a:t>
            </a:r>
            <a:r>
              <a:rPr spc="-11" dirty="0">
                <a:latin typeface="Calibri"/>
                <a:cs typeface="Calibri"/>
              </a:rPr>
              <a:t>are groups </a:t>
            </a:r>
            <a:r>
              <a:rPr spc="-4" dirty="0">
                <a:latin typeface="Calibri"/>
                <a:cs typeface="Calibri"/>
              </a:rPr>
              <a:t>of </a:t>
            </a:r>
            <a:r>
              <a:rPr spc="-11" dirty="0">
                <a:latin typeface="Calibri"/>
                <a:cs typeface="Calibri"/>
              </a:rPr>
              <a:t>nested </a:t>
            </a:r>
            <a:r>
              <a:rPr spc="-8" dirty="0">
                <a:latin typeface="Calibri"/>
                <a:cs typeface="Calibri"/>
              </a:rPr>
              <a:t>columns that </a:t>
            </a:r>
            <a:r>
              <a:rPr spc="-11" dirty="0">
                <a:latin typeface="Calibri"/>
                <a:cs typeface="Calibri"/>
              </a:rPr>
              <a:t>reflect </a:t>
            </a:r>
            <a:r>
              <a:rPr dirty="0">
                <a:latin typeface="Calibri"/>
                <a:cs typeface="Calibri"/>
              </a:rPr>
              <a:t>multiple </a:t>
            </a:r>
            <a:r>
              <a:rPr spc="-8" dirty="0">
                <a:latin typeface="Calibri"/>
                <a:cs typeface="Calibri"/>
              </a:rPr>
              <a:t>levels </a:t>
            </a:r>
            <a:r>
              <a:rPr spc="-4" dirty="0">
                <a:latin typeface="Calibri"/>
                <a:cs typeface="Calibri"/>
              </a:rPr>
              <a:t>of</a:t>
            </a:r>
            <a:r>
              <a:rPr spc="75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granularity</a:t>
            </a:r>
            <a:endParaRPr>
              <a:latin typeface="Calibri"/>
              <a:cs typeface="Calibri"/>
            </a:endParaRPr>
          </a:p>
          <a:p>
            <a:pPr marL="609600" indent="-257175">
              <a:spcBef>
                <a:spcPts val="923"/>
              </a:spcBef>
              <a:buFont typeface="Arial"/>
              <a:buChar char="•"/>
              <a:tabLst>
                <a:tab pos="609124" algn="l"/>
                <a:tab pos="609600" algn="l"/>
              </a:tabLst>
            </a:pPr>
            <a:r>
              <a:rPr sz="1500" spc="-11" dirty="0">
                <a:solidFill>
                  <a:srgbClr val="252525"/>
                </a:solidFill>
                <a:latin typeface="Calibri"/>
                <a:cs typeface="Calibri"/>
              </a:rPr>
              <a:t>For </a:t>
            </a:r>
            <a:r>
              <a:rPr sz="1500" spc="-8" dirty="0">
                <a:solidFill>
                  <a:srgbClr val="252525"/>
                </a:solidFill>
                <a:latin typeface="Calibri"/>
                <a:cs typeface="Calibri"/>
              </a:rPr>
              <a:t>example, </a:t>
            </a:r>
            <a:r>
              <a:rPr sz="1500" spc="-4" dirty="0">
                <a:solidFill>
                  <a:srgbClr val="252525"/>
                </a:solidFill>
                <a:latin typeface="Calibri"/>
                <a:cs typeface="Calibri"/>
              </a:rPr>
              <a:t>a </a:t>
            </a:r>
            <a:r>
              <a:rPr sz="1500" spc="-8" dirty="0">
                <a:solidFill>
                  <a:srgbClr val="252525"/>
                </a:solidFill>
                <a:latin typeface="Calibri"/>
                <a:cs typeface="Calibri"/>
              </a:rPr>
              <a:t>“</a:t>
            </a:r>
            <a:r>
              <a:rPr sz="1500" b="1" spc="-8" dirty="0">
                <a:solidFill>
                  <a:srgbClr val="252525"/>
                </a:solidFill>
                <a:latin typeface="Calibri"/>
                <a:cs typeface="Calibri"/>
              </a:rPr>
              <a:t>Geography</a:t>
            </a:r>
            <a:r>
              <a:rPr sz="1500" spc="-8" dirty="0">
                <a:solidFill>
                  <a:srgbClr val="252525"/>
                </a:solidFill>
                <a:latin typeface="Calibri"/>
                <a:cs typeface="Calibri"/>
              </a:rPr>
              <a:t>” </a:t>
            </a:r>
            <a:r>
              <a:rPr sz="1500" spc="-11" dirty="0">
                <a:solidFill>
                  <a:srgbClr val="252525"/>
                </a:solidFill>
                <a:latin typeface="Calibri"/>
                <a:cs typeface="Calibri"/>
              </a:rPr>
              <a:t>hierarchy </a:t>
            </a:r>
            <a:r>
              <a:rPr sz="1500" spc="-4" dirty="0">
                <a:solidFill>
                  <a:srgbClr val="252525"/>
                </a:solidFill>
                <a:latin typeface="Calibri"/>
                <a:cs typeface="Calibri"/>
              </a:rPr>
              <a:t>might include </a:t>
            </a:r>
            <a:r>
              <a:rPr sz="1500" b="1" spc="-4" dirty="0">
                <a:solidFill>
                  <a:srgbClr val="252525"/>
                </a:solidFill>
                <a:latin typeface="Calibri"/>
                <a:cs typeface="Calibri"/>
              </a:rPr>
              <a:t>Country</a:t>
            </a:r>
            <a:r>
              <a:rPr sz="1500" spc="-4" dirty="0">
                <a:solidFill>
                  <a:srgbClr val="252525"/>
                </a:solidFill>
                <a:latin typeface="Calibri"/>
                <a:cs typeface="Calibri"/>
              </a:rPr>
              <a:t>, </a:t>
            </a:r>
            <a:r>
              <a:rPr sz="1500" b="1" spc="-11" dirty="0">
                <a:solidFill>
                  <a:srgbClr val="252525"/>
                </a:solidFill>
                <a:latin typeface="Calibri"/>
                <a:cs typeface="Calibri"/>
              </a:rPr>
              <a:t>State</a:t>
            </a:r>
            <a:r>
              <a:rPr sz="1500" spc="-11" dirty="0">
                <a:solidFill>
                  <a:srgbClr val="252525"/>
                </a:solidFill>
                <a:latin typeface="Calibri"/>
                <a:cs typeface="Calibri"/>
              </a:rPr>
              <a:t>, </a:t>
            </a:r>
            <a:r>
              <a:rPr sz="1500" spc="-4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1500" b="1" spc="-4" dirty="0">
                <a:solidFill>
                  <a:srgbClr val="252525"/>
                </a:solidFill>
                <a:latin typeface="Calibri"/>
                <a:cs typeface="Calibri"/>
              </a:rPr>
              <a:t>City</a:t>
            </a:r>
            <a:r>
              <a:rPr sz="1500" b="1" spc="1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500" spc="-8" dirty="0">
                <a:solidFill>
                  <a:srgbClr val="252525"/>
                </a:solidFill>
                <a:latin typeface="Calibri"/>
                <a:cs typeface="Calibri"/>
              </a:rPr>
              <a:t>columns</a:t>
            </a:r>
            <a:endParaRPr sz="1500">
              <a:latin typeface="Calibri"/>
              <a:cs typeface="Calibri"/>
            </a:endParaRPr>
          </a:p>
          <a:p>
            <a:pPr marL="609600" marR="3810" indent="-257175">
              <a:spcBef>
                <a:spcPts val="900"/>
              </a:spcBef>
              <a:buFont typeface="Arial"/>
              <a:buChar char="•"/>
              <a:tabLst>
                <a:tab pos="609124" algn="l"/>
                <a:tab pos="609600" algn="l"/>
              </a:tabLst>
            </a:pPr>
            <a:r>
              <a:rPr sz="1500" spc="-8" dirty="0">
                <a:solidFill>
                  <a:srgbClr val="252525"/>
                </a:solidFill>
                <a:latin typeface="Calibri"/>
                <a:cs typeface="Calibri"/>
              </a:rPr>
              <a:t>Each </a:t>
            </a:r>
            <a:r>
              <a:rPr sz="1500" spc="-11" dirty="0">
                <a:solidFill>
                  <a:srgbClr val="252525"/>
                </a:solidFill>
                <a:latin typeface="Calibri"/>
                <a:cs typeface="Calibri"/>
              </a:rPr>
              <a:t>hierarchy </a:t>
            </a:r>
            <a:r>
              <a:rPr sz="1500" spc="-8" dirty="0">
                <a:solidFill>
                  <a:srgbClr val="252525"/>
                </a:solidFill>
                <a:latin typeface="Calibri"/>
                <a:cs typeface="Calibri"/>
              </a:rPr>
              <a:t>can </a:t>
            </a:r>
            <a:r>
              <a:rPr sz="1500" spc="-4" dirty="0">
                <a:solidFill>
                  <a:srgbClr val="252525"/>
                </a:solidFill>
                <a:latin typeface="Calibri"/>
                <a:cs typeface="Calibri"/>
              </a:rPr>
              <a:t>be </a:t>
            </a:r>
            <a:r>
              <a:rPr sz="1500" spc="-11" dirty="0">
                <a:solidFill>
                  <a:srgbClr val="252525"/>
                </a:solidFill>
                <a:latin typeface="Calibri"/>
                <a:cs typeface="Calibri"/>
              </a:rPr>
              <a:t>treated </a:t>
            </a:r>
            <a:r>
              <a:rPr sz="1500" spc="-4" dirty="0">
                <a:solidFill>
                  <a:srgbClr val="252525"/>
                </a:solidFill>
                <a:latin typeface="Calibri"/>
                <a:cs typeface="Calibri"/>
              </a:rPr>
              <a:t>as a </a:t>
            </a:r>
            <a:r>
              <a:rPr sz="1500" b="1" spc="-4" dirty="0">
                <a:solidFill>
                  <a:srgbClr val="252525"/>
                </a:solidFill>
                <a:latin typeface="Calibri"/>
                <a:cs typeface="Calibri"/>
              </a:rPr>
              <a:t>single </a:t>
            </a:r>
            <a:r>
              <a:rPr sz="1500" b="1" spc="-8" dirty="0">
                <a:solidFill>
                  <a:srgbClr val="252525"/>
                </a:solidFill>
                <a:latin typeface="Calibri"/>
                <a:cs typeface="Calibri"/>
              </a:rPr>
              <a:t>item </a:t>
            </a:r>
            <a:r>
              <a:rPr sz="1500" spc="-4" dirty="0">
                <a:solidFill>
                  <a:srgbClr val="252525"/>
                </a:solidFill>
                <a:latin typeface="Calibri"/>
                <a:cs typeface="Calibri"/>
              </a:rPr>
              <a:t>in tables and </a:t>
            </a:r>
            <a:r>
              <a:rPr sz="1500" spc="-8" dirty="0">
                <a:solidFill>
                  <a:srgbClr val="252525"/>
                </a:solidFill>
                <a:latin typeface="Calibri"/>
                <a:cs typeface="Calibri"/>
              </a:rPr>
              <a:t>reports, </a:t>
            </a:r>
            <a:r>
              <a:rPr sz="1500" spc="-4" dirty="0">
                <a:solidFill>
                  <a:srgbClr val="252525"/>
                </a:solidFill>
                <a:latin typeface="Calibri"/>
                <a:cs typeface="Calibri"/>
              </a:rPr>
              <a:t>allowing </a:t>
            </a:r>
            <a:r>
              <a:rPr sz="1500" spc="-11" dirty="0">
                <a:solidFill>
                  <a:srgbClr val="252525"/>
                </a:solidFill>
                <a:latin typeface="Calibri"/>
                <a:cs typeface="Calibri"/>
              </a:rPr>
              <a:t>users to </a:t>
            </a:r>
            <a:r>
              <a:rPr sz="1500" spc="-19" dirty="0">
                <a:solidFill>
                  <a:srgbClr val="252525"/>
                </a:solidFill>
                <a:latin typeface="Calibri"/>
                <a:cs typeface="Calibri"/>
              </a:rPr>
              <a:t>“drill </a:t>
            </a:r>
            <a:r>
              <a:rPr sz="1500" spc="-4" dirty="0">
                <a:solidFill>
                  <a:srgbClr val="252525"/>
                </a:solidFill>
                <a:latin typeface="Calibri"/>
                <a:cs typeface="Calibri"/>
              </a:rPr>
              <a:t>up” and  </a:t>
            </a:r>
            <a:r>
              <a:rPr sz="1500" spc="-19" dirty="0">
                <a:solidFill>
                  <a:srgbClr val="252525"/>
                </a:solidFill>
                <a:latin typeface="Calibri"/>
                <a:cs typeface="Calibri"/>
              </a:rPr>
              <a:t>“drill </a:t>
            </a:r>
            <a:r>
              <a:rPr sz="1500" spc="-8" dirty="0">
                <a:solidFill>
                  <a:srgbClr val="252525"/>
                </a:solidFill>
                <a:latin typeface="Calibri"/>
                <a:cs typeface="Calibri"/>
              </a:rPr>
              <a:t>down” through </a:t>
            </a:r>
            <a:r>
              <a:rPr sz="1500" spc="-11" dirty="0">
                <a:solidFill>
                  <a:srgbClr val="252525"/>
                </a:solidFill>
                <a:latin typeface="Calibri"/>
                <a:cs typeface="Calibri"/>
              </a:rPr>
              <a:t>different </a:t>
            </a:r>
            <a:r>
              <a:rPr sz="1500" spc="-8" dirty="0">
                <a:solidFill>
                  <a:srgbClr val="252525"/>
                </a:solidFill>
                <a:latin typeface="Calibri"/>
                <a:cs typeface="Calibri"/>
              </a:rPr>
              <a:t>levels </a:t>
            </a:r>
            <a:r>
              <a:rPr sz="1500" spc="-4" dirty="0">
                <a:solidFill>
                  <a:srgbClr val="252525"/>
                </a:solidFill>
                <a:latin typeface="Calibri"/>
                <a:cs typeface="Calibri"/>
              </a:rPr>
              <a:t>of the </a:t>
            </a:r>
            <a:r>
              <a:rPr sz="1500" spc="-11" dirty="0">
                <a:solidFill>
                  <a:srgbClr val="252525"/>
                </a:solidFill>
                <a:latin typeface="Calibri"/>
                <a:cs typeface="Calibri"/>
              </a:rPr>
              <a:t>hierarchy </a:t>
            </a:r>
            <a:r>
              <a:rPr sz="1500" spc="-4" dirty="0">
                <a:solidFill>
                  <a:srgbClr val="252525"/>
                </a:solidFill>
                <a:latin typeface="Calibri"/>
                <a:cs typeface="Calibri"/>
              </a:rPr>
              <a:t>in a meaningful</a:t>
            </a:r>
            <a:r>
              <a:rPr sz="1500" spc="127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500" spc="-19" dirty="0">
                <a:solidFill>
                  <a:srgbClr val="252525"/>
                </a:solidFill>
                <a:latin typeface="Calibri"/>
                <a:cs typeface="Calibri"/>
              </a:rPr>
              <a:t>way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01340" y="1042348"/>
            <a:ext cx="2939891" cy="378469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2400" b="0" spc="-8" dirty="0">
                <a:latin typeface="Calibri"/>
                <a:cs typeface="Calibri"/>
              </a:rPr>
              <a:t>DEFINING</a:t>
            </a:r>
            <a:r>
              <a:rPr sz="2400" b="0" spc="-19" dirty="0">
                <a:latin typeface="Calibri"/>
                <a:cs typeface="Calibri"/>
              </a:rPr>
              <a:t> </a:t>
            </a:r>
            <a:r>
              <a:rPr sz="2400" b="0" spc="-8" dirty="0">
                <a:latin typeface="Calibri"/>
                <a:cs typeface="Calibri"/>
              </a:rPr>
              <a:t>HIERARCHIES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461896"/>
            <a:ext cx="9144000" cy="342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81762" y="3126104"/>
            <a:ext cx="4558284" cy="20425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400621" y="3144964"/>
            <a:ext cx="4485704" cy="19699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973639" y="3587267"/>
            <a:ext cx="890397" cy="2194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4001928" y="3615595"/>
            <a:ext cx="799148" cy="128111"/>
          </a:xfrm>
          <a:custGeom>
            <a:avLst/>
            <a:gdLst/>
            <a:ahLst/>
            <a:cxnLst/>
            <a:rect l="l" t="t" r="r" b="b"/>
            <a:pathLst>
              <a:path w="1065529" h="170814">
                <a:moveTo>
                  <a:pt x="0" y="170687"/>
                </a:moveTo>
                <a:lnTo>
                  <a:pt x="1065276" y="170687"/>
                </a:lnTo>
                <a:lnTo>
                  <a:pt x="1065276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ln w="25146">
            <a:solidFill>
              <a:srgbClr val="E6AE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5267515" y="3126104"/>
            <a:ext cx="1555052" cy="20425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5286376" y="3144964"/>
            <a:ext cx="1482470" cy="19699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5258371" y="3742706"/>
            <a:ext cx="1566482" cy="3109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5286661" y="3771043"/>
            <a:ext cx="1475423" cy="219551"/>
          </a:xfrm>
          <a:custGeom>
            <a:avLst/>
            <a:gdLst/>
            <a:ahLst/>
            <a:cxnLst/>
            <a:rect l="l" t="t" r="r" b="b"/>
            <a:pathLst>
              <a:path w="1967229" h="292735">
                <a:moveTo>
                  <a:pt x="0" y="292608"/>
                </a:moveTo>
                <a:lnTo>
                  <a:pt x="1966722" y="292608"/>
                </a:lnTo>
                <a:lnTo>
                  <a:pt x="1966722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ln w="25146">
            <a:solidFill>
              <a:srgbClr val="E6AE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7219187" y="3565569"/>
            <a:ext cx="1516761" cy="22452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7247478" y="3593877"/>
            <a:ext cx="1425416" cy="133350"/>
          </a:xfrm>
          <a:custGeom>
            <a:avLst/>
            <a:gdLst/>
            <a:ahLst/>
            <a:cxnLst/>
            <a:rect l="l" t="t" r="r" b="b"/>
            <a:pathLst>
              <a:path w="1900554" h="177800">
                <a:moveTo>
                  <a:pt x="0" y="177545"/>
                </a:moveTo>
                <a:lnTo>
                  <a:pt x="1900427" y="177545"/>
                </a:lnTo>
                <a:lnTo>
                  <a:pt x="1900427" y="0"/>
                </a:lnTo>
                <a:lnTo>
                  <a:pt x="0" y="0"/>
                </a:lnTo>
                <a:lnTo>
                  <a:pt x="0" y="177545"/>
                </a:lnTo>
                <a:close/>
              </a:path>
            </a:pathLst>
          </a:custGeom>
          <a:ln w="25146">
            <a:solidFill>
              <a:srgbClr val="E6AE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559903" y="3735991"/>
            <a:ext cx="671513" cy="184784"/>
          </a:xfrm>
          <a:custGeom>
            <a:avLst/>
            <a:gdLst/>
            <a:ahLst/>
            <a:cxnLst/>
            <a:rect l="l" t="t" r="r" b="b"/>
            <a:pathLst>
              <a:path w="895350" h="246379">
                <a:moveTo>
                  <a:pt x="819784" y="169925"/>
                </a:moveTo>
                <a:lnTo>
                  <a:pt x="819190" y="195389"/>
                </a:lnTo>
                <a:lnTo>
                  <a:pt x="831976" y="195706"/>
                </a:lnTo>
                <a:lnTo>
                  <a:pt x="831342" y="220852"/>
                </a:lnTo>
                <a:lnTo>
                  <a:pt x="818596" y="220852"/>
                </a:lnTo>
                <a:lnTo>
                  <a:pt x="818006" y="246125"/>
                </a:lnTo>
                <a:lnTo>
                  <a:pt x="871645" y="220852"/>
                </a:lnTo>
                <a:lnTo>
                  <a:pt x="831342" y="220852"/>
                </a:lnTo>
                <a:lnTo>
                  <a:pt x="818604" y="220538"/>
                </a:lnTo>
                <a:lnTo>
                  <a:pt x="872313" y="220538"/>
                </a:lnTo>
                <a:lnTo>
                  <a:pt x="895096" y="209803"/>
                </a:lnTo>
                <a:lnTo>
                  <a:pt x="819784" y="169925"/>
                </a:lnTo>
                <a:close/>
              </a:path>
              <a:path w="895350" h="246379">
                <a:moveTo>
                  <a:pt x="819190" y="195389"/>
                </a:moveTo>
                <a:lnTo>
                  <a:pt x="818604" y="220538"/>
                </a:lnTo>
                <a:lnTo>
                  <a:pt x="831342" y="220852"/>
                </a:lnTo>
                <a:lnTo>
                  <a:pt x="831976" y="195706"/>
                </a:lnTo>
                <a:lnTo>
                  <a:pt x="819190" y="195389"/>
                </a:lnTo>
                <a:close/>
              </a:path>
              <a:path w="895350" h="246379">
                <a:moveTo>
                  <a:pt x="14731" y="0"/>
                </a:moveTo>
                <a:lnTo>
                  <a:pt x="32892" y="44068"/>
                </a:lnTo>
                <a:lnTo>
                  <a:pt x="66548" y="67563"/>
                </a:lnTo>
                <a:lnTo>
                  <a:pt x="101726" y="90296"/>
                </a:lnTo>
                <a:lnTo>
                  <a:pt x="139445" y="112394"/>
                </a:lnTo>
                <a:lnTo>
                  <a:pt x="179958" y="132841"/>
                </a:lnTo>
                <a:lnTo>
                  <a:pt x="224281" y="151510"/>
                </a:lnTo>
                <a:lnTo>
                  <a:pt x="272795" y="168147"/>
                </a:lnTo>
                <a:lnTo>
                  <a:pt x="326389" y="182117"/>
                </a:lnTo>
                <a:lnTo>
                  <a:pt x="375538" y="191007"/>
                </a:lnTo>
                <a:lnTo>
                  <a:pt x="414146" y="196087"/>
                </a:lnTo>
                <a:lnTo>
                  <a:pt x="478917" y="202691"/>
                </a:lnTo>
                <a:lnTo>
                  <a:pt x="525145" y="206374"/>
                </a:lnTo>
                <a:lnTo>
                  <a:pt x="620140" y="212597"/>
                </a:lnTo>
                <a:lnTo>
                  <a:pt x="689863" y="216026"/>
                </a:lnTo>
                <a:lnTo>
                  <a:pt x="818604" y="220538"/>
                </a:lnTo>
                <a:lnTo>
                  <a:pt x="819190" y="195389"/>
                </a:lnTo>
                <a:lnTo>
                  <a:pt x="690879" y="190880"/>
                </a:lnTo>
                <a:lnTo>
                  <a:pt x="621410" y="187451"/>
                </a:lnTo>
                <a:lnTo>
                  <a:pt x="574039" y="184530"/>
                </a:lnTo>
                <a:lnTo>
                  <a:pt x="574167" y="184530"/>
                </a:lnTo>
                <a:lnTo>
                  <a:pt x="503681" y="179577"/>
                </a:lnTo>
                <a:lnTo>
                  <a:pt x="458977" y="175640"/>
                </a:lnTo>
                <a:lnTo>
                  <a:pt x="459231" y="175640"/>
                </a:lnTo>
                <a:lnTo>
                  <a:pt x="437642" y="173481"/>
                </a:lnTo>
                <a:lnTo>
                  <a:pt x="418277" y="171195"/>
                </a:lnTo>
                <a:lnTo>
                  <a:pt x="417321" y="171195"/>
                </a:lnTo>
                <a:lnTo>
                  <a:pt x="397509" y="168655"/>
                </a:lnTo>
                <a:lnTo>
                  <a:pt x="397763" y="168655"/>
                </a:lnTo>
                <a:lnTo>
                  <a:pt x="379094" y="166115"/>
                </a:lnTo>
                <a:lnTo>
                  <a:pt x="379349" y="166115"/>
                </a:lnTo>
                <a:lnTo>
                  <a:pt x="362740" y="163448"/>
                </a:lnTo>
                <a:lnTo>
                  <a:pt x="362203" y="163448"/>
                </a:lnTo>
                <a:lnTo>
                  <a:pt x="346776" y="160654"/>
                </a:lnTo>
                <a:lnTo>
                  <a:pt x="346455" y="160654"/>
                </a:lnTo>
                <a:lnTo>
                  <a:pt x="332337" y="157733"/>
                </a:lnTo>
                <a:lnTo>
                  <a:pt x="305701" y="151256"/>
                </a:lnTo>
                <a:lnTo>
                  <a:pt x="305562" y="151256"/>
                </a:lnTo>
                <a:lnTo>
                  <a:pt x="280358" y="144144"/>
                </a:lnTo>
                <a:lnTo>
                  <a:pt x="255904" y="136270"/>
                </a:lnTo>
                <a:lnTo>
                  <a:pt x="256058" y="136270"/>
                </a:lnTo>
                <a:lnTo>
                  <a:pt x="233044" y="128015"/>
                </a:lnTo>
                <a:lnTo>
                  <a:pt x="211827" y="119379"/>
                </a:lnTo>
                <a:lnTo>
                  <a:pt x="211581" y="119379"/>
                </a:lnTo>
                <a:lnTo>
                  <a:pt x="190373" y="109981"/>
                </a:lnTo>
                <a:lnTo>
                  <a:pt x="170561" y="100202"/>
                </a:lnTo>
                <a:lnTo>
                  <a:pt x="151745" y="90423"/>
                </a:lnTo>
                <a:lnTo>
                  <a:pt x="132841" y="79755"/>
                </a:lnTo>
                <a:lnTo>
                  <a:pt x="114934" y="68960"/>
                </a:lnTo>
                <a:lnTo>
                  <a:pt x="115118" y="68960"/>
                </a:lnTo>
                <a:lnTo>
                  <a:pt x="80390" y="46608"/>
                </a:lnTo>
                <a:lnTo>
                  <a:pt x="47552" y="23621"/>
                </a:lnTo>
                <a:lnTo>
                  <a:pt x="14731" y="0"/>
                </a:lnTo>
                <a:close/>
              </a:path>
              <a:path w="895350" h="246379">
                <a:moveTo>
                  <a:pt x="417194" y="171068"/>
                </a:moveTo>
                <a:lnTo>
                  <a:pt x="417321" y="171195"/>
                </a:lnTo>
                <a:lnTo>
                  <a:pt x="418277" y="171195"/>
                </a:lnTo>
                <a:lnTo>
                  <a:pt x="417194" y="171068"/>
                </a:lnTo>
                <a:close/>
              </a:path>
              <a:path w="895350" h="246379">
                <a:moveTo>
                  <a:pt x="361950" y="163321"/>
                </a:moveTo>
                <a:lnTo>
                  <a:pt x="362203" y="163448"/>
                </a:lnTo>
                <a:lnTo>
                  <a:pt x="362740" y="163448"/>
                </a:lnTo>
                <a:lnTo>
                  <a:pt x="361950" y="163321"/>
                </a:lnTo>
                <a:close/>
              </a:path>
              <a:path w="895350" h="246379">
                <a:moveTo>
                  <a:pt x="346075" y="160527"/>
                </a:moveTo>
                <a:lnTo>
                  <a:pt x="346455" y="160654"/>
                </a:lnTo>
                <a:lnTo>
                  <a:pt x="346776" y="160654"/>
                </a:lnTo>
                <a:lnTo>
                  <a:pt x="346075" y="160527"/>
                </a:lnTo>
                <a:close/>
              </a:path>
              <a:path w="895350" h="246379">
                <a:moveTo>
                  <a:pt x="331724" y="157606"/>
                </a:moveTo>
                <a:lnTo>
                  <a:pt x="332231" y="157733"/>
                </a:lnTo>
                <a:lnTo>
                  <a:pt x="331724" y="157606"/>
                </a:lnTo>
                <a:close/>
              </a:path>
              <a:path w="895350" h="246379">
                <a:moveTo>
                  <a:pt x="305180" y="151129"/>
                </a:moveTo>
                <a:lnTo>
                  <a:pt x="305562" y="151256"/>
                </a:lnTo>
                <a:lnTo>
                  <a:pt x="305701" y="151256"/>
                </a:lnTo>
                <a:lnTo>
                  <a:pt x="305180" y="151129"/>
                </a:lnTo>
                <a:close/>
              </a:path>
              <a:path w="895350" h="246379">
                <a:moveTo>
                  <a:pt x="279907" y="144017"/>
                </a:moveTo>
                <a:lnTo>
                  <a:pt x="280288" y="144144"/>
                </a:lnTo>
                <a:lnTo>
                  <a:pt x="279907" y="144017"/>
                </a:lnTo>
                <a:close/>
              </a:path>
              <a:path w="895350" h="246379">
                <a:moveTo>
                  <a:pt x="256058" y="136270"/>
                </a:moveTo>
                <a:lnTo>
                  <a:pt x="255904" y="136270"/>
                </a:lnTo>
                <a:lnTo>
                  <a:pt x="256412" y="136397"/>
                </a:lnTo>
                <a:lnTo>
                  <a:pt x="256058" y="136270"/>
                </a:lnTo>
                <a:close/>
              </a:path>
              <a:path w="895350" h="246379">
                <a:moveTo>
                  <a:pt x="233112" y="128015"/>
                </a:moveTo>
                <a:lnTo>
                  <a:pt x="233425" y="128142"/>
                </a:lnTo>
                <a:lnTo>
                  <a:pt x="233112" y="128015"/>
                </a:lnTo>
                <a:close/>
              </a:path>
              <a:path w="895350" h="246379">
                <a:moveTo>
                  <a:pt x="211200" y="119125"/>
                </a:moveTo>
                <a:lnTo>
                  <a:pt x="211581" y="119379"/>
                </a:lnTo>
                <a:lnTo>
                  <a:pt x="211827" y="119379"/>
                </a:lnTo>
                <a:lnTo>
                  <a:pt x="211200" y="119125"/>
                </a:lnTo>
                <a:close/>
              </a:path>
              <a:path w="895350" h="246379">
                <a:moveTo>
                  <a:pt x="190495" y="109981"/>
                </a:moveTo>
                <a:lnTo>
                  <a:pt x="190753" y="110108"/>
                </a:lnTo>
                <a:lnTo>
                  <a:pt x="190495" y="109981"/>
                </a:lnTo>
                <a:close/>
              </a:path>
              <a:path w="895350" h="246379">
                <a:moveTo>
                  <a:pt x="170732" y="100286"/>
                </a:moveTo>
                <a:close/>
              </a:path>
              <a:path w="895350" h="246379">
                <a:moveTo>
                  <a:pt x="170570" y="100202"/>
                </a:moveTo>
                <a:lnTo>
                  <a:pt x="170732" y="100286"/>
                </a:lnTo>
                <a:lnTo>
                  <a:pt x="170570" y="100202"/>
                </a:lnTo>
                <a:close/>
              </a:path>
              <a:path w="895350" h="246379">
                <a:moveTo>
                  <a:pt x="151256" y="90169"/>
                </a:moveTo>
                <a:lnTo>
                  <a:pt x="151637" y="90423"/>
                </a:lnTo>
                <a:lnTo>
                  <a:pt x="151256" y="90169"/>
                </a:lnTo>
                <a:close/>
              </a:path>
              <a:path w="895350" h="246379">
                <a:moveTo>
                  <a:pt x="132884" y="79755"/>
                </a:moveTo>
                <a:lnTo>
                  <a:pt x="133095" y="79882"/>
                </a:lnTo>
                <a:lnTo>
                  <a:pt x="132884" y="79755"/>
                </a:lnTo>
                <a:close/>
              </a:path>
              <a:path w="895350" h="246379">
                <a:moveTo>
                  <a:pt x="115118" y="68960"/>
                </a:moveTo>
                <a:lnTo>
                  <a:pt x="114934" y="68960"/>
                </a:lnTo>
                <a:lnTo>
                  <a:pt x="115315" y="69087"/>
                </a:lnTo>
                <a:lnTo>
                  <a:pt x="115118" y="68960"/>
                </a:lnTo>
                <a:close/>
              </a:path>
              <a:path w="895350" h="246379">
                <a:moveTo>
                  <a:pt x="80615" y="46753"/>
                </a:moveTo>
                <a:lnTo>
                  <a:pt x="80771" y="46862"/>
                </a:lnTo>
                <a:lnTo>
                  <a:pt x="80615" y="46753"/>
                </a:lnTo>
                <a:close/>
              </a:path>
              <a:path w="895350" h="246379">
                <a:moveTo>
                  <a:pt x="80408" y="46608"/>
                </a:moveTo>
                <a:lnTo>
                  <a:pt x="80615" y="46753"/>
                </a:lnTo>
                <a:lnTo>
                  <a:pt x="80408" y="46608"/>
                </a:lnTo>
                <a:close/>
              </a:path>
              <a:path w="895350" h="246379">
                <a:moveTo>
                  <a:pt x="47370" y="23494"/>
                </a:moveTo>
                <a:lnTo>
                  <a:pt x="47498" y="23621"/>
                </a:lnTo>
                <a:lnTo>
                  <a:pt x="47370" y="23494"/>
                </a:lnTo>
                <a:close/>
              </a:path>
            </a:pathLst>
          </a:custGeom>
          <a:solidFill>
            <a:srgbClr val="E6AE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6610254" y="3606260"/>
            <a:ext cx="527209" cy="167164"/>
          </a:xfrm>
          <a:custGeom>
            <a:avLst/>
            <a:gdLst/>
            <a:ahLst/>
            <a:cxnLst/>
            <a:rect l="l" t="t" r="r" b="b"/>
            <a:pathLst>
              <a:path w="702945" h="222885">
                <a:moveTo>
                  <a:pt x="549148" y="24256"/>
                </a:moveTo>
                <a:lnTo>
                  <a:pt x="498855" y="24891"/>
                </a:lnTo>
                <a:lnTo>
                  <a:pt x="449452" y="27177"/>
                </a:lnTo>
                <a:lnTo>
                  <a:pt x="401193" y="31368"/>
                </a:lnTo>
                <a:lnTo>
                  <a:pt x="354202" y="37972"/>
                </a:lnTo>
                <a:lnTo>
                  <a:pt x="308863" y="47370"/>
                </a:lnTo>
                <a:lnTo>
                  <a:pt x="265429" y="59816"/>
                </a:lnTo>
                <a:lnTo>
                  <a:pt x="223900" y="75056"/>
                </a:lnTo>
                <a:lnTo>
                  <a:pt x="183896" y="92709"/>
                </a:lnTo>
                <a:lnTo>
                  <a:pt x="145415" y="112267"/>
                </a:lnTo>
                <a:lnTo>
                  <a:pt x="108076" y="133350"/>
                </a:lnTo>
                <a:lnTo>
                  <a:pt x="71500" y="155447"/>
                </a:lnTo>
                <a:lnTo>
                  <a:pt x="35559" y="178434"/>
                </a:lnTo>
                <a:lnTo>
                  <a:pt x="0" y="201548"/>
                </a:lnTo>
                <a:lnTo>
                  <a:pt x="13716" y="222630"/>
                </a:lnTo>
                <a:lnTo>
                  <a:pt x="49275" y="199516"/>
                </a:lnTo>
                <a:lnTo>
                  <a:pt x="84636" y="176910"/>
                </a:lnTo>
                <a:lnTo>
                  <a:pt x="120694" y="155066"/>
                </a:lnTo>
                <a:lnTo>
                  <a:pt x="120523" y="155066"/>
                </a:lnTo>
                <a:lnTo>
                  <a:pt x="157029" y="134492"/>
                </a:lnTo>
                <a:lnTo>
                  <a:pt x="194819" y="115442"/>
                </a:lnTo>
                <a:lnTo>
                  <a:pt x="194563" y="115442"/>
                </a:lnTo>
                <a:lnTo>
                  <a:pt x="213995" y="106552"/>
                </a:lnTo>
                <a:lnTo>
                  <a:pt x="233252" y="98425"/>
                </a:lnTo>
                <a:lnTo>
                  <a:pt x="253033" y="90804"/>
                </a:lnTo>
                <a:lnTo>
                  <a:pt x="252856" y="90804"/>
                </a:lnTo>
                <a:lnTo>
                  <a:pt x="273063" y="83819"/>
                </a:lnTo>
                <a:lnTo>
                  <a:pt x="293594" y="77469"/>
                </a:lnTo>
                <a:lnTo>
                  <a:pt x="314607" y="71881"/>
                </a:lnTo>
                <a:lnTo>
                  <a:pt x="336550" y="66928"/>
                </a:lnTo>
                <a:lnTo>
                  <a:pt x="336169" y="66928"/>
                </a:lnTo>
                <a:lnTo>
                  <a:pt x="358648" y="62737"/>
                </a:lnTo>
                <a:lnTo>
                  <a:pt x="358267" y="62737"/>
                </a:lnTo>
                <a:lnTo>
                  <a:pt x="381126" y="59181"/>
                </a:lnTo>
                <a:lnTo>
                  <a:pt x="380746" y="59181"/>
                </a:lnTo>
                <a:lnTo>
                  <a:pt x="404113" y="56387"/>
                </a:lnTo>
                <a:lnTo>
                  <a:pt x="403732" y="56387"/>
                </a:lnTo>
                <a:lnTo>
                  <a:pt x="427481" y="53975"/>
                </a:lnTo>
                <a:lnTo>
                  <a:pt x="427227" y="53975"/>
                </a:lnTo>
                <a:lnTo>
                  <a:pt x="451230" y="52196"/>
                </a:lnTo>
                <a:lnTo>
                  <a:pt x="450850" y="52196"/>
                </a:lnTo>
                <a:lnTo>
                  <a:pt x="499745" y="50037"/>
                </a:lnTo>
                <a:lnTo>
                  <a:pt x="499363" y="50037"/>
                </a:lnTo>
                <a:lnTo>
                  <a:pt x="549233" y="49405"/>
                </a:lnTo>
                <a:lnTo>
                  <a:pt x="549021" y="49402"/>
                </a:lnTo>
                <a:lnTo>
                  <a:pt x="626069" y="49402"/>
                </a:lnTo>
                <a:lnTo>
                  <a:pt x="626823" y="25582"/>
                </a:lnTo>
                <a:lnTo>
                  <a:pt x="600075" y="24891"/>
                </a:lnTo>
                <a:lnTo>
                  <a:pt x="549148" y="24256"/>
                </a:lnTo>
                <a:close/>
              </a:path>
              <a:path w="702945" h="222885">
                <a:moveTo>
                  <a:pt x="84835" y="176783"/>
                </a:moveTo>
                <a:lnTo>
                  <a:pt x="84581" y="176910"/>
                </a:lnTo>
                <a:lnTo>
                  <a:pt x="84835" y="176783"/>
                </a:lnTo>
                <a:close/>
              </a:path>
              <a:path w="702945" h="222885">
                <a:moveTo>
                  <a:pt x="120903" y="154939"/>
                </a:moveTo>
                <a:lnTo>
                  <a:pt x="120523" y="155066"/>
                </a:lnTo>
                <a:lnTo>
                  <a:pt x="120694" y="155066"/>
                </a:lnTo>
                <a:lnTo>
                  <a:pt x="120903" y="154939"/>
                </a:lnTo>
                <a:close/>
              </a:path>
              <a:path w="702945" h="222885">
                <a:moveTo>
                  <a:pt x="157479" y="134238"/>
                </a:moveTo>
                <a:lnTo>
                  <a:pt x="156972" y="134492"/>
                </a:lnTo>
                <a:lnTo>
                  <a:pt x="157479" y="134238"/>
                </a:lnTo>
                <a:close/>
              </a:path>
              <a:path w="702945" h="222885">
                <a:moveTo>
                  <a:pt x="195072" y="115315"/>
                </a:moveTo>
                <a:lnTo>
                  <a:pt x="194563" y="115442"/>
                </a:lnTo>
                <a:lnTo>
                  <a:pt x="194819" y="115442"/>
                </a:lnTo>
                <a:lnTo>
                  <a:pt x="195072" y="115315"/>
                </a:lnTo>
                <a:close/>
              </a:path>
              <a:path w="702945" h="222885">
                <a:moveTo>
                  <a:pt x="214041" y="106552"/>
                </a:moveTo>
                <a:lnTo>
                  <a:pt x="213741" y="106679"/>
                </a:lnTo>
                <a:lnTo>
                  <a:pt x="214041" y="106552"/>
                </a:lnTo>
                <a:close/>
              </a:path>
              <a:path w="702945" h="222885">
                <a:moveTo>
                  <a:pt x="233552" y="98297"/>
                </a:moveTo>
                <a:lnTo>
                  <a:pt x="233172" y="98425"/>
                </a:lnTo>
                <a:lnTo>
                  <a:pt x="233552" y="98297"/>
                </a:lnTo>
                <a:close/>
              </a:path>
              <a:path w="702945" h="222885">
                <a:moveTo>
                  <a:pt x="253365" y="90677"/>
                </a:moveTo>
                <a:lnTo>
                  <a:pt x="252856" y="90804"/>
                </a:lnTo>
                <a:lnTo>
                  <a:pt x="253033" y="90804"/>
                </a:lnTo>
                <a:lnTo>
                  <a:pt x="253365" y="90677"/>
                </a:lnTo>
                <a:close/>
              </a:path>
              <a:path w="702945" h="222885">
                <a:moveTo>
                  <a:pt x="294004" y="77342"/>
                </a:moveTo>
                <a:lnTo>
                  <a:pt x="293497" y="77469"/>
                </a:lnTo>
                <a:lnTo>
                  <a:pt x="294004" y="77342"/>
                </a:lnTo>
                <a:close/>
              </a:path>
              <a:path w="702945" h="222885">
                <a:moveTo>
                  <a:pt x="626028" y="50684"/>
                </a:moveTo>
                <a:lnTo>
                  <a:pt x="625221" y="76200"/>
                </a:lnTo>
                <a:lnTo>
                  <a:pt x="679525" y="51053"/>
                </a:lnTo>
                <a:lnTo>
                  <a:pt x="638682" y="51053"/>
                </a:lnTo>
                <a:lnTo>
                  <a:pt x="626028" y="50684"/>
                </a:lnTo>
                <a:close/>
              </a:path>
              <a:path w="702945" h="222885">
                <a:moveTo>
                  <a:pt x="626823" y="25582"/>
                </a:moveTo>
                <a:lnTo>
                  <a:pt x="626028" y="50684"/>
                </a:lnTo>
                <a:lnTo>
                  <a:pt x="638682" y="51053"/>
                </a:lnTo>
                <a:lnTo>
                  <a:pt x="639445" y="25907"/>
                </a:lnTo>
                <a:lnTo>
                  <a:pt x="626823" y="25582"/>
                </a:lnTo>
                <a:close/>
              </a:path>
              <a:path w="702945" h="222885">
                <a:moveTo>
                  <a:pt x="627633" y="0"/>
                </a:moveTo>
                <a:lnTo>
                  <a:pt x="626823" y="25582"/>
                </a:lnTo>
                <a:lnTo>
                  <a:pt x="639445" y="25907"/>
                </a:lnTo>
                <a:lnTo>
                  <a:pt x="638682" y="51053"/>
                </a:lnTo>
                <a:lnTo>
                  <a:pt x="679525" y="51053"/>
                </a:lnTo>
                <a:lnTo>
                  <a:pt x="702563" y="40385"/>
                </a:lnTo>
                <a:lnTo>
                  <a:pt x="627633" y="0"/>
                </a:lnTo>
                <a:close/>
              </a:path>
              <a:path w="702945" h="222885">
                <a:moveTo>
                  <a:pt x="626069" y="49402"/>
                </a:moveTo>
                <a:lnTo>
                  <a:pt x="549233" y="49405"/>
                </a:lnTo>
                <a:lnTo>
                  <a:pt x="599694" y="49910"/>
                </a:lnTo>
                <a:lnTo>
                  <a:pt x="626028" y="50684"/>
                </a:lnTo>
                <a:lnTo>
                  <a:pt x="626069" y="49402"/>
                </a:lnTo>
                <a:close/>
              </a:path>
            </a:pathLst>
          </a:custGeom>
          <a:solidFill>
            <a:srgbClr val="E6AE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 txBox="1"/>
          <p:nvPr/>
        </p:nvSpPr>
        <p:spPr>
          <a:xfrm>
            <a:off x="1273683" y="5228654"/>
            <a:ext cx="2608897" cy="49388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050" b="1" spc="-4" dirty="0">
                <a:latin typeface="Calibri"/>
                <a:cs typeface="Calibri"/>
              </a:rPr>
              <a:t>1) </a:t>
            </a:r>
            <a:r>
              <a:rPr sz="1050" spc="-11" dirty="0">
                <a:latin typeface="Calibri"/>
                <a:cs typeface="Calibri"/>
              </a:rPr>
              <a:t>From </a:t>
            </a:r>
            <a:r>
              <a:rPr sz="1050" spc="-4" dirty="0">
                <a:latin typeface="Calibri"/>
                <a:cs typeface="Calibri"/>
              </a:rPr>
              <a:t>within the </a:t>
            </a:r>
            <a:r>
              <a:rPr sz="1050" b="1" spc="-8" dirty="0">
                <a:latin typeface="Calibri"/>
                <a:cs typeface="Calibri"/>
              </a:rPr>
              <a:t>Data </a:t>
            </a:r>
            <a:r>
              <a:rPr sz="1050" spc="-23" dirty="0">
                <a:latin typeface="Calibri"/>
                <a:cs typeface="Calibri"/>
              </a:rPr>
              <a:t>view, </a:t>
            </a:r>
            <a:r>
              <a:rPr sz="1050" spc="-4" dirty="0">
                <a:latin typeface="Calibri"/>
                <a:cs typeface="Calibri"/>
              </a:rPr>
              <a:t>right-click a field  (or click the ellipsis) and select “</a:t>
            </a:r>
            <a:r>
              <a:rPr sz="1050" b="1" spc="-4" dirty="0">
                <a:latin typeface="Calibri"/>
                <a:cs typeface="Calibri"/>
              </a:rPr>
              <a:t>New </a:t>
            </a:r>
            <a:r>
              <a:rPr sz="1050" b="1" spc="-11" dirty="0">
                <a:latin typeface="Calibri"/>
                <a:cs typeface="Calibri"/>
              </a:rPr>
              <a:t>hierarchy</a:t>
            </a:r>
            <a:r>
              <a:rPr sz="1050" spc="-11" dirty="0">
                <a:latin typeface="Calibri"/>
                <a:cs typeface="Calibri"/>
              </a:rPr>
              <a:t>”  </a:t>
            </a:r>
            <a:r>
              <a:rPr sz="1050" spc="-8" dirty="0">
                <a:latin typeface="Calibri"/>
                <a:cs typeface="Calibri"/>
              </a:rPr>
              <a:t>(here </a:t>
            </a:r>
            <a:r>
              <a:rPr sz="1050" spc="-11" dirty="0">
                <a:latin typeface="Calibri"/>
                <a:cs typeface="Calibri"/>
              </a:rPr>
              <a:t>we’ve </a:t>
            </a:r>
            <a:r>
              <a:rPr sz="1050" spc="-4" dirty="0">
                <a:latin typeface="Calibri"/>
                <a:cs typeface="Calibri"/>
              </a:rPr>
              <a:t>selected </a:t>
            </a:r>
            <a:r>
              <a:rPr sz="1050" spc="-8" dirty="0">
                <a:latin typeface="Calibri"/>
                <a:cs typeface="Calibri"/>
              </a:rPr>
              <a:t>“</a:t>
            </a:r>
            <a:r>
              <a:rPr sz="1050" i="1" spc="-8" dirty="0">
                <a:latin typeface="Calibri"/>
                <a:cs typeface="Calibri"/>
              </a:rPr>
              <a:t>Start </a:t>
            </a:r>
            <a:r>
              <a:rPr sz="1050" i="1" spc="-4" dirty="0">
                <a:latin typeface="Calibri"/>
                <a:cs typeface="Calibri"/>
              </a:rPr>
              <a:t>of</a:t>
            </a:r>
            <a:r>
              <a:rPr sz="1050" i="1" spc="49" dirty="0">
                <a:latin typeface="Calibri"/>
                <a:cs typeface="Calibri"/>
              </a:rPr>
              <a:t> </a:t>
            </a:r>
            <a:r>
              <a:rPr sz="1050" i="1" spc="-15" dirty="0">
                <a:latin typeface="Calibri"/>
                <a:cs typeface="Calibri"/>
              </a:rPr>
              <a:t>Year</a:t>
            </a:r>
            <a:r>
              <a:rPr sz="1050" spc="-15" dirty="0">
                <a:latin typeface="Calibri"/>
                <a:cs typeface="Calibri"/>
              </a:rPr>
              <a:t>”)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70741" y="5228654"/>
            <a:ext cx="1815465" cy="49388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050" b="1" spc="-4" dirty="0">
                <a:latin typeface="Calibri"/>
                <a:cs typeface="Calibri"/>
              </a:rPr>
              <a:t>2) </a:t>
            </a:r>
            <a:r>
              <a:rPr sz="1050" spc="-4" dirty="0">
                <a:latin typeface="Calibri"/>
                <a:cs typeface="Calibri"/>
              </a:rPr>
              <a:t>This </a:t>
            </a:r>
            <a:r>
              <a:rPr sz="1050" spc="-8" dirty="0">
                <a:latin typeface="Calibri"/>
                <a:cs typeface="Calibri"/>
              </a:rPr>
              <a:t>creates </a:t>
            </a:r>
            <a:r>
              <a:rPr sz="1050" spc="-4" dirty="0">
                <a:latin typeface="Calibri"/>
                <a:cs typeface="Calibri"/>
              </a:rPr>
              <a:t>a </a:t>
            </a:r>
            <a:r>
              <a:rPr sz="1050" spc="-11" dirty="0">
                <a:latin typeface="Calibri"/>
                <a:cs typeface="Calibri"/>
              </a:rPr>
              <a:t>hierarchy </a:t>
            </a:r>
            <a:r>
              <a:rPr sz="1050" spc="-8" dirty="0">
                <a:latin typeface="Calibri"/>
                <a:cs typeface="Calibri"/>
              </a:rPr>
              <a:t>field  containing “</a:t>
            </a:r>
            <a:r>
              <a:rPr sz="1050" i="1" spc="-8" dirty="0">
                <a:latin typeface="Calibri"/>
                <a:cs typeface="Calibri"/>
              </a:rPr>
              <a:t>Start </a:t>
            </a:r>
            <a:r>
              <a:rPr sz="1050" i="1" spc="-4" dirty="0">
                <a:latin typeface="Calibri"/>
                <a:cs typeface="Calibri"/>
              </a:rPr>
              <a:t>of </a:t>
            </a:r>
            <a:r>
              <a:rPr sz="1050" i="1" spc="-30" dirty="0">
                <a:latin typeface="Calibri"/>
                <a:cs typeface="Calibri"/>
              </a:rPr>
              <a:t>Year</a:t>
            </a:r>
            <a:r>
              <a:rPr sz="1050" spc="-30" dirty="0">
                <a:latin typeface="Calibri"/>
                <a:cs typeface="Calibri"/>
              </a:rPr>
              <a:t>”, </a:t>
            </a:r>
            <a:r>
              <a:rPr sz="1050" spc="-4" dirty="0">
                <a:latin typeface="Calibri"/>
                <a:cs typeface="Calibri"/>
              </a:rPr>
              <a:t>which  </a:t>
            </a:r>
            <a:r>
              <a:rPr sz="1050" spc="-11" dirty="0">
                <a:latin typeface="Calibri"/>
                <a:cs typeface="Calibri"/>
              </a:rPr>
              <a:t>we’ve </a:t>
            </a:r>
            <a:r>
              <a:rPr sz="1050" spc="-4" dirty="0">
                <a:latin typeface="Calibri"/>
                <a:cs typeface="Calibri"/>
              </a:rPr>
              <a:t>renamed </a:t>
            </a:r>
            <a:r>
              <a:rPr sz="1050" spc="-8" dirty="0">
                <a:latin typeface="Calibri"/>
                <a:cs typeface="Calibri"/>
              </a:rPr>
              <a:t>“</a:t>
            </a:r>
            <a:r>
              <a:rPr sz="1050" b="1" spc="-8" dirty="0">
                <a:latin typeface="Calibri"/>
                <a:cs typeface="Calibri"/>
              </a:rPr>
              <a:t>Date</a:t>
            </a:r>
            <a:r>
              <a:rPr sz="1050" b="1" spc="-26" dirty="0">
                <a:latin typeface="Calibri"/>
                <a:cs typeface="Calibri"/>
              </a:rPr>
              <a:t> </a:t>
            </a:r>
            <a:r>
              <a:rPr sz="1050" b="1" spc="-8" dirty="0">
                <a:latin typeface="Calibri"/>
                <a:cs typeface="Calibri"/>
              </a:rPr>
              <a:t>Hierarchy</a:t>
            </a:r>
            <a:r>
              <a:rPr sz="1050" spc="-8" dirty="0">
                <a:latin typeface="Calibri"/>
                <a:cs typeface="Calibri"/>
              </a:rPr>
              <a:t>”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40714" y="5233606"/>
            <a:ext cx="1455896" cy="49388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050" b="1" spc="-4" dirty="0">
                <a:latin typeface="Calibri"/>
                <a:cs typeface="Calibri"/>
              </a:rPr>
              <a:t>3) </a:t>
            </a:r>
            <a:r>
              <a:rPr sz="1050" spc="-4" dirty="0">
                <a:latin typeface="Calibri"/>
                <a:cs typeface="Calibri"/>
              </a:rPr>
              <a:t>Right-click other </a:t>
            </a:r>
            <a:r>
              <a:rPr sz="1050" spc="-8" dirty="0">
                <a:latin typeface="Calibri"/>
                <a:cs typeface="Calibri"/>
              </a:rPr>
              <a:t>fields  </a:t>
            </a:r>
            <a:r>
              <a:rPr sz="1050" spc="-11" dirty="0">
                <a:latin typeface="Calibri"/>
                <a:cs typeface="Calibri"/>
              </a:rPr>
              <a:t>(like </a:t>
            </a:r>
            <a:r>
              <a:rPr sz="1050" spc="-8" dirty="0">
                <a:latin typeface="Calibri"/>
                <a:cs typeface="Calibri"/>
              </a:rPr>
              <a:t>“</a:t>
            </a:r>
            <a:r>
              <a:rPr sz="1050" i="1" spc="-8" dirty="0">
                <a:latin typeface="Calibri"/>
                <a:cs typeface="Calibri"/>
              </a:rPr>
              <a:t>Start </a:t>
            </a:r>
            <a:r>
              <a:rPr sz="1050" i="1" spc="-4" dirty="0">
                <a:latin typeface="Calibri"/>
                <a:cs typeface="Calibri"/>
              </a:rPr>
              <a:t>of Month</a:t>
            </a:r>
            <a:r>
              <a:rPr sz="1050" spc="-4" dirty="0">
                <a:latin typeface="Calibri"/>
                <a:cs typeface="Calibri"/>
              </a:rPr>
              <a:t>”) and  select “</a:t>
            </a:r>
            <a:r>
              <a:rPr sz="1050" b="1" spc="-4" dirty="0">
                <a:latin typeface="Calibri"/>
                <a:cs typeface="Calibri"/>
              </a:rPr>
              <a:t>Add </a:t>
            </a:r>
            <a:r>
              <a:rPr sz="1050" b="1" spc="-8" dirty="0">
                <a:latin typeface="Calibri"/>
                <a:cs typeface="Calibri"/>
              </a:rPr>
              <a:t>to</a:t>
            </a:r>
            <a:r>
              <a:rPr sz="1050" b="1" spc="-23" dirty="0">
                <a:latin typeface="Calibri"/>
                <a:cs typeface="Calibri"/>
              </a:rPr>
              <a:t> </a:t>
            </a:r>
            <a:r>
              <a:rPr sz="1050" b="1" spc="-8" dirty="0">
                <a:latin typeface="Calibri"/>
                <a:cs typeface="Calibri"/>
              </a:rPr>
              <a:t>Hierarchy</a:t>
            </a:r>
            <a:r>
              <a:rPr sz="1050" spc="-8" dirty="0">
                <a:latin typeface="Calibri"/>
                <a:cs typeface="Calibri"/>
              </a:rPr>
              <a:t>”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504" y="1624909"/>
            <a:ext cx="7479506" cy="3921875"/>
          </a:xfrm>
          <a:prstGeom prst="rect">
            <a:avLst/>
          </a:prstGeom>
        </p:spPr>
        <p:txBody>
          <a:bodyPr vert="horz" wrap="square" lIns="0" tIns="184309" rIns="0" bIns="0" rtlCol="0">
            <a:spAutoFit/>
          </a:bodyPr>
          <a:lstStyle/>
          <a:p>
            <a:pPr marL="9525">
              <a:spcBef>
                <a:spcPts val="1451"/>
              </a:spcBef>
            </a:pPr>
            <a:r>
              <a:rPr sz="2100" b="1" spc="-8" dirty="0">
                <a:solidFill>
                  <a:srgbClr val="0D0D0D"/>
                </a:solidFill>
                <a:latin typeface="Calibri"/>
                <a:cs typeface="Calibri"/>
              </a:rPr>
              <a:t>Get yourself </a:t>
            </a:r>
            <a:r>
              <a:rPr sz="2100" b="1" spc="-15" dirty="0">
                <a:solidFill>
                  <a:srgbClr val="0D0D0D"/>
                </a:solidFill>
                <a:latin typeface="Calibri"/>
                <a:cs typeface="Calibri"/>
              </a:rPr>
              <a:t>organized, </a:t>
            </a:r>
            <a:r>
              <a:rPr sz="2100" b="1" i="1" spc="-4" dirty="0">
                <a:solidFill>
                  <a:srgbClr val="0D0D0D"/>
                </a:solidFill>
                <a:latin typeface="Calibri"/>
                <a:cs typeface="Calibri"/>
              </a:rPr>
              <a:t>before </a:t>
            </a:r>
            <a:r>
              <a:rPr sz="2100" b="1" dirty="0">
                <a:solidFill>
                  <a:srgbClr val="0D0D0D"/>
                </a:solidFill>
                <a:latin typeface="Calibri"/>
                <a:cs typeface="Calibri"/>
              </a:rPr>
              <a:t>loading the </a:t>
            </a:r>
            <a:r>
              <a:rPr sz="2100" b="1" spc="-11" dirty="0">
                <a:solidFill>
                  <a:srgbClr val="0D0D0D"/>
                </a:solidFill>
                <a:latin typeface="Calibri"/>
                <a:cs typeface="Calibri"/>
              </a:rPr>
              <a:t>data into </a:t>
            </a:r>
            <a:r>
              <a:rPr sz="2100" b="1" spc="-15" dirty="0">
                <a:solidFill>
                  <a:srgbClr val="0D0D0D"/>
                </a:solidFill>
                <a:latin typeface="Calibri"/>
                <a:cs typeface="Calibri"/>
              </a:rPr>
              <a:t>Power</a:t>
            </a:r>
            <a:r>
              <a:rPr sz="2100" b="1" spc="3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0D0D0D"/>
                </a:solidFill>
                <a:latin typeface="Calibri"/>
                <a:cs typeface="Calibri"/>
              </a:rPr>
              <a:t>BI</a:t>
            </a:r>
            <a:endParaRPr sz="2100">
              <a:latin typeface="Calibri"/>
              <a:cs typeface="Calibri"/>
            </a:endParaRPr>
          </a:p>
          <a:p>
            <a:pPr marL="628650" marR="207169" indent="-257175">
              <a:spcBef>
                <a:spcPts val="982"/>
              </a:spcBef>
              <a:buFont typeface="Arial"/>
              <a:buChar char="•"/>
              <a:tabLst>
                <a:tab pos="628650" algn="l"/>
                <a:tab pos="629126" algn="l"/>
              </a:tabLst>
            </a:pPr>
            <a:r>
              <a:rPr sz="1500" i="1" spc="-4" dirty="0">
                <a:solidFill>
                  <a:srgbClr val="252525"/>
                </a:solidFill>
                <a:latin typeface="Calibri"/>
                <a:cs typeface="Calibri"/>
              </a:rPr>
              <a:t>Define clear and intuitive </a:t>
            </a:r>
            <a:r>
              <a:rPr sz="1500" i="1" spc="-8" dirty="0">
                <a:solidFill>
                  <a:srgbClr val="252525"/>
                </a:solidFill>
                <a:latin typeface="Calibri"/>
                <a:cs typeface="Calibri"/>
              </a:rPr>
              <a:t>table names </a:t>
            </a:r>
            <a:r>
              <a:rPr sz="1500" i="1" spc="-4" dirty="0">
                <a:solidFill>
                  <a:srgbClr val="252525"/>
                </a:solidFill>
                <a:latin typeface="Calibri"/>
                <a:cs typeface="Calibri"/>
              </a:rPr>
              <a:t>(no spaces!) from the </a:t>
            </a:r>
            <a:r>
              <a:rPr sz="1500" i="1" spc="-11" dirty="0">
                <a:solidFill>
                  <a:srgbClr val="252525"/>
                </a:solidFill>
                <a:latin typeface="Calibri"/>
                <a:cs typeface="Calibri"/>
              </a:rPr>
              <a:t>start; </a:t>
            </a:r>
            <a:r>
              <a:rPr sz="1500" i="1" spc="-8" dirty="0">
                <a:solidFill>
                  <a:srgbClr val="252525"/>
                </a:solidFill>
                <a:latin typeface="Calibri"/>
                <a:cs typeface="Calibri"/>
              </a:rPr>
              <a:t>updating </a:t>
            </a:r>
            <a:r>
              <a:rPr sz="1500" i="1" spc="-4" dirty="0">
                <a:solidFill>
                  <a:srgbClr val="252525"/>
                </a:solidFill>
                <a:latin typeface="Calibri"/>
                <a:cs typeface="Calibri"/>
              </a:rPr>
              <a:t>them </a:t>
            </a:r>
            <a:r>
              <a:rPr sz="1500" i="1" spc="-8" dirty="0">
                <a:solidFill>
                  <a:srgbClr val="252525"/>
                </a:solidFill>
                <a:latin typeface="Calibri"/>
                <a:cs typeface="Calibri"/>
              </a:rPr>
              <a:t>later  can </a:t>
            </a:r>
            <a:r>
              <a:rPr sz="1500" i="1" spc="-4" dirty="0">
                <a:solidFill>
                  <a:srgbClr val="252525"/>
                </a:solidFill>
                <a:latin typeface="Calibri"/>
                <a:cs typeface="Calibri"/>
              </a:rPr>
              <a:t>be a </a:t>
            </a:r>
            <a:r>
              <a:rPr sz="1500" i="1" spc="-8" dirty="0">
                <a:solidFill>
                  <a:srgbClr val="252525"/>
                </a:solidFill>
                <a:latin typeface="Calibri"/>
                <a:cs typeface="Calibri"/>
              </a:rPr>
              <a:t>headache, </a:t>
            </a:r>
            <a:r>
              <a:rPr sz="1500" i="1" spc="-4" dirty="0">
                <a:solidFill>
                  <a:srgbClr val="252525"/>
                </a:solidFill>
                <a:latin typeface="Calibri"/>
                <a:cs typeface="Calibri"/>
              </a:rPr>
              <a:t>especially if you’ve </a:t>
            </a:r>
            <a:r>
              <a:rPr sz="1500" i="1" spc="-8" dirty="0">
                <a:solidFill>
                  <a:srgbClr val="252525"/>
                </a:solidFill>
                <a:latin typeface="Calibri"/>
                <a:cs typeface="Calibri"/>
              </a:rPr>
              <a:t>referenced </a:t>
            </a:r>
            <a:r>
              <a:rPr sz="1500" i="1" spc="-4" dirty="0">
                <a:solidFill>
                  <a:srgbClr val="252525"/>
                </a:solidFill>
                <a:latin typeface="Calibri"/>
                <a:cs typeface="Calibri"/>
              </a:rPr>
              <a:t>them in multiple</a:t>
            </a:r>
            <a:r>
              <a:rPr sz="1500" i="1" spc="4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500" i="1" spc="-8" dirty="0">
                <a:solidFill>
                  <a:srgbClr val="252525"/>
                </a:solidFill>
                <a:latin typeface="Calibri"/>
                <a:cs typeface="Calibri"/>
              </a:rPr>
              <a:t>places</a:t>
            </a:r>
            <a:endParaRPr sz="1500">
              <a:latin typeface="Calibri"/>
              <a:cs typeface="Calibri"/>
            </a:endParaRPr>
          </a:p>
          <a:p>
            <a:pPr marL="628650" marR="517208" indent="-257175">
              <a:spcBef>
                <a:spcPts val="450"/>
              </a:spcBef>
              <a:buFont typeface="Arial"/>
              <a:buChar char="•"/>
              <a:tabLst>
                <a:tab pos="628650" algn="l"/>
                <a:tab pos="629126" algn="l"/>
              </a:tabLst>
            </a:pPr>
            <a:r>
              <a:rPr sz="1500" i="1" spc="-11" dirty="0">
                <a:solidFill>
                  <a:srgbClr val="252525"/>
                </a:solidFill>
                <a:latin typeface="Calibri"/>
                <a:cs typeface="Calibri"/>
              </a:rPr>
              <a:t>Establish </a:t>
            </a:r>
            <a:r>
              <a:rPr sz="1500" i="1" spc="-4" dirty="0">
                <a:solidFill>
                  <a:srgbClr val="252525"/>
                </a:solidFill>
                <a:latin typeface="Calibri"/>
                <a:cs typeface="Calibri"/>
              </a:rPr>
              <a:t>a </a:t>
            </a:r>
            <a:r>
              <a:rPr sz="1500" i="1" spc="-8" dirty="0">
                <a:solidFill>
                  <a:srgbClr val="252525"/>
                </a:solidFill>
                <a:latin typeface="Calibri"/>
                <a:cs typeface="Calibri"/>
              </a:rPr>
              <a:t>file/folder </a:t>
            </a:r>
            <a:r>
              <a:rPr sz="1500" i="1" spc="-4" dirty="0">
                <a:solidFill>
                  <a:srgbClr val="252525"/>
                </a:solidFill>
                <a:latin typeface="Calibri"/>
                <a:cs typeface="Calibri"/>
              </a:rPr>
              <a:t>structure that </a:t>
            </a:r>
            <a:r>
              <a:rPr sz="1500" i="1" spc="-15" dirty="0">
                <a:solidFill>
                  <a:srgbClr val="252525"/>
                </a:solidFill>
                <a:latin typeface="Calibri"/>
                <a:cs typeface="Calibri"/>
              </a:rPr>
              <a:t>makes </a:t>
            </a:r>
            <a:r>
              <a:rPr sz="1500" i="1" spc="-4" dirty="0">
                <a:solidFill>
                  <a:srgbClr val="252525"/>
                </a:solidFill>
                <a:latin typeface="Calibri"/>
                <a:cs typeface="Calibri"/>
              </a:rPr>
              <a:t>sense from the </a:t>
            </a:r>
            <a:r>
              <a:rPr sz="1500" i="1" spc="-11" dirty="0">
                <a:solidFill>
                  <a:srgbClr val="252525"/>
                </a:solidFill>
                <a:latin typeface="Calibri"/>
                <a:cs typeface="Calibri"/>
              </a:rPr>
              <a:t>start, to </a:t>
            </a:r>
            <a:r>
              <a:rPr sz="1500" i="1" spc="-8" dirty="0">
                <a:solidFill>
                  <a:srgbClr val="252525"/>
                </a:solidFill>
                <a:latin typeface="Calibri"/>
                <a:cs typeface="Calibri"/>
              </a:rPr>
              <a:t>avoid having </a:t>
            </a:r>
            <a:r>
              <a:rPr sz="1500" i="1" spc="-11" dirty="0">
                <a:solidFill>
                  <a:srgbClr val="252525"/>
                </a:solidFill>
                <a:latin typeface="Calibri"/>
                <a:cs typeface="Calibri"/>
              </a:rPr>
              <a:t>to  </a:t>
            </a:r>
            <a:r>
              <a:rPr sz="1500" i="1" spc="-4" dirty="0">
                <a:solidFill>
                  <a:srgbClr val="252525"/>
                </a:solidFill>
                <a:latin typeface="Calibri"/>
                <a:cs typeface="Calibri"/>
              </a:rPr>
              <a:t>modify </a:t>
            </a:r>
            <a:r>
              <a:rPr sz="1500" i="1" spc="-11" dirty="0">
                <a:solidFill>
                  <a:srgbClr val="252525"/>
                </a:solidFill>
                <a:latin typeface="Calibri"/>
                <a:cs typeface="Calibri"/>
              </a:rPr>
              <a:t>data </a:t>
            </a:r>
            <a:r>
              <a:rPr sz="1500" i="1" spc="-8" dirty="0">
                <a:solidFill>
                  <a:srgbClr val="252525"/>
                </a:solidFill>
                <a:latin typeface="Calibri"/>
                <a:cs typeface="Calibri"/>
              </a:rPr>
              <a:t>source settings </a:t>
            </a:r>
            <a:r>
              <a:rPr sz="1500" i="1" spc="-4" dirty="0">
                <a:solidFill>
                  <a:srgbClr val="252525"/>
                </a:solidFill>
                <a:latin typeface="Calibri"/>
                <a:cs typeface="Calibri"/>
              </a:rPr>
              <a:t>if file </a:t>
            </a:r>
            <a:r>
              <a:rPr sz="1500" i="1" spc="-8" dirty="0">
                <a:solidFill>
                  <a:srgbClr val="252525"/>
                </a:solidFill>
                <a:latin typeface="Calibri"/>
                <a:cs typeface="Calibri"/>
              </a:rPr>
              <a:t>names </a:t>
            </a:r>
            <a:r>
              <a:rPr sz="1500" i="1" spc="-4" dirty="0">
                <a:solidFill>
                  <a:srgbClr val="252525"/>
                </a:solidFill>
                <a:latin typeface="Calibri"/>
                <a:cs typeface="Calibri"/>
              </a:rPr>
              <a:t>or locations</a:t>
            </a:r>
            <a:r>
              <a:rPr sz="1500" i="1" spc="38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500" i="1" spc="-4" dirty="0">
                <a:solidFill>
                  <a:srgbClr val="252525"/>
                </a:solidFill>
                <a:latin typeface="Calibri"/>
                <a:cs typeface="Calibri"/>
              </a:rPr>
              <a:t>change</a:t>
            </a:r>
            <a:endParaRPr sz="1500">
              <a:latin typeface="Calibri"/>
              <a:cs typeface="Calibri"/>
            </a:endParaRPr>
          </a:p>
          <a:p>
            <a:pPr>
              <a:spcBef>
                <a:spcPts val="8"/>
              </a:spcBef>
              <a:buClr>
                <a:srgbClr val="252525"/>
              </a:buClr>
              <a:buFont typeface="Arial"/>
              <a:buChar char="•"/>
            </a:pPr>
            <a:endParaRPr sz="1538">
              <a:latin typeface="Times New Roman"/>
              <a:cs typeface="Times New Roman"/>
            </a:endParaRPr>
          </a:p>
          <a:p>
            <a:pPr marL="66675">
              <a:spcBef>
                <a:spcPts val="4"/>
              </a:spcBef>
            </a:pPr>
            <a:r>
              <a:rPr sz="2100" b="1" dirty="0">
                <a:solidFill>
                  <a:srgbClr val="0D0D0D"/>
                </a:solidFill>
                <a:latin typeface="Calibri"/>
                <a:cs typeface="Calibri"/>
              </a:rPr>
              <a:t>Disabling </a:t>
            </a:r>
            <a:r>
              <a:rPr sz="2100" b="1" spc="-8" dirty="0">
                <a:solidFill>
                  <a:srgbClr val="0D0D0D"/>
                </a:solidFill>
                <a:latin typeface="Calibri"/>
                <a:cs typeface="Calibri"/>
              </a:rPr>
              <a:t>report </a:t>
            </a:r>
            <a:r>
              <a:rPr sz="2100" b="1" spc="-11" dirty="0">
                <a:solidFill>
                  <a:srgbClr val="0D0D0D"/>
                </a:solidFill>
                <a:latin typeface="Calibri"/>
                <a:cs typeface="Calibri"/>
              </a:rPr>
              <a:t>refresh for any static</a:t>
            </a:r>
            <a:r>
              <a:rPr sz="2100" b="1" spc="38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100" b="1" spc="-8" dirty="0">
                <a:solidFill>
                  <a:srgbClr val="0D0D0D"/>
                </a:solidFill>
                <a:latin typeface="Calibri"/>
                <a:cs typeface="Calibri"/>
              </a:rPr>
              <a:t>sources</a:t>
            </a:r>
            <a:endParaRPr sz="2100">
              <a:latin typeface="Calibri"/>
              <a:cs typeface="Calibri"/>
            </a:endParaRPr>
          </a:p>
          <a:p>
            <a:pPr marL="685800" lvl="1" indent="-257175">
              <a:spcBef>
                <a:spcPts val="889"/>
              </a:spcBef>
              <a:buFont typeface="Arial"/>
              <a:buChar char="•"/>
              <a:tabLst>
                <a:tab pos="685800" algn="l"/>
                <a:tab pos="686276" algn="l"/>
              </a:tabLst>
            </a:pPr>
            <a:r>
              <a:rPr sz="1500" i="1" spc="-19" dirty="0">
                <a:solidFill>
                  <a:srgbClr val="252525"/>
                </a:solidFill>
                <a:latin typeface="Calibri"/>
                <a:cs typeface="Calibri"/>
              </a:rPr>
              <a:t>There’s </a:t>
            </a:r>
            <a:r>
              <a:rPr sz="1500" i="1" spc="-4" dirty="0">
                <a:solidFill>
                  <a:srgbClr val="252525"/>
                </a:solidFill>
                <a:latin typeface="Calibri"/>
                <a:cs typeface="Calibri"/>
              </a:rPr>
              <a:t>no need </a:t>
            </a:r>
            <a:r>
              <a:rPr sz="1500" i="1" spc="-11" dirty="0">
                <a:solidFill>
                  <a:srgbClr val="252525"/>
                </a:solidFill>
                <a:latin typeface="Calibri"/>
                <a:cs typeface="Calibri"/>
              </a:rPr>
              <a:t>to constantly </a:t>
            </a:r>
            <a:r>
              <a:rPr sz="1500" i="1" spc="-4" dirty="0">
                <a:solidFill>
                  <a:srgbClr val="252525"/>
                </a:solidFill>
                <a:latin typeface="Calibri"/>
                <a:cs typeface="Calibri"/>
              </a:rPr>
              <a:t>refresh </a:t>
            </a:r>
            <a:r>
              <a:rPr sz="1500" i="1" spc="-8" dirty="0">
                <a:solidFill>
                  <a:srgbClr val="252525"/>
                </a:solidFill>
                <a:latin typeface="Calibri"/>
                <a:cs typeface="Calibri"/>
              </a:rPr>
              <a:t>sources </a:t>
            </a:r>
            <a:r>
              <a:rPr sz="1500" i="1" spc="-4" dirty="0">
                <a:solidFill>
                  <a:srgbClr val="252525"/>
                </a:solidFill>
                <a:latin typeface="Calibri"/>
                <a:cs typeface="Calibri"/>
              </a:rPr>
              <a:t>that don’t </a:t>
            </a:r>
            <a:r>
              <a:rPr sz="1500" i="1" spc="-8" dirty="0">
                <a:solidFill>
                  <a:srgbClr val="252525"/>
                </a:solidFill>
                <a:latin typeface="Calibri"/>
                <a:cs typeface="Calibri"/>
              </a:rPr>
              <a:t>update frequently </a:t>
            </a:r>
            <a:r>
              <a:rPr sz="1500" i="1" spc="-4" dirty="0">
                <a:solidFill>
                  <a:srgbClr val="252525"/>
                </a:solidFill>
                <a:latin typeface="Calibri"/>
                <a:cs typeface="Calibri"/>
              </a:rPr>
              <a:t>(or at </a:t>
            </a:r>
            <a:r>
              <a:rPr sz="1500" i="1" spc="-8" dirty="0">
                <a:solidFill>
                  <a:srgbClr val="252525"/>
                </a:solidFill>
                <a:latin typeface="Calibri"/>
                <a:cs typeface="Calibri"/>
              </a:rPr>
              <a:t>all),</a:t>
            </a:r>
            <a:r>
              <a:rPr sz="1500" i="1" spc="143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500" i="1" spc="-19" dirty="0">
                <a:solidFill>
                  <a:srgbClr val="252525"/>
                </a:solidFill>
                <a:latin typeface="Calibri"/>
                <a:cs typeface="Calibri"/>
              </a:rPr>
              <a:t>like</a:t>
            </a:r>
            <a:endParaRPr sz="1500">
              <a:latin typeface="Calibri"/>
              <a:cs typeface="Calibri"/>
            </a:endParaRPr>
          </a:p>
          <a:p>
            <a:pPr marL="685800"/>
            <a:r>
              <a:rPr sz="1500" i="1" spc="-11" dirty="0">
                <a:solidFill>
                  <a:srgbClr val="252525"/>
                </a:solidFill>
                <a:latin typeface="Calibri"/>
                <a:cs typeface="Calibri"/>
              </a:rPr>
              <a:t>lookups </a:t>
            </a:r>
            <a:r>
              <a:rPr sz="1500" i="1" spc="-4" dirty="0">
                <a:solidFill>
                  <a:srgbClr val="252525"/>
                </a:solidFill>
                <a:latin typeface="Calibri"/>
                <a:cs typeface="Calibri"/>
              </a:rPr>
              <a:t>or </a:t>
            </a:r>
            <a:r>
              <a:rPr sz="1500" i="1" spc="-11" dirty="0">
                <a:solidFill>
                  <a:srgbClr val="252525"/>
                </a:solidFill>
                <a:latin typeface="Calibri"/>
                <a:cs typeface="Calibri"/>
              </a:rPr>
              <a:t>static data </a:t>
            </a:r>
            <a:r>
              <a:rPr sz="1500" i="1" spc="-8" dirty="0">
                <a:solidFill>
                  <a:srgbClr val="252525"/>
                </a:solidFill>
                <a:latin typeface="Calibri"/>
                <a:cs typeface="Calibri"/>
              </a:rPr>
              <a:t>tables; </a:t>
            </a:r>
            <a:r>
              <a:rPr sz="1500" i="1" spc="-4" dirty="0">
                <a:solidFill>
                  <a:srgbClr val="252525"/>
                </a:solidFill>
                <a:latin typeface="Calibri"/>
                <a:cs typeface="Calibri"/>
              </a:rPr>
              <a:t>only enable refresh </a:t>
            </a:r>
            <a:r>
              <a:rPr sz="1500" i="1" spc="-11" dirty="0">
                <a:solidFill>
                  <a:srgbClr val="252525"/>
                </a:solidFill>
                <a:latin typeface="Calibri"/>
                <a:cs typeface="Calibri"/>
              </a:rPr>
              <a:t>for </a:t>
            </a:r>
            <a:r>
              <a:rPr sz="1500" i="1" spc="-8" dirty="0">
                <a:solidFill>
                  <a:srgbClr val="252525"/>
                </a:solidFill>
                <a:latin typeface="Calibri"/>
                <a:cs typeface="Calibri"/>
              </a:rPr>
              <a:t>tables </a:t>
            </a:r>
            <a:r>
              <a:rPr sz="1500" i="1" spc="-4" dirty="0">
                <a:solidFill>
                  <a:srgbClr val="252525"/>
                </a:solidFill>
                <a:latin typeface="Calibri"/>
                <a:cs typeface="Calibri"/>
              </a:rPr>
              <a:t>that will be</a:t>
            </a:r>
            <a:r>
              <a:rPr sz="1500" i="1" spc="101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500" i="1" spc="-4" dirty="0">
                <a:solidFill>
                  <a:srgbClr val="252525"/>
                </a:solidFill>
                <a:latin typeface="Calibri"/>
                <a:cs typeface="Calibri"/>
              </a:rPr>
              <a:t>changing</a:t>
            </a:r>
            <a:endParaRPr sz="1500">
              <a:latin typeface="Calibri"/>
              <a:cs typeface="Calibri"/>
            </a:endParaRPr>
          </a:p>
          <a:p>
            <a:pPr>
              <a:spcBef>
                <a:spcPts val="38"/>
              </a:spcBef>
            </a:pPr>
            <a:endParaRPr sz="1688">
              <a:latin typeface="Times New Roman"/>
              <a:cs typeface="Times New Roman"/>
            </a:endParaRPr>
          </a:p>
          <a:p>
            <a:pPr marL="66675"/>
            <a:r>
              <a:rPr sz="2100" b="1" spc="-4" dirty="0">
                <a:solidFill>
                  <a:srgbClr val="0D0D0D"/>
                </a:solidFill>
                <a:latin typeface="Calibri"/>
                <a:cs typeface="Calibri"/>
              </a:rPr>
              <a:t>When working with </a:t>
            </a:r>
            <a:r>
              <a:rPr sz="2100" b="1" spc="-11" dirty="0">
                <a:solidFill>
                  <a:srgbClr val="0D0D0D"/>
                </a:solidFill>
                <a:latin typeface="Calibri"/>
                <a:cs typeface="Calibri"/>
              </a:rPr>
              <a:t>large </a:t>
            </a:r>
            <a:r>
              <a:rPr sz="2100" b="1" spc="-4" dirty="0">
                <a:solidFill>
                  <a:srgbClr val="0D0D0D"/>
                </a:solidFill>
                <a:latin typeface="Calibri"/>
                <a:cs typeface="Calibri"/>
              </a:rPr>
              <a:t>tables, </a:t>
            </a:r>
            <a:r>
              <a:rPr sz="2100" b="1" dirty="0">
                <a:solidFill>
                  <a:srgbClr val="0D0D0D"/>
                </a:solidFill>
                <a:latin typeface="Calibri"/>
                <a:cs typeface="Calibri"/>
              </a:rPr>
              <a:t>only load the </a:t>
            </a:r>
            <a:r>
              <a:rPr sz="2100" b="1" spc="-11" dirty="0">
                <a:solidFill>
                  <a:srgbClr val="0D0D0D"/>
                </a:solidFill>
                <a:latin typeface="Calibri"/>
                <a:cs typeface="Calibri"/>
              </a:rPr>
              <a:t>data </a:t>
            </a:r>
            <a:r>
              <a:rPr sz="2100" b="1" spc="-8" dirty="0">
                <a:solidFill>
                  <a:srgbClr val="0D0D0D"/>
                </a:solidFill>
                <a:latin typeface="Calibri"/>
                <a:cs typeface="Calibri"/>
              </a:rPr>
              <a:t>you</a:t>
            </a:r>
            <a:r>
              <a:rPr sz="2100" b="1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0D0D0D"/>
                </a:solidFill>
                <a:latin typeface="Calibri"/>
                <a:cs typeface="Calibri"/>
              </a:rPr>
              <a:t>need</a:t>
            </a:r>
            <a:endParaRPr sz="2100">
              <a:latin typeface="Calibri"/>
              <a:cs typeface="Calibri"/>
            </a:endParaRPr>
          </a:p>
          <a:p>
            <a:pPr marL="685800" marR="94773" lvl="1" indent="-257175">
              <a:spcBef>
                <a:spcPts val="889"/>
              </a:spcBef>
              <a:buFont typeface="Arial"/>
              <a:buChar char="•"/>
              <a:tabLst>
                <a:tab pos="685800" algn="l"/>
                <a:tab pos="686276" algn="l"/>
              </a:tabLst>
            </a:pPr>
            <a:r>
              <a:rPr sz="1500" i="1" spc="-4" dirty="0">
                <a:solidFill>
                  <a:srgbClr val="252525"/>
                </a:solidFill>
                <a:latin typeface="Calibri"/>
                <a:cs typeface="Calibri"/>
              </a:rPr>
              <a:t>Don’t include hourly </a:t>
            </a:r>
            <a:r>
              <a:rPr sz="1500" i="1" spc="-11" dirty="0">
                <a:solidFill>
                  <a:srgbClr val="252525"/>
                </a:solidFill>
                <a:latin typeface="Calibri"/>
                <a:cs typeface="Calibri"/>
              </a:rPr>
              <a:t>data </a:t>
            </a:r>
            <a:r>
              <a:rPr sz="1500" i="1" spc="-4" dirty="0">
                <a:solidFill>
                  <a:srgbClr val="252525"/>
                </a:solidFill>
                <a:latin typeface="Calibri"/>
                <a:cs typeface="Calibri"/>
              </a:rPr>
              <a:t>when you only need </a:t>
            </a:r>
            <a:r>
              <a:rPr sz="1500" i="1" spc="-19" dirty="0">
                <a:solidFill>
                  <a:srgbClr val="252525"/>
                </a:solidFill>
                <a:latin typeface="Calibri"/>
                <a:cs typeface="Calibri"/>
              </a:rPr>
              <a:t>daily, </a:t>
            </a:r>
            <a:r>
              <a:rPr sz="1500" i="1" spc="-4" dirty="0">
                <a:solidFill>
                  <a:srgbClr val="252525"/>
                </a:solidFill>
                <a:latin typeface="Calibri"/>
                <a:cs typeface="Calibri"/>
              </a:rPr>
              <a:t>or product-level transactions when  you only </a:t>
            </a:r>
            <a:r>
              <a:rPr sz="1500" i="1" spc="-8" dirty="0">
                <a:solidFill>
                  <a:srgbClr val="252525"/>
                </a:solidFill>
                <a:latin typeface="Calibri"/>
                <a:cs typeface="Calibri"/>
              </a:rPr>
              <a:t>care </a:t>
            </a:r>
            <a:r>
              <a:rPr sz="1500" i="1" spc="-4" dirty="0">
                <a:solidFill>
                  <a:srgbClr val="252525"/>
                </a:solidFill>
                <a:latin typeface="Calibri"/>
                <a:cs typeface="Calibri"/>
              </a:rPr>
              <a:t>about </a:t>
            </a:r>
            <a:r>
              <a:rPr sz="1500" i="1" spc="-8" dirty="0">
                <a:solidFill>
                  <a:srgbClr val="252525"/>
                </a:solidFill>
                <a:latin typeface="Calibri"/>
                <a:cs typeface="Calibri"/>
              </a:rPr>
              <a:t>store-level performance; extra </a:t>
            </a:r>
            <a:r>
              <a:rPr sz="1500" i="1" spc="-11" dirty="0">
                <a:solidFill>
                  <a:srgbClr val="252525"/>
                </a:solidFill>
                <a:latin typeface="Calibri"/>
                <a:cs typeface="Calibri"/>
              </a:rPr>
              <a:t>data </a:t>
            </a:r>
            <a:r>
              <a:rPr sz="1500" i="1" spc="-4" dirty="0">
                <a:solidFill>
                  <a:srgbClr val="252525"/>
                </a:solidFill>
                <a:latin typeface="Calibri"/>
                <a:cs typeface="Calibri"/>
              </a:rPr>
              <a:t>will only </a:t>
            </a:r>
            <a:r>
              <a:rPr sz="1500" i="1" spc="-8" dirty="0">
                <a:solidFill>
                  <a:srgbClr val="252525"/>
                </a:solidFill>
                <a:latin typeface="Calibri"/>
                <a:cs typeface="Calibri"/>
              </a:rPr>
              <a:t>slow </a:t>
            </a:r>
            <a:r>
              <a:rPr sz="1500" i="1" spc="-4" dirty="0">
                <a:solidFill>
                  <a:srgbClr val="252525"/>
                </a:solidFill>
                <a:latin typeface="Calibri"/>
                <a:cs typeface="Calibri"/>
              </a:rPr>
              <a:t>you</a:t>
            </a:r>
            <a:r>
              <a:rPr sz="1500" i="1" spc="56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500" i="1" spc="-8" dirty="0">
                <a:solidFill>
                  <a:srgbClr val="252525"/>
                </a:solidFill>
                <a:latin typeface="Calibri"/>
                <a:cs typeface="Calibri"/>
              </a:rPr>
              <a:t>down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0913" y="319136"/>
            <a:ext cx="6481887" cy="378469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2400" spc="-15" dirty="0"/>
              <a:t>BEST </a:t>
            </a:r>
            <a:r>
              <a:rPr sz="2400" spc="-8" dirty="0"/>
              <a:t>PRACTICES: </a:t>
            </a:r>
            <a:r>
              <a:rPr sz="2400" b="0" spc="-11" dirty="0">
                <a:latin typeface="Calibri"/>
                <a:cs typeface="Calibri"/>
              </a:rPr>
              <a:t>CONNECTING </a:t>
            </a:r>
            <a:r>
              <a:rPr sz="2400" b="0" spc="-4" dirty="0">
                <a:latin typeface="Calibri Light"/>
                <a:cs typeface="Calibri Light"/>
              </a:rPr>
              <a:t>&amp; </a:t>
            </a:r>
            <a:r>
              <a:rPr sz="2400" b="0" spc="-8" dirty="0">
                <a:latin typeface="Calibri"/>
                <a:cs typeface="Calibri"/>
              </a:rPr>
              <a:t>SHAPING</a:t>
            </a:r>
            <a:r>
              <a:rPr sz="2400" b="0" spc="124" dirty="0">
                <a:latin typeface="Calibri"/>
                <a:cs typeface="Calibri"/>
              </a:rPr>
              <a:t> </a:t>
            </a:r>
            <a:r>
              <a:rPr sz="2400" b="0" spc="-109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5201" y="1743646"/>
            <a:ext cx="433768" cy="424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465201" y="3384995"/>
            <a:ext cx="433768" cy="42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465201" y="4532566"/>
            <a:ext cx="433768" cy="424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C7EF7B90-E53C-4656-BB65-2C4D82DE6DD7}"/>
              </a:ext>
            </a:extLst>
          </p:cNvPr>
          <p:cNvSpPr/>
          <p:nvPr/>
        </p:nvSpPr>
        <p:spPr>
          <a:xfrm>
            <a:off x="0" y="953534"/>
            <a:ext cx="9144000" cy="342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3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AACCD1-D86B-4C5C-A035-536957825D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07896"/>
            <a:ext cx="1120726" cy="71767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16A3-C6F2-4B84-B7F4-A1F46891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859"/>
            <a:ext cx="8229600" cy="1143000"/>
          </a:xfrm>
        </p:spPr>
        <p:txBody>
          <a:bodyPr/>
          <a:lstStyle/>
          <a:p>
            <a:r>
              <a:rPr lang="en-US" dirty="0"/>
              <a:t>Exercise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D840C-ED6E-4476-89F1-24D573F4333F}"/>
              </a:ext>
            </a:extLst>
          </p:cNvPr>
          <p:cNvSpPr txBox="1"/>
          <p:nvPr/>
        </p:nvSpPr>
        <p:spPr>
          <a:xfrm>
            <a:off x="533400" y="1245410"/>
            <a:ext cx="7772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the </a:t>
            </a:r>
            <a:r>
              <a:rPr lang="en-US" sz="2400" b="1" i="1" dirty="0">
                <a:solidFill>
                  <a:schemeClr val="tx2"/>
                </a:solidFill>
              </a:rPr>
              <a:t>Customers table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Capitalize Prefix, First Name &amp; Last Name Column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column called “Full Name”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Create a new column named "birth_year" to extract the year from the "birthdate" column, and format as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Create a conditional column named “Parent" which equals "N" if "</a:t>
            </a:r>
            <a:r>
              <a:rPr lang="en-IN" sz="2400" dirty="0" err="1"/>
              <a:t>total_children</a:t>
            </a:r>
            <a:r>
              <a:rPr lang="en-IN" sz="2400" dirty="0"/>
              <a:t>" = 0, otherwise "Y"</a:t>
            </a:r>
          </a:p>
          <a:p>
            <a:endParaRPr lang="en-IN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40BBBF-43C9-4B2C-991F-B23EFCAC26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74" y="81308"/>
            <a:ext cx="1120726" cy="717673"/>
          </a:xfrm>
          <a:prstGeom prst="rect">
            <a:avLst/>
          </a:prstGeom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34F0BB84-E4A7-425A-9116-B2C16E501D5A}"/>
              </a:ext>
            </a:extLst>
          </p:cNvPr>
          <p:cNvSpPr/>
          <p:nvPr/>
        </p:nvSpPr>
        <p:spPr>
          <a:xfrm>
            <a:off x="0" y="953534"/>
            <a:ext cx="9144000" cy="342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350" dirty="0"/>
          </a:p>
        </p:txBody>
      </p:sp>
    </p:spTree>
    <p:extLst>
      <p:ext uri="{BB962C8B-B14F-4D97-AF65-F5344CB8AC3E}">
        <p14:creationId xmlns:p14="http://schemas.microsoft.com/office/powerpoint/2010/main" val="987869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5548-9BFA-46A8-9133-DDC17949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859"/>
            <a:ext cx="8229600" cy="974941"/>
          </a:xfrm>
        </p:spPr>
        <p:txBody>
          <a:bodyPr/>
          <a:lstStyle/>
          <a:p>
            <a:r>
              <a:rPr lang="en-US" dirty="0"/>
              <a:t>Exercise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7082D-710A-485A-87B7-730EC503A3D8}"/>
              </a:ext>
            </a:extLst>
          </p:cNvPr>
          <p:cNvSpPr txBox="1"/>
          <p:nvPr/>
        </p:nvSpPr>
        <p:spPr>
          <a:xfrm>
            <a:off x="838200" y="1536174"/>
            <a:ext cx="76962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the </a:t>
            </a:r>
            <a:r>
              <a:rPr lang="en-US" sz="2400" b="1" i="1" dirty="0">
                <a:solidFill>
                  <a:schemeClr val="tx2"/>
                </a:solidFill>
              </a:rPr>
              <a:t>Customer table </a:t>
            </a:r>
            <a:r>
              <a:rPr lang="en-US" sz="2400" dirty="0"/>
              <a:t>do the following 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 a new column User name from Email Address column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 a new column Domain name from Email Address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Format the Domain name column to remove the (-) in the middle of the words and replace it with a space.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Capitalize the words in the Domain name column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BDE32C4-D492-47BD-82FC-2EEE78C9FDD1}"/>
              </a:ext>
            </a:extLst>
          </p:cNvPr>
          <p:cNvSpPr/>
          <p:nvPr/>
        </p:nvSpPr>
        <p:spPr>
          <a:xfrm>
            <a:off x="0" y="953534"/>
            <a:ext cx="9144000" cy="342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3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1C5AC9-6557-4653-97E4-5E4581F59A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74" y="81308"/>
            <a:ext cx="1120726" cy="7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99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5D02-AF03-41F6-B477-9A49A5FE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E97D9-B33A-4150-858F-4135FC21C4BE}"/>
              </a:ext>
            </a:extLst>
          </p:cNvPr>
          <p:cNvSpPr/>
          <p:nvPr/>
        </p:nvSpPr>
        <p:spPr>
          <a:xfrm>
            <a:off x="685800" y="1281752"/>
            <a:ext cx="800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   In </a:t>
            </a:r>
            <a:r>
              <a:rPr lang="en-IN" sz="2400" b="1" i="1" dirty="0">
                <a:solidFill>
                  <a:schemeClr val="tx2"/>
                </a:solidFill>
              </a:rPr>
              <a:t>Products table </a:t>
            </a:r>
            <a:r>
              <a:rPr lang="en-IN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Use the statistics tools to return the number of distinct product names, </a:t>
            </a:r>
          </a:p>
          <a:p>
            <a:r>
              <a:rPr lang="en-IN" sz="2400" b="1" i="1" dirty="0">
                <a:solidFill>
                  <a:schemeClr val="tx2"/>
                </a:solidFill>
              </a:rPr>
              <a:t>Quick check: You should see 293 unique Products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Check the average price of the Products Price.</a:t>
            </a:r>
          </a:p>
          <a:p>
            <a:r>
              <a:rPr lang="en-IN" sz="2400" b="1" i="1" dirty="0">
                <a:solidFill>
                  <a:schemeClr val="tx2"/>
                </a:solidFill>
              </a:rPr>
              <a:t>Quick check: You should see 714.43 as avg. price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Round the Product Cost &amp; Product Price to 2 decimal places.</a:t>
            </a:r>
          </a:p>
          <a:p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21FAF2-EC81-413B-9D53-6EB202EE28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74" y="169637"/>
            <a:ext cx="1120726" cy="717673"/>
          </a:xfrm>
          <a:prstGeom prst="rect">
            <a:avLst/>
          </a:prstGeom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9CF2AEB2-10B4-4272-88FE-27507F54D09E}"/>
              </a:ext>
            </a:extLst>
          </p:cNvPr>
          <p:cNvSpPr/>
          <p:nvPr/>
        </p:nvSpPr>
        <p:spPr>
          <a:xfrm>
            <a:off x="0" y="999378"/>
            <a:ext cx="9144000" cy="342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350" dirty="0"/>
          </a:p>
        </p:txBody>
      </p:sp>
    </p:spTree>
    <p:extLst>
      <p:ext uri="{BB962C8B-B14F-4D97-AF65-F5344CB8AC3E}">
        <p14:creationId xmlns:p14="http://schemas.microsoft.com/office/powerpoint/2010/main" val="18639493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F1778-F8A7-4C83-A5BA-5CEE133E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918670"/>
          </a:xfrm>
        </p:spPr>
        <p:txBody>
          <a:bodyPr/>
          <a:lstStyle/>
          <a:p>
            <a:r>
              <a:rPr lang="en-US" dirty="0"/>
              <a:t>Exercise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C4DE4-016F-4BA7-B66E-E14FF336F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203" y="1524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In </a:t>
            </a:r>
            <a:r>
              <a:rPr lang="en-IN" b="1" i="1" dirty="0">
                <a:solidFill>
                  <a:schemeClr val="tx2"/>
                </a:solidFill>
              </a:rPr>
              <a:t>Products table </a:t>
            </a:r>
            <a:r>
              <a:rPr lang="en-IN" dirty="0"/>
              <a:t>:</a:t>
            </a:r>
          </a:p>
          <a:p>
            <a:r>
              <a:rPr lang="en-IN" dirty="0"/>
              <a:t>Return 90% of the Product price as a new column through </a:t>
            </a:r>
            <a:r>
              <a:rPr lang="en-IN" b="1" i="1" dirty="0"/>
              <a:t>Standard function </a:t>
            </a:r>
            <a:r>
              <a:rPr lang="en-IN" dirty="0"/>
              <a:t>and call it Discounted Price rounding to 2 decimal place.</a:t>
            </a:r>
          </a:p>
          <a:p>
            <a:endParaRPr lang="en-US" dirty="0"/>
          </a:p>
          <a:p>
            <a:r>
              <a:rPr lang="en-US" dirty="0"/>
              <a:t>Format the Product Cost, Product Cost and Discount columns as $ for Data (Modelling) tab.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6ECB61A-6783-461B-A327-EA236BA81018}"/>
              </a:ext>
            </a:extLst>
          </p:cNvPr>
          <p:cNvSpPr/>
          <p:nvPr/>
        </p:nvSpPr>
        <p:spPr>
          <a:xfrm>
            <a:off x="0" y="953534"/>
            <a:ext cx="9144000" cy="342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3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D9B89-971A-4F58-8697-FE22001C0D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74" y="169637"/>
            <a:ext cx="1120726" cy="7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23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0101" y="2600896"/>
            <a:ext cx="961834" cy="751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3" name="object 3"/>
          <p:cNvSpPr/>
          <p:nvPr/>
        </p:nvSpPr>
        <p:spPr>
          <a:xfrm>
            <a:off x="1064133" y="2603183"/>
            <a:ext cx="961834" cy="751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4" name="object 4"/>
          <p:cNvSpPr/>
          <p:nvPr/>
        </p:nvSpPr>
        <p:spPr>
          <a:xfrm>
            <a:off x="2102548" y="1860804"/>
            <a:ext cx="1273874" cy="17213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5" name="object 5"/>
          <p:cNvSpPr/>
          <p:nvPr/>
        </p:nvSpPr>
        <p:spPr>
          <a:xfrm>
            <a:off x="2121408" y="1879663"/>
            <a:ext cx="1201293" cy="16487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6" name="object 6"/>
          <p:cNvSpPr/>
          <p:nvPr/>
        </p:nvSpPr>
        <p:spPr>
          <a:xfrm>
            <a:off x="2117407" y="2319718"/>
            <a:ext cx="1205294" cy="12721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7" name="object 7"/>
          <p:cNvSpPr/>
          <p:nvPr/>
        </p:nvSpPr>
        <p:spPr>
          <a:xfrm>
            <a:off x="2145697" y="2348007"/>
            <a:ext cx="1113949" cy="1181100"/>
          </a:xfrm>
          <a:custGeom>
            <a:avLst/>
            <a:gdLst/>
            <a:ahLst/>
            <a:cxnLst/>
            <a:rect l="l" t="t" r="r" b="b"/>
            <a:pathLst>
              <a:path w="1485264" h="1574800">
                <a:moveTo>
                  <a:pt x="0" y="1574291"/>
                </a:moveTo>
                <a:lnTo>
                  <a:pt x="1485138" y="1574291"/>
                </a:lnTo>
                <a:lnTo>
                  <a:pt x="1485138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ln w="25146">
            <a:solidFill>
              <a:srgbClr val="E6AE00"/>
            </a:solidFill>
          </a:ln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8" name="object 8"/>
          <p:cNvSpPr/>
          <p:nvPr/>
        </p:nvSpPr>
        <p:spPr>
          <a:xfrm>
            <a:off x="2673762" y="3528727"/>
            <a:ext cx="57150" cy="337185"/>
          </a:xfrm>
          <a:custGeom>
            <a:avLst/>
            <a:gdLst/>
            <a:ahLst/>
            <a:cxnLst/>
            <a:rect l="l" t="t" r="r" b="b"/>
            <a:pathLst>
              <a:path w="76200" h="449579">
                <a:moveTo>
                  <a:pt x="25527" y="373379"/>
                </a:moveTo>
                <a:lnTo>
                  <a:pt x="0" y="373379"/>
                </a:lnTo>
                <a:lnTo>
                  <a:pt x="38100" y="449579"/>
                </a:lnTo>
                <a:lnTo>
                  <a:pt x="69850" y="386079"/>
                </a:lnTo>
                <a:lnTo>
                  <a:pt x="25527" y="386079"/>
                </a:lnTo>
                <a:lnTo>
                  <a:pt x="25527" y="373379"/>
                </a:lnTo>
                <a:close/>
              </a:path>
              <a:path w="76200" h="449579">
                <a:moveTo>
                  <a:pt x="50673" y="0"/>
                </a:moveTo>
                <a:lnTo>
                  <a:pt x="25527" y="0"/>
                </a:lnTo>
                <a:lnTo>
                  <a:pt x="25527" y="386079"/>
                </a:lnTo>
                <a:lnTo>
                  <a:pt x="50673" y="386079"/>
                </a:lnTo>
                <a:lnTo>
                  <a:pt x="50673" y="0"/>
                </a:lnTo>
                <a:close/>
              </a:path>
              <a:path w="76200" h="449579">
                <a:moveTo>
                  <a:pt x="76200" y="373379"/>
                </a:moveTo>
                <a:lnTo>
                  <a:pt x="50673" y="373379"/>
                </a:lnTo>
                <a:lnTo>
                  <a:pt x="50673" y="386079"/>
                </a:lnTo>
                <a:lnTo>
                  <a:pt x="69850" y="386079"/>
                </a:lnTo>
                <a:lnTo>
                  <a:pt x="76200" y="373379"/>
                </a:lnTo>
                <a:close/>
              </a:path>
            </a:pathLst>
          </a:custGeom>
          <a:solidFill>
            <a:srgbClr val="E6AE00"/>
          </a:solid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9" name="object 9"/>
          <p:cNvSpPr txBox="1"/>
          <p:nvPr/>
        </p:nvSpPr>
        <p:spPr>
          <a:xfrm>
            <a:off x="1347035" y="3881056"/>
            <a:ext cx="2780337" cy="139461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049" marR="3810" indent="-476" algn="ctr">
              <a:spcBef>
                <a:spcPts val="75"/>
              </a:spcBef>
            </a:pPr>
            <a:r>
              <a:rPr spc="-4" dirty="0">
                <a:latin typeface="Calibri"/>
                <a:cs typeface="Calibri"/>
              </a:rPr>
              <a:t>Use </a:t>
            </a:r>
            <a:r>
              <a:rPr spc="-8" dirty="0">
                <a:latin typeface="Calibri"/>
                <a:cs typeface="Calibri"/>
              </a:rPr>
              <a:t>pre-defined </a:t>
            </a:r>
            <a:r>
              <a:rPr b="1" spc="-11" dirty="0">
                <a:latin typeface="Calibri"/>
                <a:cs typeface="Calibri"/>
              </a:rPr>
              <a:t>Date </a:t>
            </a:r>
            <a:r>
              <a:rPr spc="-4" dirty="0">
                <a:latin typeface="Calibri"/>
                <a:cs typeface="Calibri"/>
              </a:rPr>
              <a:t>options  </a:t>
            </a:r>
            <a:r>
              <a:rPr dirty="0">
                <a:latin typeface="Calibri"/>
                <a:cs typeface="Calibri"/>
              </a:rPr>
              <a:t>in the </a:t>
            </a:r>
            <a:r>
              <a:rPr spc="-4" dirty="0">
                <a:latin typeface="Calibri"/>
                <a:cs typeface="Calibri"/>
              </a:rPr>
              <a:t>“</a:t>
            </a:r>
            <a:r>
              <a:rPr b="1" spc="-4" dirty="0">
                <a:latin typeface="Calibri"/>
                <a:cs typeface="Calibri"/>
              </a:rPr>
              <a:t>Add Column</a:t>
            </a:r>
            <a:r>
              <a:rPr spc="-4" dirty="0">
                <a:latin typeface="Calibri"/>
                <a:cs typeface="Calibri"/>
              </a:rPr>
              <a:t>” </a:t>
            </a:r>
            <a:r>
              <a:rPr dirty="0">
                <a:latin typeface="Calibri"/>
                <a:cs typeface="Calibri"/>
              </a:rPr>
              <a:t>menu</a:t>
            </a:r>
            <a:r>
              <a:rPr spc="-38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to  </a:t>
            </a:r>
            <a:r>
              <a:rPr spc="-4" dirty="0">
                <a:latin typeface="Calibri"/>
                <a:cs typeface="Calibri"/>
              </a:rPr>
              <a:t>quickly build out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4" dirty="0">
                <a:latin typeface="Calibri"/>
                <a:cs typeface="Calibri"/>
              </a:rPr>
              <a:t>calendar  table </a:t>
            </a:r>
            <a:r>
              <a:rPr spc="-8" dirty="0">
                <a:latin typeface="Calibri"/>
                <a:cs typeface="Calibri"/>
              </a:rPr>
              <a:t>from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8" dirty="0">
                <a:latin typeface="Calibri"/>
                <a:cs typeface="Calibri"/>
              </a:rPr>
              <a:t>list </a:t>
            </a:r>
            <a:r>
              <a:rPr spc="-4" dirty="0">
                <a:latin typeface="Calibri"/>
                <a:cs typeface="Calibri"/>
              </a:rPr>
              <a:t>of</a:t>
            </a:r>
            <a:r>
              <a:rPr spc="-26" dirty="0">
                <a:latin typeface="Calibri"/>
                <a:cs typeface="Calibri"/>
              </a:rPr>
              <a:t> </a:t>
            </a:r>
            <a:r>
              <a:rPr spc="-8" dirty="0">
                <a:latin typeface="Calibri"/>
                <a:cs typeface="Calibri"/>
              </a:rPr>
              <a:t>dates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41317" y="321049"/>
            <a:ext cx="7037363" cy="470802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 algn="ctr">
              <a:spcBef>
                <a:spcPts val="71"/>
              </a:spcBef>
            </a:pPr>
            <a:r>
              <a:rPr sz="3000" spc="-34" dirty="0">
                <a:latin typeface="Bradley Hand ITC" panose="03070402050302030203" pitchFamily="66" charset="0"/>
                <a:cs typeface="Calibri"/>
              </a:rPr>
              <a:t>CREATING </a:t>
            </a:r>
            <a:r>
              <a:rPr sz="3000" spc="-4" dirty="0">
                <a:latin typeface="Bradley Hand ITC" panose="03070402050302030203" pitchFamily="66" charset="0"/>
                <a:cs typeface="Calibri"/>
              </a:rPr>
              <a:t>A </a:t>
            </a:r>
            <a:r>
              <a:rPr sz="3000" spc="-8" dirty="0">
                <a:latin typeface="Bradley Hand ITC" panose="03070402050302030203" pitchFamily="66" charset="0"/>
                <a:cs typeface="Calibri"/>
              </a:rPr>
              <a:t>BASIC </a:t>
            </a:r>
            <a:r>
              <a:rPr sz="3000" spc="-11" dirty="0">
                <a:latin typeface="Bradley Hand ITC" panose="03070402050302030203" pitchFamily="66" charset="0"/>
                <a:cs typeface="Calibri"/>
              </a:rPr>
              <a:t>CALENDAR</a:t>
            </a:r>
            <a:r>
              <a:rPr sz="3000" spc="90" dirty="0">
                <a:latin typeface="Bradley Hand ITC" panose="03070402050302030203" pitchFamily="66" charset="0"/>
                <a:cs typeface="Calibri"/>
              </a:rPr>
              <a:t> </a:t>
            </a:r>
            <a:r>
              <a:rPr sz="3000" spc="-41" dirty="0">
                <a:latin typeface="Bradley Hand ITC" panose="03070402050302030203" pitchFamily="66" charset="0"/>
                <a:cs typeface="Calibri"/>
              </a:rPr>
              <a:t>TABLE</a:t>
            </a:r>
            <a:endParaRPr sz="3000" dirty="0">
              <a:latin typeface="Bradley Hand ITC" panose="03070402050302030203" pitchFamily="66" charset="0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61663" y="1889379"/>
            <a:ext cx="4664583" cy="37284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13" name="object 13"/>
          <p:cNvSpPr/>
          <p:nvPr/>
        </p:nvSpPr>
        <p:spPr>
          <a:xfrm>
            <a:off x="4180522" y="1908238"/>
            <a:ext cx="4592003" cy="36558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358902" y="1851660"/>
            <a:ext cx="878405" cy="37284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15" name="object 15"/>
          <p:cNvSpPr/>
          <p:nvPr/>
        </p:nvSpPr>
        <p:spPr>
          <a:xfrm>
            <a:off x="377761" y="1870519"/>
            <a:ext cx="805815" cy="36558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4954334" y="1873939"/>
            <a:ext cx="3881628" cy="37536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4982622" y="1902237"/>
            <a:ext cx="3790474" cy="3662363"/>
          </a:xfrm>
          <a:custGeom>
            <a:avLst/>
            <a:gdLst/>
            <a:ahLst/>
            <a:cxnLst/>
            <a:rect l="l" t="t" r="r" b="b"/>
            <a:pathLst>
              <a:path w="5053965" h="4883150">
                <a:moveTo>
                  <a:pt x="0" y="4882896"/>
                </a:moveTo>
                <a:lnTo>
                  <a:pt x="5053583" y="4882896"/>
                </a:lnTo>
                <a:lnTo>
                  <a:pt x="5053583" y="0"/>
                </a:lnTo>
                <a:lnTo>
                  <a:pt x="0" y="0"/>
                </a:lnTo>
                <a:lnTo>
                  <a:pt x="0" y="4882896"/>
                </a:lnTo>
                <a:close/>
              </a:path>
            </a:pathLst>
          </a:custGeom>
          <a:ln w="25146">
            <a:solidFill>
              <a:srgbClr val="E6AE00"/>
            </a:solidFill>
          </a:ln>
        </p:spPr>
        <p:txBody>
          <a:bodyPr wrap="square" lIns="0" tIns="0" rIns="0" bIns="0" rtlCol="0"/>
          <a:lstStyle/>
          <a:p>
            <a:endParaRPr sz="13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963E05-7CE4-479D-AE77-C732DB32161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74" y="169637"/>
            <a:ext cx="1120726" cy="717673"/>
          </a:xfrm>
          <a:prstGeom prst="rect">
            <a:avLst/>
          </a:prstGeom>
        </p:spPr>
      </p:pic>
      <p:sp>
        <p:nvSpPr>
          <p:cNvPr id="19" name="object 5">
            <a:extLst>
              <a:ext uri="{FF2B5EF4-FFF2-40B4-BE49-F238E27FC236}">
                <a16:creationId xmlns:a16="http://schemas.microsoft.com/office/drawing/2014/main" id="{C9ABC9AD-F5E7-4AFB-9446-1E0F9DE71485}"/>
              </a:ext>
            </a:extLst>
          </p:cNvPr>
          <p:cNvSpPr/>
          <p:nvPr/>
        </p:nvSpPr>
        <p:spPr>
          <a:xfrm>
            <a:off x="0" y="953534"/>
            <a:ext cx="9144000" cy="342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350" dirty="0"/>
          </a:p>
        </p:txBody>
      </p:sp>
    </p:spTree>
    <p:extLst>
      <p:ext uri="{BB962C8B-B14F-4D97-AF65-F5344CB8AC3E}">
        <p14:creationId xmlns:p14="http://schemas.microsoft.com/office/powerpoint/2010/main" val="398114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title"/>
          </p:nvPr>
        </p:nvSpPr>
        <p:spPr>
          <a:xfrm>
            <a:off x="437356" y="1600200"/>
            <a:ext cx="8269287" cy="2362200"/>
          </a:xfrm>
        </p:spPr>
        <p:txBody>
          <a:bodyPr>
            <a:normAutofit/>
          </a:bodyPr>
          <a:lstStyle/>
          <a:p>
            <a:pPr algn="ctr"/>
            <a:r>
              <a:rPr lang="en-US" sz="4800" cap="none" dirty="0">
                <a:latin typeface="Bradley Hand ITC" pitchFamily="66" charset="0"/>
              </a:rPr>
              <a:t>Power BI – Flow For Best Understanding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923B5-9233-42F1-8373-38048D8F7D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28600"/>
            <a:ext cx="1147075" cy="73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957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DA3C-7631-4251-8FA1-7D327EA3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815800"/>
          </a:xfrm>
        </p:spPr>
        <p:txBody>
          <a:bodyPr/>
          <a:lstStyle/>
          <a:p>
            <a:r>
              <a:rPr lang="en-US" dirty="0"/>
              <a:t>Exercise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B26D9-CB1E-405E-BB9E-1C0F6D1BAE26}"/>
              </a:ext>
            </a:extLst>
          </p:cNvPr>
          <p:cNvSpPr txBox="1"/>
          <p:nvPr/>
        </p:nvSpPr>
        <p:spPr>
          <a:xfrm>
            <a:off x="990600" y="1210994"/>
            <a:ext cx="739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the </a:t>
            </a:r>
            <a:r>
              <a:rPr lang="en-US" sz="2400" b="1" i="1" dirty="0">
                <a:solidFill>
                  <a:schemeClr val="tx2"/>
                </a:solidFill>
              </a:rPr>
              <a:t>Calendar table </a:t>
            </a:r>
            <a:r>
              <a:rPr lang="en-US" sz="2400" dirty="0"/>
              <a:t>add the following: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Check the Earliest (</a:t>
            </a:r>
            <a:r>
              <a:rPr lang="en-US" sz="2400" b="1" i="1" dirty="0">
                <a:solidFill>
                  <a:schemeClr val="tx2"/>
                </a:solidFill>
              </a:rPr>
              <a:t>1/1/2015</a:t>
            </a:r>
            <a:r>
              <a:rPr lang="en-US" sz="2400" dirty="0"/>
              <a:t> )and the Latest Date (</a:t>
            </a:r>
            <a:r>
              <a:rPr lang="en-US" sz="2400" b="1" i="1" dirty="0">
                <a:solidFill>
                  <a:schemeClr val="tx2"/>
                </a:solidFill>
              </a:rPr>
              <a:t>6/30/2017</a:t>
            </a:r>
            <a:r>
              <a:rPr lang="en-US" sz="2400" dirty="0"/>
              <a:t> )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Day of the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Day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Start of the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Month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Quarter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Format the Date from the Data tab to MM/DD/YYYY</a:t>
            </a:r>
          </a:p>
          <a:p>
            <a:endParaRPr lang="en-US" sz="2400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0F36A3C-9E90-4AF8-9944-454B5D5FCC4A}"/>
              </a:ext>
            </a:extLst>
          </p:cNvPr>
          <p:cNvSpPr/>
          <p:nvPr/>
        </p:nvSpPr>
        <p:spPr>
          <a:xfrm>
            <a:off x="0" y="953534"/>
            <a:ext cx="9144000" cy="342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5DD45-D0F0-47FD-818F-3486526AC2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74" y="197193"/>
            <a:ext cx="1120726" cy="7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25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04B5-FC02-4F06-A669-AE5B2407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755"/>
            <a:ext cx="8229600" cy="918670"/>
          </a:xfrm>
        </p:spPr>
        <p:txBody>
          <a:bodyPr/>
          <a:lstStyle/>
          <a:p>
            <a:r>
              <a:rPr lang="en-US" dirty="0"/>
              <a:t>Exercise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7275-15AD-4B3F-B5FE-7E0407931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62" y="1752600"/>
            <a:ext cx="8229600" cy="4525963"/>
          </a:xfrm>
        </p:spPr>
        <p:txBody>
          <a:bodyPr/>
          <a:lstStyle/>
          <a:p>
            <a:r>
              <a:rPr lang="en-US" dirty="0"/>
              <a:t>Bring Sales </a:t>
            </a:r>
            <a:r>
              <a:rPr lang="en-US" b="1" i="1" dirty="0">
                <a:solidFill>
                  <a:schemeClr val="tx2"/>
                </a:solidFill>
              </a:rPr>
              <a:t>2015, Sales 2016 and Sales 2017 tables </a:t>
            </a:r>
            <a:r>
              <a:rPr lang="en-US" dirty="0"/>
              <a:t>to Power BI and append all the 3 tables to form Fact_Sales- 2015- 17 table.</a:t>
            </a:r>
          </a:p>
          <a:p>
            <a:endParaRPr lang="en-US" dirty="0"/>
          </a:p>
          <a:p>
            <a:r>
              <a:rPr lang="en-US" dirty="0"/>
              <a:t>Format the Order Date &amp; Stock Date Column from the Data tab (Modelling) to MM/DD/YYYY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FEBAA8-192A-4975-8626-3FAD79ACD1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74" y="169637"/>
            <a:ext cx="1120726" cy="717673"/>
          </a:xfrm>
          <a:prstGeom prst="rect">
            <a:avLst/>
          </a:prstGeom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585C31E3-8F02-4C44-B9DE-EC9EC813684B}"/>
              </a:ext>
            </a:extLst>
          </p:cNvPr>
          <p:cNvSpPr/>
          <p:nvPr/>
        </p:nvSpPr>
        <p:spPr>
          <a:xfrm>
            <a:off x="0" y="999077"/>
            <a:ext cx="9144000" cy="342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350" dirty="0"/>
          </a:p>
        </p:txBody>
      </p:sp>
    </p:spTree>
    <p:extLst>
      <p:ext uri="{BB962C8B-B14F-4D97-AF65-F5344CB8AC3E}">
        <p14:creationId xmlns:p14="http://schemas.microsoft.com/office/powerpoint/2010/main" val="18359185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B5FC-05A2-429B-A5E5-AA14CD7E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842470"/>
          </a:xfrm>
        </p:spPr>
        <p:txBody>
          <a:bodyPr/>
          <a:lstStyle/>
          <a:p>
            <a:r>
              <a:rPr lang="en-US" dirty="0"/>
              <a:t>Exercise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2F948-6804-4C03-8325-0420A54C5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Bring </a:t>
            </a:r>
            <a:r>
              <a:rPr lang="en-US" b="1" i="1" dirty="0">
                <a:solidFill>
                  <a:schemeClr val="tx2"/>
                </a:solidFill>
              </a:rPr>
              <a:t>Territories table </a:t>
            </a:r>
            <a:r>
              <a:rPr lang="en-US" dirty="0"/>
              <a:t>to Power BI and do the following: </a:t>
            </a:r>
          </a:p>
          <a:p>
            <a:r>
              <a:rPr lang="en-US" dirty="0"/>
              <a:t>From the Data (Modeling) tab categories the Country and the Continent column as geographic location.</a:t>
            </a:r>
          </a:p>
          <a:p>
            <a:pPr marL="0" indent="0">
              <a:buNone/>
            </a:pPr>
            <a:endParaRPr lang="en-US" sz="2400" b="1" i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b="1" i="1" dirty="0">
                <a:solidFill>
                  <a:schemeClr val="tx2"/>
                </a:solidFill>
              </a:rPr>
              <a:t>Quick check : You will see a globe sign next to the column names in the Fields pane.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CAD6A0A-FE51-467E-A73B-AB20DF5E0A72}"/>
              </a:ext>
            </a:extLst>
          </p:cNvPr>
          <p:cNvSpPr/>
          <p:nvPr/>
        </p:nvSpPr>
        <p:spPr>
          <a:xfrm>
            <a:off x="0" y="953534"/>
            <a:ext cx="9144000" cy="342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BE4EB0-44B9-44F1-B418-1663986051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74" y="169637"/>
            <a:ext cx="1120726" cy="7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265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DACA-BBC4-47A0-AF26-A36526E4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918670"/>
          </a:xfrm>
        </p:spPr>
        <p:txBody>
          <a:bodyPr/>
          <a:lstStyle/>
          <a:p>
            <a:r>
              <a:rPr lang="en-US" dirty="0"/>
              <a:t>Exercise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D1DAE-0813-4FCE-8F4C-F450BD046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752600"/>
            <a:ext cx="8229600" cy="4525963"/>
          </a:xfrm>
        </p:spPr>
        <p:txBody>
          <a:bodyPr/>
          <a:lstStyle/>
          <a:p>
            <a:r>
              <a:rPr lang="en-US" dirty="0"/>
              <a:t>Bring all The other tables </a:t>
            </a:r>
            <a:r>
              <a:rPr lang="en-US" dirty="0" err="1"/>
              <a:t>i,e</a:t>
            </a:r>
            <a:r>
              <a:rPr lang="en-US" dirty="0"/>
              <a:t>, </a:t>
            </a:r>
            <a:r>
              <a:rPr lang="en-US" b="1" i="1" dirty="0">
                <a:solidFill>
                  <a:schemeClr val="tx2"/>
                </a:solidFill>
              </a:rPr>
              <a:t>Returns, Product Sub Category, Product Category </a:t>
            </a:r>
            <a:r>
              <a:rPr lang="en-US" dirty="0"/>
              <a:t>and finish the data modelling.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48D12-E0DC-44F9-AD5A-9A5348C1CF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74" y="169637"/>
            <a:ext cx="1120726" cy="717673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72F34811-A1C8-4E08-8DC6-73C543BE74B6}"/>
              </a:ext>
            </a:extLst>
          </p:cNvPr>
          <p:cNvSpPr/>
          <p:nvPr/>
        </p:nvSpPr>
        <p:spPr>
          <a:xfrm>
            <a:off x="0" y="953534"/>
            <a:ext cx="9144000" cy="342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350" dirty="0"/>
          </a:p>
        </p:txBody>
      </p:sp>
    </p:spTree>
    <p:extLst>
      <p:ext uri="{BB962C8B-B14F-4D97-AF65-F5344CB8AC3E}">
        <p14:creationId xmlns:p14="http://schemas.microsoft.com/office/powerpoint/2010/main" val="191630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41228" y="1905000"/>
            <a:ext cx="504635" cy="1839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3544" y="192942"/>
            <a:ext cx="6400800" cy="440025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lang="en-US" sz="2800" spc="-15" dirty="0">
                <a:solidFill>
                  <a:schemeClr val="tx1"/>
                </a:solidFill>
                <a:latin typeface="Bradley Hand ITC" panose="03070402050302030203" pitchFamily="66" charset="0"/>
                <a:cs typeface="Calibri"/>
              </a:rPr>
              <a:t>Power BI Flow – For Best Understanding </a:t>
            </a:r>
            <a:endParaRPr sz="2800" dirty="0">
              <a:solidFill>
                <a:schemeClr val="tx1"/>
              </a:solidFill>
              <a:latin typeface="Bradley Hand ITC" panose="03070402050302030203" pitchFamily="66" charset="0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2327" y="1060978"/>
            <a:ext cx="611218" cy="640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793544" y="1117516"/>
            <a:ext cx="713125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lang="en-US" sz="2400" b="1" i="1" spc="-4" dirty="0">
                <a:solidFill>
                  <a:schemeClr val="tx2"/>
                </a:solidFill>
                <a:latin typeface="Calibri"/>
                <a:cs typeface="Calibri"/>
              </a:rPr>
              <a:t>1. Data : </a:t>
            </a:r>
            <a:r>
              <a:rPr lang="en-US" sz="2400" spc="-4" dirty="0">
                <a:latin typeface="Calibri"/>
                <a:cs typeface="Calibri"/>
              </a:rPr>
              <a:t>To </a:t>
            </a:r>
            <a:r>
              <a:rPr sz="2400" spc="-4" dirty="0">
                <a:latin typeface="Calibri"/>
                <a:cs typeface="Calibri"/>
              </a:rPr>
              <a:t>Connect, </a:t>
            </a:r>
            <a:r>
              <a:rPr lang="en-US" sz="2400" spc="-4" dirty="0">
                <a:latin typeface="Calibri"/>
                <a:cs typeface="Calibri"/>
              </a:rPr>
              <a:t>S</a:t>
            </a:r>
            <a:r>
              <a:rPr sz="2400" spc="-4" dirty="0">
                <a:latin typeface="Calibri"/>
                <a:cs typeface="Calibri"/>
              </a:rPr>
              <a:t>hape and  </a:t>
            </a:r>
            <a:r>
              <a:rPr lang="en-US" sz="2400" spc="-4" dirty="0">
                <a:latin typeface="Calibri"/>
                <a:cs typeface="Calibri"/>
              </a:rPr>
              <a:t>T</a:t>
            </a:r>
            <a:r>
              <a:rPr sz="2400" spc="-4" dirty="0">
                <a:latin typeface="Calibri"/>
                <a:cs typeface="Calibri"/>
              </a:rPr>
              <a:t>ransform </a:t>
            </a:r>
            <a:r>
              <a:rPr sz="2400" dirty="0">
                <a:latin typeface="Calibri"/>
                <a:cs typeface="Calibri"/>
              </a:rPr>
              <a:t>raw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F479D70-D158-48DA-B8B6-25E9718F6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600200"/>
            <a:ext cx="7853060" cy="5198094"/>
          </a:xfrm>
          <a:prstGeom prst="rect">
            <a:avLst/>
          </a:prstGeom>
        </p:spPr>
      </p:pic>
      <p:sp>
        <p:nvSpPr>
          <p:cNvPr id="28" name="object 5">
            <a:extLst>
              <a:ext uri="{FF2B5EF4-FFF2-40B4-BE49-F238E27FC236}">
                <a16:creationId xmlns:a16="http://schemas.microsoft.com/office/drawing/2014/main" id="{C320D621-1A4B-448B-8BEC-E20DF35933D2}"/>
              </a:ext>
            </a:extLst>
          </p:cNvPr>
          <p:cNvSpPr/>
          <p:nvPr/>
        </p:nvSpPr>
        <p:spPr>
          <a:xfrm>
            <a:off x="0" y="838200"/>
            <a:ext cx="9144000" cy="342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3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90B1EE-925D-4DC8-9F52-DA085BC429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87762"/>
            <a:ext cx="1147075" cy="7345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0" y="1821567"/>
            <a:ext cx="504635" cy="1919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304800" y="1186236"/>
            <a:ext cx="533400" cy="455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19" name="object 19"/>
          <p:cNvSpPr txBox="1"/>
          <p:nvPr/>
        </p:nvSpPr>
        <p:spPr>
          <a:xfrm>
            <a:off x="961835" y="1150584"/>
            <a:ext cx="8029765" cy="74828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2400" b="1" i="1" spc="-4" dirty="0">
                <a:solidFill>
                  <a:schemeClr val="tx2"/>
                </a:solidFill>
                <a:latin typeface="Calibri"/>
                <a:cs typeface="Calibri"/>
              </a:rPr>
              <a:t> 2.R</a:t>
            </a:r>
            <a:r>
              <a:rPr sz="2400" b="1" i="1" spc="-4" dirty="0">
                <a:solidFill>
                  <a:schemeClr val="tx2"/>
                </a:solidFill>
                <a:latin typeface="Calibri"/>
                <a:cs typeface="Calibri"/>
              </a:rPr>
              <a:t>elationships</a:t>
            </a:r>
            <a:r>
              <a:rPr lang="en-US" sz="2400" b="1" i="1" spc="-4" dirty="0">
                <a:solidFill>
                  <a:schemeClr val="tx2"/>
                </a:solidFill>
                <a:latin typeface="Calibri"/>
                <a:cs typeface="Calibri"/>
              </a:rPr>
              <a:t>/Model : </a:t>
            </a:r>
            <a:r>
              <a:rPr lang="en-US" sz="2400" spc="-4" dirty="0">
                <a:latin typeface="Calibri"/>
                <a:cs typeface="Calibri"/>
              </a:rPr>
              <a:t>Build Table Relationship</a:t>
            </a:r>
            <a:r>
              <a:rPr lang="en-US" sz="2400" b="1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tie </a:t>
            </a:r>
            <a:r>
              <a:rPr lang="en-US" sz="2400" spc="-4" dirty="0">
                <a:latin typeface="Calibri"/>
                <a:cs typeface="Calibri"/>
              </a:rPr>
              <a:t>them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i="1" spc="-4" dirty="0">
                <a:solidFill>
                  <a:srgbClr val="002060"/>
                </a:solidFill>
                <a:latin typeface="Calibri"/>
                <a:cs typeface="Calibri"/>
              </a:rPr>
              <a:t>together</a:t>
            </a:r>
            <a:endParaRPr sz="2400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D0F0F9D7-A35A-439C-A8BA-DCA0DFE60A12}"/>
              </a:ext>
            </a:extLst>
          </p:cNvPr>
          <p:cNvSpPr txBox="1">
            <a:spLocks/>
          </p:cNvSpPr>
          <p:nvPr/>
        </p:nvSpPr>
        <p:spPr>
          <a:xfrm>
            <a:off x="1395317" y="276931"/>
            <a:ext cx="6353365" cy="440025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New Tai Lue" pitchFamily="34" charset="0"/>
                <a:ea typeface="Microsoft Himalaya" pitchFamily="2" charset="0"/>
                <a:cs typeface="Microsoft New Tai Lue" pitchFamily="34" charset="0"/>
              </a:defRPr>
            </a:lvl1pPr>
          </a:lstStyle>
          <a:p>
            <a:pPr marL="9525">
              <a:spcBef>
                <a:spcPts val="71"/>
              </a:spcBef>
            </a:pPr>
            <a:r>
              <a:rPr lang="en-US" sz="2800" spc="-15" dirty="0">
                <a:solidFill>
                  <a:schemeClr val="tx1"/>
                </a:solidFill>
                <a:latin typeface="Bradley Hand ITC" panose="03070402050302030203" pitchFamily="66" charset="0"/>
                <a:cs typeface="Calibri"/>
              </a:rPr>
              <a:t>Power BI Flow – For Best Understanding </a:t>
            </a:r>
            <a:endParaRPr lang="en-US" sz="2800" dirty="0">
              <a:solidFill>
                <a:schemeClr val="tx1"/>
              </a:solidFill>
              <a:latin typeface="Bradley Hand ITC" panose="03070402050302030203" pitchFamily="66" charset="0"/>
              <a:cs typeface="Calibri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C04D070-13A6-43A0-AF22-EC253D13D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835" y="1666728"/>
            <a:ext cx="8034755" cy="4471182"/>
          </a:xfrm>
          <a:prstGeom prst="rect">
            <a:avLst/>
          </a:prstGeom>
        </p:spPr>
      </p:pic>
      <p:sp>
        <p:nvSpPr>
          <p:cNvPr id="9" name="object 5">
            <a:extLst>
              <a:ext uri="{FF2B5EF4-FFF2-40B4-BE49-F238E27FC236}">
                <a16:creationId xmlns:a16="http://schemas.microsoft.com/office/drawing/2014/main" id="{DCA5E5FA-5058-439A-8C0F-140BEBC10F7A}"/>
              </a:ext>
            </a:extLst>
          </p:cNvPr>
          <p:cNvSpPr/>
          <p:nvPr/>
        </p:nvSpPr>
        <p:spPr>
          <a:xfrm>
            <a:off x="0" y="838200"/>
            <a:ext cx="9144000" cy="342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3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A3C212-208D-488F-B95F-E5C3C2A386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95951"/>
            <a:ext cx="1120726" cy="7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1165" y="1814533"/>
            <a:ext cx="504635" cy="1309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152400" y="1186236"/>
            <a:ext cx="533400" cy="455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19" name="object 19"/>
          <p:cNvSpPr txBox="1"/>
          <p:nvPr/>
        </p:nvSpPr>
        <p:spPr>
          <a:xfrm>
            <a:off x="838201" y="1150584"/>
            <a:ext cx="8153400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lang="en-US" sz="2400" b="1" i="1" spc="-4" dirty="0">
                <a:solidFill>
                  <a:schemeClr val="tx2"/>
                </a:solidFill>
                <a:cs typeface="Calibri"/>
              </a:rPr>
              <a:t>3 Report : </a:t>
            </a:r>
            <a:r>
              <a:rPr lang="en-US" sz="2400" spc="-4" dirty="0">
                <a:cs typeface="Calibri"/>
              </a:rPr>
              <a:t>Design interactive </a:t>
            </a:r>
            <a:r>
              <a:rPr lang="en-US" sz="2400" b="1" spc="-4" dirty="0">
                <a:cs typeface="Calibri"/>
              </a:rPr>
              <a:t>reports </a:t>
            </a:r>
            <a:r>
              <a:rPr lang="en-US" sz="2400" spc="-11" dirty="0">
                <a:cs typeface="Calibri"/>
              </a:rPr>
              <a:t>to  </a:t>
            </a:r>
            <a:r>
              <a:rPr lang="en-US" sz="2400" spc="-8" dirty="0">
                <a:cs typeface="Calibri"/>
              </a:rPr>
              <a:t>explore </a:t>
            </a:r>
            <a:r>
              <a:rPr lang="en-US" sz="2400" spc="-4" dirty="0">
                <a:cs typeface="Calibri"/>
              </a:rPr>
              <a:t>and visualize</a:t>
            </a:r>
            <a:r>
              <a:rPr lang="en-US" sz="2400" spc="-19" dirty="0">
                <a:cs typeface="Calibri"/>
              </a:rPr>
              <a:t> </a:t>
            </a:r>
            <a:r>
              <a:rPr lang="en-US" sz="2400" spc="-8" dirty="0">
                <a:cs typeface="Calibri"/>
              </a:rPr>
              <a:t>data</a:t>
            </a:r>
            <a:endParaRPr lang="en-US" sz="2400" dirty="0">
              <a:cs typeface="Calibri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D0F0F9D7-A35A-439C-A8BA-DCA0DFE60A12}"/>
              </a:ext>
            </a:extLst>
          </p:cNvPr>
          <p:cNvSpPr txBox="1">
            <a:spLocks/>
          </p:cNvSpPr>
          <p:nvPr/>
        </p:nvSpPr>
        <p:spPr>
          <a:xfrm>
            <a:off x="1676400" y="243886"/>
            <a:ext cx="6172200" cy="440025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New Tai Lue" pitchFamily="34" charset="0"/>
                <a:ea typeface="Microsoft Himalaya" pitchFamily="2" charset="0"/>
                <a:cs typeface="Microsoft New Tai Lue" pitchFamily="34" charset="0"/>
              </a:defRPr>
            </a:lvl1pPr>
          </a:lstStyle>
          <a:p>
            <a:pPr marL="9525">
              <a:spcBef>
                <a:spcPts val="71"/>
              </a:spcBef>
            </a:pPr>
            <a:r>
              <a:rPr lang="en-US" sz="2800" spc="-15" dirty="0">
                <a:solidFill>
                  <a:schemeClr val="tx1"/>
                </a:solidFill>
                <a:latin typeface="Bradley Hand ITC" panose="03070402050302030203" pitchFamily="66" charset="0"/>
                <a:cs typeface="Calibri"/>
              </a:rPr>
              <a:t>Power BI Flow – For Best Understanding </a:t>
            </a:r>
            <a:endParaRPr lang="en-US" sz="2800" dirty="0">
              <a:solidFill>
                <a:schemeClr val="tx1"/>
              </a:solidFill>
              <a:latin typeface="Bradley Hand ITC" panose="03070402050302030203" pitchFamily="66" charset="0"/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19A542-877B-4CEF-8575-285A3D1B9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1703819"/>
            <a:ext cx="8458199" cy="49102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C2C75F-4582-4E3B-A6D5-0FEF059CE8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875" y="94097"/>
            <a:ext cx="1120726" cy="717673"/>
          </a:xfrm>
          <a:prstGeom prst="rect">
            <a:avLst/>
          </a:prstGeom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9CB8023A-3C59-4F84-9DEE-64350258B341}"/>
              </a:ext>
            </a:extLst>
          </p:cNvPr>
          <p:cNvSpPr/>
          <p:nvPr/>
        </p:nvSpPr>
        <p:spPr>
          <a:xfrm>
            <a:off x="0" y="838200"/>
            <a:ext cx="9144000" cy="342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350" dirty="0"/>
          </a:p>
        </p:txBody>
      </p:sp>
    </p:spTree>
    <p:extLst>
      <p:ext uri="{BB962C8B-B14F-4D97-AF65-F5344CB8AC3E}">
        <p14:creationId xmlns:p14="http://schemas.microsoft.com/office/powerpoint/2010/main" val="148256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75504" y="4270819"/>
            <a:ext cx="505205" cy="545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3" name="object 3"/>
          <p:cNvSpPr/>
          <p:nvPr/>
        </p:nvSpPr>
        <p:spPr>
          <a:xfrm>
            <a:off x="2502026" y="3562731"/>
            <a:ext cx="504635" cy="545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6" name="object 6"/>
          <p:cNvSpPr/>
          <p:nvPr/>
        </p:nvSpPr>
        <p:spPr>
          <a:xfrm>
            <a:off x="341757" y="1759077"/>
            <a:ext cx="3115818" cy="1869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8" name="object 8"/>
          <p:cNvSpPr/>
          <p:nvPr/>
        </p:nvSpPr>
        <p:spPr>
          <a:xfrm>
            <a:off x="3033522" y="2520887"/>
            <a:ext cx="3099245" cy="18665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10" name="object 10"/>
          <p:cNvSpPr/>
          <p:nvPr/>
        </p:nvSpPr>
        <p:spPr>
          <a:xfrm>
            <a:off x="5716143" y="3289555"/>
            <a:ext cx="3102101" cy="1865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12" name="object 12"/>
          <p:cNvSpPr/>
          <p:nvPr/>
        </p:nvSpPr>
        <p:spPr>
          <a:xfrm>
            <a:off x="5709857" y="5183505"/>
            <a:ext cx="422957" cy="4154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13" name="object 13"/>
          <p:cNvSpPr/>
          <p:nvPr/>
        </p:nvSpPr>
        <p:spPr>
          <a:xfrm>
            <a:off x="5728716" y="5202364"/>
            <a:ext cx="350329" cy="3428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341757" y="3651875"/>
            <a:ext cx="422396" cy="4154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15" name="object 15"/>
          <p:cNvSpPr/>
          <p:nvPr/>
        </p:nvSpPr>
        <p:spPr>
          <a:xfrm>
            <a:off x="360617" y="3670745"/>
            <a:ext cx="349758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3027235" y="4411437"/>
            <a:ext cx="422396" cy="4012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3046095" y="4430267"/>
            <a:ext cx="349757" cy="3286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787716" y="3654933"/>
            <a:ext cx="1714309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lang="en-US" sz="1200" b="1" i="1" spc="-4" dirty="0">
                <a:solidFill>
                  <a:srgbClr val="00B050"/>
                </a:solidFill>
                <a:cs typeface="Calibri"/>
              </a:rPr>
              <a:t>1. Data</a:t>
            </a:r>
            <a:r>
              <a:rPr lang="en-US" sz="1200" b="1" i="1" spc="-4" dirty="0">
                <a:solidFill>
                  <a:srgbClr val="0070C0"/>
                </a:solidFill>
                <a:cs typeface="Calibri"/>
              </a:rPr>
              <a:t> : To Connect, Shape and  Transform </a:t>
            </a:r>
            <a:r>
              <a:rPr lang="en-US" sz="1200" b="1" i="1" dirty="0">
                <a:solidFill>
                  <a:srgbClr val="0070C0"/>
                </a:solidFill>
                <a:cs typeface="Calibri"/>
              </a:rPr>
              <a:t>raw</a:t>
            </a:r>
            <a:r>
              <a:rPr lang="en-US" sz="1200" b="1" i="1" spc="-45" dirty="0">
                <a:solidFill>
                  <a:srgbClr val="0070C0"/>
                </a:solidFill>
                <a:cs typeface="Calibri"/>
              </a:rPr>
              <a:t> </a:t>
            </a:r>
            <a:r>
              <a:rPr lang="en-US" sz="1200" b="1" i="1" spc="-4" dirty="0">
                <a:solidFill>
                  <a:srgbClr val="0070C0"/>
                </a:solidFill>
                <a:cs typeface="Calibri"/>
              </a:rPr>
              <a:t>data</a:t>
            </a:r>
            <a:endParaRPr lang="en-US" sz="1200" b="1" dirty="0">
              <a:solidFill>
                <a:srgbClr val="0070C0"/>
              </a:solidFill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80816" y="4390454"/>
            <a:ext cx="1527810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1200" b="1" i="1" spc="-4" dirty="0">
                <a:solidFill>
                  <a:srgbClr val="404040"/>
                </a:solidFill>
                <a:cs typeface="Calibri"/>
              </a:rPr>
              <a:t> </a:t>
            </a:r>
            <a:r>
              <a:rPr lang="en-US" sz="1200" b="1" i="1" spc="-4" dirty="0">
                <a:solidFill>
                  <a:srgbClr val="00B050"/>
                </a:solidFill>
                <a:cs typeface="Calibri"/>
              </a:rPr>
              <a:t>2.Relationships : </a:t>
            </a:r>
            <a:r>
              <a:rPr lang="en-US" sz="1200" i="1" spc="-4" dirty="0">
                <a:solidFill>
                  <a:srgbClr val="002060"/>
                </a:solidFill>
                <a:cs typeface="Calibri"/>
              </a:rPr>
              <a:t>Build Table Relationship</a:t>
            </a:r>
            <a:r>
              <a:rPr lang="en-US" sz="1200" b="1" i="1" spc="-4" dirty="0">
                <a:solidFill>
                  <a:srgbClr val="002060"/>
                </a:solidFill>
                <a:cs typeface="Calibri"/>
              </a:rPr>
              <a:t> </a:t>
            </a:r>
            <a:r>
              <a:rPr lang="en-US" sz="1200" i="1" spc="-11" dirty="0">
                <a:solidFill>
                  <a:srgbClr val="002060"/>
                </a:solidFill>
                <a:cs typeface="Calibri"/>
              </a:rPr>
              <a:t>to </a:t>
            </a:r>
            <a:r>
              <a:rPr lang="en-US" sz="1200" i="1" dirty="0">
                <a:solidFill>
                  <a:srgbClr val="002060"/>
                </a:solidFill>
                <a:cs typeface="Calibri"/>
              </a:rPr>
              <a:t>tie </a:t>
            </a:r>
            <a:r>
              <a:rPr lang="en-US" sz="1200" i="1" spc="-4" dirty="0">
                <a:solidFill>
                  <a:srgbClr val="002060"/>
                </a:solidFill>
                <a:cs typeface="Calibri"/>
              </a:rPr>
              <a:t>them</a:t>
            </a:r>
            <a:r>
              <a:rPr lang="en-US" sz="1200" i="1" spc="-19" dirty="0">
                <a:solidFill>
                  <a:srgbClr val="002060"/>
                </a:solidFill>
                <a:cs typeface="Calibri"/>
              </a:rPr>
              <a:t> </a:t>
            </a:r>
            <a:r>
              <a:rPr lang="en-US" sz="1200" i="1" spc="-4" dirty="0">
                <a:solidFill>
                  <a:srgbClr val="002060"/>
                </a:solidFill>
                <a:cs typeface="Calibri"/>
              </a:rPr>
              <a:t>together</a:t>
            </a:r>
            <a:endParaRPr lang="en-US" sz="1200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70104" y="5170169"/>
            <a:ext cx="2648140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lang="en-US" sz="1200" b="1" i="1" spc="-4" dirty="0">
                <a:solidFill>
                  <a:srgbClr val="00B050"/>
                </a:solidFill>
                <a:cs typeface="Calibri"/>
              </a:rPr>
              <a:t>3 Report : </a:t>
            </a:r>
            <a:r>
              <a:rPr lang="en-US" sz="1200" i="1" spc="-4" dirty="0">
                <a:solidFill>
                  <a:srgbClr val="002060"/>
                </a:solidFill>
                <a:cs typeface="Calibri"/>
              </a:rPr>
              <a:t>Design interactive </a:t>
            </a:r>
            <a:r>
              <a:rPr lang="en-US" sz="1200" b="1" i="1" spc="-4" dirty="0">
                <a:solidFill>
                  <a:srgbClr val="002060"/>
                </a:solidFill>
                <a:cs typeface="Calibri"/>
              </a:rPr>
              <a:t>reports </a:t>
            </a:r>
            <a:r>
              <a:rPr lang="en-US" sz="1200" i="1" spc="-11" dirty="0">
                <a:solidFill>
                  <a:srgbClr val="002060"/>
                </a:solidFill>
                <a:cs typeface="Calibri"/>
              </a:rPr>
              <a:t>to  </a:t>
            </a:r>
            <a:r>
              <a:rPr lang="en-US" sz="1200" i="1" spc="-8" dirty="0">
                <a:solidFill>
                  <a:srgbClr val="002060"/>
                </a:solidFill>
                <a:cs typeface="Calibri"/>
              </a:rPr>
              <a:t>explore </a:t>
            </a:r>
            <a:r>
              <a:rPr lang="en-US" sz="1200" i="1" spc="-4" dirty="0">
                <a:solidFill>
                  <a:srgbClr val="002060"/>
                </a:solidFill>
                <a:cs typeface="Calibri"/>
              </a:rPr>
              <a:t>and visualize</a:t>
            </a:r>
            <a:r>
              <a:rPr lang="en-US" sz="1200" i="1" spc="-19" dirty="0">
                <a:solidFill>
                  <a:srgbClr val="002060"/>
                </a:solidFill>
                <a:cs typeface="Calibri"/>
              </a:rPr>
              <a:t> </a:t>
            </a:r>
            <a:r>
              <a:rPr lang="en-US" sz="1200" i="1" spc="-8" dirty="0">
                <a:solidFill>
                  <a:srgbClr val="002060"/>
                </a:solidFill>
                <a:cs typeface="Calibri"/>
              </a:rPr>
              <a:t>data</a:t>
            </a:r>
            <a:endParaRPr lang="en-US" sz="1200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2CF6CED5-603E-41F6-96C5-1ED630ECC0B5}"/>
              </a:ext>
            </a:extLst>
          </p:cNvPr>
          <p:cNvSpPr txBox="1">
            <a:spLocks/>
          </p:cNvSpPr>
          <p:nvPr/>
        </p:nvSpPr>
        <p:spPr>
          <a:xfrm>
            <a:off x="360617" y="10859"/>
            <a:ext cx="6954583" cy="870912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New Tai Lue" pitchFamily="34" charset="0"/>
                <a:ea typeface="Microsoft Himalaya" pitchFamily="2" charset="0"/>
                <a:cs typeface="Microsoft New Tai Lue" pitchFamily="34" charset="0"/>
              </a:defRPr>
            </a:lvl1pPr>
          </a:lstStyle>
          <a:p>
            <a:pPr marL="9525">
              <a:spcBef>
                <a:spcPts val="71"/>
              </a:spcBef>
            </a:pPr>
            <a:r>
              <a:rPr lang="en-US" sz="2800" spc="-15" dirty="0">
                <a:solidFill>
                  <a:schemeClr val="tx1"/>
                </a:solidFill>
                <a:latin typeface="Bradley Hand ITC" panose="03070402050302030203" pitchFamily="66" charset="0"/>
                <a:cs typeface="Calibri"/>
              </a:rPr>
              <a:t>Power BI Flow – Summary – For Best Understanding </a:t>
            </a:r>
            <a:endParaRPr lang="en-US" sz="2800" dirty="0">
              <a:solidFill>
                <a:schemeClr val="tx1"/>
              </a:solidFill>
              <a:latin typeface="Bradley Hand ITC" panose="03070402050302030203" pitchFamily="66" charset="0"/>
              <a:cs typeface="Calibri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7CD4E77-D2B3-4B7D-B85A-A18A1BD2C7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92452" y="2557237"/>
            <a:ext cx="3182370" cy="17709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5C6F561-69B5-4AEB-BAC8-0CC282C9C7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04490" y="3289555"/>
            <a:ext cx="3122622" cy="181279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91A1B20-EC9E-4562-87FD-4F1FD5B4D5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3884" y="1557301"/>
            <a:ext cx="3025113" cy="2002381"/>
          </a:xfrm>
          <a:prstGeom prst="rect">
            <a:avLst/>
          </a:prstGeom>
        </p:spPr>
      </p:pic>
      <p:sp>
        <p:nvSpPr>
          <p:cNvPr id="22" name="object 5">
            <a:extLst>
              <a:ext uri="{FF2B5EF4-FFF2-40B4-BE49-F238E27FC236}">
                <a16:creationId xmlns:a16="http://schemas.microsoft.com/office/drawing/2014/main" id="{E9CFD3EF-E42C-498F-9E20-29622EC6C70D}"/>
              </a:ext>
            </a:extLst>
          </p:cNvPr>
          <p:cNvSpPr/>
          <p:nvPr/>
        </p:nvSpPr>
        <p:spPr>
          <a:xfrm>
            <a:off x="0" y="838200"/>
            <a:ext cx="9144000" cy="342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35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B7418E4-E587-47BF-B395-E20DCD0CF92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875" y="94097"/>
            <a:ext cx="1120726" cy="62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0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title"/>
          </p:nvPr>
        </p:nvSpPr>
        <p:spPr>
          <a:xfrm>
            <a:off x="437356" y="1600200"/>
            <a:ext cx="8269287" cy="2362200"/>
          </a:xfrm>
        </p:spPr>
        <p:txBody>
          <a:bodyPr>
            <a:normAutofit/>
          </a:bodyPr>
          <a:lstStyle/>
          <a:p>
            <a:pPr algn="ctr"/>
            <a:r>
              <a:rPr lang="en-US" sz="4800" cap="none" dirty="0">
                <a:latin typeface="Bradley Hand ITC" pitchFamily="66" charset="0"/>
              </a:rPr>
              <a:t>Power BI – Before we Start - Settings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05F3E4-31D3-4ACD-A838-4984E1713F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4097"/>
            <a:ext cx="1219201" cy="82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82635"/>
      </p:ext>
    </p:extLst>
  </p:cSld>
  <p:clrMapOvr>
    <a:masterClrMapping/>
  </p:clrMapOvr>
</p:sld>
</file>

<file path=ppt/theme/theme1.xml><?xml version="1.0" encoding="utf-8"?>
<a:theme xmlns:a="http://schemas.openxmlformats.org/drawingml/2006/main" name="20058-cub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028-3d-cubes-powerpoint-template.potx" id="{31EC4B10-1AC8-4272-9787-5C7F5B142AAC}" vid="{C9938D3F-E61D-44C8-8929-DB1180B8F9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4026</TotalTime>
  <Words>2411</Words>
  <Application>Microsoft Office PowerPoint</Application>
  <PresentationFormat>On-screen Show (4:3)</PresentationFormat>
  <Paragraphs>220</Paragraphs>
  <Slides>43</Slides>
  <Notes>6</Notes>
  <HiddenSlides>15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Arial Black</vt:lpstr>
      <vt:lpstr>Bradley Hand ITC</vt:lpstr>
      <vt:lpstr>Calibri</vt:lpstr>
      <vt:lpstr>Calibri Light</vt:lpstr>
      <vt:lpstr>Microsoft New Tai Lue</vt:lpstr>
      <vt:lpstr>Tahoma</vt:lpstr>
      <vt:lpstr>Times New Roman</vt:lpstr>
      <vt:lpstr>20058-cubes</vt:lpstr>
      <vt:lpstr>Components of Power BI &amp; Query Editor   Akriti Lal</vt:lpstr>
      <vt:lpstr>Power BI   Model Based Tool  </vt:lpstr>
      <vt:lpstr>Pros &amp; Cons of Model based Tool LIKE Power BI Vs report-based tool like tableau</vt:lpstr>
      <vt:lpstr>Power BI – Flow For Best Understanding </vt:lpstr>
      <vt:lpstr>Power BI Flow – For Best Understanding </vt:lpstr>
      <vt:lpstr>PowerPoint Presentation</vt:lpstr>
      <vt:lpstr>PowerPoint Presentation</vt:lpstr>
      <vt:lpstr>PowerPoint Presentation</vt:lpstr>
      <vt:lpstr>Power BI – Before we Start - Settings</vt:lpstr>
      <vt:lpstr>Before we start , For Better Understanding Set some Options &amp; Settings for Power BI Desktop During the Course .   Click on Options as shown below and check the 3 changes </vt:lpstr>
      <vt:lpstr>1. Power BI Options &amp; Settings</vt:lpstr>
      <vt:lpstr>2. Power BI Options &amp; Settings</vt:lpstr>
      <vt:lpstr>3. Power BI Options &amp; Settings</vt:lpstr>
      <vt:lpstr>Power BI – Data Discovery : Connecting &amp; Shaping Data</vt:lpstr>
      <vt:lpstr>TYPES OF DATA CONNECTORS</vt:lpstr>
      <vt:lpstr>THE QUERY EDITOR</vt:lpstr>
      <vt:lpstr>QUERY EDITING TOOLS</vt:lpstr>
      <vt:lpstr>BASIC TABLE  TRANSFORMATIONS</vt:lpstr>
      <vt:lpstr>TEXT-SPECIFIC TOOLS</vt:lpstr>
      <vt:lpstr>NUMBER-SPECIFIC TOOLS</vt:lpstr>
      <vt:lpstr>DATE-SPECIFIC TOOLS</vt:lpstr>
      <vt:lpstr>ADDING INDEX COLUMNS</vt:lpstr>
      <vt:lpstr>ADDING CONDITIONAL COLUMNS</vt:lpstr>
      <vt:lpstr>GROUPING &amp; AGGREGATING DATA</vt:lpstr>
      <vt:lpstr>GROUPING &amp; AGGREGATING DATA (ADVANCED)</vt:lpstr>
      <vt:lpstr>PIVOTING &amp; UNPIVOTING</vt:lpstr>
      <vt:lpstr>MERGING QUERIES</vt:lpstr>
      <vt:lpstr>APPENDING QUERIES</vt:lpstr>
      <vt:lpstr>DATA SOURCE SETTINGS</vt:lpstr>
      <vt:lpstr>MODIFYING QUERIES</vt:lpstr>
      <vt:lpstr>REFRESHING QUERIES</vt:lpstr>
      <vt:lpstr>DEFINING DATA CATEGORIES</vt:lpstr>
      <vt:lpstr>DEFINING HIERARCHIES</vt:lpstr>
      <vt:lpstr>BEST PRACTICES: CONNECTING &amp; SHAPING DATA</vt:lpstr>
      <vt:lpstr>Exercise : </vt:lpstr>
      <vt:lpstr>Exercise : </vt:lpstr>
      <vt:lpstr>Exercise : </vt:lpstr>
      <vt:lpstr>Exercise : </vt:lpstr>
      <vt:lpstr>CREATING A BASIC CALENDAR TABLE</vt:lpstr>
      <vt:lpstr>Exercise : </vt:lpstr>
      <vt:lpstr>Exercise : </vt:lpstr>
      <vt:lpstr>Exercise : </vt:lpstr>
      <vt:lpstr>Exercise : 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SONY</dc:creator>
  <cp:lastModifiedBy>InstrovateAkriti Lal</cp:lastModifiedBy>
  <cp:revision>170</cp:revision>
  <dcterms:created xsi:type="dcterms:W3CDTF">2016-07-15T04:30:23Z</dcterms:created>
  <dcterms:modified xsi:type="dcterms:W3CDTF">2020-04-24T03:42:33Z</dcterms:modified>
</cp:coreProperties>
</file>