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9"/>
  </p:notesMasterIdLst>
  <p:sldIdLst>
    <p:sldId id="256" r:id="rId2"/>
    <p:sldId id="266" r:id="rId3"/>
    <p:sldId id="270" r:id="rId4"/>
    <p:sldId id="29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02" r:id="rId22"/>
    <p:sldId id="297" r:id="rId23"/>
    <p:sldId id="299" r:id="rId24"/>
    <p:sldId id="300" r:id="rId25"/>
    <p:sldId id="301" r:id="rId26"/>
    <p:sldId id="303" r:id="rId27"/>
    <p:sldId id="280" r:id="rId28"/>
  </p:sldIdLst>
  <p:sldSz cx="12190413" cy="6859588"/>
  <p:notesSz cx="6858000" cy="9144000"/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87878"/>
    <a:srgbClr val="898989"/>
    <a:srgbClr val="407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-1662" y="-330"/>
      </p:cViewPr>
      <p:guideLst>
        <p:guide orient="horz" pos="2245"/>
        <p:guide pos="3840"/>
        <p:guide pos="642"/>
        <p:guide pos="643"/>
        <p:guide pos="3842"/>
        <p:guide pos="384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0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7397-B2B6-44DC-99A2-439EA3922AF8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99798-BAD8-4AAD-A9DF-E8575E97C2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8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작업중\2020_1026_매그나칩반도체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3789331"/>
            <a:ext cx="3173413" cy="412750"/>
          </a:xfrm>
          <a:prstGeom prst="rect">
            <a:avLst/>
          </a:prstGeom>
        </p:spPr>
        <p:txBody>
          <a:bodyPr lIns="12600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ko-KR" dirty="0" smtClean="0"/>
              <a:t>Month, Year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720000" y="2191250"/>
            <a:ext cx="9120000" cy="734515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 smtClean="0"/>
              <a:t>Title Goes Here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2975820"/>
            <a:ext cx="9120000" cy="70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ko-KR" dirty="0" smtClean="0"/>
              <a:t>Subtitle Goes Here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작업중\2020_1026_매그나칩반도체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텍스트 개체 틀 26"/>
          <p:cNvSpPr>
            <a:spLocks noGrp="1"/>
          </p:cNvSpPr>
          <p:nvPr>
            <p:ph type="body" sz="quarter" idx="20" hasCustomPrompt="1"/>
          </p:nvPr>
        </p:nvSpPr>
        <p:spPr>
          <a:xfrm>
            <a:off x="596175" y="133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1.  Title A Goes Here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96175" y="529500"/>
            <a:ext cx="5445125" cy="808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tx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22" name="텍스트 개체 틀 26"/>
          <p:cNvSpPr>
            <a:spLocks noGrp="1"/>
          </p:cNvSpPr>
          <p:nvPr>
            <p:ph type="body" sz="quarter" idx="22" hasCustomPrompt="1"/>
          </p:nvPr>
        </p:nvSpPr>
        <p:spPr>
          <a:xfrm>
            <a:off x="596175" y="187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2.  Title B Goes Here</a:t>
            </a:r>
          </a:p>
        </p:txBody>
      </p:sp>
      <p:sp>
        <p:nvSpPr>
          <p:cNvPr id="23" name="텍스트 개체 틀 26"/>
          <p:cNvSpPr>
            <a:spLocks noGrp="1"/>
          </p:cNvSpPr>
          <p:nvPr>
            <p:ph type="body" sz="quarter" idx="23" hasCustomPrompt="1"/>
          </p:nvPr>
        </p:nvSpPr>
        <p:spPr>
          <a:xfrm>
            <a:off x="596175" y="241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3.  Title C Goes Here</a:t>
            </a:r>
          </a:p>
        </p:txBody>
      </p:sp>
      <p:sp>
        <p:nvSpPr>
          <p:cNvPr id="24" name="텍스트 개체 틀 26"/>
          <p:cNvSpPr>
            <a:spLocks noGrp="1"/>
          </p:cNvSpPr>
          <p:nvPr>
            <p:ph type="body" sz="quarter" idx="24" hasCustomPrompt="1"/>
          </p:nvPr>
        </p:nvSpPr>
        <p:spPr>
          <a:xfrm>
            <a:off x="596175" y="295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4.  Title D Goes Here</a:t>
            </a:r>
          </a:p>
        </p:txBody>
      </p:sp>
      <p:sp>
        <p:nvSpPr>
          <p:cNvPr id="25" name="텍스트 개체 틀 26"/>
          <p:cNvSpPr>
            <a:spLocks noGrp="1"/>
          </p:cNvSpPr>
          <p:nvPr>
            <p:ph type="body" sz="quarter" idx="25" hasCustomPrompt="1"/>
          </p:nvPr>
        </p:nvSpPr>
        <p:spPr>
          <a:xfrm>
            <a:off x="596175" y="349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5.  Title E Goes Here</a:t>
            </a:r>
          </a:p>
        </p:txBody>
      </p:sp>
      <p:sp>
        <p:nvSpPr>
          <p:cNvPr id="26" name="텍스트 개체 틀 26"/>
          <p:cNvSpPr>
            <a:spLocks noGrp="1"/>
          </p:cNvSpPr>
          <p:nvPr>
            <p:ph type="body" sz="quarter" idx="26" hasCustomPrompt="1"/>
          </p:nvPr>
        </p:nvSpPr>
        <p:spPr>
          <a:xfrm>
            <a:off x="596175" y="403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6.  Title F Goes Here</a:t>
            </a:r>
          </a:p>
        </p:txBody>
      </p:sp>
      <p:sp>
        <p:nvSpPr>
          <p:cNvPr id="29" name="텍스트 개체 틀 26"/>
          <p:cNvSpPr>
            <a:spLocks noGrp="1"/>
          </p:cNvSpPr>
          <p:nvPr>
            <p:ph type="body" sz="quarter" idx="27" hasCustomPrompt="1"/>
          </p:nvPr>
        </p:nvSpPr>
        <p:spPr>
          <a:xfrm>
            <a:off x="596175" y="457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7.  Title G Goes Here</a:t>
            </a:r>
          </a:p>
        </p:txBody>
      </p:sp>
      <p:sp>
        <p:nvSpPr>
          <p:cNvPr id="30" name="텍스트 개체 틀 26"/>
          <p:cNvSpPr>
            <a:spLocks noGrp="1"/>
          </p:cNvSpPr>
          <p:nvPr>
            <p:ph type="body" sz="quarter" idx="28" hasCustomPrompt="1"/>
          </p:nvPr>
        </p:nvSpPr>
        <p:spPr>
          <a:xfrm>
            <a:off x="596175" y="5119500"/>
            <a:ext cx="7200000" cy="5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8.  Title H Goes Here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" y="6591262"/>
            <a:ext cx="1083573" cy="2196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87878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rgbClr val="787878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1809946" y="6612151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E049FE1-F5A3-4E38-8CE5-F36DED81DC39}" type="slidenum">
              <a:rPr lang="ko-KR" altLang="en-US" sz="1000" smtClean="0">
                <a:solidFill>
                  <a:srgbClr val="787878"/>
                </a:solidFill>
              </a:rPr>
              <a:pPr algn="r"/>
              <a:t>‹#›</a:t>
            </a:fld>
            <a:endParaRPr lang="ko-KR" altLang="en-US" sz="1000" dirty="0">
              <a:solidFill>
                <a:srgbClr val="78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2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515206" y="453300"/>
            <a:ext cx="11160000" cy="5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altLang="ko-KR" dirty="0" smtClean="0"/>
              <a:t>Title Goes Here</a:t>
            </a:r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515206" y="1029297"/>
            <a:ext cx="11160000" cy="540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sz="1200">
                <a:latin typeface="+mn-lt"/>
              </a:defRPr>
            </a:lvl2pPr>
            <a:lvl3pPr marL="914400" indent="0">
              <a:buNone/>
              <a:defRPr sz="1100">
                <a:latin typeface="+mn-lt"/>
              </a:defRPr>
            </a:lvl3pPr>
            <a:lvl4pPr marL="1371600" indent="0">
              <a:buNone/>
              <a:defRPr sz="1050">
                <a:latin typeface="+mn-lt"/>
              </a:defRPr>
            </a:lvl4pPr>
            <a:lvl5pPr marL="1828800" indent="0">
              <a:buNone/>
              <a:defRPr sz="1050">
                <a:latin typeface="+mn-lt"/>
              </a:defRPr>
            </a:lvl5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" y="6591262"/>
            <a:ext cx="1083573" cy="21960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87878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rgbClr val="787878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09946" y="6612151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E049FE1-F5A3-4E38-8CE5-F36DED81DC39}" type="slidenum">
              <a:rPr lang="ko-KR" altLang="en-US" sz="1000" smtClean="0">
                <a:solidFill>
                  <a:srgbClr val="787878"/>
                </a:solidFill>
              </a:rPr>
              <a:pPr algn="r"/>
              <a:t>‹#›</a:t>
            </a:fld>
            <a:endParaRPr lang="ko-KR" altLang="en-US" sz="1000" dirty="0">
              <a:solidFill>
                <a:srgbClr val="78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9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515206" y="472350"/>
            <a:ext cx="11160000" cy="43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altLang="ko-KR" dirty="0" smtClean="0"/>
              <a:t>Title Goes Here</a:t>
            </a:r>
            <a:endParaRPr lang="ko-KR" altLang="en-US" dirty="0"/>
          </a:p>
        </p:txBody>
      </p:sp>
      <p:sp>
        <p:nvSpPr>
          <p:cNvPr id="17" name="차트 개체 틀 2"/>
          <p:cNvSpPr>
            <a:spLocks noGrp="1"/>
          </p:cNvSpPr>
          <p:nvPr>
            <p:ph type="chart" sz="quarter" idx="22" hasCustomPrompt="1"/>
          </p:nvPr>
        </p:nvSpPr>
        <p:spPr>
          <a:xfrm>
            <a:off x="533400" y="2105025"/>
            <a:ext cx="5019150" cy="3419474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To add a chart, click the icon below.</a:t>
            </a:r>
            <a:endParaRPr lang="ko-KR" altLang="en-US" dirty="0"/>
          </a:p>
        </p:txBody>
      </p:sp>
      <p:sp>
        <p:nvSpPr>
          <p:cNvPr id="18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6288375" y="2282866"/>
            <a:ext cx="2496000" cy="1260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8928375" y="2282866"/>
            <a:ext cx="2496000" cy="1260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6288375" y="4258602"/>
            <a:ext cx="2496000" cy="1260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34" hasCustomPrompt="1"/>
          </p:nvPr>
        </p:nvSpPr>
        <p:spPr>
          <a:xfrm>
            <a:off x="8928375" y="4258602"/>
            <a:ext cx="2496000" cy="1260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515206" y="940350"/>
            <a:ext cx="11160000" cy="612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altLang="ko-KR" dirty="0" smtClean="0"/>
              <a:t>Title description goes here.</a:t>
            </a:r>
            <a:endParaRPr lang="ko-KR" altLang="en-US" dirty="0"/>
          </a:p>
        </p:txBody>
      </p:sp>
      <p:sp>
        <p:nvSpPr>
          <p:cNvPr id="27" name="텍스트 개체 틀 10"/>
          <p:cNvSpPr>
            <a:spLocks noGrp="1"/>
          </p:cNvSpPr>
          <p:nvPr>
            <p:ph type="body" sz="quarter" idx="43" hasCustomPrompt="1"/>
          </p:nvPr>
        </p:nvSpPr>
        <p:spPr>
          <a:xfrm>
            <a:off x="6288375" y="2083800"/>
            <a:ext cx="2494800" cy="180000"/>
          </a:xfrm>
          <a:prstGeom prst="rect">
            <a:avLst/>
          </a:prstGeom>
        </p:spPr>
        <p:txBody>
          <a:bodyPr/>
          <a:lstStyle>
            <a:lvl1pPr>
              <a:defRPr sz="12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GRAPH 1</a:t>
            </a:r>
            <a:endParaRPr lang="ko-KR" altLang="en-US" dirty="0"/>
          </a:p>
        </p:txBody>
      </p:sp>
      <p:sp>
        <p:nvSpPr>
          <p:cNvPr id="28" name="텍스트 개체 틀 10"/>
          <p:cNvSpPr>
            <a:spLocks noGrp="1"/>
          </p:cNvSpPr>
          <p:nvPr>
            <p:ph type="body" sz="quarter" idx="44" hasCustomPrompt="1"/>
          </p:nvPr>
        </p:nvSpPr>
        <p:spPr>
          <a:xfrm>
            <a:off x="8928375" y="2083800"/>
            <a:ext cx="2494800" cy="180000"/>
          </a:xfrm>
          <a:prstGeom prst="rect">
            <a:avLst/>
          </a:prstGeom>
        </p:spPr>
        <p:txBody>
          <a:bodyPr/>
          <a:lstStyle>
            <a:lvl1pPr>
              <a:defRPr sz="12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GRAPH 2</a:t>
            </a:r>
            <a:endParaRPr lang="ko-KR" altLang="en-US" dirty="0"/>
          </a:p>
        </p:txBody>
      </p:sp>
      <p:sp>
        <p:nvSpPr>
          <p:cNvPr id="30" name="텍스트 개체 틀 10"/>
          <p:cNvSpPr>
            <a:spLocks noGrp="1"/>
          </p:cNvSpPr>
          <p:nvPr>
            <p:ph type="body" sz="quarter" idx="45" hasCustomPrompt="1"/>
          </p:nvPr>
        </p:nvSpPr>
        <p:spPr>
          <a:xfrm>
            <a:off x="6288375" y="4078602"/>
            <a:ext cx="2494800" cy="180000"/>
          </a:xfrm>
          <a:prstGeom prst="rect">
            <a:avLst/>
          </a:prstGeom>
        </p:spPr>
        <p:txBody>
          <a:bodyPr/>
          <a:lstStyle>
            <a:lvl1pPr>
              <a:defRPr sz="12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GRAPH 3</a:t>
            </a:r>
            <a:endParaRPr lang="ko-KR" altLang="en-US" dirty="0"/>
          </a:p>
        </p:txBody>
      </p:sp>
      <p:sp>
        <p:nvSpPr>
          <p:cNvPr id="31" name="텍스트 개체 틀 10"/>
          <p:cNvSpPr>
            <a:spLocks noGrp="1"/>
          </p:cNvSpPr>
          <p:nvPr>
            <p:ph type="body" sz="quarter" idx="46" hasCustomPrompt="1"/>
          </p:nvPr>
        </p:nvSpPr>
        <p:spPr>
          <a:xfrm>
            <a:off x="8928375" y="4078602"/>
            <a:ext cx="2494800" cy="180000"/>
          </a:xfrm>
          <a:prstGeom prst="rect">
            <a:avLst/>
          </a:prstGeom>
        </p:spPr>
        <p:txBody>
          <a:bodyPr/>
          <a:lstStyle>
            <a:lvl1pPr>
              <a:defRPr sz="12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GRAPH 4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" y="6591262"/>
            <a:ext cx="1083573" cy="219600"/>
          </a:xfrm>
          <a:prstGeom prst="rect">
            <a:avLst/>
          </a:prstGeom>
        </p:spPr>
      </p:pic>
      <p:sp>
        <p:nvSpPr>
          <p:cNvPr id="29" name="직사각형 28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87878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rgbClr val="787878"/>
              </a:solidFill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1809946" y="6612151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E049FE1-F5A3-4E38-8CE5-F36DED81DC39}" type="slidenum">
              <a:rPr lang="ko-KR" altLang="en-US" sz="1000" smtClean="0">
                <a:solidFill>
                  <a:srgbClr val="787878"/>
                </a:solidFill>
              </a:rPr>
              <a:pPr algn="r"/>
              <a:t>‹#›</a:t>
            </a:fld>
            <a:endParaRPr lang="ko-KR" altLang="en-US" sz="1000" dirty="0">
              <a:solidFill>
                <a:srgbClr val="78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4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515206" y="472350"/>
            <a:ext cx="11160000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altLang="ko-KR" dirty="0" smtClean="0"/>
              <a:t>Title Goes Here</a:t>
            </a:r>
            <a:endParaRPr lang="ko-KR" altLang="en-US" dirty="0"/>
          </a:p>
        </p:txBody>
      </p:sp>
      <p:sp>
        <p:nvSpPr>
          <p:cNvPr id="12" name="차트 개체 틀 2"/>
          <p:cNvSpPr>
            <a:spLocks noGrp="1"/>
          </p:cNvSpPr>
          <p:nvPr>
            <p:ph type="chart" sz="quarter" idx="22" hasCustomPrompt="1"/>
          </p:nvPr>
        </p:nvSpPr>
        <p:spPr>
          <a:xfrm>
            <a:off x="6381750" y="1971676"/>
            <a:ext cx="5295899" cy="363855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To add a chart, click the icon below.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515206" y="940350"/>
            <a:ext cx="11160000" cy="612000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altLang="ko-KR" dirty="0" smtClean="0"/>
              <a:t>Title description goes here.</a:t>
            </a:r>
            <a:endParaRPr lang="ko-KR" altLang="en-US" dirty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14350" y="1981200"/>
            <a:ext cx="5389275" cy="3607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ko-KR" dirty="0" smtClean="0"/>
              <a:t>Body text goes here.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" y="6591262"/>
            <a:ext cx="1083573" cy="2196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87878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rgbClr val="787878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1809946" y="6612151"/>
            <a:ext cx="341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CE049FE1-F5A3-4E38-8CE5-F36DED81DC39}" type="slidenum">
              <a:rPr lang="ko-KR" altLang="en-US" sz="1000" smtClean="0">
                <a:solidFill>
                  <a:srgbClr val="787878"/>
                </a:solidFill>
              </a:rPr>
              <a:pPr algn="r"/>
              <a:t>‹#›</a:t>
            </a:fld>
            <a:endParaRPr lang="ko-KR" altLang="en-US" sz="1000" dirty="0">
              <a:solidFill>
                <a:srgbClr val="787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9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0" y="2363401"/>
            <a:ext cx="12192000" cy="1325563"/>
          </a:xfrm>
          <a:prstGeom prst="rect">
            <a:avLst/>
          </a:prstGeom>
        </p:spPr>
        <p:txBody>
          <a:bodyPr/>
          <a:lstStyle>
            <a:lvl1pPr algn="ctr">
              <a:defRPr sz="7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" y="6591262"/>
            <a:ext cx="1083573" cy="2196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04444" y="6611741"/>
            <a:ext cx="4581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MAGNACHIP CONFIDENTIAL. DO NOT COPY OR DISTRIBUTE.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9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1" y="527534"/>
            <a:ext cx="12190413" cy="4571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6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1" r:id="rId4"/>
    <p:sldLayoutId id="2147483679" r:id="rId5"/>
    <p:sldLayoutId id="214748367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88502" rtl="0" eaLnBrk="1" latinLnBrk="1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02" rtl="0" eaLnBrk="1" latinLnBrk="1" hangingPunct="1">
        <a:lnSpc>
          <a:spcPct val="90000"/>
        </a:lnSpc>
        <a:spcBef>
          <a:spcPts val="1190"/>
        </a:spcBef>
        <a:buFont typeface="Arial" panose="020B0604020202020204" pitchFamily="34" charset="0"/>
        <a:buNone/>
        <a:defRPr sz="3300" b="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544251" indent="0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None/>
        <a:defRPr sz="29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088502" indent="0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32753" indent="0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None/>
        <a:defRPr sz="21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177004" indent="0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None/>
        <a:defRPr sz="21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993380" indent="-272125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2"/>
          <p:cNvSpPr>
            <a:spLocks noGrp="1"/>
          </p:cNvSpPr>
          <p:nvPr>
            <p:ph type="body" sz="quarter" idx="17"/>
          </p:nvPr>
        </p:nvSpPr>
        <p:spPr>
          <a:xfrm>
            <a:off x="4491900" y="5208556"/>
            <a:ext cx="3173413" cy="412750"/>
          </a:xfrm>
          <a:prstGeom prst="rect">
            <a:avLst/>
          </a:prstGeom>
        </p:spPr>
        <p:txBody>
          <a:bodyPr lIns="12600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algn="ctr"/>
            <a:r>
              <a:rPr lang="en-US" altLang="ko-KR" dirty="0" smtClean="0"/>
              <a:t>0000.  00.  00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10424" y="2171700"/>
            <a:ext cx="11538676" cy="1504950"/>
          </a:xfrm>
          <a:prstGeom prst="rect">
            <a:avLst/>
          </a:prstGeom>
        </p:spPr>
        <p:txBody>
          <a:bodyPr/>
          <a:lstStyle>
            <a:lvl1pPr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pPr algn="ctr"/>
            <a:r>
              <a:rPr lang="ko-KR" altLang="en-US" sz="4000" b="1" dirty="0"/>
              <a:t>안전작업 관리 </a:t>
            </a:r>
            <a:r>
              <a:rPr lang="ko-KR" altLang="en-US" sz="4000" b="1" dirty="0" smtClean="0"/>
              <a:t>계획서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2000" dirty="0"/>
              <a:t>공사</a:t>
            </a:r>
            <a:r>
              <a:rPr lang="en-US" altLang="ko-KR" sz="2000" dirty="0"/>
              <a:t>(</a:t>
            </a:r>
            <a:r>
              <a:rPr lang="ko-KR" altLang="en-US" sz="2000" dirty="0"/>
              <a:t>작업</a:t>
            </a:r>
            <a:r>
              <a:rPr lang="en-US" altLang="ko-KR" sz="2000" dirty="0"/>
              <a:t>)</a:t>
            </a:r>
            <a:r>
              <a:rPr lang="ko-KR" altLang="en-US" sz="2000" dirty="0"/>
              <a:t>명  </a:t>
            </a:r>
            <a:r>
              <a:rPr lang="en-US" altLang="ko-KR" sz="2000" dirty="0"/>
              <a:t>: </a:t>
            </a:r>
            <a:r>
              <a:rPr lang="ko-KR" altLang="en-US" sz="2000" dirty="0"/>
              <a:t>△△△ 설비 개선 </a:t>
            </a:r>
            <a:r>
              <a:rPr lang="ko-KR" altLang="en-US" sz="2000" dirty="0" smtClean="0"/>
              <a:t>공사</a:t>
            </a:r>
            <a:endParaRPr lang="ko-KR" altLang="en-US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72664"/>
              </p:ext>
            </p:extLst>
          </p:nvPr>
        </p:nvGraphicFramePr>
        <p:xfrm>
          <a:off x="8724063" y="8889"/>
          <a:ext cx="3466350" cy="14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50"/>
                <a:gridCol w="900000"/>
                <a:gridCol w="900000"/>
                <a:gridCol w="540000"/>
                <a:gridCol w="360000"/>
              </a:tblGrid>
              <a:tr h="14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MX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전결업무명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전결권자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보존년한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작업종료  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보안등급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일반문서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27500"/>
              </p:ext>
            </p:extLst>
          </p:nvPr>
        </p:nvGraphicFramePr>
        <p:xfrm>
          <a:off x="0" y="0"/>
          <a:ext cx="3528392" cy="14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50"/>
                <a:gridCol w="900000"/>
                <a:gridCol w="900000"/>
                <a:gridCol w="540000"/>
                <a:gridCol w="422042"/>
              </a:tblGrid>
              <a:tr h="14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전결업무명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전결권자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보존년한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작업종료  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보안등급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일반문서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80929" y="5748158"/>
            <a:ext cx="3815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가나다라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엔지니어링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4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28564" y="24364"/>
            <a:ext cx="323325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작업 유해위험요인 파악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13805" y="708695"/>
            <a:ext cx="3898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작업 공정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절차 구분 및 정보</a:t>
            </a: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62971"/>
              </p:ext>
            </p:extLst>
          </p:nvPr>
        </p:nvGraphicFramePr>
        <p:xfrm>
          <a:off x="1463958" y="1182658"/>
          <a:ext cx="9651716" cy="529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218"/>
                <a:gridCol w="1963221"/>
                <a:gridCol w="2030246"/>
                <a:gridCol w="1704519"/>
                <a:gridCol w="1742512"/>
              </a:tblGrid>
              <a:tr h="2318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작업순서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기계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기구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유해화학물질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93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물질 명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867">
                <a:tc rowSpan="3"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자재운반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화물트럭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자재하역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자재적재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RACK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작업구간 굴착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아스콘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커팅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Cutting Machine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아스콘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Hammer drill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굴착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토사정리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임시통로 설치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기존배관 철거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배관절단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Grinder,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산소절단기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철거배관 인양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철거물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적재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신규배관 가공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배관절단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Grinder,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산소절단기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배관인양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배관용접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소화전 설치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보온재 설치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5)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지반다짐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토사매립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Backhoe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지반다짐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콤팩타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아스콘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살포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평탄화 작업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8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아스콘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다짐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롤러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113805" y="708695"/>
            <a:ext cx="4240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작업 절차 별 유해</a:t>
            </a:r>
            <a:r>
              <a:rPr lang="en-US" altLang="ko-KR" sz="1600" b="1" dirty="0" smtClean="0"/>
              <a:t>·</a:t>
            </a:r>
            <a:r>
              <a:rPr lang="ko-KR" altLang="en-US" sz="1600" b="1" dirty="0" smtClean="0"/>
              <a:t>위험요인 </a:t>
            </a:r>
            <a:endParaRPr lang="en-US" altLang="ko-KR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79774"/>
              </p:ext>
            </p:extLst>
          </p:nvPr>
        </p:nvGraphicFramePr>
        <p:xfrm>
          <a:off x="1493193" y="1168901"/>
          <a:ext cx="9536757" cy="526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5"/>
                <a:gridCol w="1206884"/>
                <a:gridCol w="3258765"/>
                <a:gridCol w="3010673"/>
                <a:gridCol w="1118250"/>
              </a:tblGrid>
              <a:tr h="249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작업절차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위험요인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안전대책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7889">
                <a:tc rowSpan="1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자재입고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①자재운반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사내 운행 시 보행자 충돌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사내 제한속도 준수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중량물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계획서 작성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정차 중 불시 이동에 의한 충돌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협착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하차 시 시동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브레이크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고임목 설치</a:t>
                      </a:r>
                      <a:endParaRPr lang="en-US" altLang="ko-KR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중량물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취급 시 </a:t>
                      </a:r>
                      <a:r>
                        <a:rPr lang="ko-KR" altLang="en-US" sz="8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근골격계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질환 발생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작업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중량물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취급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준수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②자재하역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덮개 해체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추락 발생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지상작업 실시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고무로프 파단에 의한 작업자 타격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훼손 로프 사용 금지 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 확인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지게차와 작업자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 충돌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작업구간 구획 및 보행자 통제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신호수 배치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하역 시 붕괴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상단부터 순차적 하역 작업계획서 준수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 조작 미숙에 의한 사고발생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 이탈 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소지 및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DOOR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잠금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③자재적재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지게차와 작업자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 충돌 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작업구간 구획 및 보행자 통제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신호수 배치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시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PIPE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붕괴위험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이하 적재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적재 후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BEDNING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임시적재장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정리정돈 불량에 의한 전도 발생위험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항시 정리정돈 실시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rowSpan="1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작업구간</a:t>
                      </a:r>
                      <a:endParaRPr lang="en-US" altLang="ko-KR" sz="8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굴착</a:t>
                      </a:r>
                      <a:endParaRPr lang="en-US" altLang="ko-KR" sz="8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kern="12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아스콘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커팅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</a:t>
                      </a:r>
                      <a:r>
                        <a:rPr lang="ko-KR" altLang="en-US" sz="800" kern="12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아스콘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파쇄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굴착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토사정리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임시통로 설치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9"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……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928564" y="24364"/>
            <a:ext cx="323325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작업 유해위험요인 파악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28564" y="24364"/>
            <a:ext cx="3044104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작업자 교육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훈련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85582"/>
              </p:ext>
            </p:extLst>
          </p:nvPr>
        </p:nvGraphicFramePr>
        <p:xfrm>
          <a:off x="1440235" y="827187"/>
          <a:ext cx="9694489" cy="5266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750"/>
                <a:gridCol w="2157510"/>
                <a:gridCol w="1753526"/>
                <a:gridCol w="1536459"/>
                <a:gridCol w="494302"/>
                <a:gridCol w="498600"/>
                <a:gridCol w="2097342"/>
              </a:tblGrid>
              <a:tr h="2693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실시계획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93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교육명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71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법정교육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신규채용자 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신규채용자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건설업기초안전보건교육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이수자는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교육제외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정기교육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작업자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1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관리감독자 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안전보건담당자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관리감독자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이수증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이수증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1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특별안전교육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산업안전보건법 시행령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별표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의한 작업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위험정보 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MSDS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포함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MSDS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 취급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1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자체교육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신규채용자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신규채용자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현장특성 및 비상대응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요령 교육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(OJT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비상대응 요령 교육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 작업자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작업투입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중량물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작업계획서 교육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중량물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작업자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작업투입 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위험성평가 교육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 작업자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작업투입 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TBM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 작업자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매일 작업 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MX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주관 교육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 작업자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MX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기준에 따름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11660" y="6156608"/>
            <a:ext cx="287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교육결과서 별도 보관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68096"/>
              </p:ext>
            </p:extLst>
          </p:nvPr>
        </p:nvGraphicFramePr>
        <p:xfrm>
          <a:off x="1459285" y="1196752"/>
          <a:ext cx="9675440" cy="2817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059"/>
                <a:gridCol w="2252059"/>
                <a:gridCol w="1830371"/>
                <a:gridCol w="1752692"/>
                <a:gridCol w="1588259"/>
              </a:tblGrid>
              <a:tr h="286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점검시기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점검내용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47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 책임자 안전점검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이상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현장책임자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안전보건담당자 안전점검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이상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안전보건담당자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전 안전점검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 작업 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관리감독자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기구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점검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관리감독자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7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합동점검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이상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현장책임자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안전보건담당자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관리감독자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작업절차 준수 점검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/2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이상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안전보건담당자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LIST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0710" y="4018938"/>
            <a:ext cx="287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점검결과 및 별도보관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947614" y="24364"/>
            <a:ext cx="2630529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 점검계획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3101" y="547651"/>
            <a:ext cx="2870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점검결과 확보 및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점검자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서명 필수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32855" y="708695"/>
            <a:ext cx="3538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점검계획</a:t>
            </a:r>
            <a:endParaRPr lang="en-US" altLang="ko-KR" sz="1400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132855" y="4416559"/>
            <a:ext cx="3466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불합리 조치계획</a:t>
            </a:r>
            <a:endParaRPr lang="en-US" altLang="ko-KR" sz="14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94264"/>
              </p:ext>
            </p:extLst>
          </p:nvPr>
        </p:nvGraphicFramePr>
        <p:xfrm>
          <a:off x="1459284" y="4903458"/>
          <a:ext cx="9665915" cy="1581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83"/>
                <a:gridCol w="1098478"/>
                <a:gridCol w="979471"/>
                <a:gridCol w="3272594"/>
                <a:gridCol w="887249"/>
                <a:gridCol w="1457570"/>
                <a:gridCol w="1457570"/>
              </a:tblGrid>
              <a:tr h="251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발굴일자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불합리내용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20.02.05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전선관 파손에 의한 전선 노출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전 사진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후 사진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151905" y="708695"/>
            <a:ext cx="3466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점검 </a:t>
            </a:r>
            <a:r>
              <a:rPr lang="en-US" altLang="ko-KR" sz="1600" b="1" dirty="0" smtClean="0"/>
              <a:t>Check list</a:t>
            </a:r>
            <a:endParaRPr lang="en-US" altLang="ko-KR" sz="14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523281" y="1178520"/>
            <a:ext cx="3866544" cy="4770760"/>
            <a:chOff x="685081" y="1178520"/>
            <a:chExt cx="3866544" cy="477076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35"/>
            <a:stretch/>
          </p:blipFill>
          <p:spPr bwMode="auto">
            <a:xfrm>
              <a:off x="685082" y="1538560"/>
              <a:ext cx="3866543" cy="4410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5081" y="1178520"/>
              <a:ext cx="386654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현장책임자 안전점검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2534" y="1178520"/>
            <a:ext cx="4008487" cy="4770760"/>
            <a:chOff x="4789059" y="1178520"/>
            <a:chExt cx="4008487" cy="4770760"/>
          </a:xfrm>
        </p:grpSpPr>
        <p:sp>
          <p:nvSpPr>
            <p:cNvPr id="7" name="TextBox 6"/>
            <p:cNvSpPr txBox="1"/>
            <p:nvPr/>
          </p:nvSpPr>
          <p:spPr>
            <a:xfrm>
              <a:off x="4860032" y="1178520"/>
              <a:ext cx="386654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작업절차 준수 점검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059" y="1429702"/>
              <a:ext cx="4008487" cy="451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966664" y="24364"/>
            <a:ext cx="2630529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 점검계획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04491"/>
              </p:ext>
            </p:extLst>
          </p:nvPr>
        </p:nvGraphicFramePr>
        <p:xfrm>
          <a:off x="1471612" y="1143439"/>
          <a:ext cx="9634537" cy="3293672"/>
        </p:xfrm>
        <a:graphic>
          <a:graphicData uri="http://schemas.openxmlformats.org/drawingml/2006/table">
            <a:tbl>
              <a:tblPr/>
              <a:tblGrid>
                <a:gridCol w="422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79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4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05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5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467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56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사용공정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장비 및 공구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위험종류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사용수량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점검요인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 공통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이동용 사다리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추락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낙하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벌어짐 방지장치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아웃트리거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설치 필수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작업형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사다리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4M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추락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낙하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900" b="0" i="0" u="none" strike="noStrike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구조부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손상여부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수공구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대차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1M*0.5M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 </a:t>
                      </a:r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릴선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30M 15A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피복상태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누전차단기 불량여부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권상기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철거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그라인더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4"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안구손상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보호커버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전선피복상태 확인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체인블럭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톤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낙하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협착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안전고리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정상작동 및 노후 파손여부확인 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6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컷쇼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6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전동 </a:t>
                      </a:r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톤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낙하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협착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안전고리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정상작동 및 노후 파손여부확인 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6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크레인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톤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자격여부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정상작동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 확인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6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충전임펙 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말림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전선피복상태 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 flipH="1">
            <a:off x="957139" y="24364"/>
            <a:ext cx="3210816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유해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위험기구 관리계획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42380" y="708695"/>
            <a:ext cx="310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유해</a:t>
            </a:r>
            <a:r>
              <a:rPr lang="en-US" altLang="ko-KR" sz="1600" b="1" dirty="0" smtClean="0"/>
              <a:t>·</a:t>
            </a:r>
            <a:r>
              <a:rPr lang="ko-KR" altLang="en-US" sz="1600" b="1" dirty="0" smtClean="0"/>
              <a:t>위험기구 현황</a:t>
            </a:r>
            <a:endParaRPr lang="en-US" altLang="ko-KR" sz="14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2380" y="4501807"/>
            <a:ext cx="4240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유해</a:t>
            </a:r>
            <a:r>
              <a:rPr lang="en-US" altLang="ko-KR" sz="1600" b="1" dirty="0" smtClean="0"/>
              <a:t>·</a:t>
            </a:r>
            <a:r>
              <a:rPr lang="ko-KR" altLang="en-US" sz="1600" b="1" dirty="0" smtClean="0"/>
              <a:t>위험기구 사용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관리 계획</a:t>
            </a:r>
            <a:endParaRPr lang="en-US" altLang="ko-KR" sz="14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471613" y="4933950"/>
            <a:ext cx="9644062" cy="1434042"/>
            <a:chOff x="787996" y="4991100"/>
            <a:chExt cx="7852814" cy="1434042"/>
          </a:xfrm>
        </p:grpSpPr>
        <p:grpSp>
          <p:nvGrpSpPr>
            <p:cNvPr id="7" name="그룹 6"/>
            <p:cNvGrpSpPr/>
            <p:nvPr/>
          </p:nvGrpSpPr>
          <p:grpSpPr>
            <a:xfrm>
              <a:off x="787996" y="4991100"/>
              <a:ext cx="3745904" cy="1434042"/>
              <a:chOff x="787996" y="4991100"/>
              <a:chExt cx="3567980" cy="1434042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787996" y="4991100"/>
                <a:ext cx="3567980" cy="2963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최초 도입 시</a:t>
                </a:r>
                <a:endParaRPr lang="ko-KR" altLang="en-US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787996" y="5287488"/>
                <a:ext cx="3567980" cy="1137654"/>
              </a:xfrm>
              <a:prstGeom prst="roundRect">
                <a:avLst>
                  <a:gd name="adj" fmla="val 1516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36000" rtlCol="0" anchor="t" anchorCtr="0"/>
              <a:lstStyle/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MX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공구검수절차 이행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-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미수검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물품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검수 불합격 물품 즉시 폐기 또는 반출</a:t>
                </a:r>
                <a:endPara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법정검사 이행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en-US" altLang="ko-KR" sz="1000" b="1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-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자율안전인증품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사용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안전검사 이행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검사대상품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한정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b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-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건설기계 관리법에 의한 건설기계 정기검사 이행</a:t>
                </a:r>
                <a:endPara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835062" y="4991100"/>
              <a:ext cx="3805748" cy="1434042"/>
              <a:chOff x="4835062" y="4991100"/>
              <a:chExt cx="3805748" cy="143404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4835062" y="4991100"/>
                <a:ext cx="3805748" cy="2963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 중</a:t>
                </a:r>
                <a:endParaRPr lang="ko-KR" altLang="en-US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4835062" y="5287488"/>
                <a:ext cx="3805748" cy="1137654"/>
              </a:xfrm>
              <a:prstGeom prst="roundRect">
                <a:avLst>
                  <a:gd name="adj" fmla="val 1516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36000" rtlCol="0" anchor="t" anchorCtr="0"/>
              <a:lstStyle/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작업자 </a:t>
                </a:r>
                <a: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-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 사용 전 안전점검 및 파손품 즉시 교체 요구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관리감독자</a:t>
                </a:r>
                <a: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-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파손품 즉시교체 및 공구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daily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안전점검 실시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0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공구 항시 정리정돈 및 지정된 장소에 보관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75705" y="708695"/>
            <a:ext cx="3826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안전검사 및 건설기계 </a:t>
            </a:r>
            <a:r>
              <a:rPr lang="ko-KR" altLang="en-US" sz="1600" b="1" dirty="0" err="1" smtClean="0"/>
              <a:t>검사필증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33600" y="1772816"/>
            <a:ext cx="2880320" cy="388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검사필증</a:t>
            </a:r>
            <a:r>
              <a:rPr lang="en-US" altLang="ko-KR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8990" y="1772816"/>
            <a:ext cx="2880320" cy="388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검사필증</a:t>
            </a:r>
            <a:r>
              <a:rPr lang="en-US" altLang="ko-KR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H="1">
            <a:off x="890464" y="24364"/>
            <a:ext cx="3318217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유해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위험기구 관리계획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85230" y="708695"/>
            <a:ext cx="3826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유해</a:t>
            </a:r>
            <a:r>
              <a:rPr lang="en-US" altLang="ko-KR" sz="1600" b="1" dirty="0" smtClean="0"/>
              <a:t>·</a:t>
            </a:r>
            <a:r>
              <a:rPr lang="ko-KR" altLang="en-US" sz="1600" b="1" dirty="0" err="1" smtClean="0"/>
              <a:t>위험기구별</a:t>
            </a:r>
            <a:r>
              <a:rPr lang="ko-KR" altLang="en-US" sz="1600" b="1" dirty="0" smtClean="0"/>
              <a:t> 주요 점검항목</a:t>
            </a:r>
            <a:endParaRPr lang="en-US" altLang="ko-KR" sz="1400" dirty="0" smtClean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93" y="1179623"/>
            <a:ext cx="4378726" cy="50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04" y="1179624"/>
            <a:ext cx="4442471" cy="506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 flipH="1">
            <a:off x="899989" y="24364"/>
            <a:ext cx="3318217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유해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위험기구 관리계획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880939" y="24364"/>
            <a:ext cx="282769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화학물질 관리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74791"/>
              </p:ext>
            </p:extLst>
          </p:nvPr>
        </p:nvGraphicFramePr>
        <p:xfrm>
          <a:off x="1395413" y="1196753"/>
          <a:ext cx="9720261" cy="216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379"/>
                <a:gridCol w="2198379"/>
                <a:gridCol w="1786743"/>
                <a:gridCol w="1986357"/>
                <a:gridCol w="1550403"/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물질명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사용량</a:t>
                      </a:r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주요위험성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PVC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접착제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MSDS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참조하여 기재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냉동기 냉매 보충용</a:t>
                      </a: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25kg</a:t>
                      </a: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부동액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용접용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0.5kg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용접용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20kg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WD-40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윤활제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0.1kg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66180" y="708695"/>
            <a:ext cx="3826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사용물질 현황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3559" y="3400425"/>
            <a:ext cx="270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MSDS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 첨부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66180" y="3851945"/>
            <a:ext cx="1913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관리계획</a:t>
            </a:r>
            <a:endParaRPr lang="en-US" altLang="ko-KR" sz="14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404408" y="4293096"/>
            <a:ext cx="9730316" cy="2088232"/>
            <a:chOff x="651933" y="4293096"/>
            <a:chExt cx="9730316" cy="2088232"/>
          </a:xfrm>
        </p:grpSpPr>
        <p:grpSp>
          <p:nvGrpSpPr>
            <p:cNvPr id="8" name="그룹 7"/>
            <p:cNvGrpSpPr/>
            <p:nvPr/>
          </p:nvGrpSpPr>
          <p:grpSpPr>
            <a:xfrm>
              <a:off x="651933" y="4293096"/>
              <a:ext cx="2395445" cy="2088232"/>
              <a:chOff x="759421" y="4293096"/>
              <a:chExt cx="2300412" cy="208823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759421" y="4293096"/>
                <a:ext cx="2300412" cy="2963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 전</a:t>
                </a:r>
                <a:endParaRPr lang="ko-KR" altLang="en-US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59421" y="4651770"/>
                <a:ext cx="2300412" cy="1729558"/>
              </a:xfrm>
              <a:prstGeom prst="roundRect">
                <a:avLst>
                  <a:gd name="adj" fmla="val 1516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36000" rtlCol="0" anchor="t" anchorCtr="0"/>
              <a:lstStyle/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사용물질의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확보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(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필요시 원청에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제공 요청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작업자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교육 실시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요구하는 보호구 준비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소분 사용 시 용기에 경고표지 부착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산업안전보건법 시행령 별표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22]</a:t>
                </a:r>
                <a:b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물질 취급 시 배치전건강진단 실시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405236" y="4293096"/>
              <a:ext cx="2316119" cy="2088232"/>
              <a:chOff x="3427887" y="4293096"/>
              <a:chExt cx="2425005" cy="2088232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427887" y="4293096"/>
                <a:ext cx="2425005" cy="2963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 중</a:t>
                </a:r>
                <a:endParaRPr lang="ko-KR" altLang="en-US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27887" y="4651770"/>
                <a:ext cx="2425005" cy="1729558"/>
              </a:xfrm>
              <a:prstGeom prst="roundRect">
                <a:avLst>
                  <a:gd name="adj" fmla="val 1516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36000" rtlCol="0" anchor="t" anchorCtr="0"/>
              <a:lstStyle/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현장비치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(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작업자가 쉽게 볼 수 있는 곳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작업자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숙지여부 인터뷰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요구하는 보호구 착용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반드시 지정된 장소에 보관</a:t>
                </a: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[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산업안전보건법 시행령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별표</a:t>
                </a: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22]</a:t>
                </a:r>
                <a:b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0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물질 취급 시 특수건강진단 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실시</a:t>
                </a:r>
                <a:endParaRPr lang="en-US" altLang="ko-KR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endParaRPr lang="en-US" altLang="ko-KR" sz="10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061714" y="4293096"/>
              <a:ext cx="4320535" cy="2088232"/>
              <a:chOff x="6061714" y="4293096"/>
              <a:chExt cx="4320535" cy="2088232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6061715" y="4293096"/>
                <a:ext cx="2684352" cy="29638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 후</a:t>
                </a:r>
                <a:endParaRPr lang="ko-KR" altLang="en-US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6061714" y="4651770"/>
                <a:ext cx="4320535" cy="1729558"/>
              </a:xfrm>
              <a:prstGeom prst="roundRect">
                <a:avLst>
                  <a:gd name="adj" fmla="val 1516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36000" rtlCol="0" anchor="t" anchorCtr="0"/>
              <a:lstStyle/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작업 후 회수하여 가져갈 것</a:t>
                </a:r>
                <a:endPara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부득이하게 현장 보관 시 아래정보를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표시한 안내표지 및 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MSDS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부착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[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보관기간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담당자 이름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연락처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0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물질명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</a:t>
                </a: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화학물질이 뭍은 보호구 폐기처분</a:t>
                </a:r>
                <a:endPara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20000"/>
                  </a:lnSpc>
                  <a:spcAft>
                    <a:spcPts val="500"/>
                  </a:spcAft>
                  <a:buFont typeface="+mj-ea"/>
                  <a:buAutoNum type="circleNumDbPlain"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작업 중 일부 누출 시 누출장소 청소</a:t>
                </a:r>
                <a:endPara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19039" y="24364"/>
            <a:ext cx="363881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근로자 건강진단 실시계획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64501"/>
              </p:ext>
            </p:extLst>
          </p:nvPr>
        </p:nvGraphicFramePr>
        <p:xfrm>
          <a:off x="1433514" y="756698"/>
          <a:ext cx="9701211" cy="5068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580"/>
                <a:gridCol w="2298844"/>
                <a:gridCol w="1789795"/>
                <a:gridCol w="1789795"/>
                <a:gridCol w="1920505"/>
                <a:gridCol w="597692"/>
              </a:tblGrid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특수건강진단 대상 유해인자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투입일자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</a:t>
                      </a:r>
                      <a:r>
                        <a:rPr lang="ko-KR" altLang="en-US" sz="1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 검진일자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특수건강진단 일자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3192" y="5918131"/>
            <a:ext cx="812762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전 검진 대상물질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산업안전보건법 시행규칙 별표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</a:p>
          <a:p>
            <a:pPr marL="93663" indent="-93663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특수건강진단 실시 시기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산업안전보건법 시행규칙 별표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>
          <a:xfrm>
            <a:off x="1367354" y="987075"/>
            <a:ext cx="7200000" cy="5423250"/>
          </a:xfrm>
        </p:spPr>
        <p:txBody>
          <a:bodyPr/>
          <a:lstStyle/>
          <a:p>
            <a:pPr latinLnBrk="0"/>
            <a:r>
              <a:rPr lang="en-US" altLang="ko-KR" sz="1100" b="1" dirty="0" smtClean="0">
                <a:latin typeface="맑은 고딕" pitchFamily="50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공사 개요</a:t>
            </a:r>
          </a:p>
          <a:p>
            <a:pPr latinLnBrk="0"/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안전보건방침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안전보건 관리 조직도</a:t>
            </a:r>
          </a:p>
          <a:p>
            <a:pPr latinLnBrk="0"/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비상대응 계획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100" b="1" dirty="0">
                <a:latin typeface="맑은 고딕" pitchFamily="50" charset="-127"/>
              </a:rPr>
              <a:t>작업 유해위험요인 파악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6. </a:t>
            </a:r>
            <a:r>
              <a:rPr lang="ko-KR" altLang="en-US" sz="1100" b="1" dirty="0">
                <a:latin typeface="맑은 고딕" pitchFamily="50" charset="-127"/>
              </a:rPr>
              <a:t>작업자 교육</a:t>
            </a:r>
            <a:r>
              <a:rPr lang="en-US" altLang="ko-KR" sz="1100" b="1" dirty="0">
                <a:latin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</a:rPr>
              <a:t>훈련 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7. </a:t>
            </a:r>
            <a:r>
              <a:rPr lang="ko-KR" altLang="en-US" sz="1100" b="1" dirty="0">
                <a:latin typeface="맑은 고딕" pitchFamily="50" charset="-127"/>
              </a:rPr>
              <a:t>안전보건 점검계획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8. </a:t>
            </a:r>
            <a:r>
              <a:rPr lang="ko-KR" altLang="en-US" sz="1100" b="1" dirty="0">
                <a:latin typeface="맑은 고딕" pitchFamily="50" charset="-127"/>
              </a:rPr>
              <a:t>유해</a:t>
            </a:r>
            <a:r>
              <a:rPr lang="en-US" altLang="ko-KR" sz="1100" b="1" dirty="0">
                <a:latin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</a:rPr>
              <a:t>위험기구 관리계획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9. </a:t>
            </a:r>
            <a:r>
              <a:rPr lang="ko-KR" altLang="en-US" sz="1100" b="1" dirty="0">
                <a:latin typeface="맑은 고딕" pitchFamily="50" charset="-127"/>
              </a:rPr>
              <a:t>화학물질 관리 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10. </a:t>
            </a:r>
            <a:r>
              <a:rPr lang="ko-KR" altLang="en-US" sz="1100" b="1" dirty="0">
                <a:latin typeface="맑은 고딕" pitchFamily="50" charset="-127"/>
              </a:rPr>
              <a:t>근로자 건강진단 실시계획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11. </a:t>
            </a:r>
            <a:r>
              <a:rPr lang="ko-KR" altLang="en-US" sz="1100" b="1" dirty="0">
                <a:latin typeface="맑은 고딕" pitchFamily="50" charset="-127"/>
              </a:rPr>
              <a:t>개인보호구 지급</a:t>
            </a:r>
            <a:r>
              <a:rPr lang="en-US" altLang="ko-KR" sz="1100" b="1" dirty="0">
                <a:latin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</a:rPr>
              <a:t>관리 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12. </a:t>
            </a:r>
            <a:r>
              <a:rPr lang="ko-KR" altLang="en-US" sz="1100" b="1" dirty="0">
                <a:latin typeface="맑은 고딕" pitchFamily="50" charset="-127"/>
              </a:rPr>
              <a:t>산소</a:t>
            </a:r>
            <a:r>
              <a:rPr lang="en-US" altLang="ko-KR" sz="1100" b="1" dirty="0">
                <a:latin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</a:rPr>
              <a:t>유해가스 농도 측정기 관리계획</a:t>
            </a: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13. </a:t>
            </a:r>
            <a:r>
              <a:rPr lang="ko-KR" altLang="en-US" sz="1100" b="1" dirty="0">
                <a:latin typeface="맑은 고딕" pitchFamily="50" charset="-127"/>
              </a:rPr>
              <a:t>안전보건관리비 사용계획</a:t>
            </a:r>
            <a:endParaRPr lang="en-US" altLang="ko-KR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100" b="1" dirty="0">
                <a:latin typeface="맑은 고딕" pitchFamily="50" charset="-127"/>
              </a:rPr>
              <a:t>14. </a:t>
            </a:r>
            <a:r>
              <a:rPr lang="ko-KR" altLang="en-US" sz="1100" b="1" dirty="0">
                <a:latin typeface="맑은 고딕" pitchFamily="50" charset="-127"/>
              </a:rPr>
              <a:t>주요위험요인에 대한 안전대책 수립</a:t>
            </a:r>
          </a:p>
          <a:p>
            <a:pPr latinLnBrk="0"/>
            <a:endParaRPr lang="ko-KR" altLang="en-US" sz="1100" b="1" dirty="0">
              <a:latin typeface="맑은 고딕" pitchFamily="50" charset="-127"/>
            </a:endParaRPr>
          </a:p>
          <a:p>
            <a:pPr latinLnBrk="0"/>
            <a:r>
              <a:rPr lang="en-US" altLang="ko-KR" sz="1000" b="1" dirty="0">
                <a:latin typeface="맑은 고딕" panose="020B0503020000020004" pitchFamily="50" charset="-127"/>
              </a:rPr>
              <a:t>*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유첨</a:t>
            </a:r>
            <a:r>
              <a:rPr lang="ko-KR" altLang="en-US" sz="1000" b="1" dirty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</a:rPr>
              <a:t>#1. </a:t>
            </a:r>
            <a:r>
              <a:rPr lang="ko-KR" altLang="en-US" sz="1000" b="1" dirty="0">
                <a:latin typeface="맑은 고딕" panose="020B0503020000020004" pitchFamily="50" charset="-127"/>
              </a:rPr>
              <a:t>산재보험 </a:t>
            </a:r>
            <a:r>
              <a:rPr lang="ko-KR" altLang="en-US" sz="1000" b="1" dirty="0" err="1">
                <a:latin typeface="맑은 고딕" panose="020B0503020000020004" pitchFamily="50" charset="-127"/>
              </a:rPr>
              <a:t>가입증명원</a:t>
            </a:r>
            <a:r>
              <a:rPr lang="ko-KR" altLang="en-US" sz="1000" b="1" dirty="0">
                <a:latin typeface="맑은 고딕" panose="020B0503020000020004" pitchFamily="50" charset="-127"/>
              </a:rPr>
              <a:t> </a:t>
            </a:r>
            <a:endParaRPr lang="en-US" altLang="ko-KR" sz="1000" b="1" dirty="0">
              <a:latin typeface="맑은 고딕" panose="020B0503020000020004" pitchFamily="50" charset="-127"/>
            </a:endParaRPr>
          </a:p>
          <a:p>
            <a:pPr latinLnBrk="0"/>
            <a:r>
              <a:rPr lang="en-US" altLang="ko-KR" sz="1000" b="1" dirty="0">
                <a:latin typeface="맑은 고딕" panose="020B0503020000020004" pitchFamily="50" charset="-127"/>
              </a:rPr>
              <a:t>        #2. </a:t>
            </a:r>
            <a:r>
              <a:rPr lang="ko-KR" altLang="en-US" sz="1000" b="1" dirty="0">
                <a:latin typeface="맑은 고딕" panose="020B0503020000020004" pitchFamily="50" charset="-127"/>
              </a:rPr>
              <a:t>물질안전보건자료</a:t>
            </a:r>
            <a:r>
              <a:rPr lang="en-US" altLang="ko-KR" sz="1000" b="1" dirty="0">
                <a:latin typeface="맑은 고딕" panose="020B0503020000020004" pitchFamily="50" charset="-127"/>
              </a:rPr>
              <a:t>(MSDS)</a:t>
            </a:r>
            <a:endParaRPr lang="ko-KR" altLang="en-US" sz="1000" b="1" dirty="0"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>
          <a:xfrm>
            <a:off x="948600" y="529500"/>
            <a:ext cx="5445125" cy="527775"/>
          </a:xfrm>
        </p:spPr>
        <p:txBody>
          <a:bodyPr/>
          <a:lstStyle/>
          <a:p>
            <a:r>
              <a:rPr lang="ko-KR" altLang="en-US" sz="2000" smtClean="0"/>
              <a:t>목  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19039" y="24364"/>
            <a:ext cx="375102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개인보호구 지급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관리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04280" y="708695"/>
            <a:ext cx="778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보호구 지급기준</a:t>
            </a:r>
            <a:endParaRPr lang="en-US" altLang="ko-KR" sz="1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06900"/>
              </p:ext>
            </p:extLst>
          </p:nvPr>
        </p:nvGraphicFramePr>
        <p:xfrm>
          <a:off x="1433514" y="1124744"/>
          <a:ext cx="9710736" cy="4968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223"/>
                <a:gridCol w="3521136"/>
                <a:gridCol w="2741426"/>
                <a:gridCol w="1449951"/>
              </a:tblGrid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지급대상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교체주기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안전화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안전모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손상 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방독마스크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방진마스크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고소작업자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보안경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 작업자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 장갑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 작업자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화학복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절연보호구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안면보호구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앞치마 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각반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내산장화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공기호흡기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(SCBA)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192" y="6161268"/>
            <a:ext cx="8127629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</a:pP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보호구 안전인증을 득한 제품 선정</a:t>
            </a:r>
            <a:endParaRPr lang="en-US" altLang="ko-KR" sz="1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19039" y="24364"/>
            <a:ext cx="4911602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산소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유해가스 농도 측정기 관리계획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4394"/>
              </p:ext>
            </p:extLst>
          </p:nvPr>
        </p:nvGraphicFramePr>
        <p:xfrm>
          <a:off x="1433514" y="1153426"/>
          <a:ext cx="9682161" cy="197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7661"/>
                <a:gridCol w="2781640"/>
                <a:gridCol w="2781640"/>
                <a:gridCol w="1471220"/>
              </a:tblGrid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검교정일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산소농도 측정기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산소농도 측정기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복합가스농도 측정기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복합가스농도 측정기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가연성가스 농도 측정기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12788" y="3315399"/>
            <a:ext cx="842649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측정기 관리계획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400" b="1" dirty="0" smtClean="0"/>
              <a:t>1)</a:t>
            </a:r>
            <a:r>
              <a:rPr lang="ko-KR" altLang="en-US" sz="1400" b="1" dirty="0" smtClean="0"/>
              <a:t> 점검주기 </a:t>
            </a:r>
            <a:r>
              <a:rPr lang="en-US" altLang="ko-KR" sz="1400" dirty="0" smtClean="0"/>
              <a:t>: 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사용 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점검 항목</a:t>
            </a:r>
            <a:endParaRPr lang="en-US" altLang="ko-KR" sz="14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04280" y="708695"/>
            <a:ext cx="778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측정기 보유 현황</a:t>
            </a:r>
            <a:endParaRPr lang="en-US" altLang="ko-KR" sz="14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61726"/>
              </p:ext>
            </p:extLst>
          </p:nvPr>
        </p:nvGraphicFramePr>
        <p:xfrm>
          <a:off x="1692722" y="4391023"/>
          <a:ext cx="9432477" cy="1981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653"/>
                <a:gridCol w="3029668"/>
                <a:gridCol w="2597156"/>
              </a:tblGrid>
              <a:tr h="283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이상유무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작업에 맞는 적절한 측정기 구비 여부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 화면 이상유무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버튼의 이상유무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검지부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오염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파손유무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경고음 발생 등 음향장치 이상유무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검교정일자 만료유무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38089" y="24364"/>
            <a:ext cx="3549049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안전보건관리비 사용계획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2571"/>
              </p:ext>
            </p:extLst>
          </p:nvPr>
        </p:nvGraphicFramePr>
        <p:xfrm>
          <a:off x="1471614" y="1153426"/>
          <a:ext cx="7848450" cy="271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762"/>
                <a:gridCol w="2417598"/>
                <a:gridCol w="1172765"/>
                <a:gridCol w="3343325"/>
              </a:tblGrid>
              <a:tr h="2038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공사종류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고용노동부고시 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2020-63(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 산업안전보건관리비 계상 및 사용기준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직접재료비 ⓐ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간접재료비 ⓑ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직접노무비 ⓒ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발주자가 재료로제공하는 재료비ⓓ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대상액 ⓔ 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ⓐ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ⓑ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ⓓ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 ⓕ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고용노동부고시 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2020-63(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 산업안전보건관리비 계상 및 사용기준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기초액 ⓖ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대상액 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이상 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 미만인 경우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고용노동부고시 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2020-63(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건설업 산업안전보건관리비 계상 및 사용기준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별표</a:t>
                      </a:r>
                      <a:r>
                        <a:rPr lang="en-US" altLang="ko-KR" sz="7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산출근거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-1 </a:t>
                      </a:r>
                      <a:b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ⓔ가 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 미만 또는 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 이상인 경우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ⓐ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ⓑ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]*e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-2 </a:t>
                      </a:r>
                      <a:b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ⓔ가 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 이상 </a:t>
                      </a:r>
                      <a:r>
                        <a:rPr lang="en-US" altLang="ko-KR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9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 미만인 경우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ⓐ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ⓑ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ⓒ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]*e+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ⓖ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142380" y="708695"/>
            <a:ext cx="778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안전보건관리비 산출근거</a:t>
            </a:r>
            <a:endParaRPr lang="en-US" altLang="ko-KR" sz="14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4472564"/>
            <a:ext cx="3335268" cy="19043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03034" y="3886210"/>
            <a:ext cx="829295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발주자가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재료를 제공하거나 물품이 완제품의 형태로 제작 또는 납품되어 설치되는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ⓓ</a:t>
            </a:r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해당 재료비 또는 완제품의 가액을 대상액에 포함시킬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경우의 안전보건관리비는</a:t>
            </a:r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해당 재료비 또는 완제품의 가액을 포함시키지 않은 대상액을 기준으로 계상한 안전보건관리비의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배를 초과할 수 없다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034" y="4278218"/>
            <a:ext cx="829295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공사종류 및 규모별 안전관리비 계상 기준표 </a:t>
            </a:r>
            <a:r>
              <a:rPr lang="en-US" altLang="ko-KR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고용노동부고시 제</a:t>
            </a:r>
            <a:r>
              <a:rPr lang="en-US" altLang="ko-KR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2020-63, </a:t>
            </a:r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건설업 </a:t>
            </a: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산업안전보건관리비 계상 및 </a:t>
            </a:r>
            <a:r>
              <a:rPr lang="ko-KR" altLang="en-US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사용기준 별표</a:t>
            </a:r>
            <a:r>
              <a:rPr lang="en-US" altLang="ko-KR" sz="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227631" y="717811"/>
            <a:ext cx="348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안전보건관리비 사용내역서</a:t>
            </a:r>
            <a:endParaRPr lang="en-US" altLang="ko-KR" sz="1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68" y="1188592"/>
            <a:ext cx="3972225" cy="50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9" y="1188592"/>
            <a:ext cx="3895563" cy="506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flipH="1">
            <a:off x="938089" y="24364"/>
            <a:ext cx="3549049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안전보건관리비 사용계획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42875" y="745966"/>
            <a:ext cx="3229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안전보건관리비 사용계획서</a:t>
            </a:r>
            <a:endParaRPr lang="en-US" altLang="ko-KR" sz="1400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88592"/>
            <a:ext cx="3934445" cy="529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28564" y="24364"/>
            <a:ext cx="475450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주요위험요인에 대한 안전대책 수립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13805" y="743793"/>
            <a:ext cx="85787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수행하는 위험작업의 종류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endParaRPr lang="en-US" altLang="ko-KR" sz="1400" b="1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455093" y="1245518"/>
            <a:ext cx="8017941" cy="1079302"/>
            <a:chOff x="821578" y="5258593"/>
            <a:chExt cx="8017941" cy="1079302"/>
          </a:xfrm>
        </p:grpSpPr>
        <p:sp>
          <p:nvSpPr>
            <p:cNvPr id="5" name="TextBox 4"/>
            <p:cNvSpPr txBox="1"/>
            <p:nvPr/>
          </p:nvSpPr>
          <p:spPr>
            <a:xfrm>
              <a:off x="821579" y="5258593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 화기작업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2303" y="5258593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굴착작업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5835" y="5258593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밀폐공간작업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92214" y="5258593"/>
              <a:ext cx="1237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 고소작업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44791" y="5258593"/>
              <a:ext cx="2294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전기작업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정전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활선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1579" y="5649118"/>
              <a:ext cx="2086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중장비 사용 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6924" y="5649118"/>
              <a:ext cx="3449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 화학물질 취급 또는 노출위험 작업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78" y="6030118"/>
              <a:ext cx="778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기타 위험작업  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                                                                                                )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113805" y="2547126"/>
            <a:ext cx="7786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위험작업별</a:t>
            </a:r>
            <a:r>
              <a:rPr lang="ko-KR" altLang="en-US" sz="1600" b="1" dirty="0" smtClean="0"/>
              <a:t> 안전대책</a:t>
            </a:r>
            <a:endParaRPr lang="en-US" altLang="ko-KR" sz="1400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69857"/>
              </p:ext>
            </p:extLst>
          </p:nvPr>
        </p:nvGraphicFramePr>
        <p:xfrm>
          <a:off x="1559373" y="2996952"/>
          <a:ext cx="7846564" cy="3403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704"/>
                <a:gridCol w="2255704"/>
                <a:gridCol w="1795758"/>
                <a:gridCol w="1539398"/>
              </a:tblGrid>
              <a:tr h="291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작업종류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중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후</a:t>
                      </a:r>
                      <a:endParaRPr lang="ko-KR" altLang="en-US" sz="1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37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화기작업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고소작업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화학물질 취급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노출위험작업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19039" y="24364"/>
            <a:ext cx="4425893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첨부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산업재해보상보험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가입증명원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88" y="764704"/>
            <a:ext cx="7545288" cy="533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28564" y="24364"/>
            <a:ext cx="3103415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첨부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.2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화학물질의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MSDS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5663" r="32448" b="8073"/>
          <a:stretch/>
        </p:blipFill>
        <p:spPr bwMode="auto">
          <a:xfrm>
            <a:off x="2851820" y="764704"/>
            <a:ext cx="4114411" cy="526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2592601"/>
            <a:ext cx="12190413" cy="13258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 flipH="1">
            <a:off x="947614" y="24364"/>
            <a:ext cx="1514839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공사개요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9377"/>
              </p:ext>
            </p:extLst>
          </p:nvPr>
        </p:nvGraphicFramePr>
        <p:xfrm>
          <a:off x="1605531" y="5259328"/>
          <a:ext cx="7242003" cy="1122000"/>
        </p:xfrm>
        <a:graphic>
          <a:graphicData uri="http://schemas.openxmlformats.org/drawingml/2006/table">
            <a:tbl>
              <a:tblPr firstRow="1" bandRow="1"/>
              <a:tblGrid>
                <a:gridCol w="1421015"/>
                <a:gridCol w="1455247"/>
                <a:gridCol w="1455247"/>
                <a:gridCol w="1455247"/>
                <a:gridCol w="1455247"/>
              </a:tblGrid>
              <a:tr h="1610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사망자수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재해자수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재해일수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177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재해자수 및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재해일수는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사망자 제외한 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09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25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851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4172" y="764704"/>
            <a:ext cx="7537641" cy="453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1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업체명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가나다라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업체주소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동작구 상도로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3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등록번호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321-00-12345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산업재해보험 관리번호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321-00-12345-0</a:t>
            </a:r>
          </a:p>
          <a:p>
            <a:pPr>
              <a:lnSpc>
                <a:spcPct val="13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공사정보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1)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작업명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△△△ 설비 개선 공사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2)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공사장소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 기계실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3)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작업기간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0000. 00. 00 ~ 0000. 00. 00 (15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4)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작업금액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\150,000,000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5)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위험작업 종류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주  작 업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화기작업   □ 일반작업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보충작업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□ 굴착작업   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중량물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   □ 밀폐공간작업   □고소작업   □전기작업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화학물질 취급 또는 노출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6)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 하도급 현황 :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산업재해 발생 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58404" y="24364"/>
            <a:ext cx="202780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안전보건방침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43645" y="708695"/>
            <a:ext cx="4396989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본사 안전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보건 방침</a:t>
            </a:r>
            <a:endParaRPr lang="en-US" altLang="ko-KR" sz="1600" dirty="0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66817" y="708695"/>
            <a:ext cx="3623295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당 현장 안전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보건 방침</a:t>
            </a:r>
            <a:endParaRPr lang="en-US" altLang="ko-KR" sz="1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1909" r="13387" b="2126"/>
          <a:stretch/>
        </p:blipFill>
        <p:spPr bwMode="auto">
          <a:xfrm>
            <a:off x="1174183" y="1257550"/>
            <a:ext cx="4011734" cy="5195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0" y="1122719"/>
            <a:ext cx="4395093" cy="554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8" idx="3"/>
          </p:cNvCxnSpPr>
          <p:nvPr/>
        </p:nvCxnSpPr>
        <p:spPr>
          <a:xfrm>
            <a:off x="5438775" y="2643931"/>
            <a:ext cx="32116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 flipH="1">
            <a:off x="957139" y="24364"/>
            <a:ext cx="288701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안전보건관리 조직도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29565"/>
              </p:ext>
            </p:extLst>
          </p:nvPr>
        </p:nvGraphicFramePr>
        <p:xfrm>
          <a:off x="6918719" y="2384533"/>
          <a:ext cx="1731728" cy="518796"/>
        </p:xfrm>
        <a:graphic>
          <a:graphicData uri="http://schemas.openxmlformats.org/drawingml/2006/table">
            <a:tbl>
              <a:tblPr firstRow="1" bandRow="1"/>
              <a:tblGrid>
                <a:gridCol w="872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9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안전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보건 담당자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김산삼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42205"/>
              </p:ext>
            </p:extLst>
          </p:nvPr>
        </p:nvGraphicFramePr>
        <p:xfrm>
          <a:off x="4569208" y="3229093"/>
          <a:ext cx="1731728" cy="518796"/>
        </p:xfrm>
        <a:graphic>
          <a:graphicData uri="http://schemas.openxmlformats.org/drawingml/2006/table">
            <a:tbl>
              <a:tblPr firstRow="1" bandRow="1"/>
              <a:tblGrid>
                <a:gridCol w="860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관리감독자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김수우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38403"/>
              </p:ext>
            </p:extLst>
          </p:nvPr>
        </p:nvGraphicFramePr>
        <p:xfrm>
          <a:off x="2035558" y="3229093"/>
          <a:ext cx="1731728" cy="518796"/>
        </p:xfrm>
        <a:graphic>
          <a:graphicData uri="http://schemas.openxmlformats.org/drawingml/2006/table">
            <a:tbl>
              <a:tblPr firstRow="1" bandRow="1"/>
              <a:tblGrid>
                <a:gridCol w="8695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관리감독자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홍인삼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63308"/>
              </p:ext>
            </p:extLst>
          </p:nvPr>
        </p:nvGraphicFramePr>
        <p:xfrm>
          <a:off x="6931893" y="3229093"/>
          <a:ext cx="1731728" cy="518796"/>
        </p:xfrm>
        <a:graphic>
          <a:graphicData uri="http://schemas.openxmlformats.org/drawingml/2006/table">
            <a:tbl>
              <a:tblPr firstRow="1" bandRow="1"/>
              <a:tblGrid>
                <a:gridCol w="859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2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관리감독자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부장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안미양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29" idx="2"/>
            <a:endCxn id="12" idx="0"/>
          </p:cNvCxnSpPr>
          <p:nvPr/>
        </p:nvCxnSpPr>
        <p:spPr>
          <a:xfrm rot="5400000">
            <a:off x="3760022" y="1554042"/>
            <a:ext cx="816451" cy="2533650"/>
          </a:xfrm>
          <a:prstGeom prst="bentConnector3">
            <a:avLst>
              <a:gd name="adj1" fmla="val 762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9" idx="2"/>
            <a:endCxn id="13" idx="0"/>
          </p:cNvCxnSpPr>
          <p:nvPr/>
        </p:nvCxnSpPr>
        <p:spPr>
          <a:xfrm rot="16200000" flipH="1">
            <a:off x="6208189" y="1639524"/>
            <a:ext cx="816451" cy="2362685"/>
          </a:xfrm>
          <a:prstGeom prst="bentConnector3">
            <a:avLst>
              <a:gd name="adj1" fmla="val 762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50959"/>
              </p:ext>
            </p:extLst>
          </p:nvPr>
        </p:nvGraphicFramePr>
        <p:xfrm>
          <a:off x="4569208" y="1246146"/>
          <a:ext cx="1731730" cy="518796"/>
        </p:xfrm>
        <a:graphic>
          <a:graphicData uri="http://schemas.openxmlformats.org/drawingml/2006/table">
            <a:tbl>
              <a:tblPr firstRow="1" bandRow="1"/>
              <a:tblGrid>
                <a:gridCol w="864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안전보건관리책임자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42381" y="692696"/>
            <a:ext cx="3426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안전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보건 관리조직</a:t>
            </a:r>
            <a:endParaRPr lang="en-US" altLang="ko-KR" sz="1600" dirty="0" smtClean="0"/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142381" y="3954299"/>
            <a:ext cx="1954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직무 내용</a:t>
            </a:r>
            <a:endParaRPr lang="en-US" altLang="ko-KR" sz="16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473839" y="4383123"/>
            <a:ext cx="8262616" cy="2040537"/>
            <a:chOff x="539552" y="3645024"/>
            <a:chExt cx="8025461" cy="2814042"/>
          </a:xfrm>
        </p:grpSpPr>
        <p:sp>
          <p:nvSpPr>
            <p:cNvPr id="20" name="오각형 19"/>
            <p:cNvSpPr/>
            <p:nvPr/>
          </p:nvSpPr>
          <p:spPr>
            <a:xfrm>
              <a:off x="539552" y="3645024"/>
              <a:ext cx="1944216" cy="36004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안전보건관리책임자</a:t>
              </a:r>
              <a:endParaRPr lang="en-US" altLang="ko-KR" sz="9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9552" y="4082802"/>
              <a:ext cx="1944216" cy="2376264"/>
            </a:xfrm>
            <a:prstGeom prst="roundRect">
              <a:avLst>
                <a:gd name="adj" fmla="val 151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보건 방침 수립</a:t>
              </a:r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보건 관리 업무 총괄 지휘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안전관리계획의 적정성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</a:t>
              </a:r>
              <a:endPara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산업안전보건법 상 사업주의 의무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주체</a:t>
              </a:r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책임자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안전보건담당자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감독자 업무 지휘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endPara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5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현장의 안전관리계획 이행실태</a:t>
              </a: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점검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오각형 21"/>
            <p:cNvSpPr/>
            <p:nvPr/>
          </p:nvSpPr>
          <p:spPr>
            <a:xfrm>
              <a:off x="2555776" y="3645024"/>
              <a:ext cx="1944216" cy="36004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책임자</a:t>
              </a:r>
              <a:endPara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555776" y="4082802"/>
              <a:ext cx="1944216" cy="2376264"/>
            </a:xfrm>
            <a:prstGeom prst="roundRect">
              <a:avLst>
                <a:gd name="adj" fmla="val 151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당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현장의 안전보건업무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총괄지휘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원청에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 안전개선 요청 및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건의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원청의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안전활동요구에 대한 협조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안전보건계획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수립 및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총괄관리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위험성평가 총괄관리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원청의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유해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위험정보 수신 및 관리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안전점검 및 작업자 시정조치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</a:t>
              </a: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비상대응 및 비상상황 총괄지휘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오각형 23"/>
            <p:cNvSpPr/>
            <p:nvPr/>
          </p:nvSpPr>
          <p:spPr>
            <a:xfrm>
              <a:off x="4604573" y="3645024"/>
              <a:ext cx="1944216" cy="36004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</a:t>
              </a:r>
              <a:r>
                <a:rPr lang="en-US" altLang="ko-KR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보건 담당자</a:t>
              </a:r>
              <a:endPara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604573" y="4082802"/>
              <a:ext cx="1944216" cy="2376264"/>
            </a:xfrm>
            <a:prstGeom prst="roundRect">
              <a:avLst>
                <a:gd name="adj" fmla="val 151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관리감독자에 대한 지도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조언</a:t>
              </a:r>
              <a:endPara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현장 안전점검 및 작업자 시정조치 요구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안전보건계획 충실 이행 확인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위험성평가 관리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작업자 안전교육 및 지도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조언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적격보호구 선정 및 지급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비상대응 및 사고조사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 산업재해 예방을 위한 활동</a:t>
              </a:r>
              <a:endPara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오각형 25"/>
            <p:cNvSpPr/>
            <p:nvPr/>
          </p:nvSpPr>
          <p:spPr>
            <a:xfrm>
              <a:off x="6620797" y="3645024"/>
              <a:ext cx="1944216" cy="36004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관리감독자</a:t>
              </a:r>
              <a:endPara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620797" y="4082802"/>
              <a:ext cx="1944216" cy="2376264"/>
            </a:xfrm>
            <a:prstGeom prst="roundRect">
              <a:avLst>
                <a:gd name="adj" fmla="val 1516"/>
              </a:avLst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작업장 정리정돈 및 청결 유지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작업자 안전교육 및 지도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조언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안전점검 및 불안전요소 제거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비상대응 및 사고 시 응급조치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위험기계기구 안전성 확인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수시 위험요인 발굴</a:t>
              </a: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제거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안전보건계획의 충실 이행</a:t>
              </a:r>
              <a:endPara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  <a:spcAft>
                  <a:spcPts val="400"/>
                </a:spcAft>
                <a:buFont typeface="Wingdings" panose="05000000000000000000" pitchFamily="2" charset="2"/>
                <a:buChar char="§"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위험성평가 실시</a:t>
              </a:r>
              <a:endPara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연결선 27"/>
          <p:cNvCxnSpPr>
            <a:stCxn id="16" idx="2"/>
            <a:endCxn id="11" idx="0"/>
          </p:cNvCxnSpPr>
          <p:nvPr/>
        </p:nvCxnSpPr>
        <p:spPr>
          <a:xfrm flipH="1">
            <a:off x="5435072" y="1764942"/>
            <a:ext cx="1" cy="14641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32540"/>
              </p:ext>
            </p:extLst>
          </p:nvPr>
        </p:nvGraphicFramePr>
        <p:xfrm>
          <a:off x="4569208" y="1893846"/>
          <a:ext cx="1731729" cy="518796"/>
        </p:xfrm>
        <a:graphic>
          <a:graphicData uri="http://schemas.openxmlformats.org/drawingml/2006/table">
            <a:tbl>
              <a:tblPr firstRow="1" bandRow="1"/>
              <a:tblGrid>
                <a:gridCol w="864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21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 책임자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상무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이차돌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46" marR="84446" marT="45879" marB="45879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0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123330" y="708695"/>
            <a:ext cx="8218735" cy="78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법정교육 </a:t>
            </a:r>
            <a:r>
              <a:rPr lang="ko-KR" altLang="en-US" sz="1600" b="1" dirty="0" err="1" smtClean="0"/>
              <a:t>이수증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안전보건총괄책임자 및 안전보건 담당자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관리감독자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81225" y="1772816"/>
            <a:ext cx="2880320" cy="388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안전보건총괄책임자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6615" y="1772816"/>
            <a:ext cx="2880320" cy="388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관리감독자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H="1">
            <a:off x="938089" y="24364"/>
            <a:ext cx="2887010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안전보건관리 조직도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976189" y="24364"/>
            <a:ext cx="211756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비상대응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61430" y="708695"/>
            <a:ext cx="8218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비상대응 조직도</a:t>
            </a:r>
            <a:endParaRPr lang="en-US" altLang="ko-KR" sz="1400" dirty="0" smtClean="0"/>
          </a:p>
        </p:txBody>
      </p:sp>
      <p:sp>
        <p:nvSpPr>
          <p:cNvPr id="4" name="Line 26"/>
          <p:cNvSpPr>
            <a:spLocks noChangeShapeType="1"/>
          </p:cNvSpPr>
          <p:nvPr/>
        </p:nvSpPr>
        <p:spPr bwMode="auto">
          <a:xfrm flipV="1">
            <a:off x="2406210" y="2503090"/>
            <a:ext cx="6243550" cy="19197"/>
          </a:xfrm>
          <a:prstGeom prst="line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5381584" y="1401224"/>
            <a:ext cx="0" cy="1111464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2406210" y="2522289"/>
            <a:ext cx="0" cy="34966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 flipH="1">
            <a:off x="8325887" y="2978880"/>
            <a:ext cx="6636" cy="323051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1412956" y="3728352"/>
            <a:ext cx="1944216" cy="813814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공기호흡기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들것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해드폰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휴대</a:t>
            </a:r>
            <a:endParaRPr lang="en-US" altLang="ko-KR" sz="1000" b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12956" y="4693175"/>
            <a:ext cx="1944216" cy="1466325"/>
          </a:xfrm>
          <a:prstGeom prst="roundRect">
            <a:avLst>
              <a:gd name="adj" fmla="val 151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피해 지역 응급 복구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 공사 진행</a:t>
            </a:r>
            <a:r>
              <a:rPr lang="en-US" altLang="ko-KR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및 인력 동원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854"/>
              </p:ext>
            </p:extLst>
          </p:nvPr>
        </p:nvGraphicFramePr>
        <p:xfrm>
          <a:off x="4407168" y="1317198"/>
          <a:ext cx="1959482" cy="66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281">
                <a:tc gridSpan="2">
                  <a:txBody>
                    <a:bodyPr/>
                    <a:lstStyle/>
                    <a:p>
                      <a:pPr algn="ctr" ea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 소장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차장 최상무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010-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2000-1234</a:t>
                      </a: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39689"/>
              </p:ext>
            </p:extLst>
          </p:nvPr>
        </p:nvGraphicFramePr>
        <p:xfrm>
          <a:off x="1398098" y="2892760"/>
          <a:ext cx="1959482" cy="74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840">
                <a:tc gridSpan="2">
                  <a:txBody>
                    <a:bodyPr/>
                    <a:lstStyle/>
                    <a:p>
                      <a:pPr algn="ctr" ea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0"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인명조치반</a:t>
                      </a:r>
                      <a:endParaRPr kumimoji="0"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차장  </a:t>
                      </a:r>
                      <a:r>
                        <a:rPr lang="ko-KR" altLang="en-US" sz="1000" b="1" baseline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김석공</a:t>
                      </a:r>
                      <a:endParaRPr lang="en-US" altLang="ko-KR" sz="1000" b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010-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9851-1234</a:t>
                      </a: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오각형 11"/>
          <p:cNvSpPr/>
          <p:nvPr/>
        </p:nvSpPr>
        <p:spPr>
          <a:xfrm>
            <a:off x="3485922" y="3728352"/>
            <a:ext cx="1944216" cy="813814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공기호흡기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해드폰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휴대</a:t>
            </a:r>
            <a:endParaRPr lang="en-US" altLang="ko-KR" sz="1000" b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85922" y="4693175"/>
            <a:ext cx="1944216" cy="1466325"/>
          </a:xfrm>
          <a:prstGeom prst="roundRect">
            <a:avLst>
              <a:gd name="adj" fmla="val 151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응급조치 및 병원후송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재해자 상황 파악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목격자 확보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보존 및 이원통제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안전팀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상황보고 및 업무 협조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80572"/>
              </p:ext>
            </p:extLst>
          </p:nvPr>
        </p:nvGraphicFramePr>
        <p:xfrm>
          <a:off x="3471064" y="2892760"/>
          <a:ext cx="1959482" cy="74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840">
                <a:tc gridSpan="2">
                  <a:txBody>
                    <a:bodyPr/>
                    <a:lstStyle/>
                    <a:p>
                      <a:pPr algn="ctr" ea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0"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비상조치반</a:t>
                      </a:r>
                      <a:endParaRPr kumimoji="0"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과장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조과학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010-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5000-3123</a:t>
                      </a: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오각형 14"/>
          <p:cNvSpPr/>
          <p:nvPr/>
        </p:nvSpPr>
        <p:spPr>
          <a:xfrm>
            <a:off x="5589420" y="3728352"/>
            <a:ext cx="1944216" cy="813814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유도봉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해드폰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휴대</a:t>
            </a:r>
            <a:endParaRPr lang="en-US" altLang="ko-KR" sz="1000" b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9420" y="4693175"/>
            <a:ext cx="1944216" cy="1466325"/>
          </a:xfrm>
          <a:prstGeom prst="roundRect">
            <a:avLst>
              <a:gd name="adj" fmla="val 151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및 관련 기관 보고 및 상황 전파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재해 및 복구상황 보고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응급 기자재 확보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3179"/>
              </p:ext>
            </p:extLst>
          </p:nvPr>
        </p:nvGraphicFramePr>
        <p:xfrm>
          <a:off x="5574562" y="2892760"/>
          <a:ext cx="1959482" cy="74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840">
                <a:tc gridSpan="2">
                  <a:txBody>
                    <a:bodyPr/>
                    <a:lstStyle/>
                    <a:p>
                      <a:pPr algn="ctr" ea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0"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대피유도반</a:t>
                      </a:r>
                      <a:endParaRPr kumimoji="0"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과장  김수학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010-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2234-4567</a:t>
                      </a: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오각형 17"/>
          <p:cNvSpPr/>
          <p:nvPr/>
        </p:nvSpPr>
        <p:spPr>
          <a:xfrm>
            <a:off x="7677652" y="3728352"/>
            <a:ext cx="1944216" cy="813814"/>
          </a:xfrm>
          <a:prstGeom prst="homePlat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비상복구용 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Tool/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해드폰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휴대</a:t>
            </a:r>
            <a:endParaRPr lang="en-US" altLang="ko-KR" sz="1000" b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77652" y="4693175"/>
            <a:ext cx="1944216" cy="1466325"/>
          </a:xfrm>
          <a:prstGeom prst="roundRect">
            <a:avLst>
              <a:gd name="adj" fmla="val 151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t" anchorCtr="0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비상시 소요 자재 확보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유도동선 확보</a:t>
            </a:r>
            <a:endParaRPr lang="en-US" altLang="ko-KR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대피인원 유도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10961"/>
              </p:ext>
            </p:extLst>
          </p:nvPr>
        </p:nvGraphicFramePr>
        <p:xfrm>
          <a:off x="7662794" y="2892760"/>
          <a:ext cx="1959482" cy="74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840">
                <a:tc gridSpan="2">
                  <a:txBody>
                    <a:bodyPr/>
                    <a:lstStyle/>
                    <a:p>
                      <a:pPr algn="ctr" ea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0" lang="ko-KR" altLang="en-US" sz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비상복구반</a:t>
                      </a:r>
                      <a:endParaRPr kumimoji="0"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0066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과장  조자연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010-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1234-7890</a:t>
                      </a:r>
                    </a:p>
                  </a:txBody>
                  <a:tcPr marL="91439" marR="91439" marT="45759" marB="4575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4422434" y="2503092"/>
            <a:ext cx="0" cy="34966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6582674" y="2503092"/>
            <a:ext cx="0" cy="34966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8670906" y="2503092"/>
            <a:ext cx="0" cy="34966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23"/>
          <p:cNvCxnSpPr/>
          <p:nvPr/>
        </p:nvCxnSpPr>
        <p:spPr>
          <a:xfrm flipV="1">
            <a:off x="5381584" y="1787690"/>
            <a:ext cx="2607403" cy="567310"/>
          </a:xfrm>
          <a:prstGeom prst="bentConnector3">
            <a:avLst>
              <a:gd name="adj1" fmla="val 64125"/>
            </a:avLst>
          </a:prstGeom>
          <a:noFill/>
          <a:ln w="1905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</p:cxnSp>
      <p:graphicFrame>
        <p:nvGraphicFramePr>
          <p:cNvPr id="25" name="Group 2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7150"/>
              </p:ext>
            </p:extLst>
          </p:nvPr>
        </p:nvGraphicFramePr>
        <p:xfrm>
          <a:off x="7988987" y="1539920"/>
          <a:ext cx="1321545" cy="491212"/>
        </p:xfrm>
        <a:graphic>
          <a:graphicData uri="http://schemas.openxmlformats.org/drawingml/2006/table">
            <a:tbl>
              <a:tblPr/>
              <a:tblGrid>
                <a:gridCol w="1321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이사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김관리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603" marB="46603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010-3000-1234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603" marB="46603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151905" y="708695"/>
            <a:ext cx="8218735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비상대응 절차</a:t>
            </a:r>
            <a:endParaRPr lang="en-US" altLang="ko-KR" sz="1400" dirty="0" smtClean="0"/>
          </a:p>
        </p:txBody>
      </p:sp>
      <p:sp>
        <p:nvSpPr>
          <p:cNvPr id="3" name="타원 2"/>
          <p:cNvSpPr/>
          <p:nvPr/>
        </p:nvSpPr>
        <p:spPr>
          <a:xfrm>
            <a:off x="8794960" y="1067125"/>
            <a:ext cx="1013830" cy="89682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CMS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신고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통보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T1199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237535" y="1825039"/>
            <a:ext cx="2762250" cy="28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292" u="sng">
                <a:ea typeface="맑은 고딕" panose="020B0503020000020004" pitchFamily="50" charset="-127"/>
              </a:rPr>
              <a:t>1</a:t>
            </a:r>
            <a:r>
              <a:rPr lang="ko-KR" altLang="en-US" sz="1292" u="sng">
                <a:ea typeface="맑은 고딕" panose="020B0503020000020004" pitchFamily="50" charset="-127"/>
              </a:rPr>
              <a:t>선 대응 연락처</a:t>
            </a:r>
            <a:endParaRPr lang="ko-KR" altLang="en-US" sz="1292" u="sng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40174"/>
              </p:ext>
            </p:extLst>
          </p:nvPr>
        </p:nvGraphicFramePr>
        <p:xfrm>
          <a:off x="7343043" y="2210435"/>
          <a:ext cx="2724151" cy="141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담당자</a:t>
                      </a:r>
                      <a:endParaRPr lang="ko-KR" altLang="en-US" sz="90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연락처</a:t>
                      </a:r>
                      <a:endParaRPr lang="ko-KR" altLang="en-US" sz="90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설비기술팀</a:t>
                      </a:r>
                      <a:endParaRPr lang="ko-KR" altLang="en-US" sz="90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최설비</a:t>
                      </a:r>
                      <a:r>
                        <a:rPr lang="ko-KR" altLang="en-US" sz="900" dirty="0" smtClean="0"/>
                        <a:t> 책임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ㅁㅁ이엔씨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김전기</a:t>
                      </a:r>
                      <a:r>
                        <a:rPr lang="ko-KR" altLang="en-US" sz="900" dirty="0" smtClean="0"/>
                        <a:t> 소장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010-5678-1234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OO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운영팀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사무실</a:t>
                      </a:r>
                      <a:endParaRPr lang="ko-KR" altLang="en-US" sz="90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054)876-1234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52189" y="3917609"/>
            <a:ext cx="2762250" cy="28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>
            <a:spAutoFit/>
          </a:bodyPr>
          <a:lstStyle>
            <a:lvl1pPr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292" u="sng">
                <a:ea typeface="맑은 고딕" panose="020B0503020000020004" pitchFamily="50" charset="-127"/>
              </a:rPr>
              <a:t>2</a:t>
            </a:r>
            <a:r>
              <a:rPr lang="ko-KR" altLang="en-US" sz="1292" u="sng">
                <a:ea typeface="맑은 고딕" panose="020B0503020000020004" pitchFamily="50" charset="-127"/>
              </a:rPr>
              <a:t>선 대응 연락처</a:t>
            </a:r>
            <a:endParaRPr lang="ko-KR" altLang="en-US" sz="1292" u="sng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06467"/>
              </p:ext>
            </p:extLst>
          </p:nvPr>
        </p:nvGraphicFramePr>
        <p:xfrm>
          <a:off x="7357697" y="4303004"/>
          <a:ext cx="2724151" cy="175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</a:t>
                      </a:r>
                      <a:endParaRPr lang="ko-KR" altLang="en-US" sz="900" dirty="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담당자</a:t>
                      </a:r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연락처</a:t>
                      </a:r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설비기술팀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김최고</a:t>
                      </a:r>
                      <a:r>
                        <a:rPr lang="ko-KR" altLang="en-US" sz="900" dirty="0" smtClean="0"/>
                        <a:t> 수석</a:t>
                      </a:r>
                      <a:endParaRPr lang="ko-KR" altLang="en-US" sz="900" dirty="0"/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010-4444-7777</a:t>
                      </a:r>
                    </a:p>
                  </a:txBody>
                  <a:tcPr marL="84397" marR="84397" marT="42174" marB="4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00 </a:t>
                      </a:r>
                      <a:r>
                        <a:rPr lang="ko-KR" altLang="en-US" sz="900" dirty="0" err="1" smtClean="0"/>
                        <a:t>이엔씨</a:t>
                      </a:r>
                      <a:r>
                        <a:rPr lang="ko-KR" altLang="en-US" sz="900" dirty="0" smtClean="0"/>
                        <a:t> </a:t>
                      </a:r>
                      <a:endParaRPr lang="ko-KR" altLang="en-US" sz="900" dirty="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김수학 이사</a:t>
                      </a:r>
                      <a:endParaRPr lang="ko-KR" altLang="en-US" sz="900" dirty="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010-7777-5432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>
                        <a:solidFill>
                          <a:srgbClr val="0070C0"/>
                        </a:solidFill>
                      </a:endParaRPr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0070C0"/>
                        </a:solidFill>
                      </a:endParaRPr>
                    </a:p>
                  </a:txBody>
                  <a:tcPr marL="84397" marR="84397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8" name="그룹 104"/>
          <p:cNvGrpSpPr>
            <a:grpSpLocks/>
          </p:cNvGrpSpPr>
          <p:nvPr/>
        </p:nvGrpSpPr>
        <p:grpSpPr bwMode="auto">
          <a:xfrm>
            <a:off x="1821473" y="1720997"/>
            <a:ext cx="5194789" cy="4516315"/>
            <a:chOff x="590550" y="1371600"/>
            <a:chExt cx="5627370" cy="4892040"/>
          </a:xfrm>
        </p:grpSpPr>
        <p:grpSp>
          <p:nvGrpSpPr>
            <p:cNvPr id="9" name="그룹 97"/>
            <p:cNvGrpSpPr>
              <a:grpSpLocks/>
            </p:cNvGrpSpPr>
            <p:nvPr/>
          </p:nvGrpSpPr>
          <p:grpSpPr bwMode="auto">
            <a:xfrm>
              <a:off x="590550" y="1371600"/>
              <a:ext cx="5627370" cy="4892040"/>
              <a:chOff x="1333500" y="1371600"/>
              <a:chExt cx="5627370" cy="489204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60486" y="1749376"/>
                <a:ext cx="1393746" cy="330157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문제발생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363661" y="2370008"/>
                <a:ext cx="1395333" cy="331744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안전관리자 및</a:t>
                </a: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현장책임자 확인</a:t>
                </a:r>
              </a:p>
            </p:txBody>
          </p:sp>
          <p:sp>
            <p:nvSpPr>
              <p:cNvPr id="13" name="순서도: 판단 12"/>
              <p:cNvSpPr/>
              <p:nvPr/>
            </p:nvSpPr>
            <p:spPr>
              <a:xfrm>
                <a:off x="1508115" y="2990640"/>
                <a:ext cx="1098488" cy="538093"/>
              </a:xfrm>
              <a:prstGeom prst="flowChartDecision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비상대응</a:t>
                </a:r>
                <a:r>
                  <a:rPr lang="en-US" altLang="ko-KR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23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333500" y="3817620"/>
                <a:ext cx="1393746" cy="331744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 대응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011462" y="1943026"/>
                <a:ext cx="2520808" cy="503173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latinLnBrk="1" hangingPunct="1">
                  <a:defRPr/>
                </a:pP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CMS 054)470-1199</a:t>
                </a:r>
              </a:p>
              <a:p>
                <a:pPr eaLnBrk="1" latinLnBrk="1" hangingPunct="1">
                  <a:defRPr/>
                </a:pPr>
                <a:r>
                  <a:rPr lang="ko-KR" altLang="en-US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공조</a:t>
                </a: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배기설비기술팀 </a:t>
                </a: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P/L</a:t>
                </a:r>
                <a:endParaRPr lang="en-US" altLang="ko-KR" sz="923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순서도: 판단 15"/>
              <p:cNvSpPr/>
              <p:nvPr/>
            </p:nvSpPr>
            <p:spPr>
              <a:xfrm>
                <a:off x="1512878" y="4438252"/>
                <a:ext cx="1096900" cy="538093"/>
              </a:xfrm>
              <a:prstGeom prst="flowChartDecision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문제해결</a:t>
                </a: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360486" y="5265233"/>
                <a:ext cx="1393746" cy="331744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상황 종료</a:t>
                </a:r>
              </a:p>
            </p:txBody>
          </p:sp>
          <p:sp>
            <p:nvSpPr>
              <p:cNvPr id="18" name="순서도: 수행의 시작/종료 17"/>
              <p:cNvSpPr/>
              <p:nvPr/>
            </p:nvSpPr>
            <p:spPr>
              <a:xfrm>
                <a:off x="1520814" y="5885864"/>
                <a:ext cx="1073089" cy="309523"/>
              </a:xfrm>
              <a:prstGeom prst="flowChartTermina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보고</a:t>
                </a:r>
              </a:p>
            </p:txBody>
          </p:sp>
          <p:sp>
            <p:nvSpPr>
              <p:cNvPr id="19" name="순서도: 연결자 18"/>
              <p:cNvSpPr/>
              <p:nvPr/>
            </p:nvSpPr>
            <p:spPr>
              <a:xfrm>
                <a:off x="1787499" y="3547781"/>
                <a:ext cx="204776" cy="204760"/>
              </a:xfrm>
              <a:prstGeom prst="flowChartConnec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0" name="직선 화살표 연결선 19"/>
              <p:cNvCxnSpPr>
                <a:endCxn id="12" idx="0"/>
              </p:cNvCxnSpPr>
              <p:nvPr/>
            </p:nvCxnSpPr>
            <p:spPr>
              <a:xfrm>
                <a:off x="2057359" y="2092231"/>
                <a:ext cx="3175" cy="277777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2049423" y="2701752"/>
                <a:ext cx="4762" cy="277777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2054184" y="3550955"/>
                <a:ext cx="3175" cy="27777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2057359" y="4138254"/>
                <a:ext cx="3175" cy="277776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060534" y="4963647"/>
                <a:ext cx="4763" cy="279364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>
                <a:off x="2065297" y="5596977"/>
                <a:ext cx="3175" cy="277777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꺾인 연결선 25"/>
              <p:cNvCxnSpPr>
                <a:stCxn id="16" idx="3"/>
                <a:endCxn id="15" idx="1"/>
              </p:cNvCxnSpPr>
              <p:nvPr/>
            </p:nvCxnSpPr>
            <p:spPr>
              <a:xfrm flipV="1">
                <a:off x="2609778" y="2193818"/>
                <a:ext cx="1401684" cy="25126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13" idx="3"/>
              </p:cNvCxnSpPr>
              <p:nvPr/>
            </p:nvCxnSpPr>
            <p:spPr>
              <a:xfrm>
                <a:off x="2606603" y="3258893"/>
                <a:ext cx="696874" cy="0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순서도: 연결자 27"/>
              <p:cNvSpPr/>
              <p:nvPr/>
            </p:nvSpPr>
            <p:spPr>
              <a:xfrm>
                <a:off x="2854239" y="4465236"/>
                <a:ext cx="204776" cy="206348"/>
              </a:xfrm>
              <a:prstGeom prst="flowChartConnec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순서도: 연결자 28"/>
              <p:cNvSpPr/>
              <p:nvPr/>
            </p:nvSpPr>
            <p:spPr>
              <a:xfrm>
                <a:off x="1779563" y="4990630"/>
                <a:ext cx="204775" cy="206348"/>
              </a:xfrm>
              <a:prstGeom prst="flowChartConnec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011462" y="3101750"/>
                <a:ext cx="2520808" cy="503173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latinLnBrk="1" hangingPunct="1">
                  <a:defRPr/>
                </a:pP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2</a:t>
                </a:r>
                <a:r>
                  <a:rPr lang="ko-KR" altLang="en-US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 인원대응</a:t>
                </a:r>
                <a:endParaRPr lang="en-US" altLang="ko-KR" sz="923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1" latinLnBrk="1" hangingPunct="1">
                  <a:defRPr/>
                </a:pP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(</a:t>
                </a:r>
                <a:r>
                  <a:rPr lang="ko-KR" altLang="en-US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공조</a:t>
                </a:r>
                <a:r>
                  <a:rPr lang="en-US" altLang="ko-KR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923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배기기술팀 </a:t>
                </a:r>
                <a:r>
                  <a:rPr lang="ko-KR" altLang="en-US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팀장 보고</a:t>
                </a:r>
                <a:r>
                  <a:rPr lang="en-US" altLang="ko-KR" sz="923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31" name="순서도: 판단 30"/>
              <p:cNvSpPr/>
              <p:nvPr/>
            </p:nvSpPr>
            <p:spPr>
              <a:xfrm>
                <a:off x="4694048" y="4454125"/>
                <a:ext cx="1096900" cy="536505"/>
              </a:xfrm>
              <a:prstGeom prst="flowChartDecision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문제해결</a:t>
                </a: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2" name="꺾인 연결선 31"/>
              <p:cNvCxnSpPr>
                <a:stCxn id="31" idx="1"/>
              </p:cNvCxnSpPr>
              <p:nvPr/>
            </p:nvCxnSpPr>
            <p:spPr>
              <a:xfrm rot="10800000" flipV="1">
                <a:off x="2114506" y="4722378"/>
                <a:ext cx="2579542" cy="37618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79"/>
              <p:cNvSpPr txBox="1">
                <a:spLocks noChangeArrowheads="1"/>
              </p:cNvSpPr>
              <p:nvPr/>
            </p:nvSpPr>
            <p:spPr bwMode="auto">
              <a:xfrm>
                <a:off x="3634740" y="2537460"/>
                <a:ext cx="1465944" cy="438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ko-KR" altLang="en-US" sz="1015" b="0">
                    <a:ea typeface="맑은 고딕" panose="020B0503020000020004" pitchFamily="50" charset="-127"/>
                  </a:rPr>
                  <a:t>문제발생 상황</a:t>
                </a:r>
                <a:r>
                  <a:rPr lang="en-US" altLang="ko-KR" sz="1015" b="0">
                    <a:ea typeface="맑은 고딕" panose="020B0503020000020004" pitchFamily="50" charset="-127"/>
                  </a:rPr>
                  <a:t>,</a:t>
                </a:r>
              </a:p>
              <a:p>
                <a:pPr eaLnBrk="1" latinLnBrk="1" hangingPunct="1"/>
                <a:r>
                  <a:rPr lang="ko-KR" altLang="en-US" sz="1015" b="0">
                    <a:ea typeface="맑은 고딕" panose="020B0503020000020004" pitchFamily="50" charset="-127"/>
                  </a:rPr>
                  <a:t>현상을 명확히 전달</a:t>
                </a:r>
                <a:r>
                  <a:rPr lang="en-US" altLang="ko-KR" sz="1015" b="0">
                    <a:ea typeface="맑은 고딕" panose="020B0503020000020004" pitchFamily="50" charset="-127"/>
                  </a:rPr>
                  <a:t>!</a:t>
                </a:r>
                <a:endParaRPr lang="ko-KR" altLang="en-US" sz="1015" b="0"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화살표 연결선 33"/>
              <p:cNvCxnSpPr>
                <a:endCxn id="30" idx="0"/>
              </p:cNvCxnSpPr>
              <p:nvPr/>
            </p:nvCxnSpPr>
            <p:spPr>
              <a:xfrm>
                <a:off x="5262341" y="2427151"/>
                <a:ext cx="9524" cy="674599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31" idx="0"/>
              </p:cNvCxnSpPr>
              <p:nvPr/>
            </p:nvCxnSpPr>
            <p:spPr>
              <a:xfrm>
                <a:off x="5243292" y="3608098"/>
                <a:ext cx="0" cy="846027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순서도: 연결자 35"/>
              <p:cNvSpPr/>
              <p:nvPr/>
            </p:nvSpPr>
            <p:spPr>
              <a:xfrm>
                <a:off x="4068608" y="4481109"/>
                <a:ext cx="206363" cy="204760"/>
              </a:xfrm>
              <a:prstGeom prst="flowChartConnec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7" name="직선 화살표 연결선 36"/>
              <p:cNvCxnSpPr>
                <a:stCxn id="31" idx="2"/>
              </p:cNvCxnSpPr>
              <p:nvPr/>
            </p:nvCxnSpPr>
            <p:spPr>
              <a:xfrm>
                <a:off x="5243292" y="4990630"/>
                <a:ext cx="0" cy="507934"/>
              </a:xfrm>
              <a:prstGeom prst="straightConnector1">
                <a:avLst/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3992413" y="5539834"/>
                <a:ext cx="2520808" cy="503173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latinLnBrk="1" hangingPunct="1">
                  <a:defRPr/>
                </a:pPr>
                <a:r>
                  <a:rPr lang="ko-KR" altLang="en-US" sz="923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기술지원 </a:t>
                </a:r>
                <a:r>
                  <a:rPr lang="ko-KR" altLang="en-US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요청</a:t>
                </a:r>
                <a:endParaRPr lang="en-US" altLang="ko-KR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순서도: 연결자 38"/>
              <p:cNvSpPr/>
              <p:nvPr/>
            </p:nvSpPr>
            <p:spPr>
              <a:xfrm>
                <a:off x="4971844" y="5098566"/>
                <a:ext cx="206363" cy="204761"/>
              </a:xfrm>
              <a:prstGeom prst="flowChartConnector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923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</a:t>
                </a: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0" name="꺾인 연결선 39"/>
              <p:cNvCxnSpPr>
                <a:stCxn id="38" idx="3"/>
                <a:endCxn id="30" idx="3"/>
              </p:cNvCxnSpPr>
              <p:nvPr/>
            </p:nvCxnSpPr>
            <p:spPr>
              <a:xfrm flipV="1">
                <a:off x="6513220" y="3352543"/>
                <a:ext cx="19049" cy="2438084"/>
              </a:xfrm>
              <a:prstGeom prst="bentConnector3">
                <a:avLst>
                  <a:gd name="adj1" fmla="val 1300000"/>
                </a:avLst>
              </a:prstGeom>
              <a:ln w="12700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3486028" y="1371600"/>
                <a:ext cx="3474842" cy="489204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TextBox 96"/>
              <p:cNvSpPr txBox="1">
                <a:spLocks noChangeArrowheads="1"/>
              </p:cNvSpPr>
              <p:nvPr/>
            </p:nvSpPr>
            <p:spPr bwMode="auto">
              <a:xfrm>
                <a:off x="3707130" y="1478280"/>
                <a:ext cx="2184850" cy="269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1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1015">
                    <a:ea typeface="맑은 고딕" panose="020B0503020000020004" pitchFamily="50" charset="-127"/>
                  </a:rPr>
                  <a:t>※ </a:t>
                </a:r>
                <a:r>
                  <a:rPr lang="ko-KR" altLang="en-US" sz="1015">
                    <a:ea typeface="맑은 고딕" panose="020B0503020000020004" pitchFamily="50" charset="-127"/>
                  </a:rPr>
                  <a:t>비상대응 </a:t>
                </a:r>
                <a:r>
                  <a:rPr lang="en-US" altLang="ko-KR" sz="1015">
                    <a:ea typeface="맑은 고딕" panose="020B0503020000020004" pitchFamily="50" charset="-127"/>
                  </a:rPr>
                  <a:t>CASE(10</a:t>
                </a:r>
                <a:r>
                  <a:rPr lang="ko-KR" altLang="en-US" sz="1015">
                    <a:ea typeface="맑은 고딕" panose="020B0503020000020004" pitchFamily="50" charset="-127"/>
                  </a:rPr>
                  <a:t>分內 판단</a:t>
                </a:r>
                <a:r>
                  <a:rPr lang="en-US" altLang="ko-KR" sz="1015">
                    <a:ea typeface="맑은 고딕" panose="020B0503020000020004" pitchFamily="50" charset="-127"/>
                  </a:rPr>
                  <a:t>)</a:t>
                </a:r>
                <a:endParaRPr lang="ko-KR" altLang="en-US" sz="1015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순서도: 연결자 9"/>
            <p:cNvSpPr/>
            <p:nvPr/>
          </p:nvSpPr>
          <p:spPr>
            <a:xfrm>
              <a:off x="2027157" y="3020799"/>
              <a:ext cx="204775" cy="206348"/>
            </a:xfrm>
            <a:prstGeom prst="flowChartConnecto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23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sz="92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Rectangle 2"/>
          <p:cNvSpPr>
            <a:spLocks noChangeArrowheads="1"/>
          </p:cNvSpPr>
          <p:nvPr/>
        </p:nvSpPr>
        <p:spPr bwMode="auto">
          <a:xfrm flipH="1">
            <a:off x="966664" y="24364"/>
            <a:ext cx="211756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비상대응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142380" y="708695"/>
            <a:ext cx="8218735" cy="41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266700" indent="-266700" ea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비상연락망</a:t>
            </a:r>
            <a:endParaRPr lang="en-US" altLang="ko-KR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41622"/>
              </p:ext>
            </p:extLst>
          </p:nvPr>
        </p:nvGraphicFramePr>
        <p:xfrm>
          <a:off x="1684255" y="2276872"/>
          <a:ext cx="3073389" cy="2066450"/>
        </p:xfrm>
        <a:graphic>
          <a:graphicData uri="http://schemas.openxmlformats.org/drawingml/2006/table">
            <a:tbl>
              <a:tblPr firstRow="1" bandRow="1"/>
              <a:tblGrid>
                <a:gridCol w="1429483"/>
                <a:gridCol w="1643906"/>
              </a:tblGrid>
              <a:tr h="26301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비상연락범위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 및 현장관리자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r>
                        <a:rPr lang="en-US" altLang="ko-KR" sz="11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 </a:t>
                      </a:r>
                      <a:r>
                        <a:rPr lang="ko-KR" altLang="en-US" sz="11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순간정전</a:t>
                      </a:r>
                      <a:endParaRPr lang="en-US" altLang="ko-KR" sz="11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 </a:t>
                      </a:r>
                      <a:r>
                        <a:rPr lang="ko-KR" altLang="en-US" sz="11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중 경미한 사고</a:t>
                      </a: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9922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중앙방재실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환경안전 팀장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사업소장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장시간 정전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 사고 발생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비상사태발생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-.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화재발생 시</a:t>
                      </a:r>
                      <a:endParaRPr lang="en-US" altLang="ko-KR" sz="11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-.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 누출 시</a:t>
                      </a:r>
                      <a:endParaRPr lang="en-US" altLang="ko-KR" sz="11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-. </a:t>
                      </a:r>
                      <a:r>
                        <a:rPr lang="en-US" altLang="ko-KR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Chemlcal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누출 시</a:t>
                      </a:r>
                      <a:endParaRPr lang="en-US" altLang="ko-KR" sz="11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-.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긴급 상황</a:t>
                      </a:r>
                      <a:endParaRPr lang="en-US" altLang="ko-KR" sz="11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1"/>
          <p:cNvGrpSpPr/>
          <p:nvPr/>
        </p:nvGrpSpPr>
        <p:grpSpPr>
          <a:xfrm>
            <a:off x="4747572" y="980728"/>
            <a:ext cx="3323446" cy="1277998"/>
            <a:chOff x="5076056" y="1412776"/>
            <a:chExt cx="3168352" cy="1800200"/>
          </a:xfrm>
        </p:grpSpPr>
        <p:sp>
          <p:nvSpPr>
            <p:cNvPr id="5" name="폭발 1 4"/>
            <p:cNvSpPr/>
            <p:nvPr/>
          </p:nvSpPr>
          <p:spPr>
            <a:xfrm>
              <a:off x="5076056" y="1412776"/>
              <a:ext cx="3168352" cy="1800200"/>
            </a:xfrm>
            <a:prstGeom prst="irregularSeal1">
              <a:avLst/>
            </a:prstGeom>
            <a:gradFill>
              <a:gsLst>
                <a:gs pos="0">
                  <a:srgbClr val="FF0000"/>
                </a:gs>
                <a:gs pos="50000">
                  <a:sysClr val="window" lastClr="FFFFFF"/>
                </a:gs>
                <a:gs pos="100000">
                  <a:srgbClr val="C00000"/>
                </a:gs>
              </a:gsLst>
              <a:lin ang="5400000" scaled="0"/>
            </a:gra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53317" y="1835677"/>
              <a:ext cx="1728696" cy="9971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비상사태 발생</a:t>
              </a:r>
              <a:endParaRPr kumimoji="0" lang="en-US" altLang="ko-KR" sz="2000" b="1" i="0" u="none" strike="noStrike" kern="0" cap="none" spc="0" normalizeH="0" baseline="0" noProof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0" lang="ko-KR" altLang="en-US" sz="2000" b="1" i="0" u="none" strike="noStrike" kern="0" cap="none" spc="0" normalizeH="0" baseline="0" noProof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목격자</a:t>
              </a:r>
              <a:r>
                <a:rPr kumimoji="0" lang="en-US" altLang="ko-KR" sz="2000" b="1" i="0" u="none" strike="noStrike" kern="0" cap="none" spc="0" normalizeH="0" baseline="0" noProof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6409295" y="2276872"/>
            <a:ext cx="5593" cy="86409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>
            <a:off x="6414888" y="2780928"/>
            <a:ext cx="132113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12116"/>
              </p:ext>
            </p:extLst>
          </p:nvPr>
        </p:nvGraphicFramePr>
        <p:xfrm>
          <a:off x="7805147" y="2492896"/>
          <a:ext cx="2529478" cy="430384"/>
        </p:xfrm>
        <a:graphic>
          <a:graphicData uri="http://schemas.openxmlformats.org/drawingml/2006/table">
            <a:tbl>
              <a:tblPr firstRow="1" bandRow="1"/>
              <a:tblGrid>
                <a:gridCol w="2529478"/>
              </a:tblGrid>
              <a:tr h="4303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i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 방재실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(054- 470 - 1199)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11353"/>
              </p:ext>
            </p:extLst>
          </p:nvPr>
        </p:nvGraphicFramePr>
        <p:xfrm>
          <a:off x="5021837" y="3212977"/>
          <a:ext cx="2999329" cy="2832312"/>
        </p:xfrm>
        <a:graphic>
          <a:graphicData uri="http://schemas.openxmlformats.org/drawingml/2006/table">
            <a:tbl>
              <a:tblPr firstRow="1" bandRow="1"/>
              <a:tblGrid>
                <a:gridCol w="983105"/>
                <a:gridCol w="2016224"/>
              </a:tblGrid>
              <a:tr h="288032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청주사업장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최최고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010- 2000-6000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34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김수학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010- 1234-7000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34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박과학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010- 4567-8000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34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최미술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010-1357-9000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34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2744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744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2744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buNone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1701"/>
              </p:ext>
            </p:extLst>
          </p:nvPr>
        </p:nvGraphicFramePr>
        <p:xfrm>
          <a:off x="2476556" y="5139759"/>
          <a:ext cx="1867280" cy="670560"/>
        </p:xfrm>
        <a:graphic>
          <a:graphicData uri="http://schemas.openxmlformats.org/drawingml/2006/table">
            <a:tbl>
              <a:tblPr firstRow="1" bandRow="1"/>
              <a:tblGrid>
                <a:gridCol w="1867280"/>
              </a:tblGrid>
              <a:tr h="335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총괄이사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김자연 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010-3000-1357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84236"/>
              </p:ext>
            </p:extLst>
          </p:nvPr>
        </p:nvGraphicFramePr>
        <p:xfrm>
          <a:off x="8521934" y="5139760"/>
          <a:ext cx="1735128" cy="670560"/>
        </p:xfrm>
        <a:graphic>
          <a:graphicData uri="http://schemas.openxmlformats.org/drawingml/2006/table">
            <a:tbl>
              <a:tblPr firstRow="1" bandRow="1"/>
              <a:tblGrid>
                <a:gridCol w="1735128"/>
              </a:tblGrid>
              <a:tr h="335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환경안전팀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054)</a:t>
                      </a:r>
                      <a:r>
                        <a:rPr lang="en-US" altLang="ko-KR" sz="11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470-0000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8021166" y="5290185"/>
            <a:ext cx="525103" cy="402103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421163" y="5283788"/>
            <a:ext cx="525103" cy="402103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 flipH="1">
            <a:off x="957139" y="24364"/>
            <a:ext cx="2117568" cy="5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 anchorCtr="1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비상대응 계획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Magnachip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72B8"/>
      </a:accent1>
      <a:accent2>
        <a:srgbClr val="FFFFFF"/>
      </a:accent2>
      <a:accent3>
        <a:srgbClr val="AEABAB"/>
      </a:accent3>
      <a:accent4>
        <a:srgbClr val="8163CB"/>
      </a:accent4>
      <a:accent5>
        <a:srgbClr val="532AF7"/>
      </a:accent5>
      <a:accent6>
        <a:srgbClr val="0172EF"/>
      </a:accent6>
      <a:hlink>
        <a:srgbClr val="9F88FB"/>
      </a:hlink>
      <a:folHlink>
        <a:srgbClr val="1C1A45"/>
      </a:folHlink>
    </a:clrScheme>
    <a:fontScheme name="MC 국영문조합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2102</Words>
  <Application>Microsoft Office PowerPoint</Application>
  <PresentationFormat>사용자 지정</PresentationFormat>
  <Paragraphs>810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안전작업 관리 계획서  공사(작업)명  : △△△ 설비 개선 공사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PC02</dc:creator>
  <cp:lastModifiedBy>taewoo.park</cp:lastModifiedBy>
  <cp:revision>188</cp:revision>
  <cp:lastPrinted>2020-12-08T02:39:53Z</cp:lastPrinted>
  <dcterms:created xsi:type="dcterms:W3CDTF">2020-10-08T07:27:29Z</dcterms:created>
  <dcterms:modified xsi:type="dcterms:W3CDTF">2020-12-17T01:52:06Z</dcterms:modified>
</cp:coreProperties>
</file>