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6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FFFD8D-C5BF-4D2F-91AE-B3B462B7214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E4E66A0-9849-4F8B-89EE-035DECB50B67}">
      <dgm:prSet phldrT="[Text]"/>
      <dgm:spPr/>
      <dgm:t>
        <a:bodyPr/>
        <a:lstStyle/>
        <a:p>
          <a:r>
            <a:rPr lang="en-US" dirty="0" smtClean="0"/>
            <a:t>Login / Sign Up</a:t>
          </a:r>
          <a:endParaRPr lang="en-US" dirty="0"/>
        </a:p>
      </dgm:t>
    </dgm:pt>
    <dgm:pt modelId="{1A906660-D845-47D1-AE3E-BE67DCC86163}" type="parTrans" cxnId="{1F017270-70C4-4059-AECE-C00FF78E5101}">
      <dgm:prSet/>
      <dgm:spPr/>
      <dgm:t>
        <a:bodyPr/>
        <a:lstStyle/>
        <a:p>
          <a:endParaRPr lang="en-US"/>
        </a:p>
      </dgm:t>
    </dgm:pt>
    <dgm:pt modelId="{CB07A2DD-5001-4D9A-89B4-1DF5361DFC51}" type="sibTrans" cxnId="{1F017270-70C4-4059-AECE-C00FF78E5101}">
      <dgm:prSet/>
      <dgm:spPr/>
      <dgm:t>
        <a:bodyPr/>
        <a:lstStyle/>
        <a:p>
          <a:endParaRPr lang="en-US"/>
        </a:p>
      </dgm:t>
    </dgm:pt>
    <dgm:pt modelId="{402EDE9E-3B3A-439F-A597-310D139D09D2}">
      <dgm:prSet phldrT="[Text]"/>
      <dgm:spPr/>
      <dgm:t>
        <a:bodyPr/>
        <a:lstStyle/>
        <a:p>
          <a:r>
            <a:rPr lang="en-US" dirty="0" smtClean="0"/>
            <a:t>Set Location, View News or Post News</a:t>
          </a:r>
          <a:endParaRPr lang="en-US" dirty="0"/>
        </a:p>
      </dgm:t>
    </dgm:pt>
    <dgm:pt modelId="{F57A4ABA-266F-4856-A3E2-1FDC52F5EF60}" type="parTrans" cxnId="{A2682A8F-E782-421B-BAA8-677F98D12AAB}">
      <dgm:prSet/>
      <dgm:spPr/>
      <dgm:t>
        <a:bodyPr/>
        <a:lstStyle/>
        <a:p>
          <a:endParaRPr lang="en-US"/>
        </a:p>
      </dgm:t>
    </dgm:pt>
    <dgm:pt modelId="{ABB2C11A-E898-46CB-B387-53031EE3965D}" type="sibTrans" cxnId="{A2682A8F-E782-421B-BAA8-677F98D12AAB}">
      <dgm:prSet/>
      <dgm:spPr/>
      <dgm:t>
        <a:bodyPr/>
        <a:lstStyle/>
        <a:p>
          <a:endParaRPr lang="en-US"/>
        </a:p>
      </dgm:t>
    </dgm:pt>
    <dgm:pt modelId="{48D06DBA-5012-4A4C-923E-27B5C5B81EE3}">
      <dgm:prSet phldrT="[Text]"/>
      <dgm:spPr/>
      <dgm:t>
        <a:bodyPr/>
        <a:lstStyle/>
        <a:p>
          <a:r>
            <a:rPr lang="en-US" dirty="0" smtClean="0"/>
            <a:t>Get news via text or audio </a:t>
          </a:r>
          <a:endParaRPr lang="en-US" dirty="0"/>
        </a:p>
      </dgm:t>
    </dgm:pt>
    <dgm:pt modelId="{9652345F-0809-4815-B944-79949CBFEEA8}" type="parTrans" cxnId="{6033A500-AD6E-46AF-8891-6F0D0A595EAB}">
      <dgm:prSet/>
      <dgm:spPr/>
      <dgm:t>
        <a:bodyPr/>
        <a:lstStyle/>
        <a:p>
          <a:endParaRPr lang="en-US"/>
        </a:p>
      </dgm:t>
    </dgm:pt>
    <dgm:pt modelId="{1C9C9B4A-63DC-417E-B326-02FFB1FE3D1B}" type="sibTrans" cxnId="{6033A500-AD6E-46AF-8891-6F0D0A595EAB}">
      <dgm:prSet/>
      <dgm:spPr/>
      <dgm:t>
        <a:bodyPr/>
        <a:lstStyle/>
        <a:p>
          <a:endParaRPr lang="en-US"/>
        </a:p>
      </dgm:t>
    </dgm:pt>
    <dgm:pt modelId="{09DFED90-4783-4274-97E7-94CA7771773A}" type="pres">
      <dgm:prSet presAssocID="{24FFFD8D-C5BF-4D2F-91AE-B3B462B72144}" presName="Name0" presStyleCnt="0">
        <dgm:presLayoutVars>
          <dgm:dir/>
          <dgm:resizeHandles val="exact"/>
        </dgm:presLayoutVars>
      </dgm:prSet>
      <dgm:spPr/>
    </dgm:pt>
    <dgm:pt modelId="{01756D98-427A-47C1-9F79-0CA3ADE27767}" type="pres">
      <dgm:prSet presAssocID="{1E4E66A0-9849-4F8B-89EE-035DECB50B6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A134A7-701D-45A3-BCA1-45B9D343B919}" type="pres">
      <dgm:prSet presAssocID="{CB07A2DD-5001-4D9A-89B4-1DF5361DFC51}" presName="sibTrans" presStyleLbl="sibTrans2D1" presStyleIdx="0" presStyleCnt="2"/>
      <dgm:spPr/>
    </dgm:pt>
    <dgm:pt modelId="{E2F95893-D59E-4B51-83E5-FCB89D5B5C65}" type="pres">
      <dgm:prSet presAssocID="{CB07A2DD-5001-4D9A-89B4-1DF5361DFC51}" presName="connectorText" presStyleLbl="sibTrans2D1" presStyleIdx="0" presStyleCnt="2"/>
      <dgm:spPr/>
    </dgm:pt>
    <dgm:pt modelId="{1091B1E6-B46F-484A-AE4C-65AD9BF7DBF4}" type="pres">
      <dgm:prSet presAssocID="{402EDE9E-3B3A-439F-A597-310D139D09D2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A2E033-4829-47AD-A733-6B56F46E99FB}" type="pres">
      <dgm:prSet presAssocID="{ABB2C11A-E898-46CB-B387-53031EE3965D}" presName="sibTrans" presStyleLbl="sibTrans2D1" presStyleIdx="1" presStyleCnt="2"/>
      <dgm:spPr/>
    </dgm:pt>
    <dgm:pt modelId="{61BFD96B-5F16-4F11-AA24-B385EE68800D}" type="pres">
      <dgm:prSet presAssocID="{ABB2C11A-E898-46CB-B387-53031EE3965D}" presName="connectorText" presStyleLbl="sibTrans2D1" presStyleIdx="1" presStyleCnt="2"/>
      <dgm:spPr/>
    </dgm:pt>
    <dgm:pt modelId="{7E553C44-4971-480E-BAAD-A14231019E76}" type="pres">
      <dgm:prSet presAssocID="{48D06DBA-5012-4A4C-923E-27B5C5B81EE3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2BD58E-B18B-481A-B42D-FCF4F5AC5FD1}" type="presOf" srcId="{1E4E66A0-9849-4F8B-89EE-035DECB50B67}" destId="{01756D98-427A-47C1-9F79-0CA3ADE27767}" srcOrd="0" destOrd="0" presId="urn:microsoft.com/office/officeart/2005/8/layout/process1"/>
    <dgm:cxn modelId="{97D8CD3B-08D1-4CED-A06D-3C8D9428A4EE}" type="presOf" srcId="{48D06DBA-5012-4A4C-923E-27B5C5B81EE3}" destId="{7E553C44-4971-480E-BAAD-A14231019E76}" srcOrd="0" destOrd="0" presId="urn:microsoft.com/office/officeart/2005/8/layout/process1"/>
    <dgm:cxn modelId="{A2682A8F-E782-421B-BAA8-677F98D12AAB}" srcId="{24FFFD8D-C5BF-4D2F-91AE-B3B462B72144}" destId="{402EDE9E-3B3A-439F-A597-310D139D09D2}" srcOrd="1" destOrd="0" parTransId="{F57A4ABA-266F-4856-A3E2-1FDC52F5EF60}" sibTransId="{ABB2C11A-E898-46CB-B387-53031EE3965D}"/>
    <dgm:cxn modelId="{1F017270-70C4-4059-AECE-C00FF78E5101}" srcId="{24FFFD8D-C5BF-4D2F-91AE-B3B462B72144}" destId="{1E4E66A0-9849-4F8B-89EE-035DECB50B67}" srcOrd="0" destOrd="0" parTransId="{1A906660-D845-47D1-AE3E-BE67DCC86163}" sibTransId="{CB07A2DD-5001-4D9A-89B4-1DF5361DFC51}"/>
    <dgm:cxn modelId="{64CF8A19-5F9E-428F-A133-BEFF8AC1D51E}" type="presOf" srcId="{CB07A2DD-5001-4D9A-89B4-1DF5361DFC51}" destId="{47A134A7-701D-45A3-BCA1-45B9D343B919}" srcOrd="0" destOrd="0" presId="urn:microsoft.com/office/officeart/2005/8/layout/process1"/>
    <dgm:cxn modelId="{A02E11BB-E61D-4C1F-BF4F-06ADE3636B68}" type="presOf" srcId="{402EDE9E-3B3A-439F-A597-310D139D09D2}" destId="{1091B1E6-B46F-484A-AE4C-65AD9BF7DBF4}" srcOrd="0" destOrd="0" presId="urn:microsoft.com/office/officeart/2005/8/layout/process1"/>
    <dgm:cxn modelId="{0D31845A-C995-4738-9C3E-4F2C8E339EA0}" type="presOf" srcId="{24FFFD8D-C5BF-4D2F-91AE-B3B462B72144}" destId="{09DFED90-4783-4274-97E7-94CA7771773A}" srcOrd="0" destOrd="0" presId="urn:microsoft.com/office/officeart/2005/8/layout/process1"/>
    <dgm:cxn modelId="{0177AE09-FCB3-4C5C-8B7F-63572F20EEBC}" type="presOf" srcId="{ABB2C11A-E898-46CB-B387-53031EE3965D}" destId="{61BFD96B-5F16-4F11-AA24-B385EE68800D}" srcOrd="1" destOrd="0" presId="urn:microsoft.com/office/officeart/2005/8/layout/process1"/>
    <dgm:cxn modelId="{37C9CD34-9F82-43AA-B464-D89C694DB3B2}" type="presOf" srcId="{CB07A2DD-5001-4D9A-89B4-1DF5361DFC51}" destId="{E2F95893-D59E-4B51-83E5-FCB89D5B5C65}" srcOrd="1" destOrd="0" presId="urn:microsoft.com/office/officeart/2005/8/layout/process1"/>
    <dgm:cxn modelId="{6033A500-AD6E-46AF-8891-6F0D0A595EAB}" srcId="{24FFFD8D-C5BF-4D2F-91AE-B3B462B72144}" destId="{48D06DBA-5012-4A4C-923E-27B5C5B81EE3}" srcOrd="2" destOrd="0" parTransId="{9652345F-0809-4815-B944-79949CBFEEA8}" sibTransId="{1C9C9B4A-63DC-417E-B326-02FFB1FE3D1B}"/>
    <dgm:cxn modelId="{26725744-18E7-4E9E-BAEE-9CCB701E13B2}" type="presOf" srcId="{ABB2C11A-E898-46CB-B387-53031EE3965D}" destId="{08A2E033-4829-47AD-A733-6B56F46E99FB}" srcOrd="0" destOrd="0" presId="urn:microsoft.com/office/officeart/2005/8/layout/process1"/>
    <dgm:cxn modelId="{1C7DE47B-A79B-4271-9A93-DB6AD64CC07B}" type="presParOf" srcId="{09DFED90-4783-4274-97E7-94CA7771773A}" destId="{01756D98-427A-47C1-9F79-0CA3ADE27767}" srcOrd="0" destOrd="0" presId="urn:microsoft.com/office/officeart/2005/8/layout/process1"/>
    <dgm:cxn modelId="{4797B8FE-742F-4449-9F69-80CCC6EC811E}" type="presParOf" srcId="{09DFED90-4783-4274-97E7-94CA7771773A}" destId="{47A134A7-701D-45A3-BCA1-45B9D343B919}" srcOrd="1" destOrd="0" presId="urn:microsoft.com/office/officeart/2005/8/layout/process1"/>
    <dgm:cxn modelId="{BB09C33A-6DE2-4492-9277-C6A6BF740C1C}" type="presParOf" srcId="{47A134A7-701D-45A3-BCA1-45B9D343B919}" destId="{E2F95893-D59E-4B51-83E5-FCB89D5B5C65}" srcOrd="0" destOrd="0" presId="urn:microsoft.com/office/officeart/2005/8/layout/process1"/>
    <dgm:cxn modelId="{78F1669A-1314-463D-AA95-B0823EF6A03B}" type="presParOf" srcId="{09DFED90-4783-4274-97E7-94CA7771773A}" destId="{1091B1E6-B46F-484A-AE4C-65AD9BF7DBF4}" srcOrd="2" destOrd="0" presId="urn:microsoft.com/office/officeart/2005/8/layout/process1"/>
    <dgm:cxn modelId="{FDBB886E-9F90-4D1C-B364-C97CB75E132A}" type="presParOf" srcId="{09DFED90-4783-4274-97E7-94CA7771773A}" destId="{08A2E033-4829-47AD-A733-6B56F46E99FB}" srcOrd="3" destOrd="0" presId="urn:microsoft.com/office/officeart/2005/8/layout/process1"/>
    <dgm:cxn modelId="{BCAE995B-B3BB-4EE3-AD6A-1DF9470F5AB9}" type="presParOf" srcId="{08A2E033-4829-47AD-A733-6B56F46E99FB}" destId="{61BFD96B-5F16-4F11-AA24-B385EE68800D}" srcOrd="0" destOrd="0" presId="urn:microsoft.com/office/officeart/2005/8/layout/process1"/>
    <dgm:cxn modelId="{45CBA0A4-F0DF-4362-A6B2-986859CB24FC}" type="presParOf" srcId="{09DFED90-4783-4274-97E7-94CA7771773A}" destId="{7E553C44-4971-480E-BAAD-A14231019E76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756D98-427A-47C1-9F79-0CA3ADE27767}">
      <dsp:nvSpPr>
        <dsp:cNvPr id="0" name=""/>
        <dsp:cNvSpPr/>
      </dsp:nvSpPr>
      <dsp:spPr>
        <a:xfrm>
          <a:off x="8946" y="994853"/>
          <a:ext cx="2673988" cy="16043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Login / Sign Up</a:t>
          </a:r>
          <a:endParaRPr lang="en-US" sz="3100" kern="1200" dirty="0"/>
        </a:p>
      </dsp:txBody>
      <dsp:txXfrm>
        <a:off x="55937" y="1041844"/>
        <a:ext cx="2580006" cy="1510411"/>
      </dsp:txXfrm>
    </dsp:sp>
    <dsp:sp modelId="{47A134A7-701D-45A3-BCA1-45B9D343B919}">
      <dsp:nvSpPr>
        <dsp:cNvPr id="0" name=""/>
        <dsp:cNvSpPr/>
      </dsp:nvSpPr>
      <dsp:spPr>
        <a:xfrm>
          <a:off x="2950334" y="1465475"/>
          <a:ext cx="566885" cy="6631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2950334" y="1598105"/>
        <a:ext cx="396820" cy="397889"/>
      </dsp:txXfrm>
    </dsp:sp>
    <dsp:sp modelId="{1091B1E6-B46F-484A-AE4C-65AD9BF7DBF4}">
      <dsp:nvSpPr>
        <dsp:cNvPr id="0" name=""/>
        <dsp:cNvSpPr/>
      </dsp:nvSpPr>
      <dsp:spPr>
        <a:xfrm>
          <a:off x="3752530" y="994853"/>
          <a:ext cx="2673988" cy="16043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Set Location, View News or Post News</a:t>
          </a:r>
          <a:endParaRPr lang="en-US" sz="3100" kern="1200" dirty="0"/>
        </a:p>
      </dsp:txBody>
      <dsp:txXfrm>
        <a:off x="3799521" y="1041844"/>
        <a:ext cx="2580006" cy="1510411"/>
      </dsp:txXfrm>
    </dsp:sp>
    <dsp:sp modelId="{08A2E033-4829-47AD-A733-6B56F46E99FB}">
      <dsp:nvSpPr>
        <dsp:cNvPr id="0" name=""/>
        <dsp:cNvSpPr/>
      </dsp:nvSpPr>
      <dsp:spPr>
        <a:xfrm>
          <a:off x="6693918" y="1465475"/>
          <a:ext cx="566885" cy="6631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6693918" y="1598105"/>
        <a:ext cx="396820" cy="397889"/>
      </dsp:txXfrm>
    </dsp:sp>
    <dsp:sp modelId="{7E553C44-4971-480E-BAAD-A14231019E76}">
      <dsp:nvSpPr>
        <dsp:cNvPr id="0" name=""/>
        <dsp:cNvSpPr/>
      </dsp:nvSpPr>
      <dsp:spPr>
        <a:xfrm>
          <a:off x="7496114" y="994853"/>
          <a:ext cx="2673988" cy="16043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Get news via text or audio </a:t>
          </a:r>
          <a:endParaRPr lang="en-US" sz="3100" kern="1200" dirty="0"/>
        </a:p>
      </dsp:txBody>
      <dsp:txXfrm>
        <a:off x="7543105" y="1041844"/>
        <a:ext cx="2580006" cy="15104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F230BE1-B520-4874-A4BC-E4C8E6D4F060}" type="datetimeFigureOut">
              <a:rPr lang="en-US" smtClean="0"/>
              <a:t>25-Mar-18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82FC4D3-304B-4683-8D10-E0531B25B16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82470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30BE1-B520-4874-A4BC-E4C8E6D4F060}" type="datetimeFigureOut">
              <a:rPr lang="en-US" smtClean="0"/>
              <a:t>25-Mar-18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FC4D3-304B-4683-8D10-E0531B25B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24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30BE1-B520-4874-A4BC-E4C8E6D4F060}" type="datetimeFigureOut">
              <a:rPr lang="en-US" smtClean="0"/>
              <a:t>25-Mar-18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FC4D3-304B-4683-8D10-E0531B25B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968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30BE1-B520-4874-A4BC-E4C8E6D4F060}" type="datetimeFigureOut">
              <a:rPr lang="en-US" smtClean="0"/>
              <a:t>25-Mar-18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FC4D3-304B-4683-8D10-E0531B25B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66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F230BE1-B520-4874-A4BC-E4C8E6D4F060}" type="datetimeFigureOut">
              <a:rPr lang="en-US" smtClean="0"/>
              <a:t>25-Mar-18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82FC4D3-304B-4683-8D10-E0531B25B16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62842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30BE1-B520-4874-A4BC-E4C8E6D4F060}" type="datetimeFigureOut">
              <a:rPr lang="en-US" smtClean="0"/>
              <a:t>25-Mar-18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FC4D3-304B-4683-8D10-E0531B25B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9939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30BE1-B520-4874-A4BC-E4C8E6D4F060}" type="datetimeFigureOut">
              <a:rPr lang="en-US" smtClean="0"/>
              <a:t>25-Mar-18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FC4D3-304B-4683-8D10-E0531B25B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3255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30BE1-B520-4874-A4BC-E4C8E6D4F060}" type="datetimeFigureOut">
              <a:rPr lang="en-US" smtClean="0"/>
              <a:t>25-Mar-18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FC4D3-304B-4683-8D10-E0531B25B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13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30BE1-B520-4874-A4BC-E4C8E6D4F060}" type="datetimeFigureOut">
              <a:rPr lang="en-US" smtClean="0"/>
              <a:t>25-Mar-18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FC4D3-304B-4683-8D10-E0531B25B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152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2F230BE1-B520-4874-A4BC-E4C8E6D4F060}" type="datetimeFigureOut">
              <a:rPr lang="en-US" smtClean="0"/>
              <a:t>25-Mar-18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B82FC4D3-304B-4683-8D10-E0531B25B16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692283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2F230BE1-B520-4874-A4BC-E4C8E6D4F060}" type="datetimeFigureOut">
              <a:rPr lang="en-US" smtClean="0"/>
              <a:t>25-Mar-18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B82FC4D3-304B-4683-8D10-E0531B25B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408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F230BE1-B520-4874-A4BC-E4C8E6D4F060}" type="datetimeFigureOut">
              <a:rPr lang="en-US" smtClean="0"/>
              <a:t>25-Mar-18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82FC4D3-304B-4683-8D10-E0531B25B16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3486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Mynews.com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mobile web view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910" y="-64600"/>
            <a:ext cx="4795090" cy="135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37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MYNEWS.COM is a mobile web view which is an integration of various features like TTS, super local, local, national and international news which is short and to the point.</a:t>
            </a:r>
          </a:p>
          <a:p>
            <a:r>
              <a:rPr lang="en-US" dirty="0" smtClean="0"/>
              <a:t>It aims at vast user space young or old with easy usability with interactive interface and consisting of many languages.</a:t>
            </a:r>
          </a:p>
        </p:txBody>
      </p:sp>
    </p:spTree>
    <p:extLst>
      <p:ext uri="{BB962C8B-B14F-4D97-AF65-F5344CB8AC3E}">
        <p14:creationId xmlns:p14="http://schemas.microsoft.com/office/powerpoint/2010/main" val="2958269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2790734"/>
            <a:ext cx="10178322" cy="1492132"/>
          </a:xfrm>
        </p:spPr>
        <p:txBody>
          <a:bodyPr/>
          <a:lstStyle/>
          <a:p>
            <a:r>
              <a:rPr lang="en-US" dirty="0" smtClean="0"/>
              <a:t>ANY queries?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887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have identified a few problems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People </a:t>
            </a:r>
            <a:r>
              <a:rPr lang="en-US" dirty="0"/>
              <a:t>do not watch or read news anymore.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They not getting super local news.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Busy people want to know short and to the point news.</a:t>
            </a:r>
          </a:p>
        </p:txBody>
      </p:sp>
    </p:spTree>
    <p:extLst>
      <p:ext uri="{BB962C8B-B14F-4D97-AF65-F5344CB8AC3E}">
        <p14:creationId xmlns:p14="http://schemas.microsoft.com/office/powerpoint/2010/main" val="11635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the three problems that we have identified are addressed under one roof in our one of a kind responsive website MYNEWS.COM.</a:t>
            </a:r>
          </a:p>
          <a:p>
            <a:r>
              <a:rPr lang="en-US" dirty="0" smtClean="0"/>
              <a:t>We will further see how these three problems are solved one by 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56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dirty="0" smtClean="0"/>
              <a:t>. people do not watch or read news anymore.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People have become so busy that they don’t have time to use their two senses together thus resulting in not watching news video or reading news anymore.</a:t>
            </a:r>
          </a:p>
          <a:p>
            <a:r>
              <a:rPr lang="en-US" dirty="0" smtClean="0"/>
              <a:t>So we have integrated a text-to-speech (TTS) into the web app.</a:t>
            </a:r>
          </a:p>
          <a:p>
            <a:r>
              <a:rPr lang="en-US" dirty="0" smtClean="0"/>
              <a:t>THE BENEFIT: Suppose you are jogging one morning and want to catch up with the news. You obviously cannot read while jogging. So, our app will read the news for you.</a:t>
            </a:r>
          </a:p>
          <a:p>
            <a:r>
              <a:rPr lang="en-US" dirty="0" smtClean="0"/>
              <a:t>Another example can be that, while you are driving you can easily listen to the news on the go without getting your eyes off the road.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46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People want to know short and to the point news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new generation doesn’t want to read the whole detailed news but they want to get the summary of it.</a:t>
            </a:r>
          </a:p>
          <a:p>
            <a:r>
              <a:rPr lang="en-US" dirty="0" smtClean="0"/>
              <a:t>Our </a:t>
            </a:r>
            <a:r>
              <a:rPr lang="en-US" dirty="0"/>
              <a:t>app assembles all the news and makes into a small summary so that user does not have to read the whole news anymore. He/she can just get the jest of the news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575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People not getting super local news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People know what’s happening in their city but only some major incident. Our mobile web app address this problem as collecting news from the users. </a:t>
            </a:r>
          </a:p>
          <a:p>
            <a:r>
              <a:rPr lang="en-US" dirty="0" smtClean="0"/>
              <a:t>So basically, users are the reporters. Also, in addition to the super local news, our app also gives National, International news too.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63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Q: Aren’t there apps like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Yes there are! But they are scattered and separated with different features.</a:t>
            </a:r>
          </a:p>
          <a:p>
            <a:r>
              <a:rPr lang="en-US" dirty="0" smtClean="0"/>
              <a:t>What our app does is, it brings all those scattered features under one platform so you don’t have to switch to another app for another feature.</a:t>
            </a:r>
          </a:p>
          <a:p>
            <a:r>
              <a:rPr lang="en-US" dirty="0" smtClean="0"/>
              <a:t>Also, same feature rich android app requires installation where a web page does not.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401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of the website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1427197"/>
              </p:ext>
            </p:extLst>
          </p:nvPr>
        </p:nvGraphicFramePr>
        <p:xfrm>
          <a:off x="1251678" y="3071611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4908535" y="1156568"/>
            <a:ext cx="2673988" cy="1604393"/>
            <a:chOff x="3752530" y="994853"/>
            <a:chExt cx="2673988" cy="1604393"/>
          </a:xfrm>
        </p:grpSpPr>
        <p:sp>
          <p:nvSpPr>
            <p:cNvPr id="9" name="Rounded Rectangle 8"/>
            <p:cNvSpPr/>
            <p:nvPr/>
          </p:nvSpPr>
          <p:spPr>
            <a:xfrm>
              <a:off x="3752530" y="994853"/>
              <a:ext cx="2673988" cy="160439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 txBox="1"/>
            <p:nvPr/>
          </p:nvSpPr>
          <p:spPr>
            <a:xfrm>
              <a:off x="3799522" y="1041844"/>
              <a:ext cx="2580006" cy="15104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100" kern="1200" dirty="0" smtClean="0"/>
                <a:t>Set </a:t>
              </a:r>
              <a:r>
                <a:rPr lang="en-US" sz="3100" dirty="0" smtClean="0"/>
                <a:t>location manually or automatically</a:t>
              </a:r>
              <a:endParaRPr lang="en-US" sz="3100" kern="1200" dirty="0"/>
            </a:p>
          </p:txBody>
        </p:sp>
      </p:grpSp>
      <p:grpSp>
        <p:nvGrpSpPr>
          <p:cNvPr id="6" name="Group 5"/>
          <p:cNvGrpSpPr/>
          <p:nvPr/>
        </p:nvGrpSpPr>
        <p:grpSpPr>
          <a:xfrm rot="16200000">
            <a:off x="6057396" y="3023479"/>
            <a:ext cx="566885" cy="663149"/>
            <a:chOff x="6693918" y="1465475"/>
            <a:chExt cx="566885" cy="663149"/>
          </a:xfrm>
        </p:grpSpPr>
        <p:sp>
          <p:nvSpPr>
            <p:cNvPr id="7" name="Right Arrow 6"/>
            <p:cNvSpPr/>
            <p:nvPr/>
          </p:nvSpPr>
          <p:spPr>
            <a:xfrm>
              <a:off x="6693918" y="1465475"/>
              <a:ext cx="566885" cy="66314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ight Arrow 6"/>
            <p:cNvSpPr txBox="1"/>
            <p:nvPr/>
          </p:nvSpPr>
          <p:spPr>
            <a:xfrm>
              <a:off x="6693918" y="1598105"/>
              <a:ext cx="396820" cy="3978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500" kern="12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404929" y="1156568"/>
            <a:ext cx="2673988" cy="1604393"/>
            <a:chOff x="3752530" y="994853"/>
            <a:chExt cx="2673988" cy="1604393"/>
          </a:xfrm>
        </p:grpSpPr>
        <p:sp>
          <p:nvSpPr>
            <p:cNvPr id="15" name="Rounded Rectangle 14"/>
            <p:cNvSpPr/>
            <p:nvPr/>
          </p:nvSpPr>
          <p:spPr>
            <a:xfrm>
              <a:off x="3752530" y="994853"/>
              <a:ext cx="2673988" cy="160439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ounded Rectangle 4"/>
            <p:cNvSpPr txBox="1"/>
            <p:nvPr/>
          </p:nvSpPr>
          <p:spPr>
            <a:xfrm>
              <a:off x="3799521" y="1041844"/>
              <a:ext cx="2580006" cy="15104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100" kern="1200" dirty="0" smtClean="0"/>
                <a:t>Set </a:t>
              </a:r>
              <a:r>
                <a:rPr lang="en-US" sz="3100" dirty="0" smtClean="0"/>
                <a:t>language (regional or official)</a:t>
              </a:r>
              <a:endParaRPr lang="en-US" sz="3100" kern="1200" dirty="0"/>
            </a:p>
          </p:txBody>
        </p:sp>
      </p:grpSp>
      <p:grpSp>
        <p:nvGrpSpPr>
          <p:cNvPr id="12" name="Group 11"/>
          <p:cNvGrpSpPr/>
          <p:nvPr/>
        </p:nvGrpSpPr>
        <p:grpSpPr>
          <a:xfrm rot="16200000">
            <a:off x="2458481" y="3023478"/>
            <a:ext cx="566885" cy="663149"/>
            <a:chOff x="6693918" y="1465475"/>
            <a:chExt cx="566885" cy="663149"/>
          </a:xfrm>
        </p:grpSpPr>
        <p:sp>
          <p:nvSpPr>
            <p:cNvPr id="13" name="Right Arrow 12"/>
            <p:cNvSpPr/>
            <p:nvPr/>
          </p:nvSpPr>
          <p:spPr>
            <a:xfrm>
              <a:off x="6693918" y="1465475"/>
              <a:ext cx="566885" cy="66314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ight Arrow 6"/>
            <p:cNvSpPr txBox="1"/>
            <p:nvPr/>
          </p:nvSpPr>
          <p:spPr>
            <a:xfrm>
              <a:off x="6693918" y="1598105"/>
              <a:ext cx="396820" cy="3978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500" kern="120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716030" y="1156567"/>
            <a:ext cx="2673988" cy="1604393"/>
            <a:chOff x="3752530" y="994853"/>
            <a:chExt cx="2673988" cy="1604393"/>
          </a:xfrm>
        </p:grpSpPr>
        <p:sp>
          <p:nvSpPr>
            <p:cNvPr id="18" name="Rounded Rectangle 17"/>
            <p:cNvSpPr/>
            <p:nvPr/>
          </p:nvSpPr>
          <p:spPr>
            <a:xfrm>
              <a:off x="3752530" y="994853"/>
              <a:ext cx="2673988" cy="160439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ounded Rectangle 4"/>
            <p:cNvSpPr txBox="1"/>
            <p:nvPr/>
          </p:nvSpPr>
          <p:spPr>
            <a:xfrm>
              <a:off x="3799522" y="1041844"/>
              <a:ext cx="2580006" cy="15104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100" dirty="0" smtClean="0"/>
                <a:t>Listen to summary of news via TTS</a:t>
              </a:r>
              <a:endParaRPr lang="en-US" sz="3100" kern="1200" dirty="0"/>
            </a:p>
          </p:txBody>
        </p:sp>
      </p:grpSp>
      <p:grpSp>
        <p:nvGrpSpPr>
          <p:cNvPr id="20" name="Group 19"/>
          <p:cNvGrpSpPr/>
          <p:nvPr/>
        </p:nvGrpSpPr>
        <p:grpSpPr>
          <a:xfrm rot="16200000">
            <a:off x="9921570" y="3024351"/>
            <a:ext cx="566885" cy="663149"/>
            <a:chOff x="6693918" y="1465475"/>
            <a:chExt cx="566885" cy="663149"/>
          </a:xfrm>
        </p:grpSpPr>
        <p:sp>
          <p:nvSpPr>
            <p:cNvPr id="21" name="Right Arrow 20"/>
            <p:cNvSpPr/>
            <p:nvPr/>
          </p:nvSpPr>
          <p:spPr>
            <a:xfrm>
              <a:off x="6693918" y="1465475"/>
              <a:ext cx="566885" cy="66314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ight Arrow 6"/>
            <p:cNvSpPr txBox="1"/>
            <p:nvPr/>
          </p:nvSpPr>
          <p:spPr>
            <a:xfrm>
              <a:off x="6693918" y="1598105"/>
              <a:ext cx="396820" cy="3978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5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3637493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what is the market potential?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app being easy to use, portable and feature rich will attract not only the youngsters but the elderly too.</a:t>
            </a:r>
          </a:p>
          <a:p>
            <a:r>
              <a:rPr lang="en-US" dirty="0" smtClean="0"/>
              <a:t>TTS integration is a beneficial point for majority of the people specially those who are working or who don’t get time to catch up with the news.</a:t>
            </a:r>
          </a:p>
          <a:p>
            <a:r>
              <a:rPr lang="en-US" dirty="0" smtClean="0"/>
              <a:t>Short and to the point news are great for wrapping up with important things quickly.</a:t>
            </a:r>
          </a:p>
          <a:p>
            <a:r>
              <a:rPr lang="en-US" dirty="0" smtClean="0"/>
              <a:t>Also, a point to be noted is that TTS is not only limited to a single language but it has a potential to go multilingual.</a:t>
            </a:r>
          </a:p>
        </p:txBody>
      </p:sp>
    </p:spTree>
    <p:extLst>
      <p:ext uri="{BB962C8B-B14F-4D97-AF65-F5344CB8AC3E}">
        <p14:creationId xmlns:p14="http://schemas.microsoft.com/office/powerpoint/2010/main" val="4008563942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74</TotalTime>
  <Words>597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Gill Sans MT</vt:lpstr>
      <vt:lpstr>Impact</vt:lpstr>
      <vt:lpstr>Badge</vt:lpstr>
      <vt:lpstr>Mynews.com</vt:lpstr>
      <vt:lpstr>The problems</vt:lpstr>
      <vt:lpstr>Our solution</vt:lpstr>
      <vt:lpstr>1. people do not watch or read news anymore. </vt:lpstr>
      <vt:lpstr>2. People want to know short and to the point news </vt:lpstr>
      <vt:lpstr>3. People not getting super local news </vt:lpstr>
      <vt:lpstr>Q: Aren’t there apps like this?</vt:lpstr>
      <vt:lpstr>Working of the website</vt:lpstr>
      <vt:lpstr>But what is the market potential?</vt:lpstr>
      <vt:lpstr>Conclusion </vt:lpstr>
      <vt:lpstr>ANY queries?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Mynews.com</dc:title>
  <dc:creator>Sumit Mandal</dc:creator>
  <cp:lastModifiedBy>Sumit Mandal</cp:lastModifiedBy>
  <cp:revision>9</cp:revision>
  <dcterms:created xsi:type="dcterms:W3CDTF">2018-03-25T01:26:04Z</dcterms:created>
  <dcterms:modified xsi:type="dcterms:W3CDTF">2018-03-25T03:34:59Z</dcterms:modified>
</cp:coreProperties>
</file>