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327838-5E74-4B63-8C16-815F3C03C1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2C987F-D3B3-4B57-9E93-DBE1D3915B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DBDC76-F9B3-4163-B4E9-12EF84405F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2BA944-ABEE-48F3-A8C5-0F80B340B4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CA9FA6-C66E-4911-A87F-999DB1CE93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E604D9-C23E-4E5D-B282-3FCA0393E5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FE8B0A-D656-4211-939C-2561858FC69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B5620D-7609-4696-BA02-FF9D5C0FBC7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74E70D-9764-4F37-AC5B-CA29F8E4BC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ediawiki.org/wiki/Manual:Running_MediaWiki_on_Debian_or_Ubuntu/ko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www.mediawiki.org/wiki/Manual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맹작가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이원보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그림 3" descr=""/>
          <p:cNvPicPr/>
          <p:nvPr/>
        </p:nvPicPr>
        <p:blipFill>
          <a:blip r:embed="rId1"/>
          <a:stretch/>
        </p:blipFill>
        <p:spPr>
          <a:xfrm>
            <a:off x="9744120" y="6272280"/>
            <a:ext cx="2113560" cy="3268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of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 실행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$cd /chatscript-kr/BINARIES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디렉토리에서 다음 명령을 실행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./ChatScript port=1030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서비스 실행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웹 브라우저에서 다음 주소를 입력하여 서비스 실행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http://10.100.0.154/ChatBook/chatscript.php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995D12-F28C-4BA7-94B5-A79ABA8409D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75480" y="1898280"/>
            <a:ext cx="5596920" cy="27651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995440" y="3476520"/>
            <a:ext cx="6035040" cy="33285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ChatScript+ kr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F6115F4-E815-4E28-9144-5A8B75FCD8B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4"/>
          <p:cNvSpPr/>
          <p:nvPr/>
        </p:nvSpPr>
        <p:spPr>
          <a:xfrm flipV="1">
            <a:off x="-6120" y="458928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280160" y="1920240"/>
            <a:ext cx="4647960" cy="1819080"/>
          </a:xfrm>
          <a:prstGeom prst="rect">
            <a:avLst/>
          </a:prstGeom>
          <a:ln>
            <a:noFill/>
          </a:ln>
        </p:spPr>
      </p:pic>
      <p:sp>
        <p:nvSpPr>
          <p:cNvPr id="205" name="TextShape 3"/>
          <p:cNvSpPr txBox="1"/>
          <p:nvPr/>
        </p:nvSpPr>
        <p:spPr>
          <a:xfrm>
            <a:off x="6400800" y="1954440"/>
            <a:ext cx="4480560" cy="18464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사용자의 입력문이 들어오면 챗봇은 가지고 있는 룰 중에서 입력문과 일치하는 패턴 검색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때 패턴이 입력문과 같거나 입력문에 포함되면 일치하는 것으로 판단하고 준비 되어 있는 출력문을 사용자에게 출력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126480" y="4136040"/>
            <a:ext cx="4857480" cy="1990440"/>
          </a:xfrm>
          <a:prstGeom prst="rect">
            <a:avLst/>
          </a:prstGeom>
          <a:ln>
            <a:noFill/>
          </a:ln>
        </p:spPr>
      </p:pic>
      <p:sp>
        <p:nvSpPr>
          <p:cNvPr id="207" name="TextShape 4"/>
          <p:cNvSpPr txBox="1"/>
          <p:nvPr/>
        </p:nvSpPr>
        <p:spPr>
          <a:xfrm>
            <a:off x="1371600" y="4663440"/>
            <a:ext cx="4480560" cy="118872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패턴과 입력문이 동일하므로 ‘성공’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패턴이 입력문에 포함되므로 ‘성공’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패턴과 입력문이 일치하지않음 ‘실패’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6126480" y="4136040"/>
            <a:ext cx="4857480" cy="199044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797120" y="2103120"/>
            <a:ext cx="9175680" cy="3749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4" name="Table 3"/>
          <p:cNvGraphicFramePr/>
          <p:nvPr/>
        </p:nvGraphicFramePr>
        <p:xfrm>
          <a:off x="976320" y="1753560"/>
          <a:ext cx="10270440" cy="4249440"/>
        </p:xfrm>
        <a:graphic>
          <a:graphicData uri="http://schemas.openxmlformats.org/drawingml/2006/table">
            <a:tbl>
              <a:tblPr/>
              <a:tblGrid>
                <a:gridCol w="2063160"/>
                <a:gridCol w="1225800"/>
                <a:gridCol w="5105160"/>
                <a:gridCol w="1876680"/>
              </a:tblGrid>
              <a:tr h="518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구분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룰타입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설명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비고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9162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챗봇의 발화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챗봇이 먼저 얘기할 때 적용하는 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Gambit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916200">
                <a:tc rowSpan="3"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 발화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사용자가 평서문으로 말했을 때 대응하는 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Statement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9162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사용자가 의문문으로 말했을 때 대응하는 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Question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982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문장의 종류에 상관없이 사용자가 말할 때 대응하는 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Utterance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969840" y="1661400"/>
            <a:ext cx="5248080" cy="2361960"/>
          </a:xfrm>
          <a:prstGeom prst="rect">
            <a:avLst/>
          </a:prstGeom>
          <a:ln>
            <a:noFill/>
          </a:ln>
        </p:spPr>
      </p:pic>
      <p:graphicFrame>
        <p:nvGraphicFramePr>
          <p:cNvPr id="218" name="Table 3"/>
          <p:cNvGraphicFramePr/>
          <p:nvPr/>
        </p:nvGraphicFramePr>
        <p:xfrm>
          <a:off x="916200" y="4166640"/>
          <a:ext cx="8287560" cy="2469960"/>
        </p:xfrm>
        <a:graphic>
          <a:graphicData uri="http://schemas.openxmlformats.org/drawingml/2006/table">
            <a:tbl>
              <a:tblPr/>
              <a:tblGrid>
                <a:gridCol w="2049840"/>
                <a:gridCol w="6238080"/>
              </a:tblGrid>
              <a:tr h="617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Topic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Details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617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Story Topic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화제거리 제시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사용자의 질문에 답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사용자의 응답 예상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174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Reactor Topic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사용자의 질문이나 응답에 반응하기 위해 준비한 토픽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181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Quibble Topic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미처 예상하지 못한 사용자의 질문에 대한 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219" name="CustomShape 4"/>
          <p:cNvSpPr/>
          <p:nvPr/>
        </p:nvSpPr>
        <p:spPr>
          <a:xfrm>
            <a:off x="969840" y="1737360"/>
            <a:ext cx="5248080" cy="2270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6949440" y="2560320"/>
            <a:ext cx="1097280" cy="548640"/>
          </a:xfrm>
          <a:custGeom>
            <a:avLst/>
            <a:gdLst/>
            <a:ahLst/>
            <a:rect l="0" t="0" r="r" b="b"/>
            <a:pathLst>
              <a:path w="3050" h="1525">
                <a:moveTo>
                  <a:pt x="0" y="381"/>
                </a:moveTo>
                <a:lnTo>
                  <a:pt x="2286" y="381"/>
                </a:lnTo>
                <a:lnTo>
                  <a:pt x="2286" y="0"/>
                </a:lnTo>
                <a:lnTo>
                  <a:pt x="3049" y="762"/>
                </a:lnTo>
                <a:lnTo>
                  <a:pt x="2286" y="1524"/>
                </a:lnTo>
                <a:lnTo>
                  <a:pt x="2286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99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8503920" y="1689840"/>
            <a:ext cx="2468880" cy="2194560"/>
          </a:xfrm>
          <a:prstGeom prst="ellipse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주제에 따라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묶는 것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Quibble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645920" y="1828800"/>
            <a:ext cx="999720" cy="62820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548640" y="1920240"/>
            <a:ext cx="91440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2842920" y="1948680"/>
            <a:ext cx="1546200" cy="428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풍차 이야기 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48640" y="2560320"/>
            <a:ext cx="109728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Chat-bot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6"/>
          <p:cNvSpPr txBox="1"/>
          <p:nvPr/>
        </p:nvSpPr>
        <p:spPr>
          <a:xfrm>
            <a:off x="1928520" y="2588760"/>
            <a:ext cx="4380840" cy="4287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저희 주인님이 풍차를 향해 어쩌구 저쩌구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1645920" y="3291840"/>
            <a:ext cx="999720" cy="62820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548640" y="3383280"/>
            <a:ext cx="91440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8"/>
          <p:cNvSpPr txBox="1"/>
          <p:nvPr/>
        </p:nvSpPr>
        <p:spPr>
          <a:xfrm>
            <a:off x="2842920" y="3411720"/>
            <a:ext cx="1740240" cy="428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너 바보니 진짜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7498080" y="3291840"/>
            <a:ext cx="999720" cy="628200"/>
          </a:xfrm>
          <a:prstGeom prst="rect">
            <a:avLst/>
          </a:prstGeom>
          <a:ln>
            <a:noFill/>
          </a:ln>
        </p:spPr>
      </p:pic>
      <p:sp>
        <p:nvSpPr>
          <p:cNvPr id="233" name="CustomShape 9"/>
          <p:cNvSpPr/>
          <p:nvPr/>
        </p:nvSpPr>
        <p:spPr>
          <a:xfrm>
            <a:off x="6400800" y="3383280"/>
            <a:ext cx="91440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10"/>
          <p:cNvSpPr txBox="1"/>
          <p:nvPr/>
        </p:nvSpPr>
        <p:spPr>
          <a:xfrm>
            <a:off x="8695080" y="3411720"/>
            <a:ext cx="2319480" cy="428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아이리는 어떤곳이니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548640" y="4114800"/>
            <a:ext cx="109728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Chat-bot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12"/>
          <p:cNvSpPr txBox="1"/>
          <p:nvPr/>
        </p:nvSpPr>
        <p:spPr>
          <a:xfrm>
            <a:off x="1920240" y="4114800"/>
            <a:ext cx="3200400" cy="4287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자꾸 그러면 저도 상처받아요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6309360" y="4114800"/>
            <a:ext cx="1097280" cy="4572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Chat-bot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14"/>
          <p:cNvSpPr txBox="1"/>
          <p:nvPr/>
        </p:nvSpPr>
        <p:spPr>
          <a:xfrm>
            <a:off x="7680960" y="4114800"/>
            <a:ext cx="3383280" cy="457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인공지능 연구원이 궁금하시군요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5"/>
          <p:cNvSpPr/>
          <p:nvPr/>
        </p:nvSpPr>
        <p:spPr>
          <a:xfrm>
            <a:off x="914400" y="5120640"/>
            <a:ext cx="1371600" cy="640080"/>
          </a:xfrm>
          <a:custGeom>
            <a:avLst/>
            <a:gdLst/>
            <a:ahLst/>
            <a:rect l="0" t="0" r="r" b="b"/>
            <a:pathLst>
              <a:path w="3812" h="1780">
                <a:moveTo>
                  <a:pt x="0" y="444"/>
                </a:moveTo>
                <a:lnTo>
                  <a:pt x="2858" y="444"/>
                </a:lnTo>
                <a:lnTo>
                  <a:pt x="2858" y="0"/>
                </a:lnTo>
                <a:lnTo>
                  <a:pt x="3811" y="889"/>
                </a:lnTo>
                <a:lnTo>
                  <a:pt x="2858" y="1779"/>
                </a:lnTo>
                <a:lnTo>
                  <a:pt x="2858" y="1334"/>
                </a:lnTo>
                <a:lnTo>
                  <a:pt x="0" y="1334"/>
                </a:lnTo>
                <a:lnTo>
                  <a:pt x="0" y="444"/>
                </a:lnTo>
              </a:path>
            </a:pathLst>
          </a:cu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16"/>
          <p:cNvSpPr txBox="1"/>
          <p:nvPr/>
        </p:nvSpPr>
        <p:spPr>
          <a:xfrm>
            <a:off x="2560320" y="4937760"/>
            <a:ext cx="7498080" cy="1236600"/>
          </a:xfrm>
          <a:prstGeom prst="rect">
            <a:avLst/>
          </a:prstGeom>
          <a:noFill/>
          <a:ln w="12600">
            <a:solidFill>
              <a:srgbClr val="0066cc"/>
            </a:solidFill>
            <a:round/>
          </a:ln>
        </p:spPr>
        <p:txBody>
          <a:bodyPr lIns="96120" rIns="96120" tIns="51120" bIns="5112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▶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주제와 관련없는 내용을 갑자기 질문 했을 경우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이를 유연하게 처리하고 원래의 주제로 대화를 이끌어 나갈 수 있도록 유도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▶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/quibble.top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파일의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quibble Topic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이를 처리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6492240" y="2194560"/>
            <a:ext cx="731520" cy="548640"/>
          </a:xfrm>
          <a:custGeom>
            <a:avLst/>
            <a:gdLst/>
            <a:ahLst/>
            <a:rect l="0" t="0" r="r" b="b"/>
            <a:pathLst>
              <a:path w="2034" h="1525">
                <a:moveTo>
                  <a:pt x="0" y="381"/>
                </a:moveTo>
                <a:lnTo>
                  <a:pt x="1524" y="381"/>
                </a:lnTo>
                <a:lnTo>
                  <a:pt x="1524" y="0"/>
                </a:lnTo>
                <a:lnTo>
                  <a:pt x="2033" y="762"/>
                </a:lnTo>
                <a:lnTo>
                  <a:pt x="1524" y="1524"/>
                </a:lnTo>
                <a:lnTo>
                  <a:pt x="1524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cc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18"/>
          <p:cNvSpPr txBox="1"/>
          <p:nvPr/>
        </p:nvSpPr>
        <p:spPr>
          <a:xfrm>
            <a:off x="7589520" y="2162160"/>
            <a:ext cx="290556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US" sz="2600" spc="-1" strike="noStrike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주제에 관한 이야기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맹작가는 총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45( /RAWDATA/concept.top) + 5(/RAWDATA/don.top) = 50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Concept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주로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verb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noun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기본형 또는 등장인물 이름 등 음성인식으로 인해 발생할 수 있는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 오타 교정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0D7CBDE-2375-4CDB-A77B-6F28359ED30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914400" y="3657600"/>
            <a:ext cx="10332720" cy="11793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Demo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07A1F1D-DAEF-4573-96FF-F562FB35101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4"/>
          <p:cNvSpPr/>
          <p:nvPr/>
        </p:nvSpPr>
        <p:spPr>
          <a:xfrm flipV="1">
            <a:off x="-6120" y="458928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Environment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22C919-4444-4DA7-8B63-C7DDB618EA2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Line 4"/>
          <p:cNvSpPr/>
          <p:nvPr/>
        </p:nvSpPr>
        <p:spPr>
          <a:xfrm flipV="1">
            <a:off x="-6120" y="458928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Composition of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맹작가는 총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label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있는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구성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Label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없는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(reuse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되지 않는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일회성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포함하여 총 약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여개의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보유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4761B7F-76E9-4FFE-8B48-F4404A2C6C3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097280" y="2926080"/>
            <a:ext cx="9144000" cy="37191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 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ADD521-14CE-4253-B4CA-7D244B0DCF3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3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0" y="7920"/>
            <a:ext cx="12155760" cy="68500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System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System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관리하는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인사를 할 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처음부터 다시 시작하고 싶을 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목차를 보고 싶을 때 등 책의 내용과 관련되지 않은 시스템적인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issue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처리하는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756EE6-F9F2-46E2-9013-50BC11B2B7C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5"/>
          <p:cNvSpPr txBox="1"/>
          <p:nvPr/>
        </p:nvSpPr>
        <p:spPr>
          <a:xfrm>
            <a:off x="914400" y="3474720"/>
            <a:ext cx="10332720" cy="128016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u:don_start ([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처음부터 처음으로 시작으로 시작하자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]) \[ callback=20000\]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돈키호테에 대해 뭘 얘기해야 잘 얘기했다고 할까요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옆의 내용에서 궁금한 것 있으세요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 $$page =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키호테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^showpage() ^keep() ^repeat()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6"/>
          <p:cNvSpPr txBox="1"/>
          <p:nvPr/>
        </p:nvSpPr>
        <p:spPr>
          <a:xfrm>
            <a:off x="914400" y="4846320"/>
            <a:ext cx="10332720" cy="76716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▶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하던 얘기를 그만하고 다시 처음으로 돌아가고 싶은 경우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위의 단어가 매칭되면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MediaWiki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‘돈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키호테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개요’페이지를 보여주고 나타난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출력한다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System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3656A59-21B5-4CCF-99EA-968A6DD2B02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Shape 5"/>
          <p:cNvSpPr txBox="1"/>
          <p:nvPr/>
        </p:nvSpPr>
        <p:spPr>
          <a:xfrm>
            <a:off x="914400" y="1825560"/>
            <a:ext cx="10332720" cy="160236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U: don_open_noword (&lt;&lt;[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 [“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할 말 없어” “다른 주제”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]&gt;&gt;) \[ callback=8000 \]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 키호테 개요에서 더 묻고 싶은 것 없나요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사실 여기까지는 대충 알겠죠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그럼 이제 본격적으로 얘기해보죠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등장인물로 넘어갈게요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^keep() ^repeat() $$page =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키호테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^showpage()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6"/>
          <p:cNvSpPr txBox="1"/>
          <p:nvPr/>
        </p:nvSpPr>
        <p:spPr>
          <a:xfrm>
            <a:off x="914400" y="3566160"/>
            <a:ext cx="10332720" cy="76716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▶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할 말이 없다거나 다른 주제를 요구할 경우 자연스럽게 다른 주제로 대화를 이끌어 나간다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WikiMedia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키호테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개요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출력한다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7"/>
          <p:cNvSpPr txBox="1"/>
          <p:nvPr/>
        </p:nvSpPr>
        <p:spPr>
          <a:xfrm>
            <a:off x="838080" y="4572000"/>
            <a:ext cx="1040904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주로 더 이상 진행할 적당한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없거나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주제에 실증을 느낄 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오랫동안 사용자가 말을 하고 있지 않을 경우 다른 주제의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나 개요를 호출하는 용도로 사용된다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don_hello()  don_noword() don_start() ...etc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System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56EA0E-2E2F-43E9-8609-7A373702D78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3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657800"/>
            <a:ext cx="8276760" cy="52002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Episode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돈키호테 관련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episode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들을 질문했을 때 이를 처리해주는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callback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자주 이용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User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말이 없을 경우 이야기 다음 내용을 계속 풀어나감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중간에 스토리와 관련된 간단한 내용의 질문에 대한 처리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809FDD-2F43-434B-9E40-532532401F9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5"/>
          <p:cNvSpPr txBox="1"/>
          <p:nvPr/>
        </p:nvSpPr>
        <p:spPr>
          <a:xfrm>
            <a:off x="838080" y="4023360"/>
            <a:ext cx="10332720" cy="198036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u: don_episode1 ([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풍차 “풍차 이야기”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사실 우리 주인님이 풍차를 향해 돌격한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^keep() ^repeat() $$page =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풍차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이야기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^showpage()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a: ([~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지가 어케 알겠어유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풍차가 거인이라는디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a: ([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거인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*])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세상에 거인이 어딨어요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~!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어디서 뭘 읽었는지 모르겠네유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a: (\[ callback\]) \[ callback=5000 \]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우리 주인님은 풍차 날개를 창으로 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Episode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BF08E4-8F38-42AF-AE97-C84A900A755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Line 3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771840" y="1520640"/>
            <a:ext cx="8829360" cy="52002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Character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돈키호테의 등장인물에 관한 물음을 처리하는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등장인물들의 성격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나이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연애관계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이름의 의미 등의 특징을 나타냄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07465F-DC2B-4FE6-8A97-F4B750C49AC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5"/>
          <p:cNvSpPr txBox="1"/>
          <p:nvPr/>
        </p:nvSpPr>
        <p:spPr>
          <a:xfrm>
            <a:off x="914400" y="3200400"/>
            <a:ext cx="10332720" cy="15544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나라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지역마다 알파벳 발음하는 방식의 차이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ex) David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데이비드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다비드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부정확한 발음으로 인한 음성인식 장애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둘시레아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돌시네아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→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Concept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통한 예외상황 처리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Wikitext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형식으로 작성한 콘텐츠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한글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chatscript+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엔진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 top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포멧으로 작성된 스크립트 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EE84AE-7FB1-4C99-A220-5EF9984B49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동작을 위해서 다음을 먼저 설치한다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PHP 7.0.0+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MySQL/MariaDB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설치 방법은 다음 사이트를 참조한다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설치 한글 가이드 문서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1"/>
              </a:rPr>
              <a:t>https://www.mediawiki.org/wiki/Manual:Running_MediaWiki_on_Debian_or_Ubuntu/ko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Download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](https://www.mediawiki.org/wiki/Download)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B38E423-2CBD-4BDA-892A-33A5E6FE76D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추후 관리를 위해 데이터베이스 이름과 패스워드를 다음과 같이 정한다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데이터베이스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wikidb/airi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편집 권한 사용자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wiki/airi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0A9A8C-298F-470B-995A-A3429E878DD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17720" y="3490920"/>
            <a:ext cx="6395040" cy="3092760"/>
          </a:xfrm>
          <a:prstGeom prst="rect">
            <a:avLst/>
          </a:prstGeom>
          <a:ln>
            <a:noFill/>
          </a:ln>
        </p:spPr>
      </p:pic>
      <p:sp>
        <p:nvSpPr>
          <p:cNvPr id="170" name="TextShape 5"/>
          <p:cNvSpPr txBox="1"/>
          <p:nvPr/>
        </p:nvSpPr>
        <p:spPr>
          <a:xfrm>
            <a:off x="7589520" y="3960360"/>
            <a:ext cx="4110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◀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미디어위키 설치 한글 가이드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(Ubuntu)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6"/>
          <p:cNvSpPr txBox="1"/>
          <p:nvPr/>
        </p:nvSpPr>
        <p:spPr>
          <a:xfrm>
            <a:off x="7498080" y="4937760"/>
            <a:ext cx="4474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https://www.mediawiki.org/wiki/Manual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Running_MediaWiki_on_Debian_or_Ubuntu/ko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Info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737360" y="2560320"/>
            <a:ext cx="4023360" cy="173736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Header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 숨기기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Mediawiki:Common.css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페이지를 검색 후 해당 정보 수정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li#ca-talk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li#ca-history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li#ca-watch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li#ca-move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li#ca-delete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li#ca-view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Footer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 숨기기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다음 페이지에 내용을 입력하거나 보이지 않게 하려면 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-’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표시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Privacy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Aboutsite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Disclaimers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저작권 표시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icon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경우 </a:t>
            </a: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디렉토리의 </a:t>
            </a: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localsettings.php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내용을 수정해야 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5B8009-667B-4406-A3CC-04AED84637B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5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Left Panel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MediaWiki:Vector.css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페이지에 다음 내용 추가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698E63D-A56A-4BC6-A550-C9BBA8AF1C6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768320" y="2560320"/>
            <a:ext cx="3070440" cy="3291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Compositon of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~/chatscript-kr/RAWDATA/DON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don.top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topic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정의되어 있는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main ChatScript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concept.top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definition of 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introductions.top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첫 인사 혹은 재 방문 여부를 확인하는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~/chatscript-kr/BINARIES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ChatScript.exe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execution file (port = 1030)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~/var/www/html/ChatBook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chatscript.php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데모의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9A8B857-2455-4D2C-86FA-F43A9ABEDB8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of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Server and 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회사 내 ‘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10.100.0.154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서버에서 동작합니다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포트는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1030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번을 사용합니다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포트번호 입력 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space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추가하면 오류 발생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꼭 다음의 명령어대로 입력할 것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457080-1DA8-422A-84CB-4CDC33B1C3A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2018-04-25T04:30:18Z</dcterms:created>
  <dc:creator>warwalker200@naver.com</dc:creator>
  <dc:description/>
  <dc:language>en-US</dc:language>
  <cp:lastModifiedBy/>
  <dcterms:modified xsi:type="dcterms:W3CDTF">2019-01-30T17:35:52Z</dcterms:modified>
  <cp:revision>137</cp:revision>
  <dc:subject/>
  <dc:title>SQuAD Documentation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