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13.12.2015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insysbio.ru/software/db-solve-optimum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260648"/>
            <a:ext cx="66967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Supplementary material for the article</a:t>
            </a:r>
          </a:p>
          <a:p>
            <a:r>
              <a:rPr lang="en-US" dirty="0" smtClean="0"/>
              <a:t>Metelkin</a:t>
            </a:r>
            <a:r>
              <a:rPr lang="en-US" dirty="0"/>
              <a:t>, E., </a:t>
            </a:r>
            <a:r>
              <a:rPr lang="en-US" dirty="0" err="1"/>
              <a:t>Goryanin</a:t>
            </a:r>
            <a:r>
              <a:rPr lang="en-US" dirty="0"/>
              <a:t>, I., &amp; </a:t>
            </a:r>
            <a:r>
              <a:rPr lang="en-US" dirty="0" err="1"/>
              <a:t>Demin</a:t>
            </a:r>
            <a:r>
              <a:rPr lang="en-US" dirty="0"/>
              <a:t>, O. (2006). Mathematical Modeling of Mitochondrial Adenine Nucleotide Translocase. </a:t>
            </a:r>
            <a:r>
              <a:rPr lang="en-US" i="1" dirty="0"/>
              <a:t>Biophysical Journal</a:t>
            </a:r>
            <a:r>
              <a:rPr lang="en-US" dirty="0"/>
              <a:t>, </a:t>
            </a:r>
            <a:r>
              <a:rPr lang="en-US" i="1" dirty="0"/>
              <a:t>90</a:t>
            </a:r>
            <a:r>
              <a:rPr lang="en-US" dirty="0"/>
              <a:t>(2), 423–432. http://doi.org/10.1529/biophysj.105.061986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3140968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Modeling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74767" y="5661248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2015-12-12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3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858773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was originally developed in </a:t>
            </a:r>
            <a:r>
              <a:rPr lang="en-US" dirty="0" err="1" smtClean="0"/>
              <a:t>DBSolve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see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insysbio.ru/software/db-solve-optimum</a:t>
            </a:r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odel </a:t>
            </a:r>
            <a:r>
              <a:rPr lang="en-US" dirty="0"/>
              <a:t>code in files “</a:t>
            </a:r>
            <a:r>
              <a:rPr lang="en-US" dirty="0" err="1"/>
              <a:t>ant_fi_result.slv</a:t>
            </a:r>
            <a:r>
              <a:rPr lang="en-US" dirty="0" smtClean="0"/>
              <a:t>”, </a:t>
            </a:r>
            <a:r>
              <a:rPr lang="en-US" dirty="0"/>
              <a:t>experimental data “ANT_dat.dat”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866885"/>
            <a:ext cx="388843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Right hand side (equations)</a:t>
            </a:r>
          </a:p>
          <a:p>
            <a:r>
              <a:rPr lang="en-US" sz="500" dirty="0"/>
              <a:t>// ANT model</a:t>
            </a:r>
          </a:p>
          <a:p>
            <a:r>
              <a:rPr lang="en-US" sz="500" dirty="0"/>
              <a:t>// Here we express proton concentration via pH</a:t>
            </a:r>
          </a:p>
          <a:p>
            <a:r>
              <a:rPr lang="en-US" sz="500" dirty="0" err="1"/>
              <a:t>H_o</a:t>
            </a:r>
            <a:r>
              <a:rPr lang="en-US" sz="500" dirty="0"/>
              <a:t>=</a:t>
            </a:r>
            <a:r>
              <a:rPr lang="en-US" sz="500" dirty="0" err="1"/>
              <a:t>exp</a:t>
            </a:r>
            <a:r>
              <a:rPr lang="en-US" sz="500" dirty="0"/>
              <a:t>(-</a:t>
            </a:r>
            <a:r>
              <a:rPr lang="en-US" sz="500" dirty="0" err="1"/>
              <a:t>pH_o</a:t>
            </a:r>
            <a:r>
              <a:rPr lang="en-US" sz="500" dirty="0"/>
              <a:t>*ln(10))*1e6;     // {</a:t>
            </a:r>
            <a:r>
              <a:rPr lang="en-US" sz="500" dirty="0" err="1"/>
              <a:t>uM</a:t>
            </a:r>
            <a:r>
              <a:rPr lang="en-US" sz="500" dirty="0"/>
              <a:t>}</a:t>
            </a:r>
          </a:p>
          <a:p>
            <a:r>
              <a:rPr lang="en-US" sz="500" dirty="0" err="1"/>
              <a:t>H_i</a:t>
            </a:r>
            <a:r>
              <a:rPr lang="en-US" sz="500" dirty="0"/>
              <a:t>=</a:t>
            </a:r>
            <a:r>
              <a:rPr lang="en-US" sz="500" dirty="0" err="1"/>
              <a:t>exp</a:t>
            </a:r>
            <a:r>
              <a:rPr lang="en-US" sz="500" dirty="0"/>
              <a:t>(-</a:t>
            </a:r>
            <a:r>
              <a:rPr lang="en-US" sz="500" dirty="0" err="1"/>
              <a:t>pH_i</a:t>
            </a:r>
            <a:r>
              <a:rPr lang="en-US" sz="500" dirty="0"/>
              <a:t>*ln(10))*1e6;     // {</a:t>
            </a:r>
            <a:r>
              <a:rPr lang="en-US" sz="500" dirty="0" err="1"/>
              <a:t>uM</a:t>
            </a:r>
            <a:r>
              <a:rPr lang="en-US" sz="500" dirty="0"/>
              <a:t>}</a:t>
            </a:r>
          </a:p>
          <a:p>
            <a:r>
              <a:rPr lang="en-US" sz="500" dirty="0"/>
              <a:t>// Here we express concentration of free </a:t>
            </a:r>
            <a:r>
              <a:rPr lang="en-US" sz="500" dirty="0" err="1"/>
              <a:t>adeninnucleotides</a:t>
            </a:r>
            <a:endParaRPr lang="en-US" sz="500" dirty="0"/>
          </a:p>
          <a:p>
            <a:r>
              <a:rPr lang="en-US" sz="500" dirty="0" err="1"/>
              <a:t>T_o_free</a:t>
            </a:r>
            <a:r>
              <a:rPr lang="en-US" sz="500" dirty="0"/>
              <a:t>=</a:t>
            </a:r>
            <a:r>
              <a:rPr lang="en-US" sz="500" dirty="0" err="1"/>
              <a:t>T_o</a:t>
            </a:r>
            <a:r>
              <a:rPr lang="en-US" sz="500" dirty="0"/>
              <a:t>/(1+Mg_o/</a:t>
            </a:r>
            <a:r>
              <a:rPr lang="en-US" sz="500" dirty="0" err="1"/>
              <a:t>K_t_mg+H_o</a:t>
            </a:r>
            <a:r>
              <a:rPr lang="en-US" sz="500" dirty="0"/>
              <a:t>/</a:t>
            </a:r>
            <a:r>
              <a:rPr lang="en-US" sz="500" dirty="0" err="1"/>
              <a:t>K_t_h+Mg_o</a:t>
            </a:r>
            <a:r>
              <a:rPr lang="en-US" sz="500" dirty="0"/>
              <a:t>*</a:t>
            </a:r>
            <a:r>
              <a:rPr lang="en-US" sz="500" dirty="0" err="1"/>
              <a:t>H_o</a:t>
            </a:r>
            <a:r>
              <a:rPr lang="en-US" sz="500" dirty="0"/>
              <a:t>/(</a:t>
            </a:r>
            <a:r>
              <a:rPr lang="en-US" sz="500" dirty="0" err="1"/>
              <a:t>K_th_mg</a:t>
            </a:r>
            <a:r>
              <a:rPr lang="en-US" sz="500" dirty="0"/>
              <a:t>*</a:t>
            </a:r>
            <a:r>
              <a:rPr lang="en-US" sz="500" dirty="0" err="1"/>
              <a:t>K_t_h</a:t>
            </a:r>
            <a:r>
              <a:rPr lang="en-US" sz="500" dirty="0"/>
              <a:t>));    // {</a:t>
            </a:r>
            <a:r>
              <a:rPr lang="en-US" sz="500" dirty="0" err="1"/>
              <a:t>uM</a:t>
            </a:r>
            <a:r>
              <a:rPr lang="en-US" sz="500" dirty="0"/>
              <a:t>}</a:t>
            </a:r>
          </a:p>
          <a:p>
            <a:r>
              <a:rPr lang="en-US" sz="500" dirty="0" err="1"/>
              <a:t>T_i_free</a:t>
            </a:r>
            <a:r>
              <a:rPr lang="en-US" sz="500" dirty="0"/>
              <a:t>=</a:t>
            </a:r>
            <a:r>
              <a:rPr lang="en-US" sz="500" dirty="0" err="1"/>
              <a:t>T_i</a:t>
            </a:r>
            <a:r>
              <a:rPr lang="en-US" sz="500" dirty="0"/>
              <a:t>/(1+Mg_i/</a:t>
            </a:r>
            <a:r>
              <a:rPr lang="en-US" sz="500" dirty="0" err="1"/>
              <a:t>K_t_mg+H_i</a:t>
            </a:r>
            <a:r>
              <a:rPr lang="en-US" sz="500" dirty="0"/>
              <a:t>/</a:t>
            </a:r>
            <a:r>
              <a:rPr lang="en-US" sz="500" dirty="0" err="1"/>
              <a:t>K_t_h+Mg_i</a:t>
            </a:r>
            <a:r>
              <a:rPr lang="en-US" sz="500" dirty="0"/>
              <a:t>*</a:t>
            </a:r>
            <a:r>
              <a:rPr lang="en-US" sz="500" dirty="0" err="1"/>
              <a:t>H_i</a:t>
            </a:r>
            <a:r>
              <a:rPr lang="en-US" sz="500" dirty="0"/>
              <a:t>/(</a:t>
            </a:r>
            <a:r>
              <a:rPr lang="en-US" sz="500" dirty="0" err="1"/>
              <a:t>K_th_mg</a:t>
            </a:r>
            <a:r>
              <a:rPr lang="en-US" sz="500" dirty="0"/>
              <a:t>*</a:t>
            </a:r>
            <a:r>
              <a:rPr lang="en-US" sz="500" dirty="0" err="1"/>
              <a:t>K_t_h</a:t>
            </a:r>
            <a:r>
              <a:rPr lang="en-US" sz="500" dirty="0"/>
              <a:t>));    // {</a:t>
            </a:r>
            <a:r>
              <a:rPr lang="en-US" sz="500" dirty="0" err="1"/>
              <a:t>uM</a:t>
            </a:r>
            <a:r>
              <a:rPr lang="en-US" sz="500" dirty="0"/>
              <a:t>}</a:t>
            </a:r>
          </a:p>
          <a:p>
            <a:r>
              <a:rPr lang="en-US" sz="500" dirty="0" err="1"/>
              <a:t>D_o_free</a:t>
            </a:r>
            <a:r>
              <a:rPr lang="en-US" sz="500" dirty="0"/>
              <a:t>=</a:t>
            </a:r>
            <a:r>
              <a:rPr lang="en-US" sz="500" dirty="0" err="1"/>
              <a:t>D_o</a:t>
            </a:r>
            <a:r>
              <a:rPr lang="en-US" sz="500" dirty="0"/>
              <a:t>/(1+Mg_o/</a:t>
            </a:r>
            <a:r>
              <a:rPr lang="en-US" sz="500" dirty="0" err="1"/>
              <a:t>K_d_mg+H_o</a:t>
            </a:r>
            <a:r>
              <a:rPr lang="en-US" sz="500" dirty="0"/>
              <a:t>/</a:t>
            </a:r>
            <a:r>
              <a:rPr lang="en-US" sz="500" dirty="0" err="1"/>
              <a:t>K_d_h+Mg_o</a:t>
            </a:r>
            <a:r>
              <a:rPr lang="en-US" sz="500" dirty="0"/>
              <a:t>*</a:t>
            </a:r>
            <a:r>
              <a:rPr lang="en-US" sz="500" dirty="0" err="1"/>
              <a:t>H_o</a:t>
            </a:r>
            <a:r>
              <a:rPr lang="en-US" sz="500" dirty="0"/>
              <a:t>/(</a:t>
            </a:r>
            <a:r>
              <a:rPr lang="en-US" sz="500" dirty="0" err="1"/>
              <a:t>K_dh_mg</a:t>
            </a:r>
            <a:r>
              <a:rPr lang="en-US" sz="500" dirty="0"/>
              <a:t>*</a:t>
            </a:r>
            <a:r>
              <a:rPr lang="en-US" sz="500" dirty="0" err="1"/>
              <a:t>K_d_h</a:t>
            </a:r>
            <a:r>
              <a:rPr lang="en-US" sz="500" dirty="0"/>
              <a:t>));    // {</a:t>
            </a:r>
            <a:r>
              <a:rPr lang="en-US" sz="500" dirty="0" err="1"/>
              <a:t>uM</a:t>
            </a:r>
            <a:r>
              <a:rPr lang="en-US" sz="500" dirty="0"/>
              <a:t>}</a:t>
            </a:r>
          </a:p>
          <a:p>
            <a:r>
              <a:rPr lang="en-US" sz="500" dirty="0" err="1"/>
              <a:t>D_i_free</a:t>
            </a:r>
            <a:r>
              <a:rPr lang="en-US" sz="500" dirty="0"/>
              <a:t>=</a:t>
            </a:r>
            <a:r>
              <a:rPr lang="en-US" sz="500" dirty="0" err="1"/>
              <a:t>D_i</a:t>
            </a:r>
            <a:r>
              <a:rPr lang="en-US" sz="500" dirty="0"/>
              <a:t>/(1+Mg_i/</a:t>
            </a:r>
            <a:r>
              <a:rPr lang="en-US" sz="500" dirty="0" err="1"/>
              <a:t>K_d_mg+H_i</a:t>
            </a:r>
            <a:r>
              <a:rPr lang="en-US" sz="500" dirty="0"/>
              <a:t>/</a:t>
            </a:r>
            <a:r>
              <a:rPr lang="en-US" sz="500" dirty="0" err="1"/>
              <a:t>K_d_h+Mg_i</a:t>
            </a:r>
            <a:r>
              <a:rPr lang="en-US" sz="500" dirty="0"/>
              <a:t>*</a:t>
            </a:r>
            <a:r>
              <a:rPr lang="en-US" sz="500" dirty="0" err="1"/>
              <a:t>H_i</a:t>
            </a:r>
            <a:r>
              <a:rPr lang="en-US" sz="500" dirty="0"/>
              <a:t>/(</a:t>
            </a:r>
            <a:r>
              <a:rPr lang="en-US" sz="500" dirty="0" err="1"/>
              <a:t>K_dh_mg</a:t>
            </a:r>
            <a:r>
              <a:rPr lang="en-US" sz="500" dirty="0"/>
              <a:t>*</a:t>
            </a:r>
            <a:r>
              <a:rPr lang="en-US" sz="500" dirty="0" err="1"/>
              <a:t>K_d_h</a:t>
            </a:r>
            <a:r>
              <a:rPr lang="en-US" sz="500" dirty="0"/>
              <a:t>));    // {</a:t>
            </a:r>
            <a:r>
              <a:rPr lang="en-US" sz="500" dirty="0" err="1"/>
              <a:t>uM</a:t>
            </a:r>
            <a:r>
              <a:rPr lang="en-US" sz="500" dirty="0"/>
              <a:t>}</a:t>
            </a:r>
          </a:p>
          <a:p>
            <a:r>
              <a:rPr lang="en-US" sz="500" dirty="0"/>
              <a:t>// dependence on potential</a:t>
            </a:r>
          </a:p>
          <a:p>
            <a:r>
              <a:rPr lang="en-US" sz="500" dirty="0"/>
              <a:t>k1_ANT_fi=k1_ANT*</a:t>
            </a:r>
            <a:r>
              <a:rPr lang="en-US" sz="500" dirty="0" err="1"/>
              <a:t>exp</a:t>
            </a:r>
            <a:r>
              <a:rPr lang="en-US" sz="500" dirty="0"/>
              <a:t>((A*(-4)+B*(-4)+C)*fi);                        // {1/min}</a:t>
            </a:r>
          </a:p>
          <a:p>
            <a:r>
              <a:rPr lang="en-US" sz="500" dirty="0"/>
              <a:t>k2_ANT_fi=k2_ANT*</a:t>
            </a:r>
            <a:r>
              <a:rPr lang="en-US" sz="500" dirty="0" err="1"/>
              <a:t>exp</a:t>
            </a:r>
            <a:r>
              <a:rPr lang="en-US" sz="500" dirty="0"/>
              <a:t>((A*(-3)+B*(-4)+C)*fi);                        // {1/min}</a:t>
            </a:r>
          </a:p>
          <a:p>
            <a:r>
              <a:rPr lang="en-US" sz="500" dirty="0"/>
              <a:t>k3_ANT_fi=k3_ANT*</a:t>
            </a:r>
            <a:r>
              <a:rPr lang="en-US" sz="500" dirty="0" err="1"/>
              <a:t>exp</a:t>
            </a:r>
            <a:r>
              <a:rPr lang="en-US" sz="500" dirty="0"/>
              <a:t>((A*(-4)+B*(-3)+C)*fi);                        // {1/min}</a:t>
            </a:r>
          </a:p>
          <a:p>
            <a:r>
              <a:rPr lang="en-US" sz="500" dirty="0"/>
              <a:t>k4_ANT_fi=k4_ANT*</a:t>
            </a:r>
            <a:r>
              <a:rPr lang="en-US" sz="500" dirty="0" err="1"/>
              <a:t>exp</a:t>
            </a:r>
            <a:r>
              <a:rPr lang="en-US" sz="500" dirty="0"/>
              <a:t>((A*(-3)+B*(-3)+C)*fi);                        // {1/min}</a:t>
            </a:r>
          </a:p>
          <a:p>
            <a:r>
              <a:rPr lang="en-US" sz="500" dirty="0" err="1"/>
              <a:t>K_D_o_ANT_fi</a:t>
            </a:r>
            <a:r>
              <a:rPr lang="en-US" sz="500" dirty="0"/>
              <a:t>=</a:t>
            </a:r>
            <a:r>
              <a:rPr lang="en-US" sz="500" dirty="0" err="1"/>
              <a:t>K_D_o_ANT</a:t>
            </a:r>
            <a:r>
              <a:rPr lang="en-US" sz="500" dirty="0"/>
              <a:t>*</a:t>
            </a:r>
            <a:r>
              <a:rPr lang="en-US" sz="500" dirty="0" err="1"/>
              <a:t>exp</a:t>
            </a:r>
            <a:r>
              <a:rPr lang="en-US" sz="500" dirty="0"/>
              <a:t>(3*</a:t>
            </a:r>
            <a:r>
              <a:rPr lang="en-US" sz="500" dirty="0" err="1"/>
              <a:t>del_D</a:t>
            </a:r>
            <a:r>
              <a:rPr lang="en-US" sz="500" dirty="0"/>
              <a:t>*fi);                            // {</a:t>
            </a:r>
            <a:r>
              <a:rPr lang="en-US" sz="500" dirty="0" err="1"/>
              <a:t>uM</a:t>
            </a:r>
            <a:r>
              <a:rPr lang="en-US" sz="500" dirty="0"/>
              <a:t>}</a:t>
            </a:r>
          </a:p>
          <a:p>
            <a:r>
              <a:rPr lang="en-US" sz="500" dirty="0" err="1"/>
              <a:t>K_T_o_ANT_fi</a:t>
            </a:r>
            <a:r>
              <a:rPr lang="en-US" sz="500" dirty="0"/>
              <a:t>=</a:t>
            </a:r>
            <a:r>
              <a:rPr lang="en-US" sz="500" dirty="0" err="1"/>
              <a:t>K_T_o_ANT</a:t>
            </a:r>
            <a:r>
              <a:rPr lang="en-US" sz="500" dirty="0"/>
              <a:t>*</a:t>
            </a:r>
            <a:r>
              <a:rPr lang="en-US" sz="500" dirty="0" err="1"/>
              <a:t>exp</a:t>
            </a:r>
            <a:r>
              <a:rPr lang="en-US" sz="500" dirty="0"/>
              <a:t>(4*</a:t>
            </a:r>
            <a:r>
              <a:rPr lang="en-US" sz="500" dirty="0" err="1"/>
              <a:t>del_T</a:t>
            </a:r>
            <a:r>
              <a:rPr lang="en-US" sz="500" dirty="0"/>
              <a:t>*fi);                            // {</a:t>
            </a:r>
            <a:r>
              <a:rPr lang="en-US" sz="500" dirty="0" err="1"/>
              <a:t>uM</a:t>
            </a:r>
            <a:r>
              <a:rPr lang="en-US" sz="500" dirty="0"/>
              <a:t>}</a:t>
            </a:r>
          </a:p>
          <a:p>
            <a:r>
              <a:rPr lang="en-US" sz="500" dirty="0"/>
              <a:t>//</a:t>
            </a:r>
          </a:p>
          <a:p>
            <a:r>
              <a:rPr lang="en-US" sz="500" dirty="0" err="1"/>
              <a:t>q_fi</a:t>
            </a:r>
            <a:r>
              <a:rPr lang="en-US" sz="500" dirty="0"/>
              <a:t>=k3_ANT_fi*</a:t>
            </a:r>
            <a:r>
              <a:rPr lang="en-US" sz="500" dirty="0" err="1"/>
              <a:t>K_D_o_ANT_fi</a:t>
            </a:r>
            <a:r>
              <a:rPr lang="en-US" sz="500" dirty="0"/>
              <a:t>*</a:t>
            </a:r>
            <a:r>
              <a:rPr lang="en-US" sz="500" dirty="0" err="1"/>
              <a:t>exp</a:t>
            </a:r>
            <a:r>
              <a:rPr lang="en-US" sz="500" dirty="0"/>
              <a:t>(fi)/(k2_ANT_fi*</a:t>
            </a:r>
            <a:r>
              <a:rPr lang="en-US" sz="500" dirty="0" err="1"/>
              <a:t>K_T_o_ANT_fi</a:t>
            </a:r>
            <a:r>
              <a:rPr lang="en-US" sz="500" dirty="0"/>
              <a:t>);      // equilibrium constant {--}</a:t>
            </a:r>
          </a:p>
          <a:p>
            <a:r>
              <a:rPr lang="en-US" sz="500" dirty="0"/>
              <a:t>//</a:t>
            </a:r>
          </a:p>
          <a:p>
            <a:r>
              <a:rPr lang="en-US" sz="500" dirty="0" err="1"/>
              <a:t>ch</a:t>
            </a:r>
            <a:r>
              <a:rPr lang="en-US" sz="500" dirty="0"/>
              <a:t>=k1_ANT_fi*</a:t>
            </a:r>
            <a:r>
              <a:rPr lang="en-US" sz="500" dirty="0" err="1"/>
              <a:t>T_i_free</a:t>
            </a:r>
            <a:r>
              <a:rPr lang="en-US" sz="500" dirty="0"/>
              <a:t>*</a:t>
            </a:r>
            <a:r>
              <a:rPr lang="en-US" sz="500" dirty="0" err="1"/>
              <a:t>T_o_free</a:t>
            </a:r>
            <a:r>
              <a:rPr lang="en-US" sz="500" dirty="0"/>
              <a:t>*</a:t>
            </a:r>
            <a:r>
              <a:rPr lang="en-US" sz="500" dirty="0" err="1"/>
              <a:t>q_fi</a:t>
            </a:r>
            <a:r>
              <a:rPr lang="en-US" sz="500" dirty="0"/>
              <a:t>/K_T_o_ANT_fi+k2_ANT_fi*</a:t>
            </a:r>
            <a:r>
              <a:rPr lang="en-US" sz="500" dirty="0" err="1"/>
              <a:t>T_i_free</a:t>
            </a:r>
            <a:r>
              <a:rPr lang="en-US" sz="500" dirty="0"/>
              <a:t>*</a:t>
            </a:r>
            <a:r>
              <a:rPr lang="en-US" sz="500" dirty="0" err="1"/>
              <a:t>D_o_free</a:t>
            </a:r>
            <a:r>
              <a:rPr lang="en-US" sz="500" dirty="0"/>
              <a:t>*</a:t>
            </a:r>
            <a:r>
              <a:rPr lang="en-US" sz="500" dirty="0" err="1"/>
              <a:t>q_fi</a:t>
            </a:r>
            <a:r>
              <a:rPr lang="en-US" sz="500" dirty="0"/>
              <a:t>/</a:t>
            </a:r>
            <a:r>
              <a:rPr lang="en-US" sz="500" dirty="0" err="1"/>
              <a:t>K_D_o_ANT_fi</a:t>
            </a:r>
            <a:r>
              <a:rPr lang="en-US" sz="500" dirty="0"/>
              <a:t>+</a:t>
            </a:r>
          </a:p>
          <a:p>
            <a:r>
              <a:rPr lang="en-US" sz="500" dirty="0"/>
              <a:t>   k3_ANT_fi*</a:t>
            </a:r>
            <a:r>
              <a:rPr lang="en-US" sz="500" dirty="0" err="1"/>
              <a:t>D_i_free</a:t>
            </a:r>
            <a:r>
              <a:rPr lang="en-US" sz="500" dirty="0"/>
              <a:t>*</a:t>
            </a:r>
            <a:r>
              <a:rPr lang="en-US" sz="500" dirty="0" err="1"/>
              <a:t>T_o_free</a:t>
            </a:r>
            <a:r>
              <a:rPr lang="en-US" sz="500" dirty="0"/>
              <a:t>/K_T_o_ANT_fi+k4_ANT_fi*</a:t>
            </a:r>
            <a:r>
              <a:rPr lang="en-US" sz="500" dirty="0" err="1"/>
              <a:t>D_i_free</a:t>
            </a:r>
            <a:r>
              <a:rPr lang="en-US" sz="500" dirty="0"/>
              <a:t>*</a:t>
            </a:r>
            <a:r>
              <a:rPr lang="en-US" sz="500" dirty="0" err="1"/>
              <a:t>D_o_free</a:t>
            </a:r>
            <a:r>
              <a:rPr lang="en-US" sz="500" dirty="0"/>
              <a:t>/</a:t>
            </a:r>
            <a:r>
              <a:rPr lang="en-US" sz="500" dirty="0" err="1"/>
              <a:t>K_D_o_ANT_fi</a:t>
            </a:r>
            <a:r>
              <a:rPr lang="en-US" sz="500" dirty="0"/>
              <a:t>;              // </a:t>
            </a:r>
            <a:r>
              <a:rPr lang="en-US" sz="500" dirty="0" err="1"/>
              <a:t>numeratior</a:t>
            </a:r>
            <a:endParaRPr lang="en-US" sz="500" dirty="0"/>
          </a:p>
          <a:p>
            <a:r>
              <a:rPr lang="en-US" sz="500" dirty="0" err="1"/>
              <a:t>zn</a:t>
            </a:r>
            <a:r>
              <a:rPr lang="en-US" sz="500" dirty="0"/>
              <a:t>=(</a:t>
            </a:r>
            <a:r>
              <a:rPr lang="en-US" sz="500" dirty="0" err="1"/>
              <a:t>T_i_free</a:t>
            </a:r>
            <a:r>
              <a:rPr lang="en-US" sz="500" dirty="0"/>
              <a:t>*</a:t>
            </a:r>
            <a:r>
              <a:rPr lang="en-US" sz="500" dirty="0" err="1"/>
              <a:t>q_fi+D_i_free</a:t>
            </a:r>
            <a:r>
              <a:rPr lang="en-US" sz="500" dirty="0"/>
              <a:t>)*(1+T_o_free/</a:t>
            </a:r>
            <a:r>
              <a:rPr lang="en-US" sz="500" dirty="0" err="1"/>
              <a:t>K_T_o_ANT_fi+D_o_free</a:t>
            </a:r>
            <a:r>
              <a:rPr lang="en-US" sz="500" dirty="0"/>
              <a:t>/</a:t>
            </a:r>
            <a:r>
              <a:rPr lang="en-US" sz="500" dirty="0" err="1"/>
              <a:t>K_D_o_ANT_fi</a:t>
            </a:r>
            <a:r>
              <a:rPr lang="en-US" sz="500" dirty="0"/>
              <a:t>);                       // denominator</a:t>
            </a:r>
          </a:p>
          <a:p>
            <a:r>
              <a:rPr lang="en-US" sz="500" dirty="0"/>
              <a:t>// rate of labeled ATP, ADP entry</a:t>
            </a:r>
          </a:p>
          <a:p>
            <a:r>
              <a:rPr lang="en-US" sz="500" dirty="0"/>
              <a:t>v1_ANT=</a:t>
            </a:r>
            <a:r>
              <a:rPr lang="en-US" sz="500" dirty="0" err="1"/>
              <a:t>ch</a:t>
            </a:r>
            <a:r>
              <a:rPr lang="en-US" sz="500" dirty="0"/>
              <a:t>/</a:t>
            </a:r>
            <a:r>
              <a:rPr lang="en-US" sz="500" dirty="0" err="1"/>
              <a:t>zn</a:t>
            </a:r>
            <a:r>
              <a:rPr lang="en-US" sz="500" dirty="0"/>
              <a:t>;                                                                                      //  {1/min}</a:t>
            </a:r>
          </a:p>
          <a:p>
            <a:r>
              <a:rPr lang="en-US" sz="500" dirty="0"/>
              <a:t>//</a:t>
            </a:r>
          </a:p>
          <a:p>
            <a:r>
              <a:rPr lang="en-US" sz="500" dirty="0"/>
              <a:t>ch2=k2_ANT_fi*</a:t>
            </a:r>
            <a:r>
              <a:rPr lang="en-US" sz="500" dirty="0" err="1"/>
              <a:t>T_i_free</a:t>
            </a:r>
            <a:r>
              <a:rPr lang="en-US" sz="500" dirty="0"/>
              <a:t>*</a:t>
            </a:r>
            <a:r>
              <a:rPr lang="en-US" sz="500" dirty="0" err="1"/>
              <a:t>D_o_free</a:t>
            </a:r>
            <a:r>
              <a:rPr lang="en-US" sz="500" dirty="0"/>
              <a:t>*</a:t>
            </a:r>
            <a:r>
              <a:rPr lang="en-US" sz="500" dirty="0" err="1"/>
              <a:t>q_fi</a:t>
            </a:r>
            <a:r>
              <a:rPr lang="en-US" sz="500" dirty="0"/>
              <a:t>/K_D_o_ANT_fi+k4_ANT_fi*</a:t>
            </a:r>
            <a:r>
              <a:rPr lang="en-US" sz="500" dirty="0" err="1"/>
              <a:t>D_i_free</a:t>
            </a:r>
            <a:r>
              <a:rPr lang="en-US" sz="500" dirty="0"/>
              <a:t>*</a:t>
            </a:r>
            <a:r>
              <a:rPr lang="en-US" sz="500" dirty="0" err="1"/>
              <a:t>D_o_free</a:t>
            </a:r>
            <a:r>
              <a:rPr lang="en-US" sz="500" dirty="0"/>
              <a:t>/</a:t>
            </a:r>
            <a:r>
              <a:rPr lang="en-US" sz="500" dirty="0" err="1"/>
              <a:t>K_D_o_ANT_fi</a:t>
            </a:r>
            <a:r>
              <a:rPr lang="en-US" sz="500" dirty="0"/>
              <a:t>;</a:t>
            </a:r>
          </a:p>
          <a:p>
            <a:r>
              <a:rPr lang="en-US" sz="500" dirty="0"/>
              <a:t>// rate of labeled ADP entry</a:t>
            </a:r>
          </a:p>
          <a:p>
            <a:r>
              <a:rPr lang="en-US" sz="500" dirty="0"/>
              <a:t>v2_ANT=ch2/</a:t>
            </a:r>
            <a:r>
              <a:rPr lang="en-US" sz="500" dirty="0" err="1"/>
              <a:t>zn</a:t>
            </a:r>
            <a:r>
              <a:rPr lang="en-US" sz="500" dirty="0"/>
              <a:t>;                                                                                    //  {1/min}</a:t>
            </a:r>
          </a:p>
          <a:p>
            <a:r>
              <a:rPr lang="en-US" sz="500" dirty="0"/>
              <a:t>//</a:t>
            </a:r>
          </a:p>
          <a:p>
            <a:r>
              <a:rPr lang="en-US" sz="500" dirty="0"/>
              <a:t>x1=</a:t>
            </a:r>
            <a:r>
              <a:rPr lang="en-US" sz="500" dirty="0" err="1"/>
              <a:t>T_o</a:t>
            </a:r>
            <a:r>
              <a:rPr lang="en-US" sz="500" dirty="0"/>
              <a:t>/(1+Mg_o/</a:t>
            </a:r>
            <a:r>
              <a:rPr lang="en-US" sz="500" dirty="0" err="1"/>
              <a:t>K_t_mg+H_o</a:t>
            </a:r>
            <a:r>
              <a:rPr lang="en-US" sz="500" dirty="0"/>
              <a:t>/</a:t>
            </a:r>
            <a:r>
              <a:rPr lang="en-US" sz="500" dirty="0" err="1"/>
              <a:t>K_t_h+Mg_o</a:t>
            </a:r>
            <a:r>
              <a:rPr lang="en-US" sz="500" dirty="0"/>
              <a:t>*</a:t>
            </a:r>
            <a:r>
              <a:rPr lang="en-US" sz="500" dirty="0" err="1"/>
              <a:t>H_o</a:t>
            </a:r>
            <a:r>
              <a:rPr lang="en-US" sz="500" dirty="0"/>
              <a:t>/(</a:t>
            </a:r>
            <a:r>
              <a:rPr lang="en-US" sz="500" dirty="0" err="1"/>
              <a:t>K_th_mg</a:t>
            </a:r>
            <a:r>
              <a:rPr lang="en-US" sz="500" dirty="0"/>
              <a:t>*</a:t>
            </a:r>
            <a:r>
              <a:rPr lang="en-US" sz="500" dirty="0" err="1"/>
              <a:t>K_t_h</a:t>
            </a:r>
            <a:r>
              <a:rPr lang="en-US" sz="500" dirty="0"/>
              <a:t>));                                        // ??? {</a:t>
            </a:r>
            <a:r>
              <a:rPr lang="en-US" sz="500" dirty="0" err="1"/>
              <a:t>uM</a:t>
            </a:r>
            <a:r>
              <a:rPr lang="en-US" sz="500" dirty="0"/>
              <a:t>}</a:t>
            </a:r>
          </a:p>
          <a:p>
            <a:r>
              <a:rPr lang="en-US" sz="500" dirty="0"/>
              <a:t>x2=</a:t>
            </a:r>
            <a:r>
              <a:rPr lang="en-US" sz="500" dirty="0" err="1"/>
              <a:t>T_o</a:t>
            </a:r>
            <a:r>
              <a:rPr lang="en-US" sz="500" dirty="0"/>
              <a:t>/(1+Mg_o/</a:t>
            </a:r>
            <a:r>
              <a:rPr lang="en-US" sz="500" dirty="0" err="1"/>
              <a:t>K_d_mg+H_o</a:t>
            </a:r>
            <a:r>
              <a:rPr lang="en-US" sz="500" dirty="0"/>
              <a:t>/</a:t>
            </a:r>
            <a:r>
              <a:rPr lang="en-US" sz="500" dirty="0" err="1"/>
              <a:t>K_d_h+Mg_o</a:t>
            </a:r>
            <a:r>
              <a:rPr lang="en-US" sz="500" dirty="0"/>
              <a:t>*</a:t>
            </a:r>
            <a:r>
              <a:rPr lang="en-US" sz="500" dirty="0" err="1"/>
              <a:t>H_o</a:t>
            </a:r>
            <a:r>
              <a:rPr lang="en-US" sz="500" dirty="0"/>
              <a:t>/(</a:t>
            </a:r>
            <a:r>
              <a:rPr lang="en-US" sz="500" dirty="0" err="1"/>
              <a:t>K_dh_mg</a:t>
            </a:r>
            <a:r>
              <a:rPr lang="en-US" sz="500" dirty="0"/>
              <a:t>*</a:t>
            </a:r>
            <a:r>
              <a:rPr lang="en-US" sz="500" dirty="0" err="1"/>
              <a:t>K_d_h</a:t>
            </a:r>
            <a:r>
              <a:rPr lang="en-US" sz="500" dirty="0"/>
              <a:t>));                                        // ??? {</a:t>
            </a:r>
            <a:r>
              <a:rPr lang="en-US" sz="500" dirty="0" err="1"/>
              <a:t>uM</a:t>
            </a:r>
            <a:r>
              <a:rPr lang="en-US" sz="500" dirty="0"/>
              <a:t>}</a:t>
            </a:r>
          </a:p>
          <a:p>
            <a:r>
              <a:rPr lang="en-US" sz="500" dirty="0"/>
              <a:t>//</a:t>
            </a:r>
          </a:p>
          <a:p>
            <a:r>
              <a:rPr lang="en-US" sz="500" dirty="0"/>
              <a:t>ch3=k1_ANT_fi*</a:t>
            </a:r>
            <a:r>
              <a:rPr lang="en-US" sz="500" dirty="0" err="1"/>
              <a:t>T_i_free</a:t>
            </a:r>
            <a:r>
              <a:rPr lang="en-US" sz="500" dirty="0"/>
              <a:t>*x1*</a:t>
            </a:r>
            <a:r>
              <a:rPr lang="en-US" sz="500" dirty="0" err="1"/>
              <a:t>q_fi</a:t>
            </a:r>
            <a:r>
              <a:rPr lang="en-US" sz="500" dirty="0"/>
              <a:t>/K_T_o_ANT_fi+k3_ANT_fi*</a:t>
            </a:r>
            <a:r>
              <a:rPr lang="en-US" sz="500" dirty="0" err="1"/>
              <a:t>D_i_free</a:t>
            </a:r>
            <a:r>
              <a:rPr lang="en-US" sz="500" dirty="0"/>
              <a:t>*x1/</a:t>
            </a:r>
            <a:r>
              <a:rPr lang="en-US" sz="500" dirty="0" err="1"/>
              <a:t>K_T_o_ANT_fi</a:t>
            </a:r>
            <a:r>
              <a:rPr lang="en-US" sz="500" dirty="0"/>
              <a:t>;</a:t>
            </a:r>
          </a:p>
          <a:p>
            <a:r>
              <a:rPr lang="en-US" sz="500" dirty="0"/>
              <a:t>zn3=(</a:t>
            </a:r>
            <a:r>
              <a:rPr lang="en-US" sz="500" dirty="0" err="1"/>
              <a:t>T_i_free</a:t>
            </a:r>
            <a:r>
              <a:rPr lang="en-US" sz="500" dirty="0"/>
              <a:t>*</a:t>
            </a:r>
            <a:r>
              <a:rPr lang="en-US" sz="500" dirty="0" err="1"/>
              <a:t>q_fi+D_i_free</a:t>
            </a:r>
            <a:r>
              <a:rPr lang="en-US" sz="500" dirty="0"/>
              <a:t>)*(1+x1/K_T_o_ANT_fi+x2/</a:t>
            </a:r>
            <a:r>
              <a:rPr lang="en-US" sz="500" dirty="0" err="1"/>
              <a:t>K_D_o_ANT_fi</a:t>
            </a:r>
            <a:r>
              <a:rPr lang="en-US" sz="500" dirty="0"/>
              <a:t>);</a:t>
            </a:r>
          </a:p>
          <a:p>
            <a:r>
              <a:rPr lang="en-US" sz="500" dirty="0"/>
              <a:t>// rate of labeled ATP entry  ATP=ADP</a:t>
            </a:r>
          </a:p>
          <a:p>
            <a:r>
              <a:rPr lang="en-US" sz="500" dirty="0"/>
              <a:t>v3_ANT=ch3/zn3;                                                                                   //  {1/min}</a:t>
            </a:r>
          </a:p>
          <a:p>
            <a:r>
              <a:rPr lang="en-US" sz="500" dirty="0"/>
              <a:t>//</a:t>
            </a:r>
          </a:p>
          <a:p>
            <a:r>
              <a:rPr lang="en-US" sz="500" dirty="0" err="1"/>
              <a:t>Vm_T</a:t>
            </a:r>
            <a:r>
              <a:rPr lang="en-US" sz="500" dirty="0"/>
              <a:t>=((k1_ANT_fi*</a:t>
            </a:r>
            <a:r>
              <a:rPr lang="en-US" sz="500" dirty="0" err="1"/>
              <a:t>T_i_free</a:t>
            </a:r>
            <a:r>
              <a:rPr lang="en-US" sz="500" dirty="0"/>
              <a:t>*q_fi+k3_ANT_fi*</a:t>
            </a:r>
            <a:r>
              <a:rPr lang="en-US" sz="500" dirty="0" err="1"/>
              <a:t>D_i_free</a:t>
            </a:r>
            <a:r>
              <a:rPr lang="en-US" sz="500" dirty="0"/>
              <a:t>)/(</a:t>
            </a:r>
            <a:r>
              <a:rPr lang="en-US" sz="500" dirty="0" err="1"/>
              <a:t>T_i_free</a:t>
            </a:r>
            <a:r>
              <a:rPr lang="en-US" sz="500" dirty="0"/>
              <a:t>*</a:t>
            </a:r>
            <a:r>
              <a:rPr lang="en-US" sz="500" dirty="0" err="1"/>
              <a:t>q_fi+D_i_free</a:t>
            </a:r>
            <a:r>
              <a:rPr lang="en-US" sz="500" dirty="0"/>
              <a:t>))                      // maximal ATP rate {1/min}</a:t>
            </a:r>
          </a:p>
          <a:p>
            <a:r>
              <a:rPr lang="en-US" sz="500" dirty="0"/>
              <a:t>       *(1/(1+K_T_o_ANT_fi/</a:t>
            </a:r>
            <a:r>
              <a:rPr lang="en-US" sz="500" dirty="0" err="1"/>
              <a:t>K_D_o_ANT_fi</a:t>
            </a:r>
            <a:r>
              <a:rPr lang="en-US" sz="500" dirty="0"/>
              <a:t>));</a:t>
            </a:r>
          </a:p>
          <a:p>
            <a:r>
              <a:rPr lang="en-US" sz="500" dirty="0"/>
              <a:t>//</a:t>
            </a:r>
          </a:p>
          <a:p>
            <a:r>
              <a:rPr lang="en-US" sz="500" dirty="0"/>
              <a:t>ch4=k2_ANT_fi*</a:t>
            </a:r>
            <a:r>
              <a:rPr lang="en-US" sz="500" dirty="0" err="1"/>
              <a:t>T_i_free</a:t>
            </a:r>
            <a:r>
              <a:rPr lang="en-US" sz="500" dirty="0"/>
              <a:t>*x2*</a:t>
            </a:r>
            <a:r>
              <a:rPr lang="en-US" sz="500" dirty="0" err="1"/>
              <a:t>q_fi</a:t>
            </a:r>
            <a:r>
              <a:rPr lang="en-US" sz="500" dirty="0"/>
              <a:t>/K_D_o_ANT_fi+k4_ANT_fi*</a:t>
            </a:r>
            <a:r>
              <a:rPr lang="en-US" sz="500" dirty="0" err="1"/>
              <a:t>D_i_free</a:t>
            </a:r>
            <a:r>
              <a:rPr lang="en-US" sz="500" dirty="0"/>
              <a:t>*x2/</a:t>
            </a:r>
            <a:r>
              <a:rPr lang="en-US" sz="500" dirty="0" err="1"/>
              <a:t>K_D_o_ANT_fi</a:t>
            </a:r>
            <a:r>
              <a:rPr lang="en-US" sz="500" dirty="0"/>
              <a:t>;</a:t>
            </a:r>
          </a:p>
          <a:p>
            <a:r>
              <a:rPr lang="en-US" sz="500" dirty="0"/>
              <a:t>// rate of labeled AFP entry  ATP=ADP                                                            // {1/min}</a:t>
            </a:r>
          </a:p>
          <a:p>
            <a:r>
              <a:rPr lang="en-US" sz="500" dirty="0"/>
              <a:t>v4_ANT=ch4/zn3;</a:t>
            </a:r>
          </a:p>
          <a:p>
            <a:r>
              <a:rPr lang="en-US" sz="500" dirty="0"/>
              <a:t>;</a:t>
            </a:r>
          </a:p>
          <a:p>
            <a:r>
              <a:rPr lang="en-US" sz="500" dirty="0" err="1"/>
              <a:t>Vm_D</a:t>
            </a:r>
            <a:r>
              <a:rPr lang="en-US" sz="500" dirty="0"/>
              <a:t>=((k2_ANT_fi*</a:t>
            </a:r>
            <a:r>
              <a:rPr lang="en-US" sz="500" dirty="0" err="1"/>
              <a:t>T_i_free</a:t>
            </a:r>
            <a:r>
              <a:rPr lang="en-US" sz="500" dirty="0"/>
              <a:t>*q_fi+k4_ANT_fi*</a:t>
            </a:r>
            <a:r>
              <a:rPr lang="en-US" sz="500" dirty="0" err="1"/>
              <a:t>D_i_free</a:t>
            </a:r>
            <a:r>
              <a:rPr lang="en-US" sz="500" dirty="0"/>
              <a:t>)/(</a:t>
            </a:r>
            <a:r>
              <a:rPr lang="en-US" sz="500" dirty="0" err="1"/>
              <a:t>T_i_free</a:t>
            </a:r>
            <a:r>
              <a:rPr lang="en-US" sz="500" dirty="0"/>
              <a:t>*</a:t>
            </a:r>
            <a:r>
              <a:rPr lang="en-US" sz="500" dirty="0" err="1"/>
              <a:t>q_fi+D_i_free</a:t>
            </a:r>
            <a:r>
              <a:rPr lang="en-US" sz="500" dirty="0"/>
              <a:t>))                     // maximal ADP rate {1/min}</a:t>
            </a:r>
          </a:p>
          <a:p>
            <a:r>
              <a:rPr lang="en-US" sz="500" dirty="0"/>
              <a:t>     *(1/(1+K_D_o_ANT_fi/</a:t>
            </a:r>
            <a:r>
              <a:rPr lang="en-US" sz="500" dirty="0" err="1"/>
              <a:t>K_T_o_ANT_fi</a:t>
            </a:r>
            <a:r>
              <a:rPr lang="en-US" sz="500" dirty="0"/>
              <a:t>));</a:t>
            </a:r>
          </a:p>
          <a:p>
            <a:r>
              <a:rPr lang="en-US" sz="500" dirty="0"/>
              <a:t>//</a:t>
            </a:r>
          </a:p>
          <a:p>
            <a:r>
              <a:rPr lang="en-US" sz="500" dirty="0" err="1"/>
              <a:t>ch_obm</a:t>
            </a:r>
            <a:r>
              <a:rPr lang="en-US" sz="500" dirty="0"/>
              <a:t>=k2_ANT_fi*</a:t>
            </a:r>
            <a:r>
              <a:rPr lang="en-US" sz="500" dirty="0" err="1"/>
              <a:t>T_i_free</a:t>
            </a:r>
            <a:r>
              <a:rPr lang="en-US" sz="500" dirty="0"/>
              <a:t>*</a:t>
            </a:r>
            <a:r>
              <a:rPr lang="en-US" sz="500" dirty="0" err="1"/>
              <a:t>D_o_free</a:t>
            </a:r>
            <a:r>
              <a:rPr lang="en-US" sz="500" dirty="0"/>
              <a:t>*</a:t>
            </a:r>
            <a:r>
              <a:rPr lang="en-US" sz="500" dirty="0" err="1"/>
              <a:t>q_fi</a:t>
            </a:r>
            <a:r>
              <a:rPr lang="en-US" sz="500" dirty="0"/>
              <a:t>/K_D_o_ANT_fi-k3_ANT_fi*</a:t>
            </a:r>
            <a:r>
              <a:rPr lang="en-US" sz="500" dirty="0" err="1"/>
              <a:t>D_i_free</a:t>
            </a:r>
            <a:r>
              <a:rPr lang="en-US" sz="500" dirty="0"/>
              <a:t>*</a:t>
            </a:r>
            <a:r>
              <a:rPr lang="en-US" sz="500" dirty="0" err="1"/>
              <a:t>T_o_free</a:t>
            </a:r>
            <a:r>
              <a:rPr lang="en-US" sz="500" dirty="0"/>
              <a:t>/</a:t>
            </a:r>
            <a:r>
              <a:rPr lang="en-US" sz="500" dirty="0" err="1"/>
              <a:t>K_T_o_ANT_fi</a:t>
            </a:r>
            <a:r>
              <a:rPr lang="en-US" sz="500" dirty="0"/>
              <a:t>;</a:t>
            </a:r>
          </a:p>
          <a:p>
            <a:r>
              <a:rPr lang="en-US" sz="500" dirty="0"/>
              <a:t>//rate of exchange, ADP entry</a:t>
            </a:r>
          </a:p>
          <a:p>
            <a:r>
              <a:rPr lang="en-US" sz="500" dirty="0" err="1"/>
              <a:t>v_obm_ANT</a:t>
            </a:r>
            <a:r>
              <a:rPr lang="en-US" sz="500" dirty="0"/>
              <a:t>=</a:t>
            </a:r>
            <a:r>
              <a:rPr lang="en-US" sz="500" dirty="0" err="1"/>
              <a:t>ch_obm</a:t>
            </a:r>
            <a:r>
              <a:rPr lang="en-US" sz="500" dirty="0"/>
              <a:t>/</a:t>
            </a:r>
            <a:r>
              <a:rPr lang="en-US" sz="500" dirty="0" err="1"/>
              <a:t>zn</a:t>
            </a:r>
            <a:r>
              <a:rPr lang="en-US" sz="500" dirty="0"/>
              <a:t>;                                                                            // {1/min}</a:t>
            </a:r>
          </a:p>
          <a:p>
            <a:r>
              <a:rPr lang="en-US" sz="500" dirty="0"/>
              <a:t>//potential difference in mV</a:t>
            </a:r>
          </a:p>
          <a:p>
            <a:r>
              <a:rPr lang="en-US" sz="500" dirty="0" err="1"/>
              <a:t>ff</a:t>
            </a:r>
            <a:r>
              <a:rPr lang="en-US" sz="500" dirty="0"/>
              <a:t>=fi*26.5;                                                                                     // </a:t>
            </a:r>
            <a:r>
              <a:rPr lang="en-US" sz="500" dirty="0" err="1"/>
              <a:t>membrain</a:t>
            </a:r>
            <a:r>
              <a:rPr lang="en-US" sz="500" dirty="0"/>
              <a:t> potential in {mV}</a:t>
            </a:r>
          </a:p>
          <a:p>
            <a:r>
              <a:rPr lang="en-US" sz="500" dirty="0"/>
              <a:t>eff=</a:t>
            </a:r>
            <a:r>
              <a:rPr lang="en-US" sz="500" dirty="0" err="1"/>
              <a:t>ch_obm</a:t>
            </a:r>
            <a:r>
              <a:rPr lang="en-US" sz="500" dirty="0"/>
              <a:t>/</a:t>
            </a:r>
            <a:r>
              <a:rPr lang="en-US" sz="500" dirty="0" err="1"/>
              <a:t>ch</a:t>
            </a:r>
            <a:r>
              <a:rPr lang="en-US" sz="500" dirty="0"/>
              <a:t>;                                                                                  // effectiveness {--}</a:t>
            </a:r>
          </a:p>
          <a:p>
            <a:endParaRPr lang="en-US" sz="5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72000" y="1798127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b="1" dirty="0" smtClean="0"/>
              <a:t>Initial values (parameters)</a:t>
            </a:r>
          </a:p>
          <a:p>
            <a:r>
              <a:rPr lang="en-US" sz="800" dirty="0" smtClean="0"/>
              <a:t>//! </a:t>
            </a:r>
            <a:r>
              <a:rPr lang="en-US" sz="800" dirty="0"/>
              <a:t>comments</a:t>
            </a:r>
          </a:p>
          <a:p>
            <a:r>
              <a:rPr lang="en-US" sz="800" dirty="0"/>
              <a:t>//base units </a:t>
            </a:r>
            <a:r>
              <a:rPr lang="en-US" sz="800" dirty="0" err="1"/>
              <a:t>uM</a:t>
            </a:r>
            <a:r>
              <a:rPr lang="en-US" sz="800" dirty="0"/>
              <a:t>, min, 1/min, {--} means </a:t>
            </a:r>
            <a:r>
              <a:rPr lang="en-US" sz="800" dirty="0" err="1"/>
              <a:t>dimentionless</a:t>
            </a:r>
            <a:endParaRPr lang="en-US" sz="800" dirty="0"/>
          </a:p>
          <a:p>
            <a:r>
              <a:rPr lang="en-US" sz="800" dirty="0"/>
              <a:t>//! kinetic parameters</a:t>
            </a:r>
          </a:p>
          <a:p>
            <a:r>
              <a:rPr lang="en-US" sz="800" dirty="0" err="1"/>
              <a:t>K_t_mg</a:t>
            </a:r>
            <a:r>
              <a:rPr lang="en-US" sz="800" dirty="0"/>
              <a:t>=101;       // constant of dissociation ATP-Mg {</a:t>
            </a:r>
            <a:r>
              <a:rPr lang="en-US" sz="800" dirty="0" err="1"/>
              <a:t>uM</a:t>
            </a:r>
            <a:r>
              <a:rPr lang="en-US" sz="800" dirty="0"/>
              <a:t>}  {1}</a:t>
            </a:r>
          </a:p>
          <a:p>
            <a:r>
              <a:rPr lang="en-US" sz="800" dirty="0" err="1"/>
              <a:t>K_th_mg</a:t>
            </a:r>
            <a:r>
              <a:rPr lang="en-US" sz="800" dirty="0"/>
              <a:t>=10616;    // constant of dissociation ATPH-Mg {</a:t>
            </a:r>
            <a:r>
              <a:rPr lang="en-US" sz="800" dirty="0" err="1"/>
              <a:t>uM</a:t>
            </a:r>
            <a:r>
              <a:rPr lang="en-US" sz="800" dirty="0"/>
              <a:t>} {1}</a:t>
            </a:r>
          </a:p>
          <a:p>
            <a:r>
              <a:rPr lang="en-US" sz="800" dirty="0" err="1"/>
              <a:t>K_d_mg</a:t>
            </a:r>
            <a:r>
              <a:rPr lang="en-US" sz="800" dirty="0"/>
              <a:t>=901;       // constant of dissociation ADP-Mg {</a:t>
            </a:r>
            <a:r>
              <a:rPr lang="en-US" sz="800" dirty="0" err="1"/>
              <a:t>uM</a:t>
            </a:r>
            <a:r>
              <a:rPr lang="en-US" sz="800" dirty="0"/>
              <a:t>}  {1}</a:t>
            </a:r>
          </a:p>
          <a:p>
            <a:r>
              <a:rPr lang="en-US" sz="800" dirty="0" err="1"/>
              <a:t>K_dh_mg</a:t>
            </a:r>
            <a:r>
              <a:rPr lang="en-US" sz="800" dirty="0"/>
              <a:t>=38168;    // constant of dissociation ADPH-Mg {</a:t>
            </a:r>
            <a:r>
              <a:rPr lang="en-US" sz="800" dirty="0" err="1"/>
              <a:t>uM</a:t>
            </a:r>
            <a:r>
              <a:rPr lang="en-US" sz="800" dirty="0"/>
              <a:t>} {1}</a:t>
            </a:r>
          </a:p>
          <a:p>
            <a:r>
              <a:rPr lang="en-US" sz="800" dirty="0"/>
              <a:t>;</a:t>
            </a:r>
          </a:p>
          <a:p>
            <a:r>
              <a:rPr lang="en-US" sz="800" dirty="0" err="1"/>
              <a:t>K_t_h</a:t>
            </a:r>
            <a:r>
              <a:rPr lang="en-US" sz="800" dirty="0"/>
              <a:t>=0.323;     // constant of dissociation ATP-H {</a:t>
            </a:r>
            <a:r>
              <a:rPr lang="en-US" sz="800" dirty="0" err="1"/>
              <a:t>uM</a:t>
            </a:r>
            <a:r>
              <a:rPr lang="en-US" sz="800" dirty="0"/>
              <a:t>} {1}</a:t>
            </a:r>
          </a:p>
          <a:p>
            <a:r>
              <a:rPr lang="en-US" sz="800" dirty="0" err="1"/>
              <a:t>K_d_h</a:t>
            </a:r>
            <a:r>
              <a:rPr lang="en-US" sz="800" dirty="0"/>
              <a:t>=0.445;     // constant of dissociation ADP-H {</a:t>
            </a:r>
            <a:r>
              <a:rPr lang="en-US" sz="800" dirty="0" err="1"/>
              <a:t>uM</a:t>
            </a:r>
            <a:r>
              <a:rPr lang="en-US" sz="800" dirty="0"/>
              <a:t>} {1}</a:t>
            </a:r>
          </a:p>
          <a:p>
            <a:r>
              <a:rPr lang="en-US" sz="800" dirty="0"/>
              <a:t>//</a:t>
            </a:r>
          </a:p>
          <a:p>
            <a:r>
              <a:rPr lang="en-US" sz="800" dirty="0" err="1"/>
              <a:t>Mg_o</a:t>
            </a:r>
            <a:r>
              <a:rPr lang="en-US" sz="800" dirty="0"/>
              <a:t>=0;//1000;   // external Mg {</a:t>
            </a:r>
            <a:r>
              <a:rPr lang="en-US" sz="800" dirty="0" err="1"/>
              <a:t>uM</a:t>
            </a:r>
            <a:r>
              <a:rPr lang="en-US" sz="800" dirty="0"/>
              <a:t>} {2}</a:t>
            </a:r>
          </a:p>
          <a:p>
            <a:r>
              <a:rPr lang="en-US" sz="800" dirty="0" err="1"/>
              <a:t>Mg_i</a:t>
            </a:r>
            <a:r>
              <a:rPr lang="en-US" sz="800" dirty="0"/>
              <a:t>=0;//1000;   // internal Mg {</a:t>
            </a:r>
            <a:r>
              <a:rPr lang="en-US" sz="800" dirty="0" err="1"/>
              <a:t>uM</a:t>
            </a:r>
            <a:r>
              <a:rPr lang="en-US" sz="800" dirty="0"/>
              <a:t>} {2}</a:t>
            </a:r>
          </a:p>
          <a:p>
            <a:r>
              <a:rPr lang="en-US" sz="800" dirty="0" err="1"/>
              <a:t>pH_o</a:t>
            </a:r>
            <a:r>
              <a:rPr lang="en-US" sz="800" dirty="0"/>
              <a:t>=7.2;        // external pH {--} {2}</a:t>
            </a:r>
          </a:p>
          <a:p>
            <a:r>
              <a:rPr lang="en-US" sz="800" dirty="0" err="1"/>
              <a:t>pH_i</a:t>
            </a:r>
            <a:r>
              <a:rPr lang="en-US" sz="800" dirty="0"/>
              <a:t>=7.8;        // internal pH {--} {2}</a:t>
            </a:r>
          </a:p>
          <a:p>
            <a:r>
              <a:rPr lang="en-US" sz="800" dirty="0"/>
              <a:t>//</a:t>
            </a:r>
          </a:p>
          <a:p>
            <a:r>
              <a:rPr lang="en-US" sz="800" dirty="0" err="1"/>
              <a:t>T_i</a:t>
            </a:r>
            <a:r>
              <a:rPr lang="en-US" sz="800" dirty="0"/>
              <a:t>=5000;//5000; // internal ATP {</a:t>
            </a:r>
            <a:r>
              <a:rPr lang="en-US" sz="800" dirty="0" err="1"/>
              <a:t>uM</a:t>
            </a:r>
            <a:r>
              <a:rPr lang="en-US" sz="800" dirty="0"/>
              <a:t>}</a:t>
            </a:r>
          </a:p>
          <a:p>
            <a:r>
              <a:rPr lang="en-US" sz="800" dirty="0" err="1"/>
              <a:t>T_o</a:t>
            </a:r>
            <a:r>
              <a:rPr lang="en-US" sz="800" dirty="0"/>
              <a:t>=2000;//3000; // external ATP {</a:t>
            </a:r>
            <a:r>
              <a:rPr lang="en-US" sz="800" dirty="0" err="1"/>
              <a:t>uM</a:t>
            </a:r>
            <a:r>
              <a:rPr lang="en-US" sz="800" dirty="0"/>
              <a:t>}</a:t>
            </a:r>
          </a:p>
          <a:p>
            <a:r>
              <a:rPr lang="en-US" sz="800" dirty="0" err="1"/>
              <a:t>D_i</a:t>
            </a:r>
            <a:r>
              <a:rPr lang="en-US" sz="800" dirty="0"/>
              <a:t>=5000;//5000; // internal ADP {</a:t>
            </a:r>
            <a:r>
              <a:rPr lang="en-US" sz="800" dirty="0" err="1"/>
              <a:t>uM</a:t>
            </a:r>
            <a:r>
              <a:rPr lang="en-US" sz="800" dirty="0"/>
              <a:t>}</a:t>
            </a:r>
          </a:p>
          <a:p>
            <a:r>
              <a:rPr lang="en-US" sz="800" dirty="0" err="1"/>
              <a:t>D_o</a:t>
            </a:r>
            <a:r>
              <a:rPr lang="en-US" sz="800" dirty="0"/>
              <a:t>=50;          // external ADP {</a:t>
            </a:r>
            <a:r>
              <a:rPr lang="en-US" sz="800" dirty="0" err="1"/>
              <a:t>uM</a:t>
            </a:r>
            <a:r>
              <a:rPr lang="en-US" sz="800" dirty="0"/>
              <a:t>}</a:t>
            </a:r>
          </a:p>
          <a:p>
            <a:r>
              <a:rPr lang="en-US" sz="800" dirty="0"/>
              <a:t>//</a:t>
            </a:r>
          </a:p>
          <a:p>
            <a:r>
              <a:rPr lang="en-US" sz="800" dirty="0"/>
              <a:t>fi=6.9;          // {--} </a:t>
            </a:r>
            <a:r>
              <a:rPr lang="en-US" sz="800" dirty="0" err="1"/>
              <a:t>dimentionless</a:t>
            </a:r>
            <a:r>
              <a:rPr lang="en-US" sz="800" dirty="0"/>
              <a:t> potential</a:t>
            </a:r>
          </a:p>
          <a:p>
            <a:r>
              <a:rPr lang="en-US" sz="800" dirty="0"/>
              <a:t>//! fitted parameters  see article PMID: 16239329</a:t>
            </a:r>
          </a:p>
          <a:p>
            <a:r>
              <a:rPr lang="en-US" sz="800" dirty="0" err="1"/>
              <a:t>del_D</a:t>
            </a:r>
            <a:r>
              <a:rPr lang="en-US" sz="800" dirty="0"/>
              <a:t>=0;         // {--}</a:t>
            </a:r>
          </a:p>
          <a:p>
            <a:r>
              <a:rPr lang="en-US" sz="800" dirty="0" err="1"/>
              <a:t>del_T</a:t>
            </a:r>
            <a:r>
              <a:rPr lang="en-US" sz="800" dirty="0"/>
              <a:t>=0.07;      // {--}</a:t>
            </a:r>
          </a:p>
          <a:p>
            <a:r>
              <a:rPr lang="en-US" sz="800" dirty="0"/>
              <a:t>k1_ANT=35;       // {1/min}</a:t>
            </a:r>
          </a:p>
          <a:p>
            <a:r>
              <a:rPr lang="en-US" sz="800" dirty="0"/>
              <a:t>k2_ANT=10.8;     // {1/min}</a:t>
            </a:r>
          </a:p>
          <a:p>
            <a:r>
              <a:rPr lang="en-US" sz="800" dirty="0"/>
              <a:t>k3_ANT=21;       // {1/min}</a:t>
            </a:r>
          </a:p>
          <a:p>
            <a:r>
              <a:rPr lang="en-US" sz="800" dirty="0"/>
              <a:t>k4_ANT=29;       // {1/min}</a:t>
            </a:r>
          </a:p>
          <a:p>
            <a:r>
              <a:rPr lang="en-US" sz="800" dirty="0" err="1"/>
              <a:t>K_D_o_ANT</a:t>
            </a:r>
            <a:r>
              <a:rPr lang="en-US" sz="800" dirty="0"/>
              <a:t>=51;    // {</a:t>
            </a:r>
            <a:r>
              <a:rPr lang="en-US" sz="800" dirty="0" err="1"/>
              <a:t>uM</a:t>
            </a:r>
            <a:r>
              <a:rPr lang="en-US" sz="800" dirty="0"/>
              <a:t>}</a:t>
            </a:r>
          </a:p>
          <a:p>
            <a:r>
              <a:rPr lang="en-US" sz="800" dirty="0" err="1"/>
              <a:t>K_T_o_ANT</a:t>
            </a:r>
            <a:r>
              <a:rPr lang="en-US" sz="800" dirty="0"/>
              <a:t>=57;    // {</a:t>
            </a:r>
            <a:r>
              <a:rPr lang="en-US" sz="800" dirty="0" err="1"/>
              <a:t>uM</a:t>
            </a:r>
            <a:r>
              <a:rPr lang="en-US" sz="800" dirty="0"/>
              <a:t>}</a:t>
            </a:r>
          </a:p>
          <a:p>
            <a:r>
              <a:rPr lang="en-US" sz="800" dirty="0"/>
              <a:t>A=0.268;//-3.272670e-01;   // -a1 in article {--}</a:t>
            </a:r>
          </a:p>
          <a:p>
            <a:r>
              <a:rPr lang="en-US" sz="800" dirty="0"/>
              <a:t>B=-0.205;//2.532980e-01;   // -a2 in article {--}</a:t>
            </a:r>
          </a:p>
          <a:p>
            <a:r>
              <a:rPr lang="en-US" sz="800" dirty="0"/>
              <a:t>C=0.187;//2.149946e-01;    // a3 in article {--}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260648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Model code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81055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2656"/>
            <a:ext cx="5904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Experiment vs. fitting plot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836712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5 from the original article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56" y="1424357"/>
            <a:ext cx="4764632" cy="236687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58" y="4264512"/>
            <a:ext cx="3972544" cy="1973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559" y="4264513"/>
            <a:ext cx="3946873" cy="196064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136912" y="611554"/>
            <a:ext cx="37323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Origianal</a:t>
            </a:r>
            <a:r>
              <a:rPr lang="en-US" dirty="0" smtClean="0"/>
              <a:t> parameters</a:t>
            </a:r>
          </a:p>
          <a:p>
            <a:r>
              <a:rPr lang="en-US" dirty="0" err="1" smtClean="0"/>
              <a:t>del_D</a:t>
            </a:r>
            <a:r>
              <a:rPr lang="en-US" dirty="0" smtClean="0"/>
              <a:t>=0</a:t>
            </a:r>
            <a:r>
              <a:rPr lang="en-US" dirty="0"/>
              <a:t>;         // {--}</a:t>
            </a:r>
          </a:p>
          <a:p>
            <a:r>
              <a:rPr lang="en-US" dirty="0" err="1"/>
              <a:t>del_T</a:t>
            </a:r>
            <a:r>
              <a:rPr lang="en-US" dirty="0"/>
              <a:t>=0.07;      // {--}</a:t>
            </a:r>
          </a:p>
          <a:p>
            <a:r>
              <a:rPr lang="en-US" dirty="0"/>
              <a:t>k1_ANT=35;       // {1/min}</a:t>
            </a:r>
          </a:p>
          <a:p>
            <a:r>
              <a:rPr lang="en-US" dirty="0"/>
              <a:t>k2_ANT=10.8;     // {1/min}</a:t>
            </a:r>
          </a:p>
          <a:p>
            <a:r>
              <a:rPr lang="en-US" dirty="0"/>
              <a:t>k3_ANT=21;       // {1/min}</a:t>
            </a:r>
          </a:p>
          <a:p>
            <a:r>
              <a:rPr lang="en-US" dirty="0"/>
              <a:t>k4_ANT=29;       // {1/min}</a:t>
            </a:r>
          </a:p>
          <a:p>
            <a:r>
              <a:rPr lang="en-US" dirty="0" err="1"/>
              <a:t>K_D_o_ANT</a:t>
            </a:r>
            <a:r>
              <a:rPr lang="en-US" dirty="0"/>
              <a:t>=51;    // {</a:t>
            </a:r>
            <a:r>
              <a:rPr lang="en-US" dirty="0" err="1"/>
              <a:t>uM</a:t>
            </a:r>
            <a:r>
              <a:rPr lang="en-US" dirty="0"/>
              <a:t>}</a:t>
            </a:r>
          </a:p>
          <a:p>
            <a:r>
              <a:rPr lang="en-US" dirty="0" err="1"/>
              <a:t>K_T_o_ANT</a:t>
            </a:r>
            <a:r>
              <a:rPr lang="en-US" dirty="0"/>
              <a:t>=57;    // {</a:t>
            </a:r>
            <a:r>
              <a:rPr lang="en-US" dirty="0" err="1"/>
              <a:t>uM</a:t>
            </a:r>
            <a:r>
              <a:rPr lang="en-US" dirty="0"/>
              <a:t>}</a:t>
            </a:r>
          </a:p>
          <a:p>
            <a:r>
              <a:rPr lang="en-US" dirty="0"/>
              <a:t>A=0.268</a:t>
            </a:r>
            <a:r>
              <a:rPr lang="en-US" dirty="0" smtClean="0"/>
              <a:t>;                // -</a:t>
            </a:r>
            <a:r>
              <a:rPr lang="en-US" dirty="0"/>
              <a:t>a1 in article {--}</a:t>
            </a:r>
          </a:p>
          <a:p>
            <a:r>
              <a:rPr lang="en-US" dirty="0"/>
              <a:t>B=-</a:t>
            </a:r>
            <a:r>
              <a:rPr lang="en-US" dirty="0" smtClean="0"/>
              <a:t>0.205;               </a:t>
            </a:r>
            <a:r>
              <a:rPr lang="en-US" dirty="0"/>
              <a:t>// -a2 in article {--}</a:t>
            </a:r>
          </a:p>
          <a:p>
            <a:r>
              <a:rPr lang="en-US" dirty="0" smtClean="0"/>
              <a:t>C=0.187;             </a:t>
            </a:r>
            <a:r>
              <a:rPr lang="en-US" dirty="0"/>
              <a:t>// a3 in article {--}</a:t>
            </a:r>
          </a:p>
        </p:txBody>
      </p:sp>
    </p:spTree>
    <p:extLst>
      <p:ext uri="{BB962C8B-B14F-4D97-AF65-F5344CB8AC3E}">
        <p14:creationId xmlns:p14="http://schemas.microsoft.com/office/powerpoint/2010/main" val="39531088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770</Words>
  <Application>Microsoft Office PowerPoint</Application>
  <PresentationFormat>Экран (4:3)</PresentationFormat>
  <Paragraphs>110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6" baseType="lpstr"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Evgeny Metelkin</dc:creator>
  <cp:lastModifiedBy>Evgeny Metelkin</cp:lastModifiedBy>
  <cp:revision>7</cp:revision>
  <dcterms:created xsi:type="dcterms:W3CDTF">2015-12-12T13:49:48Z</dcterms:created>
  <dcterms:modified xsi:type="dcterms:W3CDTF">2015-12-13T08:47:45Z</dcterms:modified>
</cp:coreProperties>
</file>