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4" r:id="rId3"/>
    <p:sldId id="311" r:id="rId4"/>
    <p:sldId id="312" r:id="rId5"/>
    <p:sldId id="314" r:id="rId6"/>
    <p:sldId id="306" r:id="rId7"/>
    <p:sldId id="325" r:id="rId8"/>
    <p:sldId id="326" r:id="rId9"/>
    <p:sldId id="327" r:id="rId10"/>
    <p:sldId id="328" r:id="rId11"/>
    <p:sldId id="322" r:id="rId12"/>
    <p:sldId id="323" r:id="rId13"/>
    <p:sldId id="315" r:id="rId14"/>
    <p:sldId id="32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7A2685"/>
    <a:srgbClr val="86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96370" autoAdjust="0"/>
  </p:normalViewPr>
  <p:slideViewPr>
    <p:cSldViewPr snapToGrid="0">
      <p:cViewPr>
        <p:scale>
          <a:sx n="90" d="100"/>
          <a:sy n="90" d="100"/>
        </p:scale>
        <p:origin x="994" y="-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0223CF4-6EC3-4F3D-BEA0-9514796D60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86101E-20C9-440F-8FEB-24B28F0592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A04A9-86E8-4736-A88B-F0616A5CD8E2}" type="datetimeFigureOut">
              <a:rPr lang="ru-RU" smtClean="0"/>
              <a:t>30-05-2020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0FE210-AF64-447E-B83A-B778E19076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FBDD9F-C4A8-4DA2-80B0-0927FBBDB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27EDC-E7A4-4471-A35A-7C34D0837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552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18F7-3C35-4FFD-8CA4-BF84867EA133}" type="datetimeFigureOut">
              <a:rPr lang="ru-RU" smtClean="0"/>
              <a:t>30-05-2020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E7C4-8947-47E4-B976-E0E65B92E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85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9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33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03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81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4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385898"/>
            <a:ext cx="7857605" cy="2211040"/>
          </a:xfrm>
        </p:spPr>
        <p:txBody>
          <a:bodyPr anchor="ctr" anchorCtr="0">
            <a:normAutofit/>
          </a:bodyPr>
          <a:lstStyle>
            <a:lvl1pPr algn="l">
              <a:defRPr sz="5000">
                <a:latin typeface="Museo Sans Cyrl 100" panose="02000000000000000000" pitchFamily="50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0A3BE4C-A1FE-43B2-B94F-3B58626D26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5104016"/>
            <a:ext cx="5622521" cy="82296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Research Scientist, Project Leader, PhD</a:t>
            </a:r>
          </a:p>
          <a:p>
            <a:pPr lvl="0"/>
            <a:r>
              <a:rPr lang="en-US" dirty="0"/>
              <a:t>Modeling for Drug Development</a:t>
            </a:r>
          </a:p>
          <a:p>
            <a:pPr lvl="0"/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1F7E3CD8-E89D-4019-9B27-500F4ECB35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963" y="4630652"/>
            <a:ext cx="5622925" cy="457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dirty="0"/>
              <a:t>Alexander </a:t>
            </a:r>
            <a:r>
              <a:rPr lang="en-US" dirty="0" err="1"/>
              <a:t>Bermondt</a:t>
            </a:r>
            <a:endParaRPr lang="en-US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B094C14E-B0EE-467E-8647-57029B6130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963" y="5973967"/>
            <a:ext cx="3336925" cy="3400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2017-01-01</a:t>
            </a:r>
            <a:endParaRPr lang="ru-RU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/>
          <a:p>
            <a:fld id="{8D0E1ED9-1B5C-4060-9004-48CB92006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9122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19" y="294506"/>
            <a:ext cx="8324156" cy="50771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CB9583F-A9EB-4DCE-8F98-F7E237711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50" y="964734"/>
            <a:ext cx="8323263" cy="52789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163646" y="6441752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1400" b="1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0724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163646" y="6441752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1400" b="1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4921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70027"/>
            <a:ext cx="7886700" cy="2852737"/>
          </a:xfrm>
        </p:spPr>
        <p:txBody>
          <a:bodyPr anchor="ctr" anchorCtr="1">
            <a:normAutofit/>
          </a:bodyPr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163646" y="6441752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1400" b="1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2165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m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127DFC-4D19-4C12-B876-FDC99230E01E}"/>
              </a:ext>
            </a:extLst>
          </p:cNvPr>
          <p:cNvSpPr txBox="1"/>
          <p:nvPr userDrawn="1"/>
        </p:nvSpPr>
        <p:spPr>
          <a:xfrm>
            <a:off x="1596104" y="561221"/>
            <a:ext cx="57855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Museo Sans Cyrl 100" panose="02000000000000000000" pitchFamily="50" charset="-52"/>
              </a:rPr>
              <a:t>Acknowledgments </a:t>
            </a:r>
            <a:endParaRPr lang="ru-RU" sz="5000" dirty="0">
              <a:latin typeface="Museo Sans Cyrl 100" panose="02000000000000000000" pitchFamily="50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6361224" y="5406532"/>
            <a:ext cx="2090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Museo Sans Cyrl 700" panose="02000000000000000000" pitchFamily="50" charset="-52"/>
              </a:rPr>
              <a:t>INSYSBIO LLC</a:t>
            </a:r>
          </a:p>
          <a:p>
            <a:pPr algn="r"/>
            <a:r>
              <a:rPr lang="en-US" sz="2000" b="0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2000" b="0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4409B9D-617D-4C37-A04A-19D5974DE9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7238" y="1487488"/>
            <a:ext cx="7705725" cy="3657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Some person</a:t>
            </a:r>
          </a:p>
          <a:p>
            <a:pPr lvl="0"/>
            <a:r>
              <a:rPr lang="en-US" dirty="0"/>
              <a:t>Another person</a:t>
            </a:r>
            <a:endParaRPr lang="ru-RU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1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2519" y="747512"/>
            <a:ext cx="8324156" cy="507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518" y="1559617"/>
            <a:ext cx="8324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383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A2685"/>
                </a:solidFill>
                <a:latin typeface="Museo Sans Cyrl 300" panose="02000000000000000000" pitchFamily="50" charset="-52"/>
              </a:defRPr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9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7" r:id="rId3"/>
    <p:sldLayoutId id="2147483663" r:id="rId4"/>
    <p:sldLayoutId id="2147483671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862D91"/>
          </a:solidFill>
          <a:latin typeface="Museo Sans Cyrl 700" panose="02000000000000000000" pitchFamily="50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FCA8-2A3C-4598-84D1-592893265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Calibration, validation and key model simulations</a:t>
            </a:r>
            <a:endParaRPr lang="ru-RU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B1D61F-4E21-415E-9F0B-0859F50539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demin@insysbio.com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D70E7-9C29-4A0A-A559-BCD31E567F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Oleg Demin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96644C-049D-496C-9545-0E2078AC11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2020-05-12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8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regulations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F0F1A6E-842E-4C3E-AE5A-E815245F16D2}"/>
              </a:ext>
            </a:extLst>
          </p:cNvPr>
          <p:cNvGrpSpPr/>
          <p:nvPr/>
        </p:nvGrpSpPr>
        <p:grpSpPr>
          <a:xfrm>
            <a:off x="54727" y="933061"/>
            <a:ext cx="9038083" cy="5506229"/>
            <a:chOff x="54727" y="933061"/>
            <a:chExt cx="9038083" cy="55062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168289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59474" y="4953816"/>
              <a:ext cx="4999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879111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0395" y="5030782"/>
              <a:ext cx="368753" cy="255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61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 rot="5400000">
              <a:off x="8494052" y="4536918"/>
              <a:ext cx="269970" cy="250141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023203" y="4124187"/>
              <a:ext cx="46916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uncoating</a:t>
              </a:r>
              <a:endParaRPr lang="ru-RU" sz="7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579935" y="4732796"/>
              <a:ext cx="51565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assembling</a:t>
              </a:r>
              <a:endParaRPr lang="ru-RU" sz="7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8370350" y="4354170"/>
              <a:ext cx="49160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replication</a:t>
              </a:r>
              <a:endParaRPr lang="ru-RU" sz="7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6282175" y="4963361"/>
              <a:ext cx="33932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release</a:t>
              </a:r>
              <a:endParaRPr lang="ru-RU" sz="7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94430" y="5634457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818348" y="3511872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3848630" y="352229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6785708" y="3515135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375580" y="2539898"/>
              <a:ext cx="415814" cy="47211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H="1" flipV="1">
              <a:off x="3391830" y="2539898"/>
              <a:ext cx="435476" cy="44036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H="1" flipV="1">
              <a:off x="6344580" y="2539898"/>
              <a:ext cx="430170" cy="42961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4224" y="4105435"/>
              <a:ext cx="816838" cy="4186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120785" y="1266349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046783" y="1260125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537752" y="5321674"/>
              <a:ext cx="555058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79479" y="5111026"/>
              <a:ext cx="2574" cy="67826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035772" y="5769435"/>
              <a:ext cx="1032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COV_RNA</a:t>
              </a:r>
              <a:endParaRPr lang="ru-RU" sz="1400" dirty="0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9E6714-A001-4911-8DF3-FC74BA5F5D80}"/>
                </a:ext>
              </a:extLst>
            </p:cNvPr>
            <p:cNvCxnSpPr>
              <a:cxnSpLocks/>
            </p:cNvCxnSpPr>
            <p:nvPr/>
          </p:nvCxnSpPr>
          <p:spPr>
            <a:xfrm>
              <a:off x="1211090" y="3220201"/>
              <a:ext cx="1746717" cy="395415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C97B518-F2D2-4529-B416-BA651FA0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948" y="3462283"/>
              <a:ext cx="300328" cy="352559"/>
            </a:xfrm>
            <a:prstGeom prst="rect">
              <a:avLst/>
            </a:prstGeom>
          </p:spPr>
        </p:pic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6F3DCF-3F68-4BC9-845F-63BA85E5C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9086" y="3615616"/>
              <a:ext cx="1164949" cy="248284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D86CBF2-F0F1-4037-94DE-8FDFF5A1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4624" y="3446735"/>
              <a:ext cx="300328" cy="352559"/>
            </a:xfrm>
            <a:prstGeom prst="rect">
              <a:avLst/>
            </a:prstGeom>
          </p:spPr>
        </p:pic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1B5D6DC-B438-493E-B31D-92E9C4E1F3D2}"/>
                </a:ext>
              </a:extLst>
            </p:cNvPr>
            <p:cNvCxnSpPr>
              <a:cxnSpLocks/>
            </p:cNvCxnSpPr>
            <p:nvPr/>
          </p:nvCxnSpPr>
          <p:spPr>
            <a:xfrm>
              <a:off x="1210851" y="2598612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BF58FA0-DC1D-48A4-B3E9-F5C943D23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756" y="2310340"/>
              <a:ext cx="483331" cy="624794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27BAA91-4BB7-4C12-8AA9-3080B365BE93}"/>
                </a:ext>
              </a:extLst>
            </p:cNvPr>
            <p:cNvSpPr txBox="1"/>
            <p:nvPr/>
          </p:nvSpPr>
          <p:spPr>
            <a:xfrm>
              <a:off x="2221863" y="2478502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6A7BE5-889C-4E87-BA5A-2B6BCD9CBB59}"/>
                </a:ext>
              </a:extLst>
            </p:cNvPr>
            <p:cNvSpPr txBox="1"/>
            <p:nvPr/>
          </p:nvSpPr>
          <p:spPr>
            <a:xfrm>
              <a:off x="54727" y="1323637"/>
              <a:ext cx="77615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BD1D89C-0156-48DE-975F-34465495D6FB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2601727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52E780FC-1A57-4281-B9A1-3E77F2FD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2660" y="2313455"/>
              <a:ext cx="483331" cy="624794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993C223-8BC5-45F3-BCBE-80D22F656EFC}"/>
                </a:ext>
              </a:extLst>
            </p:cNvPr>
            <p:cNvSpPr txBox="1"/>
            <p:nvPr/>
          </p:nvSpPr>
          <p:spPr>
            <a:xfrm>
              <a:off x="5238767" y="2481617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17A3F7E-5CF8-451F-9E52-2F3DE1960527}"/>
                </a:ext>
              </a:extLst>
            </p:cNvPr>
            <p:cNvCxnSpPr>
              <a:cxnSpLocks/>
            </p:cNvCxnSpPr>
            <p:nvPr/>
          </p:nvCxnSpPr>
          <p:spPr>
            <a:xfrm>
              <a:off x="7185556" y="2601720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DA8C8EA1-554B-4756-9404-13688BFA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0461" y="2313448"/>
              <a:ext cx="483331" cy="624794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2386638-4216-4377-A090-EC18FB947F2F}"/>
                </a:ext>
              </a:extLst>
            </p:cNvPr>
            <p:cNvSpPr txBox="1"/>
            <p:nvPr/>
          </p:nvSpPr>
          <p:spPr>
            <a:xfrm>
              <a:off x="8196568" y="2481610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2263D79-2A25-47F5-B213-522752D541FD}"/>
                </a:ext>
              </a:extLst>
            </p:cNvPr>
            <p:cNvCxnSpPr>
              <a:cxnSpLocks/>
            </p:cNvCxnSpPr>
            <p:nvPr/>
          </p:nvCxnSpPr>
          <p:spPr>
            <a:xfrm>
              <a:off x="8473341" y="6057042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03C938A-F9C6-4516-B915-7E3CAECF5717}"/>
                </a:ext>
              </a:extLst>
            </p:cNvPr>
            <p:cNvSpPr txBox="1"/>
            <p:nvPr/>
          </p:nvSpPr>
          <p:spPr>
            <a:xfrm>
              <a:off x="8502835" y="6125418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6E2FB54-C699-4D14-8DAC-B5F077CCAF52}"/>
                </a:ext>
              </a:extLst>
            </p:cNvPr>
            <p:cNvSpPr txBox="1"/>
            <p:nvPr/>
          </p:nvSpPr>
          <p:spPr>
            <a:xfrm>
              <a:off x="6771165" y="4804322"/>
              <a:ext cx="1004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COVass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F189132-F9F0-4C32-8704-96AD30427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1826" y="5086068"/>
              <a:ext cx="525894" cy="38727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681BF6A-8094-4851-AED2-CB9F69BC6C2A}"/>
                </a:ext>
              </a:extLst>
            </p:cNvPr>
            <p:cNvSpPr txBox="1"/>
            <p:nvPr/>
          </p:nvSpPr>
          <p:spPr>
            <a:xfrm>
              <a:off x="6807019" y="5335533"/>
              <a:ext cx="584593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0076603-66F1-49A5-B4D6-DC7FCBAD7ACA}"/>
                </a:ext>
              </a:extLst>
            </p:cNvPr>
            <p:cNvSpPr txBox="1"/>
            <p:nvPr/>
          </p:nvSpPr>
          <p:spPr>
            <a:xfrm>
              <a:off x="105802" y="2819588"/>
              <a:ext cx="457304" cy="3449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48FFA74-95E2-49D7-8891-5033420AD673}"/>
                </a:ext>
              </a:extLst>
            </p:cNvPr>
            <p:cNvSpPr txBox="1"/>
            <p:nvPr/>
          </p:nvSpPr>
          <p:spPr>
            <a:xfrm>
              <a:off x="6916368" y="4357475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46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0EDD-A17D-4CBE-9ABF-547DC9B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Reproduction of clinical data on viral load dynamics</a:t>
            </a:r>
            <a:endParaRPr lang="ru-R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4B872-507A-4C79-B75E-90137F53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48CF8-4D87-41DD-B4F9-66C9316D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4" y="813612"/>
            <a:ext cx="4546675" cy="2736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4CD25-4F34-47F0-AC12-B10E9B970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2" y="3540256"/>
            <a:ext cx="4558640" cy="27539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BC0829-5B49-45FD-A7E9-9360828F14D0}"/>
              </a:ext>
            </a:extLst>
          </p:cNvPr>
          <p:cNvSpPr txBox="1"/>
          <p:nvPr/>
        </p:nvSpPr>
        <p:spPr>
          <a:xfrm>
            <a:off x="2726268" y="3807152"/>
            <a:ext cx="18457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Wolfer et al, doi.org/10.1101/</a:t>
            </a:r>
          </a:p>
          <a:p>
            <a:r>
              <a:rPr lang="en-US" sz="1000" dirty="0"/>
              <a:t>2020.03.05.20030502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Time/value of peak viral load and range of viral shedding [PMID 32315724]</a:t>
            </a:r>
            <a:endParaRPr lang="ru-RU" sz="1000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C1954-3190-4981-BB04-A8E5B30DC4AB}"/>
              </a:ext>
            </a:extLst>
          </p:cNvPr>
          <p:cNvSpPr txBox="1"/>
          <p:nvPr/>
        </p:nvSpPr>
        <p:spPr>
          <a:xfrm>
            <a:off x="2633134" y="1290708"/>
            <a:ext cx="1845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Wolfer et al, doi.org/10.1101/</a:t>
            </a:r>
          </a:p>
          <a:p>
            <a:r>
              <a:rPr lang="en-US" sz="1000" dirty="0"/>
              <a:t>2020.03.05.20030502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F3C3B8-78D8-4368-97EF-2135EB9DE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85" y="3538697"/>
            <a:ext cx="4465515" cy="27539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7F88A8-60C5-4FEA-B8F2-94F337325FC0}"/>
              </a:ext>
            </a:extLst>
          </p:cNvPr>
          <p:cNvSpPr txBox="1"/>
          <p:nvPr/>
        </p:nvSpPr>
        <p:spPr>
          <a:xfrm>
            <a:off x="5247077" y="3807152"/>
            <a:ext cx="1845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Wolfer et al, doi.org/10.1101/</a:t>
            </a:r>
          </a:p>
          <a:p>
            <a:r>
              <a:rPr lang="en-US" sz="1000" dirty="0"/>
              <a:t>2020.03.05.20030502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75FB8D-B80A-4D7F-8A53-C2DCB2525375}"/>
              </a:ext>
            </a:extLst>
          </p:cNvPr>
          <p:cNvSpPr txBox="1"/>
          <p:nvPr/>
        </p:nvSpPr>
        <p:spPr>
          <a:xfrm>
            <a:off x="5003801" y="1032933"/>
            <a:ext cx="402633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Viral load and % of viral </a:t>
            </a:r>
            <a:r>
              <a:rPr lang="en-US" sz="1600" dirty="0" err="1"/>
              <a:t>subgenomic</a:t>
            </a:r>
            <a:r>
              <a:rPr lang="en-US" sz="1600" dirty="0"/>
              <a:t> mRNA in sputum were simulated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IR was implemented in empiric way as described earlier with following parameters: </a:t>
            </a:r>
          </a:p>
          <a:p>
            <a:r>
              <a:rPr lang="en-US" sz="1100" dirty="0" err="1"/>
              <a:t>T_sw_ir</a:t>
            </a:r>
            <a:r>
              <a:rPr lang="en-US" sz="1100" dirty="0"/>
              <a:t> = 50 {units: h};</a:t>
            </a:r>
          </a:p>
          <a:p>
            <a:r>
              <a:rPr lang="en-US" sz="1100" dirty="0"/>
              <a:t>ET50_ir = 190 {units: h};</a:t>
            </a:r>
          </a:p>
          <a:p>
            <a:r>
              <a:rPr lang="en-US" sz="1100" dirty="0" err="1"/>
              <a:t>Emax_ir_apo</a:t>
            </a:r>
            <a:r>
              <a:rPr lang="en-US" sz="1100" dirty="0"/>
              <a:t> = 800 {units: UL};</a:t>
            </a:r>
          </a:p>
          <a:p>
            <a:r>
              <a:rPr lang="en-US" sz="1100" dirty="0" err="1"/>
              <a:t>n_ir</a:t>
            </a:r>
            <a:r>
              <a:rPr lang="en-US" sz="1100" dirty="0"/>
              <a:t> = 5 {units: UL};</a:t>
            </a:r>
          </a:p>
          <a:p>
            <a:r>
              <a:rPr lang="en-US" sz="1100" dirty="0" err="1"/>
              <a:t>Kd_anti_Ab</a:t>
            </a:r>
            <a:r>
              <a:rPr lang="en-US" sz="1100" dirty="0"/>
              <a:t> = 14300 {units: </a:t>
            </a:r>
            <a:r>
              <a:rPr lang="en-US" sz="1100" dirty="0" err="1"/>
              <a:t>pM</a:t>
            </a:r>
            <a:r>
              <a:rPr lang="en-US" sz="1100" dirty="0"/>
              <a:t>};</a:t>
            </a:r>
          </a:p>
          <a:p>
            <a:r>
              <a:rPr lang="en-US" sz="1100" dirty="0" err="1"/>
              <a:t>anti_Ab_max</a:t>
            </a:r>
            <a:r>
              <a:rPr lang="en-US" sz="1100" dirty="0"/>
              <a:t> = 941000 {units: </a:t>
            </a:r>
            <a:r>
              <a:rPr lang="en-US" sz="1100" dirty="0" err="1"/>
              <a:t>pM</a:t>
            </a:r>
            <a:r>
              <a:rPr lang="en-US" sz="1100" dirty="0"/>
              <a:t>};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1180F-2648-40DC-A508-D49C10E01891}"/>
              </a:ext>
            </a:extLst>
          </p:cNvPr>
          <p:cNvSpPr txBox="1"/>
          <p:nvPr/>
        </p:nvSpPr>
        <p:spPr>
          <a:xfrm>
            <a:off x="593873" y="5025181"/>
            <a:ext cx="1217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Virus initial concentration: 3370 copies/mL</a:t>
            </a:r>
            <a:endParaRPr lang="ru-RU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A6C7E-1ABD-493C-8E68-1B605426DC5A}"/>
              </a:ext>
            </a:extLst>
          </p:cNvPr>
          <p:cNvSpPr txBox="1"/>
          <p:nvPr/>
        </p:nvSpPr>
        <p:spPr>
          <a:xfrm>
            <a:off x="5247077" y="4250953"/>
            <a:ext cx="121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Virus initial concentration: 3370 copies/mL</a:t>
            </a:r>
          </a:p>
          <a:p>
            <a:r>
              <a:rPr lang="en-US" sz="1000" b="1" dirty="0">
                <a:solidFill>
                  <a:srgbClr val="0000FF"/>
                </a:solidFill>
              </a:rPr>
              <a:t>6740 copies/mL</a:t>
            </a:r>
            <a:endParaRPr lang="ru-RU" sz="1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7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Viral load dynamics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12</a:t>
            </a:fld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CE5FE0-8A91-4104-A355-692FE9B17DB5}"/>
              </a:ext>
            </a:extLst>
          </p:cNvPr>
          <p:cNvGrpSpPr/>
          <p:nvPr/>
        </p:nvGrpSpPr>
        <p:grpSpPr>
          <a:xfrm>
            <a:off x="488950" y="869946"/>
            <a:ext cx="7810500" cy="4457700"/>
            <a:chOff x="488950" y="861483"/>
            <a:chExt cx="7810500" cy="4457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D66161-233A-446D-B2A5-6E8FE91FD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" y="861483"/>
              <a:ext cx="7810500" cy="44577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1B3741-1597-474C-A2C6-D9D3C10FC778}"/>
                </a:ext>
              </a:extLst>
            </p:cNvPr>
            <p:cNvSpPr txBox="1"/>
            <p:nvPr/>
          </p:nvSpPr>
          <p:spPr>
            <a:xfrm>
              <a:off x="1581010" y="1304553"/>
              <a:ext cx="253379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Virus initial concentration: </a:t>
              </a:r>
            </a:p>
            <a:p>
              <a:r>
                <a:rPr lang="en-US" sz="1400" b="1" dirty="0"/>
                <a:t>843 copies/mL</a:t>
              </a:r>
            </a:p>
            <a:p>
              <a:r>
                <a:rPr lang="en-US" sz="1400" b="1" dirty="0">
                  <a:solidFill>
                    <a:srgbClr val="0000FF"/>
                  </a:solidFill>
                </a:rPr>
                <a:t>1685 copies/mL</a:t>
              </a:r>
            </a:p>
            <a:p>
              <a:r>
                <a:rPr lang="en-US" sz="1400" b="1" dirty="0">
                  <a:solidFill>
                    <a:srgbClr val="FF0000"/>
                  </a:solidFill>
                </a:rPr>
                <a:t>3370 copies/mL</a:t>
              </a:r>
            </a:p>
            <a:p>
              <a:r>
                <a:rPr lang="en-US" sz="1400" b="1" dirty="0">
                  <a:solidFill>
                    <a:srgbClr val="00B050"/>
                  </a:solidFill>
                </a:rPr>
                <a:t>6740 copies/mL</a:t>
              </a:r>
              <a:endParaRPr lang="ru-RU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9E1EFA-6782-4856-82F4-F417163B2DC0}"/>
                </a:ext>
              </a:extLst>
            </p:cNvPr>
            <p:cNvCxnSpPr/>
            <p:nvPr/>
          </p:nvCxnSpPr>
          <p:spPr>
            <a:xfrm>
              <a:off x="1422400" y="3208870"/>
              <a:ext cx="6654800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3EB322-E1F6-420F-A1CE-13123C7A42A1}"/>
                </a:ext>
              </a:extLst>
            </p:cNvPr>
            <p:cNvSpPr txBox="1"/>
            <p:nvPr/>
          </p:nvSpPr>
          <p:spPr>
            <a:xfrm>
              <a:off x="1581010" y="3191935"/>
              <a:ext cx="1660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Limit of detection </a:t>
              </a:r>
              <a:endParaRPr lang="ru-RU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E8A2DA-6FD8-40B5-98C9-574AB8F19F2E}"/>
              </a:ext>
            </a:extLst>
          </p:cNvPr>
          <p:cNvSpPr txBox="1"/>
          <p:nvPr/>
        </p:nvSpPr>
        <p:spPr>
          <a:xfrm>
            <a:off x="304800" y="5359398"/>
            <a:ext cx="871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There is a threshold in virus initial concentration.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values above the threshold lead to substantial and transient virus load in sputum.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values below the threshold do not allow detect virus in sputum at any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Increase in virus initial concentration results in higher peak of viral load which is faster achieved.  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95715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CEFC3-35E4-46AB-8178-6CE9EA81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D0052-2877-4637-80D1-439B03657BFB}"/>
              </a:ext>
            </a:extLst>
          </p:cNvPr>
          <p:cNvSpPr txBox="1"/>
          <p:nvPr/>
        </p:nvSpPr>
        <p:spPr>
          <a:xfrm>
            <a:off x="3208867" y="2099733"/>
            <a:ext cx="2315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Dots</a:t>
            </a:r>
            <a:r>
              <a:rPr lang="en-US" sz="1100" dirty="0"/>
              <a:t> are experimental data</a:t>
            </a:r>
          </a:p>
          <a:p>
            <a:r>
              <a:rPr lang="en-US" sz="1100" b="1" i="1" dirty="0"/>
              <a:t>Solid lines</a:t>
            </a:r>
            <a:r>
              <a:rPr lang="en-US" sz="1100" dirty="0"/>
              <a:t> are model simulations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86942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0EDD-A17D-4CBE-9ABF-547DC9B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Model simulations and experimental data</a:t>
            </a:r>
            <a:endParaRPr lang="ru-R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4B872-507A-4C79-B75E-90137F53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14</a:t>
            </a:fld>
            <a:endParaRPr lang="ru-R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FB4C1B-B163-4532-94B7-50ED1C68B0A0}"/>
              </a:ext>
            </a:extLst>
          </p:cNvPr>
          <p:cNvGrpSpPr/>
          <p:nvPr/>
        </p:nvGrpSpPr>
        <p:grpSpPr>
          <a:xfrm>
            <a:off x="57080" y="744684"/>
            <a:ext cx="9036118" cy="2755528"/>
            <a:chOff x="57080" y="744684"/>
            <a:chExt cx="9036118" cy="27555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84CD25-4F34-47F0-AC12-B10E9B970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0" y="746243"/>
              <a:ext cx="4558640" cy="275396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BC0829-5B49-45FD-A7E9-9360828F14D0}"/>
                </a:ext>
              </a:extLst>
            </p:cNvPr>
            <p:cNvSpPr txBox="1"/>
            <p:nvPr/>
          </p:nvSpPr>
          <p:spPr>
            <a:xfrm>
              <a:off x="2675466" y="1013139"/>
              <a:ext cx="18457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Wolfer et al, doi.org/10.1101/</a:t>
              </a:r>
            </a:p>
            <a:p>
              <a:r>
                <a:rPr lang="en-US" sz="1000" dirty="0"/>
                <a:t>2020.03.05.20030502</a:t>
              </a:r>
            </a:p>
            <a:p>
              <a:r>
                <a:rPr lang="en-US" sz="1000" dirty="0">
                  <a:solidFill>
                    <a:srgbClr val="0000FF"/>
                  </a:solidFill>
                </a:rPr>
                <a:t>Time/value of peak viral load and range of viral shedding [PMID 32315724]</a:t>
              </a:r>
              <a:endParaRPr lang="ru-RU" sz="1000" dirty="0">
                <a:solidFill>
                  <a:srgbClr val="0000FF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F3C3B8-78D8-4368-97EF-2135EB9D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683" y="744684"/>
              <a:ext cx="4465515" cy="275396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7F88A8-60C5-4FEA-B8F2-94F337325FC0}"/>
                </a:ext>
              </a:extLst>
            </p:cNvPr>
            <p:cNvSpPr txBox="1"/>
            <p:nvPr/>
          </p:nvSpPr>
          <p:spPr>
            <a:xfrm>
              <a:off x="5196275" y="1013139"/>
              <a:ext cx="18457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Wolfer et al, doi.org/10.1101/</a:t>
              </a:r>
            </a:p>
            <a:p>
              <a:r>
                <a:rPr lang="en-US" sz="1000" dirty="0">
                  <a:solidFill>
                    <a:srgbClr val="0000FF"/>
                  </a:solidFill>
                </a:rPr>
                <a:t>2020.03.05.20030502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E1180F-2648-40DC-A508-D49C10E01891}"/>
                </a:ext>
              </a:extLst>
            </p:cNvPr>
            <p:cNvSpPr txBox="1"/>
            <p:nvPr/>
          </p:nvSpPr>
          <p:spPr>
            <a:xfrm>
              <a:off x="543071" y="2231168"/>
              <a:ext cx="12179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Virus initial concentration: 3370 copies/mL</a:t>
              </a:r>
              <a:endParaRPr lang="ru-RU" sz="10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9A6C7E-1ABD-493C-8E68-1B605426DC5A}"/>
                </a:ext>
              </a:extLst>
            </p:cNvPr>
            <p:cNvSpPr txBox="1"/>
            <p:nvPr/>
          </p:nvSpPr>
          <p:spPr>
            <a:xfrm>
              <a:off x="5196275" y="1456940"/>
              <a:ext cx="12179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Virus initial concentration: 3370 copies/mL</a:t>
              </a:r>
            </a:p>
            <a:p>
              <a:r>
                <a:rPr lang="en-US" sz="1000" b="1" dirty="0">
                  <a:solidFill>
                    <a:srgbClr val="0000FF"/>
                  </a:solidFill>
                </a:rPr>
                <a:t>6740 copies/mL</a:t>
              </a:r>
              <a:endParaRPr lang="ru-RU" sz="1000" b="1" dirty="0">
                <a:solidFill>
                  <a:srgbClr val="0000FF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3A1277B-DBF2-4759-9D0D-4F6416DEF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733" y="3498653"/>
            <a:ext cx="5878690" cy="33546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B2C449-C3D3-4906-89F0-9F9712FBA877}"/>
              </a:ext>
            </a:extLst>
          </p:cNvPr>
          <p:cNvSpPr txBox="1"/>
          <p:nvPr/>
        </p:nvSpPr>
        <p:spPr>
          <a:xfrm>
            <a:off x="24475" y="3613219"/>
            <a:ext cx="3218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There is a threshold in virus initial concentration.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values above the threshold lead to substantial and transient virus load in sputum.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values below the threshold do not allow detect virus in sputum at any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Increase in virus initial concentration results in higher peak of viral load which is faster achieved.  </a:t>
            </a:r>
            <a:endParaRPr lang="ru-RU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995FED-8F82-42BD-8B00-BD62AE216850}"/>
              </a:ext>
            </a:extLst>
          </p:cNvPr>
          <p:cNvSpPr txBox="1"/>
          <p:nvPr/>
        </p:nvSpPr>
        <p:spPr>
          <a:xfrm>
            <a:off x="3409261" y="3294004"/>
            <a:ext cx="2212465" cy="415498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050" b="1" i="1" dirty="0"/>
              <a:t>Dots</a:t>
            </a:r>
            <a:r>
              <a:rPr lang="en-US" sz="1050" dirty="0"/>
              <a:t> are experimental data</a:t>
            </a:r>
          </a:p>
          <a:p>
            <a:r>
              <a:rPr lang="en-US" sz="1050" b="1" i="1" dirty="0"/>
              <a:t>Solid lines</a:t>
            </a:r>
            <a:r>
              <a:rPr lang="en-US" sz="1050" dirty="0"/>
              <a:t> are model simulations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289646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26.05.12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updated version (VL_v0.1.1) of SARS-CoV-2 viral dynamics model 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Aims: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introduce limitation in number of virions able to bind to PCII cell to avoid non-physiological accumulation of (</a:t>
            </a:r>
            <a:r>
              <a:rPr lang="en-US" dirty="0" err="1"/>
              <a:t>i</a:t>
            </a:r>
            <a:r>
              <a:rPr lang="en-US" dirty="0"/>
              <a:t>) the virions on the cell surface and (ii) virus RNA in nucleus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Reproduction of clinical data on virus load dynamics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73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scheme: simple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</a:t>
            </a:fld>
            <a:endParaRPr lang="ru-R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C26A4E-21F8-4D44-8A1D-66AED7C3FBC5}"/>
              </a:ext>
            </a:extLst>
          </p:cNvPr>
          <p:cNvGrpSpPr/>
          <p:nvPr/>
        </p:nvGrpSpPr>
        <p:grpSpPr>
          <a:xfrm>
            <a:off x="91624" y="1633679"/>
            <a:ext cx="8850327" cy="4286775"/>
            <a:chOff x="91624" y="1633679"/>
            <a:chExt cx="8850327" cy="42867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E2F1A71-955B-47B6-B0FB-D7812F79E3A5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5B8158-08F9-4779-8603-A2C9C2449937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669B41-8D53-492D-8B3E-17B19683DD91}"/>
              </a:ext>
            </a:extLst>
          </p:cNvPr>
          <p:cNvSpPr txBox="1"/>
          <p:nvPr/>
        </p:nvSpPr>
        <p:spPr>
          <a:xfrm>
            <a:off x="438541" y="783197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the version in comparison with VL_v0.1.0 is selected by red circles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07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detailed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2566FC-4D84-42DE-937C-24F2C8DA7556}"/>
              </a:ext>
            </a:extLst>
          </p:cNvPr>
          <p:cNvSpPr txBox="1"/>
          <p:nvPr/>
        </p:nvSpPr>
        <p:spPr>
          <a:xfrm>
            <a:off x="438541" y="783197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the version in comparison with VL_v0.1.0 is selected by red circles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D579DB-0CF8-43C7-9530-9FF15E76468D}"/>
              </a:ext>
            </a:extLst>
          </p:cNvPr>
          <p:cNvGrpSpPr/>
          <p:nvPr/>
        </p:nvGrpSpPr>
        <p:grpSpPr>
          <a:xfrm>
            <a:off x="52695" y="933061"/>
            <a:ext cx="9160699" cy="5452055"/>
            <a:chOff x="52695" y="933061"/>
            <a:chExt cx="9160699" cy="54520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191" y="2799671"/>
              <a:ext cx="500201" cy="212343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367" y="2799671"/>
              <a:ext cx="514937" cy="180587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1510" y="2799671"/>
              <a:ext cx="523240" cy="16984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437F0E-6401-41C6-8851-39FBBC3CD488}"/>
                </a:ext>
              </a:extLst>
            </p:cNvPr>
            <p:cNvSpPr txBox="1"/>
            <p:nvPr/>
          </p:nvSpPr>
          <p:spPr>
            <a:xfrm>
              <a:off x="128346" y="126352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205553" y="605634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18B427-6CF0-4842-93CC-9B92530B715C}"/>
                </a:ext>
              </a:extLst>
            </p:cNvPr>
            <p:cNvGrpSpPr/>
            <p:nvPr/>
          </p:nvGrpSpPr>
          <p:grpSpPr>
            <a:xfrm>
              <a:off x="3364536" y="4497280"/>
              <a:ext cx="274865" cy="206603"/>
              <a:chOff x="284972" y="5606582"/>
              <a:chExt cx="274865" cy="206603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F8C07DA-E593-4EFA-9CEF-F280DC6DA7B7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2FF36DA-7E2D-4CC0-95AB-0AAB193DA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2F21923-3E51-47DC-A2FD-14E27D2ED4AA}"/>
                </a:ext>
              </a:extLst>
            </p:cNvPr>
            <p:cNvGrpSpPr/>
            <p:nvPr/>
          </p:nvGrpSpPr>
          <p:grpSpPr>
            <a:xfrm>
              <a:off x="6217027" y="4469272"/>
              <a:ext cx="274865" cy="206603"/>
              <a:chOff x="284972" y="5606582"/>
              <a:chExt cx="274865" cy="206603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253D79-7C97-449F-89E6-3715987E199A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5791B5B-F408-4B73-AA72-2B204A0C3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D0903-E646-40C0-9A2E-8ACF072F2137}"/>
                </a:ext>
              </a:extLst>
            </p:cNvPr>
            <p:cNvSpPr/>
            <p:nvPr/>
          </p:nvSpPr>
          <p:spPr>
            <a:xfrm>
              <a:off x="52695" y="267330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B9873DC-C9C5-4DFE-8E96-1048843357F8}"/>
                </a:ext>
              </a:extLst>
            </p:cNvPr>
            <p:cNvSpPr/>
            <p:nvPr/>
          </p:nvSpPr>
          <p:spPr>
            <a:xfrm>
              <a:off x="3043181" y="261262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0AEE56-B4EA-425A-A9A4-5B53F3404B09}"/>
                </a:ext>
              </a:extLst>
            </p:cNvPr>
            <p:cNvSpPr/>
            <p:nvPr/>
          </p:nvSpPr>
          <p:spPr>
            <a:xfrm>
              <a:off x="6028684" y="259297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1991E3F-0094-4C37-9813-9DF38457BB88}"/>
                </a:ext>
              </a:extLst>
            </p:cNvPr>
            <p:cNvSpPr/>
            <p:nvPr/>
          </p:nvSpPr>
          <p:spPr>
            <a:xfrm>
              <a:off x="2901751" y="4197861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86BF624-C108-477A-BB68-EB41A27BDADA}"/>
                </a:ext>
              </a:extLst>
            </p:cNvPr>
            <p:cNvSpPr/>
            <p:nvPr/>
          </p:nvSpPr>
          <p:spPr>
            <a:xfrm>
              <a:off x="5783578" y="422439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167393" y="5769435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DA561C8-3E75-4A4B-B81E-43299F02FAF5}"/>
                </a:ext>
              </a:extLst>
            </p:cNvPr>
            <p:cNvGrpSpPr/>
            <p:nvPr/>
          </p:nvGrpSpPr>
          <p:grpSpPr>
            <a:xfrm>
              <a:off x="8313916" y="5809590"/>
              <a:ext cx="274865" cy="206603"/>
              <a:chOff x="284972" y="5606582"/>
              <a:chExt cx="274865" cy="206603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AD63FA-85DA-41A4-BBDA-F296D5A2B2D2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A79A204-31CD-4E68-AAF8-48A4322BFA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1BDCBAE-D24F-4B46-ABC7-A81E1B6B44FE}"/>
                </a:ext>
              </a:extLst>
            </p:cNvPr>
            <p:cNvSpPr/>
            <p:nvPr/>
          </p:nvSpPr>
          <p:spPr>
            <a:xfrm>
              <a:off x="4043469" y="4219512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8603391-A3E8-4112-AE32-E23E54A2AAAD}"/>
                </a:ext>
              </a:extLst>
            </p:cNvPr>
            <p:cNvSpPr/>
            <p:nvPr/>
          </p:nvSpPr>
          <p:spPr>
            <a:xfrm>
              <a:off x="8053915" y="5786279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3865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regulations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2566FC-4D84-42DE-937C-24F2C8DA7556}"/>
              </a:ext>
            </a:extLst>
          </p:cNvPr>
          <p:cNvSpPr txBox="1"/>
          <p:nvPr/>
        </p:nvSpPr>
        <p:spPr>
          <a:xfrm>
            <a:off x="438541" y="783197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the version in comparison with VL_v0.1.0 is selected by red circles</a:t>
            </a:r>
            <a:endParaRPr lang="ru-R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BB85C7-D33A-48FF-AA50-D5C4C7B0A2DB}"/>
              </a:ext>
            </a:extLst>
          </p:cNvPr>
          <p:cNvGrpSpPr/>
          <p:nvPr/>
        </p:nvGrpSpPr>
        <p:grpSpPr>
          <a:xfrm>
            <a:off x="52695" y="933061"/>
            <a:ext cx="9160699" cy="5452055"/>
            <a:chOff x="52695" y="933061"/>
            <a:chExt cx="9160699" cy="54520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191" y="2799671"/>
              <a:ext cx="500201" cy="212343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367" y="2799671"/>
              <a:ext cx="514937" cy="180587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1510" y="2799671"/>
              <a:ext cx="523240" cy="16984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205553" y="605634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18B427-6CF0-4842-93CC-9B92530B715C}"/>
                </a:ext>
              </a:extLst>
            </p:cNvPr>
            <p:cNvGrpSpPr/>
            <p:nvPr/>
          </p:nvGrpSpPr>
          <p:grpSpPr>
            <a:xfrm>
              <a:off x="3364536" y="4497280"/>
              <a:ext cx="274865" cy="206603"/>
              <a:chOff x="284972" y="5606582"/>
              <a:chExt cx="274865" cy="206603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F8C07DA-E593-4EFA-9CEF-F280DC6DA7B7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2FF36DA-7E2D-4CC0-95AB-0AAB193DA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2F21923-3E51-47DC-A2FD-14E27D2ED4AA}"/>
                </a:ext>
              </a:extLst>
            </p:cNvPr>
            <p:cNvGrpSpPr/>
            <p:nvPr/>
          </p:nvGrpSpPr>
          <p:grpSpPr>
            <a:xfrm>
              <a:off x="6217027" y="4469272"/>
              <a:ext cx="274865" cy="206603"/>
              <a:chOff x="284972" y="5606582"/>
              <a:chExt cx="274865" cy="206603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253D79-7C97-449F-89E6-3715987E199A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5791B5B-F408-4B73-AA72-2B204A0C3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D0903-E646-40C0-9A2E-8ACF072F2137}"/>
                </a:ext>
              </a:extLst>
            </p:cNvPr>
            <p:cNvSpPr/>
            <p:nvPr/>
          </p:nvSpPr>
          <p:spPr>
            <a:xfrm>
              <a:off x="52695" y="267330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B9873DC-C9C5-4DFE-8E96-1048843357F8}"/>
                </a:ext>
              </a:extLst>
            </p:cNvPr>
            <p:cNvSpPr/>
            <p:nvPr/>
          </p:nvSpPr>
          <p:spPr>
            <a:xfrm>
              <a:off x="3043181" y="261262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0AEE56-B4EA-425A-A9A4-5B53F3404B09}"/>
                </a:ext>
              </a:extLst>
            </p:cNvPr>
            <p:cNvSpPr/>
            <p:nvPr/>
          </p:nvSpPr>
          <p:spPr>
            <a:xfrm>
              <a:off x="6028684" y="259297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1991E3F-0094-4C37-9813-9DF38457BB88}"/>
                </a:ext>
              </a:extLst>
            </p:cNvPr>
            <p:cNvSpPr/>
            <p:nvPr/>
          </p:nvSpPr>
          <p:spPr>
            <a:xfrm>
              <a:off x="2901751" y="4197861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86BF624-C108-477A-BB68-EB41A27BDADA}"/>
                </a:ext>
              </a:extLst>
            </p:cNvPr>
            <p:cNvSpPr/>
            <p:nvPr/>
          </p:nvSpPr>
          <p:spPr>
            <a:xfrm>
              <a:off x="5783578" y="422439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167393" y="5769435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DA561C8-3E75-4A4B-B81E-43299F02FAF5}"/>
                </a:ext>
              </a:extLst>
            </p:cNvPr>
            <p:cNvGrpSpPr/>
            <p:nvPr/>
          </p:nvGrpSpPr>
          <p:grpSpPr>
            <a:xfrm>
              <a:off x="8313916" y="5809590"/>
              <a:ext cx="274865" cy="206603"/>
              <a:chOff x="284972" y="5606582"/>
              <a:chExt cx="274865" cy="206603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AD63FA-85DA-41A4-BBDA-F296D5A2B2D2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A79A204-31CD-4E68-AAF8-48A4322BFA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1BDCBAE-D24F-4B46-ABC7-A81E1B6B44FE}"/>
                </a:ext>
              </a:extLst>
            </p:cNvPr>
            <p:cNvSpPr/>
            <p:nvPr/>
          </p:nvSpPr>
          <p:spPr>
            <a:xfrm>
              <a:off x="4043469" y="4219512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8603391-A3E8-4112-AE32-E23E54A2AAAD}"/>
                </a:ext>
              </a:extLst>
            </p:cNvPr>
            <p:cNvSpPr/>
            <p:nvPr/>
          </p:nvSpPr>
          <p:spPr>
            <a:xfrm>
              <a:off x="8053915" y="5786279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9E6714-A001-4911-8DF3-FC74BA5F5D80}"/>
                </a:ext>
              </a:extLst>
            </p:cNvPr>
            <p:cNvCxnSpPr>
              <a:cxnSpLocks/>
            </p:cNvCxnSpPr>
            <p:nvPr/>
          </p:nvCxnSpPr>
          <p:spPr>
            <a:xfrm>
              <a:off x="1211090" y="3220201"/>
              <a:ext cx="1746717" cy="395415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C97B518-F2D2-4529-B416-BA651FA0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948" y="3462283"/>
              <a:ext cx="300328" cy="352559"/>
            </a:xfrm>
            <a:prstGeom prst="rect">
              <a:avLst/>
            </a:prstGeom>
          </p:spPr>
        </p:pic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6F3DCF-3F68-4BC9-845F-63BA85E5C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9086" y="3615616"/>
              <a:ext cx="1164949" cy="248284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D86CBF2-F0F1-4037-94DE-8FDFF5A1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4624" y="3446735"/>
              <a:ext cx="300328" cy="352559"/>
            </a:xfrm>
            <a:prstGeom prst="rect">
              <a:avLst/>
            </a:prstGeom>
          </p:spPr>
        </p:pic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1B5D6DC-B438-493E-B31D-92E9C4E1F3D2}"/>
                </a:ext>
              </a:extLst>
            </p:cNvPr>
            <p:cNvCxnSpPr>
              <a:cxnSpLocks/>
            </p:cNvCxnSpPr>
            <p:nvPr/>
          </p:nvCxnSpPr>
          <p:spPr>
            <a:xfrm>
              <a:off x="1210851" y="2598612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ADE3C5-2F46-490A-8351-5CDF3317BBBC}"/>
                </a:ext>
              </a:extLst>
            </p:cNvPr>
            <p:cNvSpPr/>
            <p:nvPr/>
          </p:nvSpPr>
          <p:spPr>
            <a:xfrm>
              <a:off x="3107874" y="5252954"/>
              <a:ext cx="231555" cy="21119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-</a:t>
              </a:r>
              <a:endParaRPr lang="ru-RU" sz="3600" dirty="0">
                <a:solidFill>
                  <a:srgbClr val="FF0000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BF58FA0-DC1D-48A4-B3E9-F5C943D23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756" y="2310340"/>
              <a:ext cx="483331" cy="624794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27BAA91-4BB7-4C12-8AA9-3080B365BE93}"/>
                </a:ext>
              </a:extLst>
            </p:cNvPr>
            <p:cNvSpPr txBox="1"/>
            <p:nvPr/>
          </p:nvSpPr>
          <p:spPr>
            <a:xfrm>
              <a:off x="2221863" y="2478502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6A7BE5-889C-4E87-BA5A-2B6BCD9CBB59}"/>
                </a:ext>
              </a:extLst>
            </p:cNvPr>
            <p:cNvSpPr txBox="1"/>
            <p:nvPr/>
          </p:nvSpPr>
          <p:spPr>
            <a:xfrm>
              <a:off x="262547" y="124743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BD1D89C-0156-48DE-975F-34465495D6FB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2601727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52E780FC-1A57-4281-B9A1-3E77F2FD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2660" y="2313455"/>
              <a:ext cx="483331" cy="624794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993C223-8BC5-45F3-BCBE-80D22F656EFC}"/>
                </a:ext>
              </a:extLst>
            </p:cNvPr>
            <p:cNvSpPr txBox="1"/>
            <p:nvPr/>
          </p:nvSpPr>
          <p:spPr>
            <a:xfrm>
              <a:off x="5238767" y="2481617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17A3F7E-5CF8-451F-9E52-2F3DE1960527}"/>
                </a:ext>
              </a:extLst>
            </p:cNvPr>
            <p:cNvCxnSpPr>
              <a:cxnSpLocks/>
            </p:cNvCxnSpPr>
            <p:nvPr/>
          </p:nvCxnSpPr>
          <p:spPr>
            <a:xfrm>
              <a:off x="7185556" y="2601720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DA8C8EA1-554B-4756-9404-13688BFA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0461" y="2313448"/>
              <a:ext cx="483331" cy="624794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2386638-4216-4377-A090-EC18FB947F2F}"/>
                </a:ext>
              </a:extLst>
            </p:cNvPr>
            <p:cNvSpPr txBox="1"/>
            <p:nvPr/>
          </p:nvSpPr>
          <p:spPr>
            <a:xfrm>
              <a:off x="8196568" y="2481610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9ED7746-B0C4-40EC-978B-7351CEB480B0}"/>
                </a:ext>
              </a:extLst>
            </p:cNvPr>
            <p:cNvSpPr/>
            <p:nvPr/>
          </p:nvSpPr>
          <p:spPr>
            <a:xfrm>
              <a:off x="988405" y="2265882"/>
              <a:ext cx="2119468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66522A9-69B7-4A36-96A1-ADBCF43E259C}"/>
                </a:ext>
              </a:extLst>
            </p:cNvPr>
            <p:cNvSpPr/>
            <p:nvPr/>
          </p:nvSpPr>
          <p:spPr>
            <a:xfrm>
              <a:off x="3969039" y="2287647"/>
              <a:ext cx="2119468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8FB976E-4FAD-4E0E-8F32-FB051427598E}"/>
                </a:ext>
              </a:extLst>
            </p:cNvPr>
            <p:cNvSpPr/>
            <p:nvPr/>
          </p:nvSpPr>
          <p:spPr>
            <a:xfrm>
              <a:off x="6925680" y="2268656"/>
              <a:ext cx="2119468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8990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0EDD-A17D-4CBE-9ABF-547DC9B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Reproduction of clinical data on viral load dynamics</a:t>
            </a:r>
            <a:endParaRPr lang="ru-R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4B872-507A-4C79-B75E-90137F53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48CF8-4D87-41DD-B4F9-66C9316D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0" y="802216"/>
            <a:ext cx="4758681" cy="286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E7FE6-9303-4646-A307-1ADC95C27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0" y="3526331"/>
            <a:ext cx="4758681" cy="2864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D87123-FA11-45D3-B3F2-0E0129AAA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376" y="802216"/>
            <a:ext cx="3520304" cy="2177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CE4A-7712-4473-9CAA-77B4194B5DD2}"/>
              </a:ext>
            </a:extLst>
          </p:cNvPr>
          <p:cNvSpPr txBox="1"/>
          <p:nvPr/>
        </p:nvSpPr>
        <p:spPr>
          <a:xfrm>
            <a:off x="5047862" y="3069768"/>
            <a:ext cx="40961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taken from Wolfer et al </a:t>
            </a:r>
          </a:p>
          <a:p>
            <a:r>
              <a:rPr lang="en-US" sz="1200" dirty="0"/>
              <a:t>doi.org/10.1101/2020.03.05.20030502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Sputum viral load was measured for 9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Individual data were averaged and presented as median and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Activation of Immune Response was modeled as increase in rate constant of cell death. It was implemented via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Initial value of COV = 16850 copies/mL  was chosen to describe clinically measured dynamics of viral load and roughly corresponds to minimal infection dose equal to 1000 (for MERS/SARS-</a:t>
            </a:r>
            <a:r>
              <a:rPr lang="en-US" sz="1200" dirty="0" err="1"/>
              <a:t>CoV</a:t>
            </a:r>
            <a:r>
              <a:rPr lang="en-US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86E87E-3AD2-4520-AF7A-D461C0AD0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82" y="5247082"/>
            <a:ext cx="3676092" cy="62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2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20.06.01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updated version (VL_v0.1.2) of SARS-CoV-2 viral dynamics model 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62931"/>
            <a:ext cx="7886700" cy="230240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Aims: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introduce new variable </a:t>
            </a:r>
            <a:r>
              <a:rPr lang="en-US" dirty="0" err="1"/>
              <a:t>COVass_vpc</a:t>
            </a:r>
            <a:r>
              <a:rPr lang="en-US" dirty="0"/>
              <a:t> designating assembled virus amount in </a:t>
            </a:r>
            <a:r>
              <a:rPr lang="en-US" dirty="0" err="1"/>
              <a:t>vPC</a:t>
            </a:r>
            <a:r>
              <a:rPr lang="en-US" dirty="0"/>
              <a:t> and implement release of COV from </a:t>
            </a:r>
            <a:r>
              <a:rPr lang="en-US" dirty="0" err="1"/>
              <a:t>vPC</a:t>
            </a:r>
            <a:r>
              <a:rPr lang="en-US" dirty="0"/>
              <a:t> from the variable. Delete release of the virus from </a:t>
            </a:r>
            <a:r>
              <a:rPr lang="en-US" dirty="0" err="1"/>
              <a:t>COV_vpc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Cell death leads to release of the virus bound with ACE2 at the cell surface. ACE2 is degraded.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introduce 2 modes of immune response in empiric way: (</a:t>
            </a:r>
            <a:r>
              <a:rPr lang="en-US" dirty="0" err="1"/>
              <a:t>i</a:t>
            </a:r>
            <a:r>
              <a:rPr lang="en-US" dirty="0"/>
              <a:t>) Spike specific antibodies ( IgG/IgM) interfere binding of virus ACE2 (ii) stimulation of death of infected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of sputum dilution coefficient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 in parameters </a:t>
            </a:r>
            <a:r>
              <a:rPr lang="sv-SE" dirty="0"/>
              <a:t>k_rep_cov_rna_vpc , </a:t>
            </a:r>
            <a:r>
              <a:rPr lang="en-US" dirty="0" err="1"/>
              <a:t>k_ass_cov_vpc</a:t>
            </a:r>
            <a:r>
              <a:rPr lang="en-US" dirty="0"/>
              <a:t> , </a:t>
            </a:r>
            <a:r>
              <a:rPr lang="en-US" dirty="0" err="1"/>
              <a:t>kbase_tran_pc_ipc</a:t>
            </a:r>
            <a:r>
              <a:rPr lang="en-US" dirty="0"/>
              <a:t> , </a:t>
            </a:r>
            <a:r>
              <a:rPr lang="en-US" dirty="0" err="1"/>
              <a:t>kbase_tran_ipc_vpc</a:t>
            </a:r>
            <a:r>
              <a:rPr lang="en-US" dirty="0"/>
              <a:t> to describe clinically measured data on viral load and percent of </a:t>
            </a:r>
            <a:r>
              <a:rPr lang="en-US" dirty="0" err="1"/>
              <a:t>subgenomic</a:t>
            </a:r>
            <a:r>
              <a:rPr lang="en-US" dirty="0"/>
              <a:t> viral mRNA in sputum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45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simple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47EC3A-FFB0-47A0-B0AF-511C9FC8EF0E}"/>
              </a:ext>
            </a:extLst>
          </p:cNvPr>
          <p:cNvGrpSpPr/>
          <p:nvPr/>
        </p:nvGrpSpPr>
        <p:grpSpPr>
          <a:xfrm>
            <a:off x="91624" y="933061"/>
            <a:ext cx="9001186" cy="5506229"/>
            <a:chOff x="91624" y="933061"/>
            <a:chExt cx="9001186" cy="55062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168289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59474" y="4953816"/>
              <a:ext cx="4999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879111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0395" y="5030782"/>
              <a:ext cx="368753" cy="255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61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 rot="5400000">
              <a:off x="8494052" y="4536918"/>
              <a:ext cx="269970" cy="250141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023203" y="4124187"/>
              <a:ext cx="46916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uncoating</a:t>
              </a:r>
              <a:endParaRPr lang="ru-RU" sz="7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579935" y="4732796"/>
              <a:ext cx="51565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assembling</a:t>
              </a:r>
              <a:endParaRPr lang="ru-RU" sz="7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8370350" y="4354170"/>
              <a:ext cx="49160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replication</a:t>
              </a:r>
              <a:endParaRPr lang="ru-RU" sz="7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6282175" y="4963361"/>
              <a:ext cx="33932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release</a:t>
              </a:r>
              <a:endParaRPr lang="ru-RU" sz="7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94430" y="5634457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818348" y="3511872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3848630" y="352229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6785708" y="3515135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537752" y="5321674"/>
              <a:ext cx="555058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79479" y="5111026"/>
              <a:ext cx="2574" cy="67826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035772" y="5769435"/>
              <a:ext cx="1032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COV_RNA</a:t>
              </a:r>
              <a:endParaRPr lang="ru-RU" sz="1400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2263D79-2A25-47F5-B213-522752D541FD}"/>
                </a:ext>
              </a:extLst>
            </p:cNvPr>
            <p:cNvCxnSpPr>
              <a:cxnSpLocks/>
            </p:cNvCxnSpPr>
            <p:nvPr/>
          </p:nvCxnSpPr>
          <p:spPr>
            <a:xfrm>
              <a:off x="8473341" y="6057042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03C938A-F9C6-4516-B915-7E3CAECF5717}"/>
                </a:ext>
              </a:extLst>
            </p:cNvPr>
            <p:cNvSpPr txBox="1"/>
            <p:nvPr/>
          </p:nvSpPr>
          <p:spPr>
            <a:xfrm>
              <a:off x="8502835" y="6125418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6E2FB54-C699-4D14-8DAC-B5F077CCAF52}"/>
                </a:ext>
              </a:extLst>
            </p:cNvPr>
            <p:cNvSpPr txBox="1"/>
            <p:nvPr/>
          </p:nvSpPr>
          <p:spPr>
            <a:xfrm>
              <a:off x="6771165" y="4804322"/>
              <a:ext cx="1004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COVass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04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detailed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5B5665-F619-4115-956B-2B7B8C8EAE3B}"/>
              </a:ext>
            </a:extLst>
          </p:cNvPr>
          <p:cNvGrpSpPr/>
          <p:nvPr/>
        </p:nvGrpSpPr>
        <p:grpSpPr>
          <a:xfrm>
            <a:off x="54727" y="933061"/>
            <a:ext cx="9038083" cy="5506229"/>
            <a:chOff x="54727" y="933061"/>
            <a:chExt cx="9038083" cy="55062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168289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59474" y="4953816"/>
              <a:ext cx="4999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879111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0395" y="5030782"/>
              <a:ext cx="368753" cy="255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61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 rot="5400000">
              <a:off x="8494052" y="4536918"/>
              <a:ext cx="269970" cy="250141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023203" y="4124187"/>
              <a:ext cx="46916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uncoating</a:t>
              </a:r>
              <a:endParaRPr lang="ru-RU" sz="7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579935" y="4732796"/>
              <a:ext cx="51565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assembling</a:t>
              </a:r>
              <a:endParaRPr lang="ru-RU" sz="7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8370350" y="4354170"/>
              <a:ext cx="49160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replication</a:t>
              </a:r>
              <a:endParaRPr lang="ru-RU" sz="7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6282175" y="4963361"/>
              <a:ext cx="33932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release</a:t>
              </a:r>
              <a:endParaRPr lang="ru-RU" sz="7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94430" y="5634457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818348" y="3511872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3848630" y="352229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6785708" y="3515135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375580" y="2539898"/>
              <a:ext cx="415814" cy="47211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H="1" flipV="1">
              <a:off x="3391830" y="2539898"/>
              <a:ext cx="435476" cy="44036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H="1" flipV="1">
              <a:off x="6344580" y="2539898"/>
              <a:ext cx="430170" cy="42961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4224" y="4105435"/>
              <a:ext cx="816838" cy="4186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120785" y="1266349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046783" y="1260125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537752" y="5321674"/>
              <a:ext cx="555058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79479" y="5111026"/>
              <a:ext cx="2574" cy="67826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035772" y="5769435"/>
              <a:ext cx="1032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COV_RNA</a:t>
              </a:r>
              <a:endParaRPr lang="ru-RU" sz="14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6A7BE5-889C-4E87-BA5A-2B6BCD9CBB59}"/>
                </a:ext>
              </a:extLst>
            </p:cNvPr>
            <p:cNvSpPr txBox="1"/>
            <p:nvPr/>
          </p:nvSpPr>
          <p:spPr>
            <a:xfrm>
              <a:off x="54727" y="1323637"/>
              <a:ext cx="77615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2263D79-2A25-47F5-B213-522752D541FD}"/>
                </a:ext>
              </a:extLst>
            </p:cNvPr>
            <p:cNvCxnSpPr>
              <a:cxnSpLocks/>
            </p:cNvCxnSpPr>
            <p:nvPr/>
          </p:nvCxnSpPr>
          <p:spPr>
            <a:xfrm>
              <a:off x="8473341" y="6057042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03C938A-F9C6-4516-B915-7E3CAECF5717}"/>
                </a:ext>
              </a:extLst>
            </p:cNvPr>
            <p:cNvSpPr txBox="1"/>
            <p:nvPr/>
          </p:nvSpPr>
          <p:spPr>
            <a:xfrm>
              <a:off x="8502835" y="6125418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6E2FB54-C699-4D14-8DAC-B5F077CCAF52}"/>
                </a:ext>
              </a:extLst>
            </p:cNvPr>
            <p:cNvSpPr txBox="1"/>
            <p:nvPr/>
          </p:nvSpPr>
          <p:spPr>
            <a:xfrm>
              <a:off x="6771165" y="4804322"/>
              <a:ext cx="1004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COVass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F189132-F9F0-4C32-8704-96AD30427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1826" y="5086068"/>
              <a:ext cx="525894" cy="38727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681BF6A-8094-4851-AED2-CB9F69BC6C2A}"/>
                </a:ext>
              </a:extLst>
            </p:cNvPr>
            <p:cNvSpPr txBox="1"/>
            <p:nvPr/>
          </p:nvSpPr>
          <p:spPr>
            <a:xfrm>
              <a:off x="6807019" y="5335533"/>
              <a:ext cx="584593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0076603-66F1-49A5-B4D6-DC7FCBAD7ACA}"/>
                </a:ext>
              </a:extLst>
            </p:cNvPr>
            <p:cNvSpPr txBox="1"/>
            <p:nvPr/>
          </p:nvSpPr>
          <p:spPr>
            <a:xfrm>
              <a:off x="105802" y="2819588"/>
              <a:ext cx="457304" cy="3449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48FFA74-95E2-49D7-8891-5033420AD673}"/>
                </a:ext>
              </a:extLst>
            </p:cNvPr>
            <p:cNvSpPr txBox="1"/>
            <p:nvPr/>
          </p:nvSpPr>
          <p:spPr>
            <a:xfrm>
              <a:off x="6916368" y="4357475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5456043"/>
      </p:ext>
    </p:extLst>
  </p:cSld>
  <p:clrMapOvr>
    <a:masterClrMapping/>
  </p:clrMapOvr>
</p:sld>
</file>

<file path=ppt/theme/theme1.xml><?xml version="1.0" encoding="utf-8"?>
<a:theme xmlns:a="http://schemas.openxmlformats.org/drawingml/2006/main" name="2017_10_02_InSysBio presentation template_odjr - копия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SysBio fonts">
      <a:majorFont>
        <a:latin typeface="Museo Sans Cyrl 700"/>
        <a:ea typeface=""/>
        <a:cs typeface=""/>
      </a:majorFont>
      <a:minorFont>
        <a:latin typeface="Museo Sans Cyrl 30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.potx" id="{65CF327D-C925-4E83-B17A-7417270F16B1}" vid="{6FED9176-DF03-4B1D-AED1-FF943B5D075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2017_10_02_InSysBio presentation template_odjr - копия</Template>
  <TotalTime>8830</TotalTime>
  <Words>1446</Words>
  <Application>Microsoft Office PowerPoint</Application>
  <PresentationFormat>On-screen Show (4:3)</PresentationFormat>
  <Paragraphs>420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Museo Sans Cyrl 100</vt:lpstr>
      <vt:lpstr>Museo Sans Cyrl 300</vt:lpstr>
      <vt:lpstr>Museo Sans Cyrl 700</vt:lpstr>
      <vt:lpstr>2017_10_02_InSysBio presentation template_odjr - копия</vt:lpstr>
      <vt:lpstr>Calibration, validation and key model simulations</vt:lpstr>
      <vt:lpstr>Commit date: 26.05.12  Commit name: updated version (VL_v0.1.1) of SARS-CoV-2 viral dynamics model </vt:lpstr>
      <vt:lpstr>Model scheme: simple</vt:lpstr>
      <vt:lpstr>Model scheme: detailed</vt:lpstr>
      <vt:lpstr>Model scheme: regulations</vt:lpstr>
      <vt:lpstr>Reproduction of clinical data on viral load dynamics</vt:lpstr>
      <vt:lpstr>Commit date: 20.06.01  Commit name: updated version (VL_v0.1.2) of SARS-CoV-2 viral dynamics model </vt:lpstr>
      <vt:lpstr>Model scheme: simple</vt:lpstr>
      <vt:lpstr>Model scheme: detailed</vt:lpstr>
      <vt:lpstr>Model scheme: regulations</vt:lpstr>
      <vt:lpstr>Reproduction of clinical data on viral load dynamics</vt:lpstr>
      <vt:lpstr>Simulations: Viral load dynamics</vt:lpstr>
      <vt:lpstr>PowerPoint Presentation</vt:lpstr>
      <vt:lpstr>Model simulations and experimental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DeminJr</dc:creator>
  <cp:lastModifiedBy>Oleg</cp:lastModifiedBy>
  <cp:revision>212</cp:revision>
  <dcterms:created xsi:type="dcterms:W3CDTF">2017-11-16T10:54:36Z</dcterms:created>
  <dcterms:modified xsi:type="dcterms:W3CDTF">2020-06-01T09:29:07Z</dcterms:modified>
</cp:coreProperties>
</file>