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73" r:id="rId3"/>
    <p:sldId id="275" r:id="rId4"/>
    <p:sldId id="261" r:id="rId5"/>
    <p:sldId id="276" r:id="rId6"/>
    <p:sldId id="307" r:id="rId7"/>
    <p:sldId id="309" r:id="rId8"/>
    <p:sldId id="310" r:id="rId9"/>
    <p:sldId id="277" r:id="rId10"/>
    <p:sldId id="295" r:id="rId11"/>
    <p:sldId id="286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6" r:id="rId20"/>
    <p:sldId id="279" r:id="rId21"/>
    <p:sldId id="298" r:id="rId22"/>
    <p:sldId id="278" r:id="rId23"/>
    <p:sldId id="299" r:id="rId24"/>
    <p:sldId id="280" r:id="rId25"/>
    <p:sldId id="300" r:id="rId26"/>
    <p:sldId id="297" r:id="rId27"/>
    <p:sldId id="301" r:id="rId28"/>
    <p:sldId id="282" r:id="rId29"/>
    <p:sldId id="302" r:id="rId30"/>
    <p:sldId id="281" r:id="rId31"/>
    <p:sldId id="284" r:id="rId32"/>
    <p:sldId id="303" r:id="rId33"/>
    <p:sldId id="283" r:id="rId34"/>
    <p:sldId id="285" r:id="rId35"/>
    <p:sldId id="287" r:id="rId36"/>
    <p:sldId id="304" r:id="rId37"/>
    <p:sldId id="311" r:id="rId38"/>
    <p:sldId id="312" r:id="rId39"/>
    <p:sldId id="314" r:id="rId40"/>
    <p:sldId id="306" r:id="rId41"/>
    <p:sldId id="330" r:id="rId42"/>
    <p:sldId id="326" r:id="rId43"/>
    <p:sldId id="327" r:id="rId44"/>
    <p:sldId id="328" r:id="rId45"/>
    <p:sldId id="329" r:id="rId46"/>
    <p:sldId id="322" r:id="rId47"/>
    <p:sldId id="331" r:id="rId48"/>
    <p:sldId id="353" r:id="rId49"/>
    <p:sldId id="332" r:id="rId50"/>
    <p:sldId id="333" r:id="rId51"/>
    <p:sldId id="334" r:id="rId52"/>
    <p:sldId id="338" r:id="rId53"/>
    <p:sldId id="341" r:id="rId54"/>
    <p:sldId id="342" r:id="rId55"/>
    <p:sldId id="348" r:id="rId56"/>
    <p:sldId id="349" r:id="rId57"/>
    <p:sldId id="350" r:id="rId58"/>
    <p:sldId id="351" r:id="rId59"/>
    <p:sldId id="315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7A2685"/>
    <a:srgbClr val="8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6370" autoAdjust="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223CF4-6EC3-4F3D-BEA0-9514796D6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6101E-20C9-440F-8FEB-24B28F0592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04A9-86E8-4736-A88B-F0616A5CD8E2}" type="datetimeFigureOut">
              <a:rPr lang="ru-RU" smtClean="0"/>
              <a:t>07-06-2020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0FE210-AF64-447E-B83A-B778E1907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BDD9F-C4A8-4DA2-80B0-0927FBBD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7EDC-E7A4-4471-A35A-7C34D083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5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18F7-3C35-4FFD-8CA4-BF84867EA133}" type="datetimeFigureOut">
              <a:rPr lang="ru-RU" smtClean="0"/>
              <a:t>07-06-2020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E7C4-8947-47E4-B976-E0E65B92E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8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0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6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0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3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5898"/>
            <a:ext cx="7857605" cy="2211040"/>
          </a:xfrm>
        </p:spPr>
        <p:txBody>
          <a:bodyPr anchor="ctr" anchorCtr="0">
            <a:normAutofit/>
          </a:bodyPr>
          <a:lstStyle>
            <a:lvl1pPr algn="l">
              <a:defRPr sz="5000">
                <a:latin typeface="Museo Sans Cyrl 100" panose="02000000000000000000" pitchFamily="50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A3BE4C-A1FE-43B2-B94F-3B58626D2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104016"/>
            <a:ext cx="5622521" cy="82296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Research Scientist, Project Leader, PhD</a:t>
            </a:r>
          </a:p>
          <a:p>
            <a:pPr lvl="0"/>
            <a:r>
              <a:rPr lang="en-US" dirty="0"/>
              <a:t>Modeling for Drug Development</a:t>
            </a:r>
          </a:p>
          <a:p>
            <a:pPr lv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F7E3CD8-E89D-4019-9B27-500F4ECB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963" y="4630652"/>
            <a:ext cx="5622925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Alexander </a:t>
            </a:r>
            <a:r>
              <a:rPr lang="en-US" dirty="0" err="1"/>
              <a:t>Bermondt</a:t>
            </a:r>
            <a:endParaRPr lang="en-US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094C14E-B0EE-467E-8647-57029B613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963" y="5973967"/>
            <a:ext cx="3336925" cy="3400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2017-01-01</a:t>
            </a:r>
            <a:endParaRPr lang="ru-R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/>
          <a:p>
            <a:fld id="{8D0E1ED9-1B5C-4060-9004-48CB92006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912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9" y="294506"/>
            <a:ext cx="8324156" cy="5077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B9583F-A9EB-4DCE-8F98-F7E23771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4"/>
            <a:ext cx="8323263" cy="52789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72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70027"/>
            <a:ext cx="7886700" cy="2852737"/>
          </a:xfrm>
        </p:spPr>
        <p:txBody>
          <a:bodyPr anchor="ctr" anchorCtr="1"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1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27DFC-4D19-4C12-B876-FDC99230E01E}"/>
              </a:ext>
            </a:extLst>
          </p:cNvPr>
          <p:cNvSpPr txBox="1"/>
          <p:nvPr userDrawn="1"/>
        </p:nvSpPr>
        <p:spPr>
          <a:xfrm>
            <a:off x="1596104" y="561221"/>
            <a:ext cx="57855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Museo Sans Cyrl 100" panose="02000000000000000000" pitchFamily="50" charset="-52"/>
              </a:rPr>
              <a:t>Acknowledgments </a:t>
            </a:r>
            <a:endParaRPr lang="ru-RU" sz="5000" dirty="0">
              <a:latin typeface="Museo Sans Cyrl 100" panose="020000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6361224" y="5406532"/>
            <a:ext cx="209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useo Sans Cyrl 700" panose="02000000000000000000" pitchFamily="50" charset="-52"/>
              </a:rPr>
              <a:t>INSYSBIO LLC</a:t>
            </a:r>
          </a:p>
          <a:p>
            <a:pPr algn="r"/>
            <a:r>
              <a:rPr lang="en-US" sz="2000" b="0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2000" b="0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4409B9D-617D-4C37-A04A-19D5974DE9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8" y="1487488"/>
            <a:ext cx="77057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Some person</a:t>
            </a:r>
          </a:p>
          <a:p>
            <a:pPr lvl="0"/>
            <a:r>
              <a:rPr lang="en-US" dirty="0"/>
              <a:t>Another person</a:t>
            </a:r>
            <a:endParaRPr lang="ru-R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747512"/>
            <a:ext cx="8324156" cy="50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518" y="1559617"/>
            <a:ext cx="8324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2685"/>
                </a:solidFill>
                <a:latin typeface="Museo Sans Cyrl 300" panose="02000000000000000000" pitchFamily="50" charset="-52"/>
              </a:defRPr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9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7" r:id="rId3"/>
    <p:sldLayoutId id="2147483663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862D91"/>
          </a:solidFill>
          <a:latin typeface="Museo Sans Cyrl 700" panose="02000000000000000000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FCA8-2A3C-4598-84D1-59289326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Development of Cov19 life cycle model: documentation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D61F-4E21-415E-9F0B-0859F5053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demin@insysbio.com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D70E7-9C29-4A0A-A559-BCD31E567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Oleg Demin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6644C-049D-496C-9545-0E2078AC1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2020-05-12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381-66B2-43FA-897A-44DEB00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and virus in bulk phase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B3F1-229C-4F42-9E5D-DAF0200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4CFF-4ECD-4E4C-9AC6-D875893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0FE112-4DE2-4472-9B96-C0DD0CEF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605454" cy="2459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F8FCF-4634-401F-A74C-02169C83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B9074-91BC-40D9-A32D-1A23B5DC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8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 surfactant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52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CF2860-5802-484B-A9BD-572C5D05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6565B-D5D9-478E-B37D-2AF5534B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750"/>
            <a:ext cx="4595708" cy="2454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E022E-8062-4033-B9B7-2ED15D51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848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1F90B9-B317-459D-AD43-6AEBC081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0"/>
            <a:ext cx="4595708" cy="245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FEBB0-4CCA-4D6F-8103-0A61F27E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36936"/>
            <a:ext cx="4560761" cy="2435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93208-7535-49A3-AFC6-8A88671C1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iPC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0305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AE317A-FB7C-40B7-92EE-32269A9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955"/>
            <a:ext cx="4595708" cy="2454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EB8F0-8DCA-46AC-AC0D-B1641D75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08" y="836936"/>
            <a:ext cx="4595708" cy="2454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63401-22F1-4B7F-B5AB-532859059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95708" cy="24540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</a:t>
            </a:r>
            <a:r>
              <a:rPr lang="en-US" dirty="0" err="1"/>
              <a:t>vPC</a:t>
            </a:r>
            <a:r>
              <a:rPr lang="en-US" dirty="0"/>
              <a:t>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46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522922-0D87-41E0-975C-D3CAF897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2838-D305-40F1-96D3-AE30EDC6E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95708" cy="2454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C8C89-4A3E-4372-8C93-42CAD385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93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41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C6FCB3-DEE3-44FB-ADAC-BACF957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023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BE54-9E5E-494A-A87D-8593DB99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3664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C7B18-4217-497C-8542-CB958B89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610184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COV=1e-1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491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5C3CD9-A487-4DC4-9D89-C3525FD9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760"/>
            <a:ext cx="4571999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BAD31-8C71-4DAE-8F1B-D10A62FF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01"/>
            <a:ext cx="4571999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094E2-51F8-4D9F-9BE3-3213C891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843664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460893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COV=1e1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688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196FB2-6B48-42C6-A6D3-C49E5659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805"/>
            <a:ext cx="4571999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13E45-D7A9-4F81-B630-BBBCA3D7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51760"/>
            <a:ext cx="4497356" cy="240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7C4FC-D494-4771-A330-22048A746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64"/>
            <a:ext cx="4571999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536162" cy="50771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at COV=1e3 item/mL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928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on cell surface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12.05.12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2 steady states in HCV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demonstrate that reproduced HCV model has 2 stable steady states and it can attend them depending on initial value of HCV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429247-C843-44C5-9F46-DB2B21DF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FFF10F-DA90-42CA-A23E-40E713B3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85840" cy="244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D5480-A450-4240-9EBB-69EB1E8C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447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5CEC7C-640A-4A32-ADC3-7E49A73F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58158" cy="243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9CDE7-394E-406B-9FD8-4967F0C69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58" cy="2433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9D00A-F3D9-4602-9496-E9BE8324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263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EE4B-033F-4103-B621-FA0C7429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0988"/>
            <a:ext cx="4572000" cy="244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AEE1-20B6-428F-8BE5-6B23BC8DC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1" y="810988"/>
            <a:ext cx="4572001" cy="244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D4B19-C584-4E09-AAF9-416A683E1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348"/>
            <a:ext cx="4558160" cy="2433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6951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952595-6FCF-4440-B156-9A9175E8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3"/>
            <a:ext cx="4558156" cy="243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E676E-13FF-4BD1-920B-B0782158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58156" cy="2433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C6F1-A50C-4CE6-BF24-06B5C410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58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42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156A34-4449-4F7C-90C8-966034DA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3491"/>
            <a:ext cx="4558160" cy="243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46BE1-CF3C-4C53-9398-AE3A697C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2" y="802216"/>
            <a:ext cx="4558160" cy="243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89BDD-71AC-43A4-87A4-0D1F5B8B1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58160" cy="2433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129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967B15-A2E9-4359-8694-E99D4606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366"/>
            <a:ext cx="4558157" cy="243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2E851-77B5-40C2-99AF-304C981B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4" y="802216"/>
            <a:ext cx="4585844" cy="2448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B2C06-026F-4D72-8DC8-F2AF7ABFE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85844" cy="24487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0969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on cell surface and inside cells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7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0D92993-6326-4ED0-9688-95B2315C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85825-7C2E-4EE0-ADDC-533137B3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4C280-549B-47BA-90F2-3B3AE7A5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 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530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3BF055-0928-4D64-9E33-13260243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853"/>
            <a:ext cx="4572000" cy="244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4922F-73ED-4A77-925C-8B13A040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2216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8DD5F-DDDD-4F5F-8640-299BEBE1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526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45AD1A8-4665-4222-82FF-CEA8D0C0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CA105-FCA0-4A91-9E2C-ACE3457E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69950-1531-4ED0-A1AD-991BE65B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90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 and 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44799" y="4632756"/>
            <a:ext cx="8323263" cy="981173"/>
          </a:xfrm>
        </p:spPr>
        <p:txBody>
          <a:bodyPr/>
          <a:lstStyle/>
          <a:p>
            <a:r>
              <a:rPr lang="en-US" dirty="0"/>
              <a:t>Simulation design: </a:t>
            </a:r>
          </a:p>
          <a:p>
            <a:r>
              <a:rPr lang="en-US" dirty="0"/>
              <a:t>Family of 5 curves with different initial value of HCV: 1000, 200, 40, 8, 1.6</a:t>
            </a: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15DCC-3E8C-43CD-9C7A-B3ECCBDD9CC2}"/>
              </a:ext>
            </a:extLst>
          </p:cNvPr>
          <p:cNvGrpSpPr/>
          <p:nvPr/>
        </p:nvGrpSpPr>
        <p:grpSpPr>
          <a:xfrm>
            <a:off x="134180" y="1113234"/>
            <a:ext cx="6916212" cy="3101312"/>
            <a:chOff x="134180" y="1113234"/>
            <a:chExt cx="6916212" cy="3101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C26C-F67A-4CA6-9AD9-59232B63F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80" y="1113234"/>
              <a:ext cx="6916212" cy="3101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E6BEF-890F-47C7-8475-A325B4F27207}"/>
                </a:ext>
              </a:extLst>
            </p:cNvPr>
            <p:cNvGrpSpPr/>
            <p:nvPr/>
          </p:nvGrpSpPr>
          <p:grpSpPr>
            <a:xfrm>
              <a:off x="494522" y="2400300"/>
              <a:ext cx="569168" cy="527180"/>
              <a:chOff x="8294914" y="4320073"/>
              <a:chExt cx="569168" cy="52718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B80FE2-4970-497A-9300-DE4B69D39BE2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85DB14-54BA-4D3A-AF14-61A55C4E4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DD3CA3-922B-4D34-847A-1A4350982265}"/>
                </a:ext>
              </a:extLst>
            </p:cNvPr>
            <p:cNvGrpSpPr/>
            <p:nvPr/>
          </p:nvGrpSpPr>
          <p:grpSpPr>
            <a:xfrm>
              <a:off x="2708987" y="3370574"/>
              <a:ext cx="569168" cy="527180"/>
              <a:chOff x="8294914" y="4320073"/>
              <a:chExt cx="569168" cy="5271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E50DD4-470B-43D4-8478-E234BE5F36CA}"/>
                  </a:ext>
                </a:extLst>
              </p:cNvPr>
              <p:cNvCxnSpPr/>
              <p:nvPr/>
            </p:nvCxnSpPr>
            <p:spPr>
              <a:xfrm flipH="1">
                <a:off x="8294914" y="4320073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50B174-9888-468C-A31B-2C2ECE1B6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14" y="4324738"/>
                <a:ext cx="569168" cy="5225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785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066B2A-B0A5-4CA6-8902-19D9C48A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6184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F59E7-54DC-445B-9D7C-748B1F1D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0" y="802216"/>
            <a:ext cx="4558159" cy="2433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7CF1E-921C-464F-B98C-D33A05C91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" y="802216"/>
            <a:ext cx="4558159" cy="24339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iPC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997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CFB0F-7D04-4F77-A7D7-B209D22B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CA3FE-5295-4B20-A661-D5E3D55E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34272-9E9E-4DDD-9D0B-00A7525E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97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162938-3688-4C5B-9172-2C66CEA5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303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B397C-F86D-424D-B7C3-6FA01A11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4D30C-1843-4B40-BA14-FF2F1F927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334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1FC1D6-C412-4EEF-A763-4DBEB33C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39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7EFB-42F7-47D0-8A88-69D5C5D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AA531-608C-4328-B82B-4C8E7839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6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COV_ACE2 on </a:t>
            </a:r>
            <a:r>
              <a:rPr lang="en-US" dirty="0" err="1"/>
              <a:t>vPC</a:t>
            </a:r>
            <a:r>
              <a:rPr lang="en-US" dirty="0"/>
              <a:t>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8287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AEE50E-5412-441B-A9A5-27AD3A8A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080"/>
            <a:ext cx="4572000" cy="24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1A6023-A9B1-4891-B023-B85759580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7498"/>
            <a:ext cx="4572000" cy="244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F32D-ABCE-44DE-94EF-AA8E35EA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0080"/>
            <a:ext cx="4572000" cy="244135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0209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FE630F-91BF-4EC7-BEC0-979FB59E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294"/>
            <a:ext cx="4605454" cy="245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32618-249C-4BA6-BE08-C484E8AC3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818275"/>
            <a:ext cx="4605454" cy="2459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E683F-7107-4FDA-A72A-A628EA6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5"/>
            <a:ext cx="4605454" cy="24592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COV_RNA inside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ED990-9517-42E8-B0B6-C2C758E9680A}"/>
              </a:ext>
            </a:extLst>
          </p:cNvPr>
          <p:cNvSpPr txBox="1"/>
          <p:nvPr/>
        </p:nvSpPr>
        <p:spPr>
          <a:xfrm>
            <a:off x="1755878" y="755781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30DFF-1787-4213-9BAC-83E01965DB36}"/>
              </a:ext>
            </a:extLst>
          </p:cNvPr>
          <p:cNvSpPr txBox="1"/>
          <p:nvPr/>
        </p:nvSpPr>
        <p:spPr>
          <a:xfrm>
            <a:off x="6424294" y="755781"/>
            <a:ext cx="1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4AFC-0985-42AF-9B61-2B6AD4C8F491}"/>
              </a:ext>
            </a:extLst>
          </p:cNvPr>
          <p:cNvSpPr txBox="1"/>
          <p:nvPr/>
        </p:nvSpPr>
        <p:spPr>
          <a:xfrm>
            <a:off x="1755877" y="3197141"/>
            <a:ext cx="165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factor = 1000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0445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26.05.12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(VL_v0.1.1)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limitation in number of virions able to bind to PCII cell to avoid non-physiological accumulation of (</a:t>
            </a:r>
            <a:r>
              <a:rPr lang="en-US" dirty="0" err="1"/>
              <a:t>i</a:t>
            </a:r>
            <a:r>
              <a:rPr lang="en-US" dirty="0"/>
              <a:t>) the virions on the cell surface and (ii) virus RNA in 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Reproduction of clinical data on virus load dynamics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3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37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69B41-8D53-492D-8B3E-17B19683DD91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7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579DB-0CF8-43C7-9530-9FF15E76468D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865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BB85C7-D33A-48FF-AA50-D5C4C7B0A2DB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ADE3C5-2F46-490A-8351-5CDF3317BBBC}"/>
                </a:ext>
              </a:extLst>
            </p:cNvPr>
            <p:cNvSpPr/>
            <p:nvPr/>
          </p:nvSpPr>
          <p:spPr>
            <a:xfrm>
              <a:off x="3107874" y="5252954"/>
              <a:ext cx="231555" cy="2111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-</a:t>
              </a:r>
              <a:endParaRPr lang="ru-RU" sz="36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262547" y="124743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9ED7746-B0C4-40EC-978B-7351CEB480B0}"/>
                </a:ext>
              </a:extLst>
            </p:cNvPr>
            <p:cNvSpPr/>
            <p:nvPr/>
          </p:nvSpPr>
          <p:spPr>
            <a:xfrm>
              <a:off x="988405" y="2265882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66522A9-69B7-4A36-96A1-ADBCF43E259C}"/>
                </a:ext>
              </a:extLst>
            </p:cNvPr>
            <p:cNvSpPr/>
            <p:nvPr/>
          </p:nvSpPr>
          <p:spPr>
            <a:xfrm>
              <a:off x="3969039" y="2287647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FB976E-4FAD-4E0E-8F32-FB051427598E}"/>
                </a:ext>
              </a:extLst>
            </p:cNvPr>
            <p:cNvSpPr/>
            <p:nvPr/>
          </p:nvSpPr>
          <p:spPr>
            <a:xfrm>
              <a:off x="6925680" y="2268656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990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HCV, Hep, </a:t>
            </a:r>
            <a:r>
              <a:rPr lang="en-US" dirty="0" err="1"/>
              <a:t>iHep</a:t>
            </a:r>
            <a:r>
              <a:rPr lang="en-US" dirty="0"/>
              <a:t> and </a:t>
            </a:r>
            <a:r>
              <a:rPr lang="en-US" dirty="0" err="1"/>
              <a:t>vHep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424749" y="1613979"/>
            <a:ext cx="2523931" cy="981173"/>
          </a:xfrm>
        </p:spPr>
        <p:txBody>
          <a:bodyPr/>
          <a:lstStyle/>
          <a:p>
            <a:r>
              <a:rPr lang="en-US" dirty="0"/>
              <a:t>All variables demonstrate 2 stable steady state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F499F-BA98-4E86-8DBD-11CEA14D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7"/>
            <a:ext cx="6195527" cy="3063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73854-EE47-4ACA-AA74-42779D397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5860"/>
            <a:ext cx="3023118" cy="149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3C7D8-5555-408F-9751-2003FC646A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9" y="4145164"/>
            <a:ext cx="3023118" cy="149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4EE9F-828E-4E03-98F3-FA0C7BAE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7" y="4145164"/>
            <a:ext cx="3558073" cy="17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37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0" y="802216"/>
            <a:ext cx="4758681" cy="28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7FE6-9303-4646-A307-1ADC95C2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3526331"/>
            <a:ext cx="4758681" cy="286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87123-FA11-45D3-B3F2-0E0129AA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76" y="802216"/>
            <a:ext cx="3520304" cy="21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CE4A-7712-4473-9CAA-77B4194B5DD2}"/>
              </a:ext>
            </a:extLst>
          </p:cNvPr>
          <p:cNvSpPr txBox="1"/>
          <p:nvPr/>
        </p:nvSpPr>
        <p:spPr>
          <a:xfrm>
            <a:off x="5047862" y="3069768"/>
            <a:ext cx="4096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taken from Wolfer et al </a:t>
            </a:r>
          </a:p>
          <a:p>
            <a:r>
              <a:rPr lang="en-US" sz="1200" dirty="0"/>
              <a:t>doi.org/10.1101/2020.03.05.20030502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Sputum viral load was measured for 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Individual data were averaged and presented as median and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Activation of Immune Response was modeled as increase in rate constant of cell death. It was implemented via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 value of COV = 16850 copies/mL  was chosen to describe clinically measured dynamics of viral load and roughly corresponds to minimal infection dose equal to 1000 (for MERS/SARS-</a:t>
            </a:r>
            <a:r>
              <a:rPr lang="en-US" sz="1200" dirty="0" err="1"/>
              <a:t>CoV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6E87E-3AD2-4520-AF7A-D461C0AD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82" y="5247082"/>
            <a:ext cx="3676092" cy="6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20.06.01/20.06.07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(VL_v0.1.2)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new variable </a:t>
            </a:r>
            <a:r>
              <a:rPr lang="en-US" dirty="0" err="1"/>
              <a:t>COVass_vpc</a:t>
            </a:r>
            <a:r>
              <a:rPr lang="en-US" dirty="0"/>
              <a:t> designating assembled virus amount in </a:t>
            </a:r>
            <a:r>
              <a:rPr lang="en-US" dirty="0" err="1"/>
              <a:t>vPC</a:t>
            </a:r>
            <a:r>
              <a:rPr lang="en-US" dirty="0"/>
              <a:t> and implement release of COV from </a:t>
            </a:r>
            <a:r>
              <a:rPr lang="en-US" dirty="0" err="1"/>
              <a:t>vPC</a:t>
            </a:r>
            <a:r>
              <a:rPr lang="en-US" dirty="0"/>
              <a:t> from the variable. Delete release of the virus from </a:t>
            </a:r>
            <a:r>
              <a:rPr lang="en-US" dirty="0" err="1"/>
              <a:t>COV_vpc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Cell death leads to release of the virus bound with ACE2 at the cell surface. ACE2 is degraded.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2 modes of immune response in empiric way: (</a:t>
            </a:r>
            <a:r>
              <a:rPr lang="en-US" dirty="0" err="1"/>
              <a:t>i</a:t>
            </a:r>
            <a:r>
              <a:rPr lang="en-US" dirty="0"/>
              <a:t>) Spike specific antibodies ( IgG/IgM) interfere binding of virus ACE2 (ii) stimulation of death of infected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sputum dilution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in parameters </a:t>
            </a:r>
            <a:r>
              <a:rPr lang="sv-SE" dirty="0"/>
              <a:t>k_rep_cov_rna_vpc , </a:t>
            </a:r>
            <a:r>
              <a:rPr lang="en-US" dirty="0" err="1"/>
              <a:t>k_ass_cov_vpc</a:t>
            </a:r>
            <a:r>
              <a:rPr lang="en-US" dirty="0"/>
              <a:t> , </a:t>
            </a:r>
            <a:r>
              <a:rPr lang="en-US" dirty="0" err="1"/>
              <a:t>kbase_tran_pc_ipc</a:t>
            </a:r>
            <a:r>
              <a:rPr lang="en-US" dirty="0"/>
              <a:t> , </a:t>
            </a:r>
            <a:r>
              <a:rPr lang="en-US" dirty="0" err="1"/>
              <a:t>kbase_tran_ipc_vpc</a:t>
            </a:r>
            <a:r>
              <a:rPr lang="en-US" dirty="0"/>
              <a:t> to describe clinically measured data on viral load and percent of </a:t>
            </a:r>
            <a:r>
              <a:rPr lang="en-US" dirty="0" err="1"/>
              <a:t>subgenomic</a:t>
            </a:r>
            <a:r>
              <a:rPr lang="en-US" dirty="0"/>
              <a:t> viral mRNA in sputum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95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7EC3A-FFB0-47A0-B0AF-511C9FC8EF0E}"/>
              </a:ext>
            </a:extLst>
          </p:cNvPr>
          <p:cNvGrpSpPr/>
          <p:nvPr/>
        </p:nvGrpSpPr>
        <p:grpSpPr>
          <a:xfrm>
            <a:off x="91624" y="933061"/>
            <a:ext cx="9001186" cy="5506229"/>
            <a:chOff x="91624" y="933061"/>
            <a:chExt cx="9001186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04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5B5665-F619-4115-956B-2B7B8C8EAE3B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6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0F1A6E-842E-4C3E-AE5A-E815245F16D2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60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7D6D-4D90-4428-B3F3-AFBA2F91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Immune Response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3247E-63C7-4537-BEAE-E4D275DE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3F62438-B7A0-487B-915A-11BBDD72FA0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2750" y="964734"/>
                <a:ext cx="8323263" cy="559876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To describe effect of Immune Response (IR) on viral load dynamics we take into account: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Increase in </a:t>
                </a:r>
                <a:r>
                  <a:rPr lang="en-US" sz="1400" dirty="0" err="1"/>
                  <a:t>vPC</a:t>
                </a:r>
                <a:r>
                  <a:rPr lang="en-US" sz="1400" dirty="0"/>
                  <a:t> death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Decrease in virus binding to the host cell due to increase in anti-Spike antibodies concentration</a:t>
                </a:r>
              </a:p>
              <a:p>
                <a:r>
                  <a:rPr lang="en-US" sz="1400" dirty="0"/>
                  <a:t>These 2 modes of IR were implemented empirically in following manner: </a:t>
                </a:r>
              </a:p>
              <a:p>
                <a:r>
                  <a:rPr lang="en-US" sz="1400" i="1" dirty="0"/>
                  <a:t>- IR mediated </a:t>
                </a:r>
                <a:r>
                  <a:rPr lang="en-US" sz="1400" i="1" dirty="0" err="1"/>
                  <a:t>vPC</a:t>
                </a:r>
                <a:r>
                  <a:rPr lang="en-US" sz="1400" i="1" dirty="0"/>
                  <a:t> death</a:t>
                </a:r>
              </a:p>
              <a:p>
                <a:r>
                  <a:rPr lang="en-US" sz="1000" dirty="0" err="1"/>
                  <a:t>V_apo_vpc</a:t>
                </a:r>
                <a:r>
                  <a:rPr lang="en-US" sz="1000" dirty="0"/>
                  <a:t> = </a:t>
                </a:r>
                <a:r>
                  <a:rPr lang="en-US" sz="1000" dirty="0" err="1"/>
                  <a:t>Vol_alv</a:t>
                </a:r>
                <a:r>
                  <a:rPr lang="en-US" sz="1000" dirty="0"/>
                  <a:t>*</a:t>
                </a:r>
                <a:r>
                  <a:rPr lang="en-US" sz="1000" dirty="0" err="1"/>
                  <a:t>k_apo_vpc</a:t>
                </a:r>
                <a:r>
                  <a:rPr lang="en-US" sz="1000" dirty="0"/>
                  <a:t>*</a:t>
                </a:r>
                <a:r>
                  <a:rPr lang="en-US" sz="1000" dirty="0" err="1"/>
                  <a:t>vPC</a:t>
                </a:r>
                <a:r>
                  <a:rPr lang="en-US" sz="1000" dirty="0"/>
                  <a:t> </a:t>
                </a:r>
              </a:p>
              <a:p>
                <a:r>
                  <a:rPr lang="en-US" sz="1000" dirty="0" err="1"/>
                  <a:t>k_apo_vpc</a:t>
                </a:r>
                <a:r>
                  <a:rPr lang="en-US" sz="1000" dirty="0"/>
                  <a:t> = </a:t>
                </a:r>
                <a:r>
                  <a:rPr lang="en-US" sz="1000" dirty="0" err="1"/>
                  <a:t>kbase_apo_vpc</a:t>
                </a:r>
                <a:r>
                  <a:rPr lang="en-US" sz="1000" dirty="0"/>
                  <a:t>*</a:t>
                </a:r>
                <a:r>
                  <a:rPr lang="en-US" sz="1000" dirty="0" err="1"/>
                  <a:t>IR_apo</a:t>
                </a:r>
                <a:endParaRPr lang="en-US" sz="1000" dirty="0"/>
              </a:p>
              <a:p>
                <a:r>
                  <a:rPr lang="en-US" sz="1000" dirty="0" err="1"/>
                  <a:t>IR_apo</a:t>
                </a:r>
                <a:r>
                  <a:rPr lang="en-US" sz="1000" dirty="0"/>
                  <a:t> =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000" dirty="0"/>
                          <m:t>switch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r>
                          <m:rPr>
                            <m:nor/>
                          </m:rPr>
                          <a:rPr lang="pt-BR" sz="1000" dirty="0"/>
                          <m:t>Emax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apo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sSup>
                          <m:sSupPr>
                            <m:ctrlPr>
                              <a:rPr lang="pt-BR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ET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50_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1000" dirty="0"/>
                          <m:t> +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den>
                    </m:f>
                  </m:oMath>
                </a14:m>
                <a:endParaRPr lang="en-US" sz="1000" dirty="0"/>
              </a:p>
              <a:p>
                <a:r>
                  <a:rPr lang="en-US" sz="1000" dirty="0"/>
                  <a:t>where </a:t>
                </a:r>
                <a:r>
                  <a:rPr lang="en-US" sz="1000" dirty="0" err="1"/>
                  <a:t>IR_apo</a:t>
                </a:r>
                <a:r>
                  <a:rPr lang="en-US" sz="1000" dirty="0"/>
                  <a:t> is explicit function of time after infection</a:t>
                </a:r>
              </a:p>
              <a:p>
                <a:r>
                  <a:rPr lang="en-US" sz="1400" i="1" dirty="0"/>
                  <a:t>- Effect of anti-S Ab on COV to ACE2 binding</a:t>
                </a:r>
              </a:p>
              <a:p>
                <a:r>
                  <a:rPr lang="en-US" sz="1000" dirty="0"/>
                  <a:t>V_bind_cov_ace2_pc = k_off_cov_ace2*(</a:t>
                </a:r>
                <a:r>
                  <a:rPr lang="en-US" sz="1000" dirty="0" err="1"/>
                  <a:t>steric_factor_pc</a:t>
                </a:r>
                <a:r>
                  <a:rPr lang="en-US" sz="1000" dirty="0"/>
                  <a:t>*COV*ACE2_pc/Kd_cov_ace2 - COV_ACE2_pc) </a:t>
                </a:r>
              </a:p>
              <a:p>
                <a:r>
                  <a:rPr lang="en-US" sz="1000" dirty="0" err="1"/>
                  <a:t>steric_factor_pc</a:t>
                </a:r>
                <a:r>
                  <a:rPr lang="en-US" sz="1000" dirty="0"/>
                  <a:t>  = 1 - COV_ACE2_pc_per_cell/</a:t>
                </a:r>
                <a:r>
                  <a:rPr lang="en-US" sz="1000" dirty="0" err="1"/>
                  <a:t>Nmax_cov_per_cell</a:t>
                </a:r>
                <a:r>
                  <a:rPr lang="en-US" sz="1000" dirty="0"/>
                  <a:t> </a:t>
                </a:r>
              </a:p>
              <a:p>
                <a:r>
                  <a:rPr lang="it-IT" sz="1000" dirty="0"/>
                  <a:t>COV_ACE2_pc_per_cell  = </a:t>
                </a:r>
                <a:r>
                  <a:rPr lang="en-US" sz="1000" dirty="0" err="1"/>
                  <a:t>NA_pmole</a:t>
                </a:r>
                <a:r>
                  <a:rPr lang="en-US" sz="1000" dirty="0"/>
                  <a:t>*COV_ACE2_pc/PC/</a:t>
                </a:r>
                <a:r>
                  <a:rPr lang="en-US" sz="1000" dirty="0" err="1"/>
                  <a:t>Vol_alv</a:t>
                </a:r>
                <a:r>
                  <a:rPr lang="en-US" sz="1000" dirty="0"/>
                  <a:t>/</a:t>
                </a:r>
                <a:r>
                  <a:rPr lang="en-US" sz="1000" dirty="0" err="1"/>
                  <a:t>kcell_to_cell</a:t>
                </a:r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Kd_cov_ace2 = Kd_spike_ace2/</a:t>
                </a:r>
                <a:r>
                  <a:rPr lang="en-US" sz="1000" dirty="0" err="1"/>
                  <a:t>Num_sp_per_cov</a:t>
                </a:r>
                <a:r>
                  <a:rPr lang="en-US" sz="1000" dirty="0"/>
                  <a:t>/(1 - VO) </a:t>
                </a:r>
              </a:p>
              <a:p>
                <a:r>
                  <a:rPr lang="en-US" sz="1000" dirty="0"/>
                  <a:t>VO = </a:t>
                </a:r>
                <a:r>
                  <a:rPr lang="it-IT" sz="1000" dirty="0"/>
                  <a:t>anti_Ab/(Kd_anti_Ab + anti_Ab) </a:t>
                </a:r>
                <a:endParaRPr lang="en-US" sz="1000" dirty="0"/>
              </a:p>
              <a:p>
                <a:r>
                  <a:rPr lang="en-US" sz="1000" dirty="0" err="1"/>
                  <a:t>anti_Ab</a:t>
                </a:r>
                <a:r>
                  <a:rPr lang="en-US" sz="1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1000" dirty="0"/>
                          <m:t>switch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ir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r>
                          <m:rPr>
                            <m:nor/>
                          </m:rPr>
                          <a:rPr lang="pt-BR" sz="1000" dirty="0"/>
                          <m:t>anti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Ab</m:t>
                        </m:r>
                        <m:r>
                          <m:rPr>
                            <m:nor/>
                          </m:rPr>
                          <a:rPr lang="pt-BR" sz="1000" dirty="0"/>
                          <m:t>_</m:t>
                        </m:r>
                        <m:r>
                          <m:rPr>
                            <m:nor/>
                          </m:rPr>
                          <a:rPr lang="pt-BR" sz="1000" dirty="0"/>
                          <m:t>max</m:t>
                        </m:r>
                        <m:r>
                          <m:rPr>
                            <m:nor/>
                          </m:rPr>
                          <a:rPr lang="pt-BR" sz="1000" dirty="0"/>
                          <m:t>∗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ET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50_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1000" dirty="0"/>
                          <m:t> +</m:t>
                        </m:r>
                        <m:sSup>
                          <m:sSupPr>
                            <m:ctrlPr>
                              <a:rPr lang="pt-BR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z="1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sw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pt-BR" sz="1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pt-BR" sz="1000" dirty="0"/>
                              <m:t>ir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We have introduced virus occupancy level with anti-S Ab and taken into account </a:t>
                </a:r>
              </a:p>
              <a:p>
                <a:r>
                  <a:rPr lang="en-US" sz="1000" dirty="0"/>
                  <a:t>elevation of apparent </a:t>
                </a:r>
                <a:r>
                  <a:rPr lang="en-US" sz="1000" dirty="0" err="1"/>
                  <a:t>Kd</a:t>
                </a:r>
                <a:r>
                  <a:rPr lang="en-US" sz="1000" dirty="0"/>
                  <a:t> responsible for COV ACE2 binding with increase in VO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3F62438-B7A0-487B-915A-11BBDD72F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2750" y="964734"/>
                <a:ext cx="8323263" cy="5598760"/>
              </a:xfrm>
              <a:blipFill>
                <a:blip r:embed="rId2"/>
                <a:stretch>
                  <a:fillRect l="-220" t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267128-9149-4EDD-A7F7-36045629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7" y="2353464"/>
            <a:ext cx="3687820" cy="1839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2053F-3A9E-4352-8D45-B2314653B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7" y="4509899"/>
            <a:ext cx="3687820" cy="18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813612"/>
            <a:ext cx="4546675" cy="2736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CD25-4F34-47F0-AC12-B10E9B970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" y="3540256"/>
            <a:ext cx="4558640" cy="2753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C0829-5B49-45FD-A7E9-9360828F14D0}"/>
              </a:ext>
            </a:extLst>
          </p:cNvPr>
          <p:cNvSpPr txBox="1"/>
          <p:nvPr/>
        </p:nvSpPr>
        <p:spPr>
          <a:xfrm>
            <a:off x="2726268" y="3807152"/>
            <a:ext cx="1845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Time/value of peak viral load and range of viral shedding [PMID 32315724]</a:t>
            </a:r>
            <a:endParaRPr lang="ru-RU" sz="1000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C1954-3190-4981-BB04-A8E5B30DC4AB}"/>
              </a:ext>
            </a:extLst>
          </p:cNvPr>
          <p:cNvSpPr txBox="1"/>
          <p:nvPr/>
        </p:nvSpPr>
        <p:spPr>
          <a:xfrm>
            <a:off x="2633134" y="1290708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F3C3B8-78D8-4368-97EF-2135EB9DE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5" y="3538697"/>
            <a:ext cx="4465515" cy="2753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7F88A8-60C5-4FEA-B8F2-94F337325FC0}"/>
              </a:ext>
            </a:extLst>
          </p:cNvPr>
          <p:cNvSpPr txBox="1"/>
          <p:nvPr/>
        </p:nvSpPr>
        <p:spPr>
          <a:xfrm>
            <a:off x="5247077" y="3807152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5FB8D-B80A-4D7F-8A53-C2DCB2525375}"/>
              </a:ext>
            </a:extLst>
          </p:cNvPr>
          <p:cNvSpPr txBox="1"/>
          <p:nvPr/>
        </p:nvSpPr>
        <p:spPr>
          <a:xfrm>
            <a:off x="5003801" y="1032933"/>
            <a:ext cx="402633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Viral load and % of viral </a:t>
            </a:r>
            <a:r>
              <a:rPr lang="en-US" sz="1600" dirty="0" err="1"/>
              <a:t>subgenomic</a:t>
            </a:r>
            <a:r>
              <a:rPr lang="en-US" sz="1600" dirty="0"/>
              <a:t> mRNA in sputum were simulated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IR was implemented in empiric way as described earlier with following parameters: </a:t>
            </a:r>
          </a:p>
          <a:p>
            <a:r>
              <a:rPr lang="en-US" sz="1100" dirty="0" err="1"/>
              <a:t>T_sw_ir</a:t>
            </a:r>
            <a:r>
              <a:rPr lang="en-US" sz="1100" dirty="0"/>
              <a:t> = 50 {units: h};</a:t>
            </a:r>
          </a:p>
          <a:p>
            <a:r>
              <a:rPr lang="en-US" sz="1100" dirty="0"/>
              <a:t>ET50_ir = 190 {units: h};</a:t>
            </a:r>
          </a:p>
          <a:p>
            <a:r>
              <a:rPr lang="en-US" sz="1100" dirty="0" err="1"/>
              <a:t>Emax_ir_apo</a:t>
            </a:r>
            <a:r>
              <a:rPr lang="en-US" sz="1100" dirty="0"/>
              <a:t> = 800 {units: UL};</a:t>
            </a:r>
          </a:p>
          <a:p>
            <a:r>
              <a:rPr lang="en-US" sz="1100" dirty="0" err="1"/>
              <a:t>n_ir</a:t>
            </a:r>
            <a:r>
              <a:rPr lang="en-US" sz="1100" dirty="0"/>
              <a:t> = 5 {units: UL};</a:t>
            </a:r>
          </a:p>
          <a:p>
            <a:r>
              <a:rPr lang="en-US" sz="1100" dirty="0" err="1"/>
              <a:t>Kd_anti_Ab</a:t>
            </a:r>
            <a:r>
              <a:rPr lang="en-US" sz="1100" dirty="0"/>
              <a:t> = 14300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r>
              <a:rPr lang="en-US" sz="1100" dirty="0" err="1"/>
              <a:t>anti_Ab_max</a:t>
            </a:r>
            <a:r>
              <a:rPr lang="en-US" sz="1100" dirty="0"/>
              <a:t> = 941000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1180F-2648-40DC-A508-D49C10E01891}"/>
              </a:ext>
            </a:extLst>
          </p:cNvPr>
          <p:cNvSpPr txBox="1"/>
          <p:nvPr/>
        </p:nvSpPr>
        <p:spPr>
          <a:xfrm>
            <a:off x="593873" y="5025181"/>
            <a:ext cx="1217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  <a:endParaRPr lang="ru-RU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6C7E-1ABD-493C-8E68-1B605426DC5A}"/>
              </a:ext>
            </a:extLst>
          </p:cNvPr>
          <p:cNvSpPr txBox="1"/>
          <p:nvPr/>
        </p:nvSpPr>
        <p:spPr>
          <a:xfrm>
            <a:off x="5247077" y="4250953"/>
            <a:ext cx="121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6740 copies/mL</a:t>
            </a:r>
            <a:endParaRPr lang="ru-R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70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Viral load dynamics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47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E5FE0-8A91-4104-A355-692FE9B17DB5}"/>
              </a:ext>
            </a:extLst>
          </p:cNvPr>
          <p:cNvGrpSpPr/>
          <p:nvPr/>
        </p:nvGrpSpPr>
        <p:grpSpPr>
          <a:xfrm>
            <a:off x="488950" y="869946"/>
            <a:ext cx="7810500" cy="4457700"/>
            <a:chOff x="488950" y="861483"/>
            <a:chExt cx="7810500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D66161-233A-446D-B2A5-6E8FE91F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" y="861483"/>
              <a:ext cx="7810500" cy="4457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B3741-1597-474C-A2C6-D9D3C10FC778}"/>
                </a:ext>
              </a:extLst>
            </p:cNvPr>
            <p:cNvSpPr txBox="1"/>
            <p:nvPr/>
          </p:nvSpPr>
          <p:spPr>
            <a:xfrm>
              <a:off x="1581010" y="1304553"/>
              <a:ext cx="25337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Virus initial concentration: </a:t>
              </a:r>
            </a:p>
            <a:p>
              <a:r>
                <a:rPr lang="en-US" sz="1400" b="1" dirty="0"/>
                <a:t>843 copies/mL</a:t>
              </a:r>
            </a:p>
            <a:p>
              <a:r>
                <a:rPr lang="en-US" sz="1400" b="1" dirty="0">
                  <a:solidFill>
                    <a:srgbClr val="0000FF"/>
                  </a:solidFill>
                </a:rPr>
                <a:t>1685 copies/mL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3370 copies/mL</a:t>
              </a:r>
            </a:p>
            <a:p>
              <a:r>
                <a:rPr lang="en-US" sz="1400" b="1" dirty="0">
                  <a:solidFill>
                    <a:srgbClr val="00B050"/>
                  </a:solidFill>
                </a:rPr>
                <a:t>6740 copies/mL</a:t>
              </a:r>
              <a:endParaRPr lang="ru-RU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9E1EFA-6782-4856-82F4-F417163B2DC0}"/>
                </a:ext>
              </a:extLst>
            </p:cNvPr>
            <p:cNvCxnSpPr/>
            <p:nvPr/>
          </p:nvCxnSpPr>
          <p:spPr>
            <a:xfrm>
              <a:off x="1422400" y="3208870"/>
              <a:ext cx="6654800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EB322-E1F6-420F-A1CE-13123C7A42A1}"/>
                </a:ext>
              </a:extLst>
            </p:cNvPr>
            <p:cNvSpPr txBox="1"/>
            <p:nvPr/>
          </p:nvSpPr>
          <p:spPr>
            <a:xfrm>
              <a:off x="1581010" y="3191935"/>
              <a:ext cx="166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Limit of detection </a:t>
              </a:r>
              <a:endParaRPr lang="ru-RU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E8A2DA-6FD8-40B5-98C9-574AB8F19F2E}"/>
              </a:ext>
            </a:extLst>
          </p:cNvPr>
          <p:cNvSpPr txBox="1"/>
          <p:nvPr/>
        </p:nvSpPr>
        <p:spPr>
          <a:xfrm>
            <a:off x="304800" y="5359398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450002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C8D2-D8CA-47FC-B906-45BE3F4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diagnostic simulations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4D7F0-E69E-4BA1-A890-C818C6C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F0F0-BA6C-4FC2-92C1-22B34D92C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3"/>
            <a:ext cx="8323263" cy="5815465"/>
          </a:xfrm>
        </p:spPr>
        <p:txBody>
          <a:bodyPr>
            <a:normAutofit fontScale="92500"/>
          </a:bodyPr>
          <a:lstStyle/>
          <a:p>
            <a:r>
              <a:rPr lang="en-US" sz="1000" dirty="0" err="1"/>
              <a:t>COV_num_sputum_ml</a:t>
            </a:r>
            <a:r>
              <a:rPr lang="en-US" sz="1000" dirty="0"/>
              <a:t> = </a:t>
            </a:r>
            <a:r>
              <a:rPr lang="en-US" sz="1000" dirty="0" err="1"/>
              <a:t>sputum_dilution_coef</a:t>
            </a:r>
            <a:r>
              <a:rPr lang="en-US" sz="1000" dirty="0"/>
              <a:t> * (COV + COV_RNA) * </a:t>
            </a:r>
            <a:r>
              <a:rPr lang="en-US" sz="1000" dirty="0" err="1"/>
              <a:t>Vol_alv</a:t>
            </a:r>
            <a:r>
              <a:rPr lang="en-US" sz="1000" dirty="0"/>
              <a:t> * </a:t>
            </a:r>
            <a:r>
              <a:rPr lang="en-US" sz="1000" dirty="0" err="1"/>
              <a:t>NA_pmole</a:t>
            </a:r>
            <a:r>
              <a:rPr lang="en-US" sz="1000" dirty="0"/>
              <a:t> / 1000; // 'number of virus copies in 1 mL of sputum' {units: item/mL}</a:t>
            </a:r>
          </a:p>
          <a:p>
            <a:r>
              <a:rPr lang="en-US" sz="1000" dirty="0" err="1"/>
              <a:t>PC_tot</a:t>
            </a:r>
            <a:r>
              <a:rPr lang="en-US" sz="1000" dirty="0"/>
              <a:t> = PC + </a:t>
            </a:r>
            <a:r>
              <a:rPr lang="en-US" sz="1000" dirty="0" err="1"/>
              <a:t>iPC</a:t>
            </a:r>
            <a:r>
              <a:rPr lang="en-US" sz="1000" dirty="0"/>
              <a:t> + </a:t>
            </a:r>
            <a:r>
              <a:rPr lang="en-US" sz="1000" dirty="0" err="1"/>
              <a:t>vPC</a:t>
            </a:r>
            <a:r>
              <a:rPr lang="en-US" sz="1000" dirty="0"/>
              <a:t>; // {units: </a:t>
            </a:r>
            <a:r>
              <a:rPr lang="en-US" sz="1000" dirty="0" err="1"/>
              <a:t>kcell</a:t>
            </a:r>
            <a:r>
              <a:rPr lang="en-US" sz="1000" dirty="0"/>
              <a:t>/L}               </a:t>
            </a:r>
            <a:r>
              <a:rPr lang="en-US" sz="1000" dirty="0" err="1"/>
              <a:t>PC_percent</a:t>
            </a:r>
            <a:r>
              <a:rPr lang="en-US" sz="1000" dirty="0"/>
              <a:t> = 100 * PC / </a:t>
            </a:r>
            <a:r>
              <a:rPr lang="en-US" sz="1000" dirty="0" err="1"/>
              <a:t>PC_tot</a:t>
            </a:r>
            <a:r>
              <a:rPr lang="en-US" sz="1000" dirty="0"/>
              <a:t>; // {units: UL}                </a:t>
            </a:r>
            <a:r>
              <a:rPr lang="en-US" sz="1000" dirty="0" err="1"/>
              <a:t>iPC_percent</a:t>
            </a:r>
            <a:r>
              <a:rPr lang="en-US" sz="1000" dirty="0"/>
              <a:t> = 100 *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PC_tot</a:t>
            </a:r>
            <a:r>
              <a:rPr lang="en-US" sz="1000" dirty="0"/>
              <a:t>; //   {units: UL}</a:t>
            </a:r>
          </a:p>
          <a:p>
            <a:r>
              <a:rPr lang="en-US" sz="1000" dirty="0" err="1"/>
              <a:t>vPC_percent</a:t>
            </a:r>
            <a:r>
              <a:rPr lang="en-US" sz="1000" dirty="0"/>
              <a:t> = 100 *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PC_tot</a:t>
            </a:r>
            <a:r>
              <a:rPr lang="en-US" sz="1000" dirty="0"/>
              <a:t>; // {units: UL}</a:t>
            </a:r>
          </a:p>
          <a:p>
            <a:r>
              <a:rPr lang="en-US" sz="1000" dirty="0"/>
              <a:t>ACE2_pc_per_cell = </a:t>
            </a:r>
            <a:r>
              <a:rPr lang="en-US" sz="1000" dirty="0" err="1"/>
              <a:t>NA_pmole</a:t>
            </a:r>
            <a:r>
              <a:rPr lang="en-US" sz="1000" dirty="0"/>
              <a:t> * ACE2_pc / PC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ACE2 per PC cell' {units: item/cell}</a:t>
            </a:r>
          </a:p>
          <a:p>
            <a:r>
              <a:rPr lang="en-US" sz="1000" dirty="0"/>
              <a:t>COV_ACE2_pc_per_cell = </a:t>
            </a:r>
            <a:r>
              <a:rPr lang="en-US" sz="1000" dirty="0" err="1"/>
              <a:t>NA_pmole</a:t>
            </a:r>
            <a:r>
              <a:rPr lang="en-US" sz="1000" dirty="0"/>
              <a:t> * COV_ACE2_pc / PC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COV_ACE2 per PC cell' {units: item/cell}</a:t>
            </a:r>
          </a:p>
          <a:p>
            <a:r>
              <a:rPr lang="en-US" sz="1000" dirty="0"/>
              <a:t>ACE2_pc_per_cell_tot = ACE2_pc_per_cell + COV_ACE2_pc_per_cell; // @Record 'total number of ACE2 molecules per PC cell' {units: item/cell}</a:t>
            </a:r>
          </a:p>
          <a:p>
            <a:r>
              <a:rPr lang="en-US" sz="1000" dirty="0"/>
              <a:t>ACE2_ipc_per_cell = </a:t>
            </a:r>
            <a:r>
              <a:rPr lang="en-US" sz="1000" dirty="0" err="1"/>
              <a:t>NA_pmole</a:t>
            </a:r>
            <a:r>
              <a:rPr lang="en-US" sz="1000" dirty="0"/>
              <a:t> * ACE2_ipc /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ACE2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COV_ACE2_ipc_per_cell = </a:t>
            </a:r>
            <a:r>
              <a:rPr lang="en-US" sz="1000" dirty="0" err="1"/>
              <a:t>NA_pmole</a:t>
            </a:r>
            <a:r>
              <a:rPr lang="en-US" sz="1000" dirty="0"/>
              <a:t> * COV_ACE2_ipc /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COV_ACE2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ACE2_ipc_per_cell_tot = ACE2_ipc_per_cell + COV_ACE2_ipc_per_cell; // @Record 'total number of ACE2 molecules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ACE2_vpc_per_cell = </a:t>
            </a:r>
            <a:r>
              <a:rPr lang="en-US" sz="1000" dirty="0" err="1"/>
              <a:t>NA_pmole</a:t>
            </a:r>
            <a:r>
              <a:rPr lang="en-US" sz="1000" dirty="0"/>
              <a:t> * ACE2_vpc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ACE2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COV_ACE2_vpc_per_cell = </a:t>
            </a:r>
            <a:r>
              <a:rPr lang="en-US" sz="1000" dirty="0" err="1"/>
              <a:t>NA_pmole</a:t>
            </a:r>
            <a:r>
              <a:rPr lang="en-US" sz="1000" dirty="0"/>
              <a:t> * COV_ACE2_vpc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COV_ACE2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/>
              <a:t>ACE2_vpc_per_cell_tot = ACE2_vpc_per_cell + COV_ACE2_vpc_per_cell; // @Record 'total number of ACE2 molecules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COV_pc_per_cell_tot</a:t>
            </a:r>
            <a:r>
              <a:rPr lang="en-US" sz="1000" dirty="0"/>
              <a:t> = COV_ACE2_pc_per_cell; // @Record 'total number of COV genomes per PC cell' {units: item/cell}</a:t>
            </a:r>
          </a:p>
          <a:p>
            <a:r>
              <a:rPr lang="en-US" sz="1000" dirty="0" err="1"/>
              <a:t>COV_ipc_per_cell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COV_ipc</a:t>
            </a:r>
            <a:r>
              <a:rPr lang="en-US" sz="1000" dirty="0"/>
              <a:t> / </a:t>
            </a:r>
            <a:r>
              <a:rPr lang="en-US" sz="1000" dirty="0" err="1"/>
              <a:t>iPC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COV_ipc_per_cell_tot</a:t>
            </a:r>
            <a:r>
              <a:rPr lang="en-US" sz="1000" dirty="0"/>
              <a:t> = COV_ACE2_ipc_per_cell + </a:t>
            </a:r>
            <a:r>
              <a:rPr lang="en-US" sz="1000" dirty="0" err="1"/>
              <a:t>COV_ipc_per_cell</a:t>
            </a:r>
            <a:r>
              <a:rPr lang="en-US" sz="1000" dirty="0"/>
              <a:t>; // @Record 'total number of COV genomes per </a:t>
            </a:r>
            <a:r>
              <a:rPr lang="en-US" sz="1000" dirty="0" err="1"/>
              <a:t>iPC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COV_vpc_per_cell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COV_vpc</a:t>
            </a:r>
            <a:r>
              <a:rPr lang="en-US" sz="1000" dirty="0"/>
              <a:t>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COV_RNA_vpc_per_cell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COV_RNA_vpc</a:t>
            </a:r>
            <a:r>
              <a:rPr lang="en-US" sz="1000" dirty="0"/>
              <a:t>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COV_RNA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COVass_vpc_per_cell</a:t>
            </a:r>
            <a:r>
              <a:rPr lang="en-US" sz="1000" dirty="0"/>
              <a:t> = </a:t>
            </a:r>
            <a:r>
              <a:rPr lang="en-US" sz="1000" dirty="0" err="1"/>
              <a:t>NA_pmole</a:t>
            </a:r>
            <a:r>
              <a:rPr lang="en-US" sz="1000" dirty="0"/>
              <a:t> * </a:t>
            </a:r>
            <a:r>
              <a:rPr lang="en-US" sz="1000" dirty="0" err="1"/>
              <a:t>COVass_vpc</a:t>
            </a:r>
            <a:r>
              <a:rPr lang="en-US" sz="1000" dirty="0"/>
              <a:t> / </a:t>
            </a:r>
            <a:r>
              <a:rPr lang="en-US" sz="1000" dirty="0" err="1"/>
              <a:t>vPC</a:t>
            </a:r>
            <a:r>
              <a:rPr lang="en-US" sz="1000" dirty="0"/>
              <a:t> / </a:t>
            </a:r>
            <a:r>
              <a:rPr lang="en-US" sz="1000" dirty="0" err="1"/>
              <a:t>Vol_alv</a:t>
            </a:r>
            <a:r>
              <a:rPr lang="en-US" sz="1000" dirty="0"/>
              <a:t> / </a:t>
            </a:r>
            <a:r>
              <a:rPr lang="en-US" sz="1000" dirty="0" err="1"/>
              <a:t>kcell_to_cell</a:t>
            </a:r>
            <a:r>
              <a:rPr lang="en-US" sz="1000" dirty="0"/>
              <a:t>; // @Record 'number of </a:t>
            </a:r>
            <a:r>
              <a:rPr lang="en-US" sz="1000" dirty="0" err="1"/>
              <a:t>COVass</a:t>
            </a:r>
            <a:r>
              <a:rPr lang="en-US" sz="1000" dirty="0"/>
              <a:t>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COV_vpc_per_cell_tot</a:t>
            </a:r>
            <a:r>
              <a:rPr lang="en-US" sz="1000" dirty="0"/>
              <a:t> = COV_ACE2_vpc_per_cell + </a:t>
            </a:r>
            <a:r>
              <a:rPr lang="en-US" sz="1000" dirty="0" err="1"/>
              <a:t>COV_vpc_per_cell</a:t>
            </a:r>
            <a:r>
              <a:rPr lang="en-US" sz="1000" dirty="0"/>
              <a:t> + </a:t>
            </a:r>
            <a:r>
              <a:rPr lang="en-US" sz="1000" dirty="0" err="1"/>
              <a:t>COV_RNA_vpc_per_cell</a:t>
            </a:r>
            <a:r>
              <a:rPr lang="en-US" sz="1000" dirty="0"/>
              <a:t> + </a:t>
            </a:r>
            <a:r>
              <a:rPr lang="en-US" sz="1000" dirty="0" err="1"/>
              <a:t>COVass_vpc_per_cell</a:t>
            </a:r>
            <a:r>
              <a:rPr lang="en-US" sz="1000" dirty="0"/>
              <a:t>; // @Record 'total number of COV genomes per </a:t>
            </a:r>
            <a:r>
              <a:rPr lang="en-US" sz="1000" dirty="0" err="1"/>
              <a:t>vPC</a:t>
            </a:r>
            <a:r>
              <a:rPr lang="en-US" sz="1000" dirty="0"/>
              <a:t> cell' {units: item/cell}</a:t>
            </a:r>
          </a:p>
          <a:p>
            <a:r>
              <a:rPr lang="en-US" sz="1000" dirty="0" err="1"/>
              <a:t>COV_sgRNA_perc</a:t>
            </a:r>
            <a:r>
              <a:rPr lang="en-US" sz="1000" dirty="0"/>
              <a:t> = 100 * COV_RNA / (COV + COV_RNA); // @Record 'percent of actively transcribed </a:t>
            </a:r>
            <a:r>
              <a:rPr lang="en-US" sz="1000" dirty="0" err="1"/>
              <a:t>subgenomic</a:t>
            </a:r>
            <a:r>
              <a:rPr lang="en-US" sz="1000" dirty="0"/>
              <a:t> RNA of total (packed + unpacked) RNA in sputum samples taken from the patients' {units: UL</a:t>
            </a:r>
          </a:p>
        </p:txBody>
      </p:sp>
    </p:spTree>
    <p:extLst>
      <p:ext uri="{BB962C8B-B14F-4D97-AF65-F5344CB8AC3E}">
        <p14:creationId xmlns:p14="http://schemas.microsoft.com/office/powerpoint/2010/main" val="1077053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381-66B2-43FA-897A-44DEB00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and virus in bulk phase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B3F1-229C-4F42-9E5D-DAF0200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simulations of key model species and characteristics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4CFF-4ECD-4E4C-9AC6-D875893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21.05.12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initial version (VL_v0.1.0) of SARS-CoV-2 viral dynamics model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To develop a structure and to perform initial calibration of viral dynamics model for SARS-CoV-2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in surfactant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50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412D6-0A5C-4C6F-9CCF-8629A9FE2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" y="727569"/>
            <a:ext cx="6069952" cy="288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4915C-EA37-4A62-8ACF-3AD1A54CA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" y="3614497"/>
            <a:ext cx="6069952" cy="28869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6805B7-BD89-4712-BF44-A5736A6534E7}"/>
              </a:ext>
            </a:extLst>
          </p:cNvPr>
          <p:cNvSpPr txBox="1"/>
          <p:nvPr/>
        </p:nvSpPr>
        <p:spPr>
          <a:xfrm>
            <a:off x="1226446" y="1001482"/>
            <a:ext cx="2533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Virus initial concentration: </a:t>
            </a:r>
          </a:p>
          <a:p>
            <a:r>
              <a:rPr lang="en-US" sz="1400" b="1" dirty="0"/>
              <a:t>843 copies/mL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6740 copies/mL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4B73F-A595-476B-B62C-64CF79E08D6B}"/>
              </a:ext>
            </a:extLst>
          </p:cNvPr>
          <p:cNvSpPr txBox="1"/>
          <p:nvPr/>
        </p:nvSpPr>
        <p:spPr>
          <a:xfrm>
            <a:off x="2579386" y="4047560"/>
            <a:ext cx="2533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Virus initial concentration: </a:t>
            </a:r>
          </a:p>
          <a:p>
            <a:r>
              <a:rPr lang="en-US" sz="1400" b="1" dirty="0"/>
              <a:t>843 copies/mL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6740 copies/mL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93C97-F383-4AD2-8A32-71E5BA968487}"/>
              </a:ext>
            </a:extLst>
          </p:cNvPr>
          <p:cNvSpPr txBox="1"/>
          <p:nvPr/>
        </p:nvSpPr>
        <p:spPr>
          <a:xfrm>
            <a:off x="6660088" y="1001482"/>
            <a:ext cx="2381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COV is  very rapidly consumed from the bulk phase: 1e-5 day = 0.86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took about 5 days to start to observe increase in bulk phase COV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959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PC count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51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E3EBE-EA24-4C69-BD61-9EF336BE4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17"/>
            <a:ext cx="4572000" cy="2174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61C42-7B4A-47DA-8265-E818746E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2216"/>
            <a:ext cx="4572003" cy="2174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CD04E-3801-43DF-8E35-A2D05CCB9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2618"/>
            <a:ext cx="4572000" cy="2174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F9FE8D-5BA4-4F6B-A763-D3C8055CD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12618"/>
            <a:ext cx="4572000" cy="2174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EB7C67-3F7F-406D-BF4B-B7F3BCC88538}"/>
              </a:ext>
            </a:extLst>
          </p:cNvPr>
          <p:cNvSpPr txBox="1"/>
          <p:nvPr/>
        </p:nvSpPr>
        <p:spPr>
          <a:xfrm>
            <a:off x="535982" y="1651899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3EC405-128C-4D2D-8646-05D49DDF1F6B}"/>
              </a:ext>
            </a:extLst>
          </p:cNvPr>
          <p:cNvSpPr txBox="1"/>
          <p:nvPr/>
        </p:nvSpPr>
        <p:spPr>
          <a:xfrm>
            <a:off x="218958" y="5223019"/>
            <a:ext cx="870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PC declines more than 100 folds when initial virus concentration is above threshold. </a:t>
            </a:r>
            <a:r>
              <a:rPr lang="en-US" dirty="0">
                <a:solidFill>
                  <a:srgbClr val="FF0000"/>
                </a:solidFill>
              </a:rPr>
              <a:t>Looks strange if we consider that virus affect whole lung!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PC declines slightly if initial virus concentration is below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Replenishment of PC cells takes about 80-90 days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71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18" y="294506"/>
            <a:ext cx="8610184" cy="507710"/>
          </a:xfrm>
        </p:spPr>
        <p:txBody>
          <a:bodyPr>
            <a:normAutofit/>
          </a:bodyPr>
          <a:lstStyle/>
          <a:p>
            <a:r>
              <a:rPr lang="en-US" dirty="0"/>
              <a:t>Simulations: % of PC, 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of </a:t>
            </a:r>
            <a:r>
              <a:rPr lang="en-US" dirty="0" err="1"/>
              <a:t>PC_tot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9B807-6DE6-4F23-AD44-792DB976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9195"/>
            <a:ext cx="5318449" cy="258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AD3EC-57F9-4FE0-BA0F-B8BF5317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766942"/>
            <a:ext cx="4758612" cy="2580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9150CA-2147-479A-BD95-4267A7FD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7440"/>
            <a:ext cx="5318449" cy="2529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6906AC-33B7-465A-9279-7AA3B2902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9" y="3347440"/>
            <a:ext cx="4758612" cy="25295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FAC3AD-DB8D-4CE3-A458-0B286A33C25F}"/>
              </a:ext>
            </a:extLst>
          </p:cNvPr>
          <p:cNvSpPr txBox="1"/>
          <p:nvPr/>
        </p:nvSpPr>
        <p:spPr>
          <a:xfrm>
            <a:off x="1153995" y="70066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=843 copies/mL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4A92E-B0B7-4BC4-AEB9-309CC75DE869}"/>
              </a:ext>
            </a:extLst>
          </p:cNvPr>
          <p:cNvSpPr txBox="1"/>
          <p:nvPr/>
        </p:nvSpPr>
        <p:spPr>
          <a:xfrm>
            <a:off x="5309227" y="703767"/>
            <a:ext cx="294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=1685 copies/mL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2096A5-26DB-4542-B265-E8DAEE6F00C3}"/>
              </a:ext>
            </a:extLst>
          </p:cNvPr>
          <p:cNvSpPr txBox="1"/>
          <p:nvPr/>
        </p:nvSpPr>
        <p:spPr>
          <a:xfrm>
            <a:off x="1075556" y="327890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=3370 copies/mL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DEA5E-52E6-48F8-9C74-CFD4810D26D4}"/>
              </a:ext>
            </a:extLst>
          </p:cNvPr>
          <p:cNvSpPr txBox="1"/>
          <p:nvPr/>
        </p:nvSpPr>
        <p:spPr>
          <a:xfrm>
            <a:off x="5239849" y="3278905"/>
            <a:ext cx="295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COVinit</a:t>
            </a:r>
            <a:r>
              <a:rPr lang="en-US" b="1" dirty="0"/>
              <a:t>=6740 copies/mL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BB949-07B5-4F1E-BFFD-C01372374BDD}"/>
              </a:ext>
            </a:extLst>
          </p:cNvPr>
          <p:cNvSpPr txBox="1"/>
          <p:nvPr/>
        </p:nvSpPr>
        <p:spPr>
          <a:xfrm>
            <a:off x="666341" y="1059297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below threshold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9347D-86F4-4B25-AFBB-CAAEF983A963}"/>
              </a:ext>
            </a:extLst>
          </p:cNvPr>
          <p:cNvSpPr txBox="1"/>
          <p:nvPr/>
        </p:nvSpPr>
        <p:spPr>
          <a:xfrm>
            <a:off x="4915137" y="1047117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below threshold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908E2-8692-4F86-96CC-122CABC1A9FD}"/>
              </a:ext>
            </a:extLst>
          </p:cNvPr>
          <p:cNvSpPr txBox="1"/>
          <p:nvPr/>
        </p:nvSpPr>
        <p:spPr>
          <a:xfrm>
            <a:off x="2335941" y="5096018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above threshold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6C8E-077A-4081-8763-FF67B22DF8EC}"/>
              </a:ext>
            </a:extLst>
          </p:cNvPr>
          <p:cNvSpPr txBox="1"/>
          <p:nvPr/>
        </p:nvSpPr>
        <p:spPr>
          <a:xfrm>
            <a:off x="6327583" y="5067548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above threshold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2E6AE-EB11-475E-ABBC-DB7F7F3EB0D0}"/>
              </a:ext>
            </a:extLst>
          </p:cNvPr>
          <p:cNvSpPr txBox="1"/>
          <p:nvPr/>
        </p:nvSpPr>
        <p:spPr>
          <a:xfrm>
            <a:off x="218958" y="5941476"/>
            <a:ext cx="870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day 10 or nearby almost all 100% of PC are in </a:t>
            </a:r>
            <a:r>
              <a:rPr lang="en-US" dirty="0" err="1"/>
              <a:t>vPC</a:t>
            </a:r>
            <a:r>
              <a:rPr lang="en-US" dirty="0"/>
              <a:t> state when initial virus concentration is above threshold.</a:t>
            </a:r>
          </a:p>
        </p:txBody>
      </p:sp>
    </p:spTree>
    <p:extLst>
      <p:ext uri="{BB962C8B-B14F-4D97-AF65-F5344CB8AC3E}">
        <p14:creationId xmlns:p14="http://schemas.microsoft.com/office/powerpoint/2010/main" val="2182199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on cell surface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simulations of key model species and characteristics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413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Simulations: free and total ACE2 on PC surface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54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9AE10-979C-46FC-A582-23A0BD33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2571"/>
            <a:ext cx="3715881" cy="193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8A205-BE75-4D35-9F0D-1C5D0188F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894"/>
            <a:ext cx="3715883" cy="1930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F10AC-B805-4556-B05A-1C642EDBF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7886"/>
            <a:ext cx="3710419" cy="1859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0E799E-9353-4A45-8DA6-68C78A607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18" y="704308"/>
            <a:ext cx="4059947" cy="1930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211CCD-00C5-4179-B9CE-86AA4D89D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42" y="2450577"/>
            <a:ext cx="4059945" cy="1965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9BC3CE-2999-4B41-94D0-BBD5B8D800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42" y="4247886"/>
            <a:ext cx="4051523" cy="18596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601D6-1103-4E70-8D72-27DBF6E3BE8A}"/>
              </a:ext>
            </a:extLst>
          </p:cNvPr>
          <p:cNvSpPr txBox="1"/>
          <p:nvPr/>
        </p:nvSpPr>
        <p:spPr>
          <a:xfrm>
            <a:off x="5929309" y="923959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CED9D-F7AC-4EB1-9530-3D6FA6F2D3A3}"/>
              </a:ext>
            </a:extLst>
          </p:cNvPr>
          <p:cNvSpPr txBox="1"/>
          <p:nvPr/>
        </p:nvSpPr>
        <p:spPr>
          <a:xfrm>
            <a:off x="218958" y="6090772"/>
            <a:ext cx="870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ACE2 concentration increases before day 10 if “inoculum” is above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increase is higher in PC than in </a:t>
            </a:r>
            <a:r>
              <a:rPr lang="en-US" sz="1600" dirty="0" err="1"/>
              <a:t>iPC</a:t>
            </a:r>
            <a:r>
              <a:rPr lang="en-US" sz="1600" dirty="0"/>
              <a:t> and </a:t>
            </a:r>
            <a:r>
              <a:rPr lang="en-US" sz="1600" dirty="0" err="1"/>
              <a:t>vPC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203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1E6-D4E2-4AE3-8E98-218E5E9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on cell surface and inside cells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8F9F-5181-4F24-AC97-631472E5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simulations of key model species and characteristics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849F-D011-4207-B5EE-67B6C18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3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total COV on/inside of PC states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AC1A1-B0DA-4C9E-8CF0-72CB3CB6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203"/>
            <a:ext cx="4572000" cy="2174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3DF2C-77AC-4195-B902-25B61322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41204"/>
            <a:ext cx="4572000" cy="2174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BEA6F3-41A7-4AAA-915C-69BB211FC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449"/>
            <a:ext cx="4572000" cy="21744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D0FA05-890F-4FCF-8E6A-C13D3F4BABCA}"/>
              </a:ext>
            </a:extLst>
          </p:cNvPr>
          <p:cNvSpPr txBox="1"/>
          <p:nvPr/>
        </p:nvSpPr>
        <p:spPr>
          <a:xfrm>
            <a:off x="554644" y="951973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88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on/inside of </a:t>
            </a:r>
            <a:r>
              <a:rPr lang="en-US" dirty="0" err="1"/>
              <a:t>iPC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57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E15B6-F52A-4FF6-BF71-53F6B2E9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08"/>
            <a:ext cx="5775649" cy="2746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2B999-5FE0-40D5-A163-0229CE20E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163"/>
            <a:ext cx="5775649" cy="27469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EFE39A-B41B-41BE-B214-728FD3731739}"/>
              </a:ext>
            </a:extLst>
          </p:cNvPr>
          <p:cNvSpPr txBox="1"/>
          <p:nvPr/>
        </p:nvSpPr>
        <p:spPr>
          <a:xfrm>
            <a:off x="778576" y="998756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74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COV on/inside of </a:t>
            </a:r>
            <a:r>
              <a:rPr lang="en-US" dirty="0" err="1"/>
              <a:t>vPC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58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06B3D-6805-4398-817E-15BD76D1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08"/>
            <a:ext cx="4572000" cy="217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206C2-E079-49B3-ACAE-9A4C79F20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13208"/>
            <a:ext cx="4572000" cy="217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CA0EA-5EEB-4F02-98D2-6E4B14B70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696"/>
            <a:ext cx="4572000" cy="2174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A3CA3B-7C51-40C5-95E0-B032C569D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87696"/>
            <a:ext cx="4572000" cy="2174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41E053-4770-4E06-8319-01B83CDD6935}"/>
              </a:ext>
            </a:extLst>
          </p:cNvPr>
          <p:cNvSpPr txBox="1"/>
          <p:nvPr/>
        </p:nvSpPr>
        <p:spPr>
          <a:xfrm>
            <a:off x="535982" y="877459"/>
            <a:ext cx="25337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Virus initial concentration: </a:t>
            </a:r>
          </a:p>
          <a:p>
            <a:r>
              <a:rPr lang="en-US" sz="1100" b="1" dirty="0"/>
              <a:t>843 copies/mL</a:t>
            </a:r>
          </a:p>
          <a:p>
            <a:r>
              <a:rPr lang="en-US" sz="1100" b="1" dirty="0">
                <a:solidFill>
                  <a:srgbClr val="0000FF"/>
                </a:solidFill>
              </a:rPr>
              <a:t>1685 copies/mL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3370 copies/mL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6740 copies/mL</a:t>
            </a:r>
            <a:endParaRPr lang="ru-RU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7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CEFC3-35E4-46AB-8178-6CE9EA8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338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3B6FCA-1BAA-4329-A47B-345E0207AA22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3AB43F9-A248-4B53-B6B4-A320F72B6E56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66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E29F9C-61AB-4C01-8132-DFD0D0C4C47D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6A50E-E969-4DB8-BBC0-A10E1E9BCD26}"/>
              </a:ext>
            </a:extLst>
          </p:cNvPr>
          <p:cNvGrpSpPr/>
          <p:nvPr/>
        </p:nvGrpSpPr>
        <p:grpSpPr>
          <a:xfrm>
            <a:off x="91624" y="933061"/>
            <a:ext cx="9002805" cy="5487410"/>
            <a:chOff x="91624" y="933061"/>
            <a:chExt cx="9002805" cy="5487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276" y="2547644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88" y="2515888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7634" y="2505144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5ED818-33CD-4808-998D-249937064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62ACB80-E533-4E55-A944-5BF5831C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FC50A4E-0347-4E65-A6A6-D82789AB8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161AB14-E16F-4AFA-AFB1-C4031BF2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0EDB507-880D-4FB4-B69F-531321CE4466}"/>
                </a:ext>
              </a:extLst>
            </p:cNvPr>
            <p:cNvSpPr txBox="1"/>
            <p:nvPr/>
          </p:nvSpPr>
          <p:spPr>
            <a:xfrm>
              <a:off x="8205553" y="612166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release with cell death</a:t>
              </a:r>
              <a:endParaRPr lang="ru-RU" sz="9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C91CE9-38BA-4854-8CBE-E26BC571997E}"/>
                </a:ext>
              </a:extLst>
            </p:cNvPr>
            <p:cNvSpPr txBox="1"/>
            <p:nvPr/>
          </p:nvSpPr>
          <p:spPr>
            <a:xfrm>
              <a:off x="8158067" y="5834746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12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28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7_10_02_InSysBio presentation template_odjr - копия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SysBio fonts">
      <a:majorFont>
        <a:latin typeface="Museo Sans Cyrl 700"/>
        <a:ea typeface=""/>
        <a:cs typeface=""/>
      </a:majorFont>
      <a:minorFont>
        <a:latin typeface="Museo Sans Cyrl 30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otx" id="{65CF327D-C925-4E83-B17A-7417270F16B1}" vid="{6FED9176-DF03-4B1D-AED1-FF943B5D075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2017_10_02_InSysBio presentation template_odjr - копия</Template>
  <TotalTime>8930</TotalTime>
  <Words>3853</Words>
  <Application>Microsoft Office PowerPoint</Application>
  <PresentationFormat>On-screen Show (4:3)</PresentationFormat>
  <Paragraphs>813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Museo Sans Cyrl 100</vt:lpstr>
      <vt:lpstr>Museo Sans Cyrl 300</vt:lpstr>
      <vt:lpstr>Museo Sans Cyrl 700</vt:lpstr>
      <vt:lpstr>2017_10_02_InSysBio presentation template_odjr - копия</vt:lpstr>
      <vt:lpstr>Development of Cov19 life cycle model: documentation</vt:lpstr>
      <vt:lpstr>Commit date: 12.05.12  Commit name: 2 steady states in HCV model</vt:lpstr>
      <vt:lpstr>Model scheme and simulation design</vt:lpstr>
      <vt:lpstr>HCV, Hep, iHep and vHep </vt:lpstr>
      <vt:lpstr>Commit date: 21.05.12  Commit name: initial version (VL_v0.1.0) of SARS-CoV-2 viral dynamics model</vt:lpstr>
      <vt:lpstr>Model scheme: simple</vt:lpstr>
      <vt:lpstr>Model scheme: detailed</vt:lpstr>
      <vt:lpstr>Model scheme: regulations</vt:lpstr>
      <vt:lpstr>Simulation design</vt:lpstr>
      <vt:lpstr>Cells and virus in bulk phase</vt:lpstr>
      <vt:lpstr>Simulations: COV in surfactant</vt:lpstr>
      <vt:lpstr>Simulations: PC count</vt:lpstr>
      <vt:lpstr>Simulations: iPC count</vt:lpstr>
      <vt:lpstr>Simulations: vPC count</vt:lpstr>
      <vt:lpstr>Simulations: total PC count</vt:lpstr>
      <vt:lpstr>Simulations: % of PC, iPC, vPC at COV=1e-1 item/mL</vt:lpstr>
      <vt:lpstr>Simulations: % of PC, iPC, vPC at COV=1e1 item/mL</vt:lpstr>
      <vt:lpstr>Simulations: % of PC, iPC, vPC at COV=1e3 item/mL</vt:lpstr>
      <vt:lpstr>ACE2 on cell surface</vt:lpstr>
      <vt:lpstr>Simulations: ACE2 on PC surface</vt:lpstr>
      <vt:lpstr>Simulations: total ACE2 on PC surface</vt:lpstr>
      <vt:lpstr>Simulations: ACE2 on iPC surface</vt:lpstr>
      <vt:lpstr>Simulations: total ACE2 on iPC surface</vt:lpstr>
      <vt:lpstr>Simulations: ACE2 on vPC surface</vt:lpstr>
      <vt:lpstr>Simulations: total ACE2 on vPC surface</vt:lpstr>
      <vt:lpstr>Virus on cell surface and inside cells</vt:lpstr>
      <vt:lpstr>Simulations: total COV on PC</vt:lpstr>
      <vt:lpstr>Simulations: COV_ACE2 on PC surface</vt:lpstr>
      <vt:lpstr>Simulations: total COV on/inside iPC</vt:lpstr>
      <vt:lpstr>Simulations: COV_ACE2 on iPC surface</vt:lpstr>
      <vt:lpstr>Simulations: COV inside iPC</vt:lpstr>
      <vt:lpstr>Simulations: total COV on/inside vPC</vt:lpstr>
      <vt:lpstr>Simulations: COV_ACE2 on vPC surface</vt:lpstr>
      <vt:lpstr>Simulations: COV inside vPC</vt:lpstr>
      <vt:lpstr>Simulations: COV_RNA inside vPC</vt:lpstr>
      <vt:lpstr>Commit date: 26.05.12  Commit name: updated version (VL_v0.1.1)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Commit date: 20.06.01/20.06.07  Commit name: updated version (VL_v0.1.2) of SARS-CoV-2 viral dynamics model </vt:lpstr>
      <vt:lpstr>Model scheme: simple</vt:lpstr>
      <vt:lpstr>Model scheme: detailed</vt:lpstr>
      <vt:lpstr>Model scheme: regulations</vt:lpstr>
      <vt:lpstr>Implementation of Immune Response</vt:lpstr>
      <vt:lpstr>Reproduction of clinical data on viral load dynamics</vt:lpstr>
      <vt:lpstr>Simulations: Viral load dynamics</vt:lpstr>
      <vt:lpstr>Functions for diagnostic simulations</vt:lpstr>
      <vt:lpstr>Cells and virus in bulk phase</vt:lpstr>
      <vt:lpstr>Simulations: COV in surfactant</vt:lpstr>
      <vt:lpstr>Simulations: PC count</vt:lpstr>
      <vt:lpstr>Simulations: % of PC, iPC, vPC of PC_tot</vt:lpstr>
      <vt:lpstr>ACE2 on cell surface</vt:lpstr>
      <vt:lpstr>Simulations: free and total ACE2 on PC surface</vt:lpstr>
      <vt:lpstr>Virus on cell surface and inside cells</vt:lpstr>
      <vt:lpstr>Simulations: total COV on/inside of PC states</vt:lpstr>
      <vt:lpstr>Simulations: COV on/inside of iPC</vt:lpstr>
      <vt:lpstr>Simulations: COV on/inside of vPC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DeminJr</dc:creator>
  <cp:lastModifiedBy>Oleg</cp:lastModifiedBy>
  <cp:revision>218</cp:revision>
  <dcterms:created xsi:type="dcterms:W3CDTF">2017-11-16T10:54:36Z</dcterms:created>
  <dcterms:modified xsi:type="dcterms:W3CDTF">2020-06-07T16:40:12Z</dcterms:modified>
</cp:coreProperties>
</file>