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90" r:id="rId2"/>
    <p:sldId id="289" r:id="rId3"/>
    <p:sldId id="314" r:id="rId4"/>
    <p:sldId id="280" r:id="rId5"/>
    <p:sldId id="281" r:id="rId6"/>
    <p:sldId id="282" r:id="rId7"/>
    <p:sldId id="300" r:id="rId8"/>
    <p:sldId id="311" r:id="rId9"/>
    <p:sldId id="301" r:id="rId10"/>
    <p:sldId id="302" r:id="rId11"/>
    <p:sldId id="312" r:id="rId12"/>
    <p:sldId id="303" r:id="rId13"/>
    <p:sldId id="304" r:id="rId14"/>
    <p:sldId id="315" r:id="rId15"/>
    <p:sldId id="316" r:id="rId16"/>
    <p:sldId id="305" r:id="rId17"/>
    <p:sldId id="317" r:id="rId18"/>
    <p:sldId id="318" r:id="rId19"/>
    <p:sldId id="321" r:id="rId20"/>
    <p:sldId id="319" r:id="rId21"/>
    <p:sldId id="308" r:id="rId22"/>
    <p:sldId id="309" r:id="rId23"/>
    <p:sldId id="310" r:id="rId24"/>
    <p:sldId id="320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006600"/>
    <a:srgbClr val="C20E9B"/>
    <a:srgbClr val="8EA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-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3390" autoAdjust="0"/>
  </p:normalViewPr>
  <p:slideViewPr>
    <p:cSldViewPr snapToGrid="0">
      <p:cViewPr>
        <p:scale>
          <a:sx n="80" d="100"/>
          <a:sy n="80" d="100"/>
        </p:scale>
        <p:origin x="-1866" y="-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BB288-9214-4A43-9A3D-E510ECDE83FC}" type="datetimeFigureOut">
              <a:rPr lang="ru-RU" smtClean="0"/>
              <a:pPr/>
              <a:t>11.02.2016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759D2-437B-4CA0-8825-248D3DF297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906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7BD75-9BFE-42B4-B38F-87CAF175C55A}" type="datetimeFigureOut">
              <a:rPr lang="ru-RU" smtClean="0"/>
              <a:pPr/>
              <a:t>11.02.2016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516FF-B398-47DB-BB6E-28D9CB79517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937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051" y="1291852"/>
            <a:ext cx="1355339" cy="537997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5181600"/>
            <a:ext cx="1535530" cy="318924"/>
          </a:xfrm>
          <a:prstGeom prst="rect">
            <a:avLst/>
          </a:prstGeom>
          <a:solidFill>
            <a:srgbClr val="94C862"/>
          </a:solidFill>
        </p:spPr>
        <p:txBody>
          <a:bodyPr wrap="none" lIns="72000" tIns="36000" rIns="72000" bIns="36000">
            <a:spAutoFit/>
          </a:bodyPr>
          <a:lstStyle>
            <a:lvl1pPr marL="0" indent="0">
              <a:buNone/>
              <a:defRPr baseline="0"/>
            </a:lvl1pPr>
          </a:lstStyle>
          <a:p>
            <a:pPr algn="l"/>
            <a:r>
              <a:rPr lang="ru-RU" sz="1600" dirty="0" smtClean="0">
                <a:solidFill>
                  <a:srgbClr val="3A4C27"/>
                </a:solidFill>
                <a:latin typeface="Circe Bold" pitchFamily="34" charset="-52"/>
                <a:cs typeface="Circe"/>
              </a:rPr>
              <a:t>автор доклада</a:t>
            </a:r>
            <a:endParaRPr lang="en-US" sz="1600" dirty="0">
              <a:solidFill>
                <a:srgbClr val="3A4C27"/>
              </a:solidFill>
              <a:latin typeface="Circe Bold" pitchFamily="34" charset="-52"/>
              <a:cs typeface="Circe"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ctrTitle" hasCustomPrompt="1"/>
          </p:nvPr>
        </p:nvSpPr>
        <p:spPr>
          <a:xfrm>
            <a:off x="496500" y="2252794"/>
            <a:ext cx="7809300" cy="270020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3600"/>
            </a:lvl1pPr>
          </a:lstStyle>
          <a:p>
            <a:pPr algn="l">
              <a:lnSpc>
                <a:spcPts val="3600"/>
              </a:lnSpc>
            </a:pPr>
            <a:r>
              <a:rPr lang="ru-RU" sz="3200" dirty="0" smtClean="0">
                <a:latin typeface="Circe Bold" pitchFamily="34" charset="-52"/>
                <a:cs typeface="Circe"/>
              </a:rPr>
              <a:t>Название доклада</a:t>
            </a:r>
            <a:endParaRPr lang="en-US" sz="3200" dirty="0">
              <a:latin typeface="Circe Bold" pitchFamily="34" charset="-52"/>
              <a:cs typeface="Circe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380013" y="5638800"/>
            <a:ext cx="1651414" cy="566309"/>
          </a:xfrm>
        </p:spPr>
        <p:txBody>
          <a:bodyPr wrap="none">
            <a:sp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email@insysbio.ru</a:t>
            </a:r>
            <a:endParaRPr lang="ru-RU" dirty="0" smtClean="0"/>
          </a:p>
          <a:p>
            <a:pPr lvl="0"/>
            <a:r>
              <a:rPr lang="en-US" dirty="0" smtClean="0"/>
              <a:t>year</a:t>
            </a:r>
            <a:endParaRPr lang="ru-RU" dirty="0" smtClean="0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3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806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15"/>
          <p:cNvSpPr>
            <a:spLocks noGrp="1"/>
          </p:cNvSpPr>
          <p:nvPr>
            <p:ph type="body" sz="quarter" idx="11" hasCustomPrompt="1"/>
          </p:nvPr>
        </p:nvSpPr>
        <p:spPr>
          <a:xfrm>
            <a:off x="508232" y="1295400"/>
            <a:ext cx="8178567" cy="198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Circe"/>
              </a:defRPr>
            </a:lvl1pPr>
          </a:lstStyle>
          <a:p>
            <a:pPr lvl="0"/>
            <a:r>
              <a:rPr lang="ru-RU" sz="1800" dirty="0" smtClean="0">
                <a:latin typeface="Circe"/>
              </a:rPr>
              <a:t>Текст</a:t>
            </a:r>
            <a:endParaRPr lang="ru-RU" dirty="0"/>
          </a:p>
        </p:txBody>
      </p:sp>
      <p:sp>
        <p:nvSpPr>
          <p:cNvPr id="17" name="Текст 13"/>
          <p:cNvSpPr>
            <a:spLocks noGrp="1"/>
          </p:cNvSpPr>
          <p:nvPr>
            <p:ph type="body" sz="quarter" idx="12" hasCustomPrompt="1"/>
          </p:nvPr>
        </p:nvSpPr>
        <p:spPr>
          <a:xfrm>
            <a:off x="468260" y="3791712"/>
            <a:ext cx="8193024" cy="4754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latin typeface="Circe Bold"/>
              </a:defRPr>
            </a:lvl1pPr>
          </a:lstStyle>
          <a:p>
            <a:pPr lvl="0"/>
            <a:r>
              <a:rPr lang="ru-RU" dirty="0" smtClean="0"/>
              <a:t>Заголовок блока</a:t>
            </a:r>
            <a:endParaRPr lang="ru-RU" dirty="0"/>
          </a:p>
        </p:txBody>
      </p:sp>
      <p:sp>
        <p:nvSpPr>
          <p:cNvPr id="20" name="Текст 19"/>
          <p:cNvSpPr>
            <a:spLocks noGrp="1"/>
          </p:cNvSpPr>
          <p:nvPr>
            <p:ph type="body" sz="quarter" idx="13" hasCustomPrompt="1"/>
          </p:nvPr>
        </p:nvSpPr>
        <p:spPr>
          <a:xfrm>
            <a:off x="491455" y="4343400"/>
            <a:ext cx="8153400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Circe"/>
              </a:defRPr>
            </a:lvl1pPr>
          </a:lstStyle>
          <a:p>
            <a:pPr lvl="0"/>
            <a:r>
              <a:rPr lang="ru-RU" dirty="0" smtClean="0"/>
              <a:t>Текст минорного блока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pic>
        <p:nvPicPr>
          <p:cNvPr id="1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Прямоугольник 9"/>
          <p:cNvSpPr/>
          <p:nvPr userDrawn="1"/>
        </p:nvSpPr>
        <p:spPr>
          <a:xfrm>
            <a:off x="8515350" y="0"/>
            <a:ext cx="628650" cy="391886"/>
          </a:xfrm>
          <a:prstGeom prst="rect">
            <a:avLst/>
          </a:prstGeom>
          <a:solidFill>
            <a:srgbClr val="79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515350" y="91670"/>
            <a:ext cx="6286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95460803-8276-4084-B516-FC5082BA3DC8}" type="slidenum">
              <a:rPr lang="en-US" sz="1400" smtClean="0">
                <a:solidFill>
                  <a:schemeClr val="bg1"/>
                </a:solidFill>
                <a:latin typeface="Circe Bold" pitchFamily="34" charset="-52"/>
              </a:rPr>
              <a:pPr algn="ctr"/>
              <a:t>‹#›</a:t>
            </a:fld>
            <a:endParaRPr lang="en-US" sz="1400" dirty="0">
              <a:solidFill>
                <a:schemeClr val="bg1"/>
              </a:solidFill>
              <a:latin typeface="Circe 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4304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15"/>
          <p:cNvSpPr>
            <a:spLocks noGrp="1"/>
          </p:cNvSpPr>
          <p:nvPr>
            <p:ph type="body" sz="quarter" idx="11" hasCustomPrompt="1"/>
          </p:nvPr>
        </p:nvSpPr>
        <p:spPr>
          <a:xfrm>
            <a:off x="508232" y="1295400"/>
            <a:ext cx="8178567" cy="198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Circe"/>
              </a:defRPr>
            </a:lvl1pPr>
          </a:lstStyle>
          <a:p>
            <a:pPr lvl="0"/>
            <a:r>
              <a:rPr lang="ru-RU" sz="1800" dirty="0" smtClean="0">
                <a:latin typeface="Circe"/>
              </a:rPr>
              <a:t>Текст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 hasCustomPrompt="1"/>
          </p:nvPr>
        </p:nvSpPr>
        <p:spPr>
          <a:xfrm>
            <a:off x="1828800" y="3429000"/>
            <a:ext cx="563880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 dirty="0" smtClean="0"/>
              <a:t>Рисунок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5257800"/>
            <a:ext cx="5638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Circe"/>
              </a:defRPr>
            </a:lvl1pPr>
          </a:lstStyle>
          <a:p>
            <a:pPr lvl="0"/>
            <a:r>
              <a:rPr lang="ru-RU" dirty="0" smtClean="0"/>
              <a:t>Подпись к рисунку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 userDrawn="1"/>
        </p:nvSpPr>
        <p:spPr>
          <a:xfrm>
            <a:off x="8515350" y="0"/>
            <a:ext cx="628650" cy="391886"/>
          </a:xfrm>
          <a:prstGeom prst="rect">
            <a:avLst/>
          </a:prstGeom>
          <a:solidFill>
            <a:srgbClr val="79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 userDrawn="1"/>
        </p:nvSpPr>
        <p:spPr>
          <a:xfrm>
            <a:off x="8515350" y="91670"/>
            <a:ext cx="6286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95460803-8276-4084-B516-FC5082BA3DC8}" type="slidenum">
              <a:rPr lang="en-US" sz="1400" smtClean="0">
                <a:solidFill>
                  <a:schemeClr val="bg1"/>
                </a:solidFill>
                <a:latin typeface="Circe Bold" pitchFamily="34" charset="-52"/>
              </a:rPr>
              <a:pPr algn="ctr"/>
              <a:t>‹#›</a:t>
            </a:fld>
            <a:endParaRPr lang="en-US" sz="1400" dirty="0">
              <a:solidFill>
                <a:schemeClr val="bg1"/>
              </a:solidFill>
              <a:latin typeface="Circe 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3072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15"/>
          <p:cNvSpPr>
            <a:spLocks noGrp="1"/>
          </p:cNvSpPr>
          <p:nvPr>
            <p:ph type="body" sz="quarter" idx="11" hasCustomPrompt="1"/>
          </p:nvPr>
        </p:nvSpPr>
        <p:spPr>
          <a:xfrm>
            <a:off x="508232" y="1295400"/>
            <a:ext cx="8178567" cy="198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Circe"/>
              </a:defRPr>
            </a:lvl1pPr>
          </a:lstStyle>
          <a:p>
            <a:pPr lvl="0"/>
            <a:r>
              <a:rPr lang="ru-RU" sz="1800" dirty="0" smtClean="0">
                <a:latin typeface="Circe"/>
              </a:rPr>
              <a:t>Текст</a:t>
            </a:r>
            <a:endParaRPr lang="ru-RU" dirty="0"/>
          </a:p>
        </p:txBody>
      </p:sp>
      <p:sp>
        <p:nvSpPr>
          <p:cNvPr id="10" name="Текст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5488" y="3657600"/>
            <a:ext cx="8193024" cy="4754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latin typeface="Circe Bold"/>
              </a:defRPr>
            </a:lvl1pPr>
          </a:lstStyle>
          <a:p>
            <a:pPr lvl="0"/>
            <a:r>
              <a:rPr lang="ru-RU" dirty="0" smtClean="0"/>
              <a:t>Заголовок списка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343400"/>
            <a:ext cx="8229600" cy="2209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Tx/>
              <a:buChar char="—"/>
              <a:defRPr sz="1800" baseline="0">
                <a:latin typeface="Circe"/>
              </a:defRPr>
            </a:lvl1pPr>
          </a:lstStyle>
          <a:p>
            <a:pPr lvl="0"/>
            <a:r>
              <a:rPr lang="ru-RU" dirty="0" smtClean="0"/>
              <a:t>Элемент списка.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 userDrawn="1"/>
        </p:nvSpPr>
        <p:spPr>
          <a:xfrm>
            <a:off x="8515350" y="3449"/>
            <a:ext cx="628650" cy="391886"/>
          </a:xfrm>
          <a:prstGeom prst="rect">
            <a:avLst/>
          </a:prstGeom>
          <a:solidFill>
            <a:srgbClr val="79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 userDrawn="1"/>
        </p:nvSpPr>
        <p:spPr>
          <a:xfrm>
            <a:off x="8515350" y="91670"/>
            <a:ext cx="6286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95460803-8276-4084-B516-FC5082BA3DC8}" type="slidenum">
              <a:rPr lang="en-US" sz="1400" smtClean="0">
                <a:solidFill>
                  <a:schemeClr val="bg1"/>
                </a:solidFill>
                <a:latin typeface="Circe Bold" pitchFamily="34" charset="-52"/>
              </a:rPr>
              <a:pPr algn="ctr"/>
              <a:t>‹#›</a:t>
            </a:fld>
            <a:endParaRPr lang="en-US" sz="1400" dirty="0">
              <a:solidFill>
                <a:schemeClr val="bg1"/>
              </a:solidFill>
              <a:latin typeface="Circe 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9764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15"/>
          <p:cNvSpPr>
            <a:spLocks noGrp="1"/>
          </p:cNvSpPr>
          <p:nvPr>
            <p:ph type="body" sz="quarter" idx="11" hasCustomPrompt="1"/>
          </p:nvPr>
        </p:nvSpPr>
        <p:spPr>
          <a:xfrm>
            <a:off x="508232" y="1295400"/>
            <a:ext cx="8178567" cy="198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Circe"/>
              </a:defRPr>
            </a:lvl1pPr>
          </a:lstStyle>
          <a:p>
            <a:pPr lvl="0"/>
            <a:r>
              <a:rPr lang="ru-RU" sz="1800" dirty="0" smtClean="0">
                <a:latin typeface="Circe"/>
              </a:rPr>
              <a:t>Текст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64520384"/>
              </p:ext>
            </p:extLst>
          </p:nvPr>
        </p:nvGraphicFramePr>
        <p:xfrm>
          <a:off x="1371600" y="3581400"/>
          <a:ext cx="6096000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 userDrawn="1"/>
        </p:nvSpPr>
        <p:spPr>
          <a:xfrm>
            <a:off x="8515350" y="0"/>
            <a:ext cx="628650" cy="391886"/>
          </a:xfrm>
          <a:prstGeom prst="rect">
            <a:avLst/>
          </a:prstGeom>
          <a:solidFill>
            <a:srgbClr val="79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 userDrawn="1"/>
        </p:nvSpPr>
        <p:spPr>
          <a:xfrm>
            <a:off x="8514651" y="91670"/>
            <a:ext cx="6286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95460803-8276-4084-B516-FC5082BA3DC8}" type="slidenum">
              <a:rPr lang="en-US" sz="1400" smtClean="0">
                <a:solidFill>
                  <a:schemeClr val="bg1"/>
                </a:solidFill>
                <a:latin typeface="Circe Bold" pitchFamily="34" charset="-52"/>
              </a:rPr>
              <a:pPr algn="ctr"/>
              <a:t>‹#›</a:t>
            </a:fld>
            <a:endParaRPr lang="en-US" sz="1400" dirty="0">
              <a:solidFill>
                <a:schemeClr val="bg1"/>
              </a:solidFill>
              <a:latin typeface="Circe 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9125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 userDrawn="1"/>
        </p:nvSpPr>
        <p:spPr>
          <a:xfrm>
            <a:off x="496499" y="670221"/>
            <a:ext cx="8115237" cy="5280203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600"/>
              </a:lnSpc>
            </a:pPr>
            <a:r>
              <a:rPr lang="ru-RU" dirty="0" smtClean="0">
                <a:latin typeface="Circe Bold" pitchFamily="34" charset="-52"/>
                <a:cs typeface="Circe"/>
              </a:rPr>
              <a:t>Спасибо </a:t>
            </a:r>
            <a:endParaRPr lang="en-US" dirty="0" smtClean="0">
              <a:latin typeface="Circe Bold" pitchFamily="34" charset="-52"/>
              <a:cs typeface="Circe"/>
            </a:endParaRPr>
          </a:p>
          <a:p>
            <a:pPr>
              <a:lnSpc>
                <a:spcPts val="4600"/>
              </a:lnSpc>
            </a:pPr>
            <a:r>
              <a:rPr lang="ru-RU" dirty="0" smtClean="0">
                <a:latin typeface="Circe Bold" pitchFamily="34" charset="-52"/>
                <a:cs typeface="Circe"/>
              </a:rPr>
              <a:t>за внимание</a:t>
            </a:r>
            <a:endParaRPr lang="en-US" dirty="0">
              <a:latin typeface="Circe Bold" pitchFamily="34" charset="-52"/>
              <a:cs typeface="Circe"/>
            </a:endParaRP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2004" y="5802717"/>
            <a:ext cx="609430" cy="241912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Прямоугольник 10"/>
          <p:cNvSpPr/>
          <p:nvPr userDrawn="1"/>
        </p:nvSpPr>
        <p:spPr>
          <a:xfrm>
            <a:off x="8515350" y="0"/>
            <a:ext cx="628650" cy="391886"/>
          </a:xfrm>
          <a:prstGeom prst="rect">
            <a:avLst/>
          </a:prstGeom>
          <a:solidFill>
            <a:srgbClr val="79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515350" y="91670"/>
            <a:ext cx="6286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95460803-8276-4084-B516-FC5082BA3DC8}" type="slidenum">
              <a:rPr lang="en-US" sz="1400" smtClean="0">
                <a:solidFill>
                  <a:schemeClr val="bg1"/>
                </a:solidFill>
                <a:latin typeface="Circe Bold" pitchFamily="34" charset="-52"/>
              </a:rPr>
              <a:pPr algn="ctr"/>
              <a:t>‹#›</a:t>
            </a:fld>
            <a:endParaRPr lang="en-US" sz="1400" dirty="0">
              <a:solidFill>
                <a:schemeClr val="bg1"/>
              </a:solidFill>
              <a:latin typeface="Circe 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8373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39188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776" y="667512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493776" y="129844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Список</a:t>
            </a:r>
            <a:endParaRPr lang="ru-RU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42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1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chemeClr val="tx1"/>
          </a:solidFill>
          <a:latin typeface="Circe Bold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spcBef>
          <a:spcPct val="20000"/>
        </a:spcBef>
        <a:buFontTx/>
        <a:buChar char="—"/>
        <a:defRPr sz="1800" kern="1200">
          <a:solidFill>
            <a:schemeClr val="tx1"/>
          </a:solidFill>
          <a:latin typeface="Circe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457200" y="5181600"/>
            <a:ext cx="1620169" cy="349702"/>
          </a:xfrm>
        </p:spPr>
        <p:txBody>
          <a:bodyPr/>
          <a:lstStyle/>
          <a:p>
            <a:r>
              <a:rPr lang="en-US" dirty="0" smtClean="0"/>
              <a:t>Oleg </a:t>
            </a:r>
            <a:r>
              <a:rPr lang="en-US" dirty="0" err="1" smtClean="0"/>
              <a:t>Demin</a:t>
            </a:r>
            <a:r>
              <a:rPr lang="en-US" dirty="0" smtClean="0"/>
              <a:t> Jr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496500" y="2252794"/>
            <a:ext cx="7809300" cy="16231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Exploration of role </a:t>
            </a:r>
            <a:r>
              <a:rPr lang="en-US" dirty="0"/>
              <a:t>of immune response </a:t>
            </a:r>
            <a:r>
              <a:rPr lang="en-US" dirty="0" smtClean="0"/>
              <a:t>in </a:t>
            </a:r>
            <a:r>
              <a:rPr lang="en-US" dirty="0"/>
              <a:t>treatment efficacy of HCV patients with combinations of direct antiviral </a:t>
            </a:r>
            <a:r>
              <a:rPr lang="en-US" dirty="0" smtClean="0"/>
              <a:t>agents</a:t>
            </a:r>
            <a:endParaRPr lang="ru-RU" dirty="0"/>
          </a:p>
        </p:txBody>
      </p:sp>
      <p:sp>
        <p:nvSpPr>
          <p:cNvPr id="8" name="Текст 3"/>
          <p:cNvSpPr txBox="1">
            <a:spLocks/>
          </p:cNvSpPr>
          <p:nvPr/>
        </p:nvSpPr>
        <p:spPr>
          <a:xfrm>
            <a:off x="380013" y="5638800"/>
            <a:ext cx="1944763" cy="307777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/>
                </a:solidFill>
                <a:latin typeface="Circe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solidFill>
                  <a:srgbClr val="20203C"/>
                </a:solidFill>
              </a:rPr>
              <a:t>Laboratory </a:t>
            </a:r>
            <a:r>
              <a:rPr lang="el-GR" b="1" smtClean="0">
                <a:solidFill>
                  <a:srgbClr val="20203C"/>
                </a:solidFill>
              </a:rPr>
              <a:t>α</a:t>
            </a:r>
            <a:r>
              <a:rPr lang="en-US" b="1" smtClean="0">
                <a:solidFill>
                  <a:srgbClr val="20203C"/>
                </a:solidFill>
              </a:rPr>
              <a:t> [Alpha]</a:t>
            </a:r>
            <a:endParaRPr lang="ru-RU" b="1" dirty="0">
              <a:solidFill>
                <a:srgbClr val="20203C"/>
              </a:solidFill>
              <a:latin typeface="Circe Bold"/>
            </a:endParaRPr>
          </a:p>
        </p:txBody>
      </p:sp>
    </p:spTree>
    <p:extLst>
      <p:ext uri="{BB962C8B-B14F-4D97-AF65-F5344CB8AC3E}">
        <p14:creationId xmlns:p14="http://schemas.microsoft.com/office/powerpoint/2010/main" val="103925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0" y="953494"/>
            <a:ext cx="9050866" cy="119924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data of change in MDSC (myeloid derived suppressor cells) was used for validation.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MDSC_change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1/</a:t>
            </a:r>
            <a:r>
              <a:rPr lang="en-US" sz="1600" dirty="0" err="1" smtClean="0"/>
              <a:t>IR_function</a:t>
            </a:r>
            <a:r>
              <a:rPr lang="en-US" sz="16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MDSC is CD4 and CD8 suppressor  cells, that is why their change is opposite to CD8 and CD4 T cells.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606799" y="2166391"/>
            <a:ext cx="1583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Treatment: </a:t>
            </a:r>
          </a:p>
          <a:p>
            <a:r>
              <a:rPr lang="en-US" dirty="0" smtClean="0"/>
              <a:t>PI2a + ribavirin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302001" y="3041298"/>
            <a:ext cx="233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 describe data the delay in immune response activation was introduced. The parameters of delay were fitted against data on CD8 T cells. That is why there is lag in MDSC decrease simulation.</a:t>
            </a:r>
            <a:endParaRPr lang="ru-RU" sz="1600" dirty="0"/>
          </a:p>
        </p:txBody>
      </p:sp>
      <p:pic>
        <p:nvPicPr>
          <p:cNvPr id="3074" name="Picture 2" descr="C:\Work\01_HCV_2012_04\Work\04_HCV_with_DAA\2015_08_16_hcv_rpd_model_v_23_1_4_avrdose_3sd\figures\fitting_validation_immune_response\validation_fitting_hcv_curve_1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8847"/>
            <a:ext cx="3276600" cy="162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Work\01_HCV_2012_04\Work\04_HCV_with_DAA\2015_08_16_hcv_rpd_model_v_23_1_4_avrdose_3sd\figures\fitting_validation_immune_response\validation_mdsc_curve_3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13366"/>
            <a:ext cx="3276600" cy="162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Work\01_HCV_2012_04\Work\04_HCV_with_DAA\2015_08_16_hcv_rpd_model_v_23_1_4_avrdose_3sd\figures\fitting_validation_immune_response\validation_fitting_hcv_curve_5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266" y="2288848"/>
            <a:ext cx="3276600" cy="162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Work\01_HCV_2012_04\Work\04_HCV_with_DAA\2015_08_16_hcv_rpd_model_v_23_1_4_avrdose_3sd\figures\fitting_validation_immune_response\validation_mdsc_curve_6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266" y="3913365"/>
            <a:ext cx="3276600" cy="162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339704" y="268405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irce"/>
              </a:rPr>
              <a:t>fitting</a:t>
            </a:r>
            <a:endParaRPr lang="ru-RU" sz="1400" dirty="0">
              <a:solidFill>
                <a:srgbClr val="FF0000"/>
              </a:solidFill>
              <a:latin typeface="Circe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58370" y="2504945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irce"/>
              </a:rPr>
              <a:t>fitting</a:t>
            </a:r>
            <a:endParaRPr lang="ru-RU" sz="1400" dirty="0">
              <a:solidFill>
                <a:srgbClr val="FF0000"/>
              </a:solidFill>
              <a:latin typeface="Circe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75396" y="4363597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irce"/>
              </a:rPr>
              <a:t>validation</a:t>
            </a:r>
            <a:endParaRPr lang="ru-RU" sz="1400" dirty="0">
              <a:solidFill>
                <a:srgbClr val="0000FF"/>
              </a:solidFill>
              <a:latin typeface="Circ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71283" y="4040082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irce"/>
              </a:rPr>
              <a:t>validation</a:t>
            </a:r>
            <a:endParaRPr lang="ru-RU" sz="1400" dirty="0">
              <a:solidFill>
                <a:srgbClr val="0000FF"/>
              </a:solidFill>
              <a:latin typeface="Circe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95867" y="2464094"/>
            <a:ext cx="1998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Mol</a:t>
            </a:r>
            <a:r>
              <a:rPr lang="en-US" sz="1000" dirty="0"/>
              <a:t> Cells. 2014 Jan;37(1):66-73. </a:t>
            </a:r>
            <a:endParaRPr lang="ru-RU" sz="10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468570" y="4072349"/>
            <a:ext cx="1998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Mol</a:t>
            </a:r>
            <a:r>
              <a:rPr lang="en-US" sz="1000" dirty="0"/>
              <a:t> Cells. 2014 Jan;37(1):66-73. </a:t>
            </a:r>
            <a:endParaRPr lang="ru-RU" sz="1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640770" y="5026500"/>
            <a:ext cx="23508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J </a:t>
            </a:r>
            <a:r>
              <a:rPr lang="en-US" sz="1000" dirty="0" err="1"/>
              <a:t>Clin</a:t>
            </a:r>
            <a:r>
              <a:rPr lang="en-US" sz="1000" dirty="0"/>
              <a:t> </a:t>
            </a:r>
            <a:r>
              <a:rPr lang="en-US" sz="1000" dirty="0" err="1"/>
              <a:t>Immunol</a:t>
            </a:r>
            <a:r>
              <a:rPr lang="en-US" sz="1000" dirty="0"/>
              <a:t>. 2013 May;33(4):798-808. </a:t>
            </a:r>
            <a:endParaRPr lang="ru-RU" sz="1000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6728339" y="3172299"/>
            <a:ext cx="23508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J </a:t>
            </a:r>
            <a:r>
              <a:rPr lang="en-US" sz="1000" dirty="0" err="1"/>
              <a:t>Clin</a:t>
            </a:r>
            <a:r>
              <a:rPr lang="en-US" sz="1000" dirty="0"/>
              <a:t> </a:t>
            </a:r>
            <a:r>
              <a:rPr lang="en-US" sz="1000" dirty="0" err="1"/>
              <a:t>Immunol</a:t>
            </a:r>
            <a:r>
              <a:rPr lang="en-US" sz="1000" dirty="0"/>
              <a:t>. 2013 May;33(4):798-808. </a:t>
            </a:r>
            <a:endParaRPr lang="ru-RU" sz="1000" dirty="0"/>
          </a:p>
        </p:txBody>
      </p:sp>
      <p:sp>
        <p:nvSpPr>
          <p:cNvPr id="18" name="Заголовок 3"/>
          <p:cNvSpPr txBox="1">
            <a:spLocks/>
          </p:cNvSpPr>
          <p:nvPr/>
        </p:nvSpPr>
        <p:spPr>
          <a:xfrm>
            <a:off x="3149590" y="-38100"/>
            <a:ext cx="545142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1"/>
                </a:solidFill>
                <a:latin typeface="Circe Bold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rgbClr val="C00000"/>
                </a:solidFill>
              </a:rPr>
              <a:t>Validation of immune response</a:t>
            </a:r>
            <a:endParaRPr lang="ru-RU" sz="1800" b="1" dirty="0">
              <a:solidFill>
                <a:srgbClr val="C00000"/>
              </a:solidFill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V="1">
            <a:off x="746113" y="3115348"/>
            <a:ext cx="2390836" cy="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84638" y="2927850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LLOQ</a:t>
            </a:r>
            <a:endParaRPr lang="ru-RU" sz="1000" b="1" dirty="0">
              <a:solidFill>
                <a:srgbClr val="FF0000"/>
              </a:solidFill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V="1">
            <a:off x="6562952" y="2936759"/>
            <a:ext cx="2390836" cy="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01477" y="2749261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LLOQ</a:t>
            </a:r>
            <a:endParaRPr lang="ru-RU" sz="1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174" y="5880078"/>
            <a:ext cx="8954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Conclusions:</a:t>
            </a:r>
            <a:r>
              <a:rPr lang="en-US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HPLF model was developed, calibrated and validated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It can be applied to describe DAAs and PD-1 effect and to address questions of the project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79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87885" y="668731"/>
            <a:ext cx="7359326" cy="3135807"/>
            <a:chOff x="215181" y="1820233"/>
            <a:chExt cx="6238876" cy="2516577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15181" y="1989510"/>
              <a:ext cx="6238876" cy="2347300"/>
              <a:chOff x="250806" y="4379395"/>
              <a:chExt cx="6238876" cy="2347300"/>
            </a:xfrm>
          </p:grpSpPr>
          <p:pic>
            <p:nvPicPr>
              <p:cNvPr id="6" name="Picture 2" descr="Z:\работа\HCV_2013_08\Work\For_article\for abbve\model_sceme_new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806" y="4379395"/>
                <a:ext cx="6238876" cy="2347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4868316" y="6357363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solidFill>
                      <a:srgbClr val="FF0000"/>
                    </a:solidFill>
                  </a:rPr>
                  <a:t>IR_function</a:t>
                </a:r>
                <a:endParaRPr lang="ru-RU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" name="Прямая со стрелкой 8"/>
              <p:cNvCxnSpPr>
                <a:stCxn id="7" idx="1"/>
              </p:cNvCxnSpPr>
              <p:nvPr/>
            </p:nvCxnSpPr>
            <p:spPr>
              <a:xfrm flipH="1" flipV="1">
                <a:off x="4436516" y="5833545"/>
                <a:ext cx="431800" cy="70848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>
                <a:stCxn id="7" idx="1"/>
              </p:cNvCxnSpPr>
              <p:nvPr/>
            </p:nvCxnSpPr>
            <p:spPr>
              <a:xfrm flipH="1" flipV="1">
                <a:off x="3208850" y="5833545"/>
                <a:ext cx="1659466" cy="70848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4400891" y="1820233"/>
              <a:ext cx="5597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DAA</a:t>
              </a:r>
              <a:endParaRPr lang="ru-RU" sz="1600" b="1" dirty="0"/>
            </a:p>
          </p:txBody>
        </p:sp>
        <p:cxnSp>
          <p:nvCxnSpPr>
            <p:cNvPr id="11" name="Прямая со стрелкой 10"/>
            <p:cNvCxnSpPr>
              <a:stCxn id="10" idx="1"/>
            </p:cNvCxnSpPr>
            <p:nvPr/>
          </p:nvCxnSpPr>
          <p:spPr>
            <a:xfrm flipH="1">
              <a:off x="3173225" y="1989510"/>
              <a:ext cx="1227666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Текст 1"/>
          <p:cNvSpPr>
            <a:spLocks noGrp="1"/>
          </p:cNvSpPr>
          <p:nvPr>
            <p:ph type="body" sz="quarter" idx="11"/>
          </p:nvPr>
        </p:nvSpPr>
        <p:spPr>
          <a:xfrm>
            <a:off x="1" y="4216021"/>
            <a:ext cx="8911988" cy="234855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17 DAAs were included in the model: </a:t>
            </a:r>
            <a:r>
              <a:rPr lang="en-US" sz="1600" b="1" i="1" dirty="0" err="1" smtClean="0"/>
              <a:t>sofosbuvir</a:t>
            </a:r>
            <a:r>
              <a:rPr lang="en-US" sz="1600" dirty="0" smtClean="0"/>
              <a:t>, </a:t>
            </a:r>
            <a:r>
              <a:rPr lang="en-US" sz="1600" b="1" i="1" dirty="0" err="1" smtClean="0"/>
              <a:t>ledipasvir</a:t>
            </a:r>
            <a:r>
              <a:rPr lang="en-US" sz="1600" dirty="0" smtClean="0"/>
              <a:t>, </a:t>
            </a:r>
            <a:r>
              <a:rPr lang="en-US" sz="1600" b="1" i="1" dirty="0" err="1" smtClean="0"/>
              <a:t>asunapervir</a:t>
            </a:r>
            <a:r>
              <a:rPr lang="en-US" sz="1600" dirty="0" smtClean="0"/>
              <a:t>, </a:t>
            </a:r>
            <a:r>
              <a:rPr lang="en-US" sz="1600" b="1" i="1" dirty="0" err="1" smtClean="0"/>
              <a:t>daclatasvir</a:t>
            </a:r>
            <a:r>
              <a:rPr lang="en-US" sz="1600" dirty="0" smtClean="0"/>
              <a:t>, </a:t>
            </a:r>
            <a:r>
              <a:rPr lang="en-US" sz="1600" b="1" i="1" dirty="0" err="1" smtClean="0"/>
              <a:t>beclabuvir</a:t>
            </a:r>
            <a:r>
              <a:rPr lang="en-US" sz="1600" dirty="0" smtClean="0"/>
              <a:t>, </a:t>
            </a:r>
            <a:r>
              <a:rPr lang="en-US" sz="1600" b="1" i="1" dirty="0" err="1" smtClean="0"/>
              <a:t>grazoprevir</a:t>
            </a:r>
            <a:r>
              <a:rPr lang="en-US" sz="1600" dirty="0" smtClean="0"/>
              <a:t>, </a:t>
            </a:r>
            <a:r>
              <a:rPr lang="en-US" sz="1600" b="1" i="1" dirty="0" err="1" smtClean="0"/>
              <a:t>elbasvir</a:t>
            </a:r>
            <a:r>
              <a:rPr lang="en-US" sz="1600" dirty="0" smtClean="0"/>
              <a:t>, </a:t>
            </a:r>
            <a:r>
              <a:rPr lang="en-US" sz="1600" b="1" i="1" dirty="0" smtClean="0"/>
              <a:t>MK-3682</a:t>
            </a:r>
            <a:r>
              <a:rPr lang="en-US" sz="1600" dirty="0" smtClean="0"/>
              <a:t>, </a:t>
            </a:r>
            <a:r>
              <a:rPr lang="en-US" sz="1600" b="1" i="1" dirty="0" err="1" smtClean="0"/>
              <a:t>velpatasvir</a:t>
            </a:r>
            <a:r>
              <a:rPr lang="en-US" sz="1600" b="1" i="1" dirty="0" smtClean="0"/>
              <a:t> (GS-5816)</a:t>
            </a:r>
            <a:r>
              <a:rPr lang="en-US" sz="1600" dirty="0" smtClean="0"/>
              <a:t>, </a:t>
            </a:r>
            <a:r>
              <a:rPr lang="en-US" sz="1600" b="1" i="1" dirty="0" smtClean="0"/>
              <a:t>GS-9669</a:t>
            </a:r>
            <a:r>
              <a:rPr lang="en-US" sz="1600" dirty="0" smtClean="0"/>
              <a:t>, </a:t>
            </a:r>
            <a:r>
              <a:rPr lang="en-US" sz="1600" b="1" i="1" dirty="0" smtClean="0"/>
              <a:t>GS-9857</a:t>
            </a:r>
            <a:r>
              <a:rPr lang="en-US" sz="1600" dirty="0" smtClean="0"/>
              <a:t>, </a:t>
            </a:r>
            <a:r>
              <a:rPr lang="en-US" sz="1600" b="1" i="1" dirty="0" err="1" smtClean="0"/>
              <a:t>vedroprevir</a:t>
            </a:r>
            <a:r>
              <a:rPr lang="en-US" sz="1600" dirty="0" smtClean="0"/>
              <a:t>, </a:t>
            </a:r>
            <a:r>
              <a:rPr lang="en-US" sz="1600" b="1" i="1" dirty="0" smtClean="0"/>
              <a:t>ACH-3102</a:t>
            </a:r>
            <a:r>
              <a:rPr lang="en-US" sz="1600" dirty="0" smtClean="0"/>
              <a:t>, </a:t>
            </a:r>
            <a:r>
              <a:rPr lang="en-US" sz="1600" b="1" i="1" dirty="0" smtClean="0"/>
              <a:t>ACH-3422</a:t>
            </a:r>
            <a:r>
              <a:rPr lang="en-US" sz="1600" dirty="0" smtClean="0"/>
              <a:t>, </a:t>
            </a:r>
            <a:r>
              <a:rPr lang="en-US" sz="1600" b="1" i="1" dirty="0" err="1" smtClean="0"/>
              <a:t>sovaprevir</a:t>
            </a:r>
            <a:r>
              <a:rPr lang="en-US" sz="1600" dirty="0" smtClean="0"/>
              <a:t>, </a:t>
            </a:r>
            <a:r>
              <a:rPr lang="en-US" sz="1600" b="1" i="1" dirty="0" smtClean="0"/>
              <a:t>ABT-493</a:t>
            </a:r>
            <a:r>
              <a:rPr lang="en-US" sz="1600" dirty="0" smtClean="0"/>
              <a:t>, </a:t>
            </a:r>
            <a:r>
              <a:rPr lang="en-US" sz="1600" b="1" i="1" dirty="0" smtClean="0"/>
              <a:t>ABT-530</a:t>
            </a:r>
            <a:r>
              <a:rPr lang="en-US" sz="16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Depending on DAA type their effect on HCV production is described by either </a:t>
            </a:r>
            <a:r>
              <a:rPr lang="en-US" sz="1600" dirty="0" err="1" smtClean="0"/>
              <a:t>Emax</a:t>
            </a:r>
            <a:r>
              <a:rPr lang="en-US" sz="1600" dirty="0" smtClean="0"/>
              <a:t> model or </a:t>
            </a:r>
            <a:r>
              <a:rPr lang="en-US" sz="1600" dirty="0" err="1" smtClean="0"/>
              <a:t>Emax</a:t>
            </a:r>
            <a:r>
              <a:rPr lang="en-US" sz="1600" dirty="0" smtClean="0"/>
              <a:t> model with additional variable/compartment responsible for complex PK/PD relationships</a:t>
            </a:r>
            <a:endParaRPr 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14" name="Заголовок 3"/>
          <p:cNvSpPr txBox="1">
            <a:spLocks/>
          </p:cNvSpPr>
          <p:nvPr/>
        </p:nvSpPr>
        <p:spPr>
          <a:xfrm>
            <a:off x="3190875" y="-38100"/>
            <a:ext cx="559871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1"/>
                </a:solidFill>
                <a:latin typeface="Circe Bold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rgbClr val="C00000"/>
                </a:solidFill>
              </a:rPr>
              <a:t>Implementation of DAAs in model</a:t>
            </a:r>
            <a:endParaRPr lang="ru-RU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4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>
          <a:xfrm>
            <a:off x="1" y="544756"/>
            <a:ext cx="9143999" cy="94283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DAA PK and available data on “</a:t>
            </a:r>
            <a:r>
              <a:rPr lang="en-US" sz="1600" i="1" dirty="0" smtClean="0"/>
              <a:t>PK drug-drug interactions</a:t>
            </a:r>
            <a:r>
              <a:rPr lang="en-US" sz="1600" dirty="0" smtClean="0"/>
              <a:t>” were reproduced in the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efficacy parameters of each DAA were fitted against data on HCV decline during </a:t>
            </a:r>
            <a:r>
              <a:rPr lang="en-US" sz="1600" b="1" i="1" dirty="0" smtClean="0"/>
              <a:t>monotherapy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u="sng" dirty="0" smtClean="0"/>
              <a:t>Only GT1</a:t>
            </a:r>
            <a:r>
              <a:rPr lang="en-US" sz="1600" dirty="0" smtClean="0"/>
              <a:t> data was used. </a:t>
            </a:r>
            <a:endParaRPr lang="ru-RU" sz="1600" dirty="0"/>
          </a:p>
        </p:txBody>
      </p:sp>
      <p:pic>
        <p:nvPicPr>
          <p:cNvPr id="4098" name="Picture 2" descr="C:\Work\01_HCV_2012_04\Work\04_HCV_with_DAA\2015_08_16_hcv_rpd_model_v_23_1_4_avrdose_3sd\figures\fitting_apd\bcv_100mg_qd_curve_1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621" y="4224774"/>
            <a:ext cx="2950103" cy="169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1797" y="4116307"/>
            <a:ext cx="1762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 mg SD </a:t>
            </a:r>
            <a:r>
              <a:rPr lang="en-US" sz="1400" dirty="0" err="1" smtClean="0"/>
              <a:t>beclabuvir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59672" y="4994281"/>
            <a:ext cx="12977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Antimicrob</a:t>
            </a:r>
            <a:r>
              <a:rPr lang="en-US" sz="1000" dirty="0"/>
              <a:t> Agents </a:t>
            </a:r>
            <a:r>
              <a:rPr lang="en-US" sz="1000" dirty="0" err="1"/>
              <a:t>Chemother</a:t>
            </a:r>
            <a:r>
              <a:rPr lang="en-US" sz="1000" dirty="0"/>
              <a:t>. 2014 Jun;58(6):3496-503. </a:t>
            </a:r>
            <a:endParaRPr lang="ru-RU" sz="1000" dirty="0"/>
          </a:p>
        </p:txBody>
      </p:sp>
      <p:pic>
        <p:nvPicPr>
          <p:cNvPr id="4099" name="Picture 3" descr="C:\Work\01_HCV_2012_04\Work\04_HCV_with_DAA\2015_08_16_hcv_rpd_model_v_23_1_4_avrdose_3sd\figures\fitting_apd\dcv_30mg_bid_curve_6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50" y="2313126"/>
            <a:ext cx="2949974" cy="169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230803" y="2691780"/>
            <a:ext cx="2286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Hepatology. 2011 Dec;54(6):1956-65. </a:t>
            </a:r>
            <a:endParaRPr lang="ru-RU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40576" y="2205207"/>
            <a:ext cx="2872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30 mg BID (during 7 days) </a:t>
            </a:r>
            <a:r>
              <a:rPr lang="en-US" sz="1400" dirty="0" err="1" smtClean="0"/>
              <a:t>daclatasvir</a:t>
            </a:r>
            <a:endParaRPr lang="ru-RU" sz="1400" dirty="0"/>
          </a:p>
        </p:txBody>
      </p:sp>
      <p:pic>
        <p:nvPicPr>
          <p:cNvPr id="4100" name="Picture 4" descr="C:\Work\01_HCV_2012_04\Work\04_HCV_with_DAA\2015_08_16_hcv_rpd_model_v_23_1_4_avrdose_3sd\figures\fitting_apd\ldv_90mg_qd_curve_6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699" y="2294762"/>
            <a:ext cx="2949974" cy="169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31550" y="2188729"/>
            <a:ext cx="277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60 mg QD (during 3 days) </a:t>
            </a:r>
            <a:r>
              <a:rPr lang="en-US" sz="1400" dirty="0" err="1" smtClean="0"/>
              <a:t>ledipasvir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71114" y="3402461"/>
            <a:ext cx="19466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J </a:t>
            </a:r>
            <a:r>
              <a:rPr lang="en-US" sz="1000" dirty="0" err="1"/>
              <a:t>Hepatol</a:t>
            </a:r>
            <a:r>
              <a:rPr lang="en-US" sz="1000" dirty="0"/>
              <a:t>. 2012 Jul;57(1):24-31. </a:t>
            </a:r>
            <a:endParaRPr lang="ru-RU" sz="1000" dirty="0"/>
          </a:p>
        </p:txBody>
      </p:sp>
      <p:pic>
        <p:nvPicPr>
          <p:cNvPr id="4101" name="Picture 5" descr="C:\Work\01_HCV_2012_04\Work\04_HCV_with_DAA\2015_08_16_hcv_rpd_model_v_23_1_4_avrdose_3sd\figures\fitting_apd\gzr_100mg_qd_curve_2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699" y="4206410"/>
            <a:ext cx="2949974" cy="169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483145" y="4097943"/>
            <a:ext cx="2980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 mg QD (during 7 days) </a:t>
            </a:r>
            <a:r>
              <a:rPr lang="en-US" sz="1400" dirty="0" err="1" smtClean="0"/>
              <a:t>grazoprevir</a:t>
            </a:r>
            <a:endParaRPr lang="ru-RU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234441" y="4618056"/>
            <a:ext cx="11472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Safety and Antiviral Activity of MK-5172, a Next Generation HCV NS3/4A Protease Inhibitor with a Broad HCV Genotypic Activity Spectrum and Potent Activity Against Known Resistance Mutants, in genotype-1 and -3 HCV-Infected Patients. </a:t>
            </a:r>
            <a:r>
              <a:rPr lang="en-US" sz="600" dirty="0" err="1" smtClean="0"/>
              <a:t>HepDART</a:t>
            </a:r>
            <a:r>
              <a:rPr lang="en-US" sz="600" dirty="0" smtClean="0"/>
              <a:t> 2011</a:t>
            </a:r>
            <a:endParaRPr lang="ru-RU" sz="600" dirty="0"/>
          </a:p>
        </p:txBody>
      </p:sp>
      <p:sp>
        <p:nvSpPr>
          <p:cNvPr id="18" name="TextBox 17"/>
          <p:cNvSpPr txBox="1"/>
          <p:nvPr/>
        </p:nvSpPr>
        <p:spPr>
          <a:xfrm>
            <a:off x="2466652" y="261186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irce"/>
              </a:rPr>
              <a:t>fitting</a:t>
            </a:r>
            <a:endParaRPr lang="ru-RU" sz="1400" dirty="0">
              <a:solidFill>
                <a:srgbClr val="FF0000"/>
              </a:solidFill>
              <a:latin typeface="Circe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12582" y="309034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irce"/>
              </a:rPr>
              <a:t>fitting</a:t>
            </a:r>
            <a:endParaRPr lang="ru-RU" sz="1400" dirty="0">
              <a:solidFill>
                <a:srgbClr val="FF0000"/>
              </a:solidFill>
              <a:latin typeface="Circ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02267" y="463642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irce"/>
              </a:rPr>
              <a:t>fitting</a:t>
            </a:r>
            <a:endParaRPr lang="ru-RU" sz="1400" dirty="0">
              <a:solidFill>
                <a:srgbClr val="FF0000"/>
              </a:solidFill>
              <a:latin typeface="Circ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90106" y="4487618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irce"/>
              </a:rPr>
              <a:t>fitting</a:t>
            </a:r>
            <a:endParaRPr lang="ru-RU" sz="1400" dirty="0">
              <a:solidFill>
                <a:srgbClr val="FF0000"/>
              </a:solidFill>
              <a:latin typeface="Circe"/>
            </a:endParaRPr>
          </a:p>
        </p:txBody>
      </p:sp>
      <p:sp>
        <p:nvSpPr>
          <p:cNvPr id="22" name="Заголовок 3"/>
          <p:cNvSpPr txBox="1">
            <a:spLocks/>
          </p:cNvSpPr>
          <p:nvPr/>
        </p:nvSpPr>
        <p:spPr>
          <a:xfrm>
            <a:off x="3149590" y="-38100"/>
            <a:ext cx="545142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1"/>
                </a:solidFill>
                <a:latin typeface="Circe Bold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rgbClr val="C00000"/>
                </a:solidFill>
              </a:rPr>
              <a:t>Calibration of DAAs PK and PD</a:t>
            </a:r>
            <a:endParaRPr lang="ru-RU" sz="1800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4174" y="5880078"/>
            <a:ext cx="8186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Conclusions:</a:t>
            </a:r>
            <a:r>
              <a:rPr lang="en-US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DAAs were implemented in HPLF model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PK/PD parameters of DAAs were identified on the basis of data on monotherapies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14872" y="1819397"/>
            <a:ext cx="80495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EXAMPLES only.  In total </a:t>
            </a:r>
            <a:r>
              <a:rPr lang="en-US" b="1" dirty="0" smtClean="0">
                <a:solidFill>
                  <a:srgbClr val="FF0000"/>
                </a:solidFill>
              </a:rPr>
              <a:t>about 80 </a:t>
            </a:r>
            <a:r>
              <a:rPr lang="en-US" dirty="0" smtClean="0"/>
              <a:t>fitting curves with the same quality is available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74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>
          <a:xfrm>
            <a:off x="25637" y="419100"/>
            <a:ext cx="9042163" cy="159136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data on HCV decline (</a:t>
            </a:r>
            <a:r>
              <a:rPr lang="en-US" sz="1600" u="sng" dirty="0" smtClean="0"/>
              <a:t>GT1 only</a:t>
            </a:r>
            <a:r>
              <a:rPr lang="en-US" sz="1600" dirty="0" smtClean="0"/>
              <a:t>) during combo treatment and data on ALT during monotherapy and combo treatment was used for model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Two types of “</a:t>
            </a:r>
            <a:r>
              <a:rPr lang="en-US" sz="1600" b="1" i="1" dirty="0" smtClean="0"/>
              <a:t>efficacy drug-drug interaction</a:t>
            </a:r>
            <a:r>
              <a:rPr lang="en-US" sz="1600" dirty="0" smtClean="0"/>
              <a:t>” in combo treatments were considered: additive vs synergistic. “Additive” mode corresponds to sum of </a:t>
            </a:r>
            <a:r>
              <a:rPr lang="en-US" sz="1600" dirty="0" err="1" smtClean="0"/>
              <a:t>Emax</a:t>
            </a:r>
            <a:r>
              <a:rPr lang="en-US" sz="1600" dirty="0" smtClean="0"/>
              <a:t> functions for each DAA in combo. “Synergistic” mode corresponds to product of </a:t>
            </a:r>
            <a:r>
              <a:rPr lang="en-US" sz="1600" dirty="0" err="1" smtClean="0"/>
              <a:t>Emax</a:t>
            </a:r>
            <a:r>
              <a:rPr lang="en-US" sz="1600" dirty="0" smtClean="0"/>
              <a:t> functions of drugs in combo treatment</a:t>
            </a:r>
            <a:endParaRPr lang="ru-R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196225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CONCLUSION:</a:t>
            </a:r>
            <a:r>
              <a:rPr lang="en-US" dirty="0" smtClean="0"/>
              <a:t> Only additive effect of DAAs in combination allows to reproduce data on combination therapy.</a:t>
            </a:r>
            <a:endParaRPr lang="ru-RU" dirty="0"/>
          </a:p>
        </p:txBody>
      </p:sp>
      <p:sp>
        <p:nvSpPr>
          <p:cNvPr id="42" name="Заголовок 3"/>
          <p:cNvSpPr txBox="1">
            <a:spLocks/>
          </p:cNvSpPr>
          <p:nvPr/>
        </p:nvSpPr>
        <p:spPr>
          <a:xfrm>
            <a:off x="3149590" y="-38100"/>
            <a:ext cx="545142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1"/>
                </a:solidFill>
                <a:latin typeface="Circe Bold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rgbClr val="C00000"/>
                </a:solidFill>
              </a:rPr>
              <a:t>Validation of DAAs PK and PD</a:t>
            </a:r>
            <a:endParaRPr lang="ru-RU" sz="1800" b="1" dirty="0">
              <a:solidFill>
                <a:srgbClr val="C00000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96169" y="2010469"/>
            <a:ext cx="8844638" cy="4163559"/>
            <a:chOff x="96169" y="1655621"/>
            <a:chExt cx="8844638" cy="4163559"/>
          </a:xfrm>
        </p:grpSpPr>
        <p:pic>
          <p:nvPicPr>
            <p:cNvPr id="5122" name="Picture 2" descr="C:\Work\01_HCV_2012_04\Work\04_HCV_with_DAA\2015_08_16_hcv_rpd_model_v_23_1_4_avrdose_3sd\figures\validation_apd_combo_alt\column_1_2__hcv__sof_rbv.bm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695" y="2125652"/>
              <a:ext cx="2814638" cy="1752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3" name="Picture 3" descr="C:\Work\01_HCV_2012_04\Work\04_HCV_with_DAA\2015_08_16_hcv_rpd_model_v_23_1_4_avrdose_3sd\figures\validation_apd_combo_alt\column_3_4__alt__sof_rbv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695" y="3858331"/>
              <a:ext cx="2814638" cy="1752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C:\Work\01_HCV_2012_04\Work\04_HCV_with_DAA\2015_08_16_hcv_rpd_model_v_23_1_4_avrdose_3sd\figures\validation_apd_combo_alt\column_13_15_16__hcv__sof_ldv.bm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9768" y="2125652"/>
              <a:ext cx="2814637" cy="1752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5" name="Picture 5" descr="C:\Work\01_HCV_2012_04\Work\04_HCV_with_DAA\2015_08_16_hcv_rpd_model_v_23_1_4_avrdose_3sd\figures\validation_apd_combo_alt\column_35__hcv__gzr_ebr.bm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9767" y="3877723"/>
              <a:ext cx="2814637" cy="1752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C:\Work\01_HCV_2012_04\Work\04_HCV_with_DAA\2015_08_16_hcv_rpd_model_v_23_1_4_avrdose_3sd\figures\validation_apd_combo_alt\column_36__alt__gzr.bmp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6169" y="2125652"/>
              <a:ext cx="2814638" cy="1752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7" name="Picture 7" descr="C:\Work\01_HCV_2012_04\Work\04_HCV_with_DAA\2015_08_16_hcv_rpd_model_v_23_1_4_avrdose_3sd\figures\validation_apd_combo_alt\column_41__alt__gzr.bmp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6168" y="3877724"/>
              <a:ext cx="2814638" cy="1752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3759204" y="2479573"/>
              <a:ext cx="223520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/>
                <a:t>Lancet. 2014 Feb 8;383(9916):515-23. </a:t>
              </a:r>
              <a:endParaRPr lang="ru-RU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57043" y="2026555"/>
              <a:ext cx="2537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400 mg QD SOF + 60 mg QD LDV</a:t>
              </a:r>
              <a:endParaRPr lang="ru-RU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9070" y="2036442"/>
              <a:ext cx="3173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400 mg QD SOF + 800-1200 mg daily RBV</a:t>
              </a:r>
              <a:endParaRPr lang="ru-RU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169" y="3733789"/>
              <a:ext cx="3173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400 mg QD SOF + 800-1200 mg daily RBV</a:t>
              </a:r>
              <a:endParaRPr lang="ru-RU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57043" y="3759188"/>
              <a:ext cx="2547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100 mg QD GZR + 50 mg QD EBR</a:t>
              </a:r>
              <a:endParaRPr lang="ru-RU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59523" y="2026555"/>
              <a:ext cx="12410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50 mg QD GZR</a:t>
              </a:r>
              <a:endParaRPr lang="ru-RU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59522" y="3759188"/>
              <a:ext cx="1332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800 mg QD GZR</a:t>
              </a:r>
              <a:endParaRPr lang="ru-RU" sz="1400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67602" y="2207836"/>
              <a:ext cx="147320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" dirty="0"/>
                <a:t>Safety and Antiviral Activity of MK-5172, a Next Generation HCV NS3/4a Protease Inhibitor with a Broad HCV Genotypic Activity Spectrum and Potent Activity Against Known Resistance Mutants, in Genotype 1 and 3 HCV-Infected Patients</a:t>
              </a:r>
              <a:r>
                <a:rPr lang="en-US" sz="600" dirty="0" smtClean="0"/>
                <a:t>. AASLD 2011</a:t>
              </a:r>
              <a:endParaRPr lang="ru-RU" sz="600" dirty="0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7467602" y="4022678"/>
              <a:ext cx="147320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" dirty="0"/>
                <a:t>Safety and Antiviral Activity of MK-5172, a Next Generation HCV NS3/4a Protease Inhibitor with a Broad HCV Genotypic Activity Spectrum and Potent Activity Against Known Resistance Mutants, in Genotype 1 and 3 HCV-Infected Patients</a:t>
              </a:r>
              <a:r>
                <a:rPr lang="en-US" sz="600" dirty="0" smtClean="0"/>
                <a:t>. AASLD 2011</a:t>
              </a:r>
              <a:endParaRPr lang="ru-RU" sz="600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3628271" y="4066965"/>
              <a:ext cx="220503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/>
                <a:t>High Efficacy and Safety of the All-Oral Combination Regimen, MK-5172 / MK-8742 ± RBV for 12 Weeks in HCV Genotype 1 Infected Patients: The C-WORTHY Study</a:t>
              </a:r>
              <a:r>
                <a:rPr lang="en-US" sz="700" dirty="0" smtClean="0"/>
                <a:t>.  APASL 2014</a:t>
              </a:r>
              <a:endParaRPr lang="ru-RU" sz="700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632914" y="3374300"/>
              <a:ext cx="228600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/>
                <a:t>N </a:t>
              </a:r>
              <a:r>
                <a:rPr lang="en-US" sz="1000" dirty="0" err="1"/>
                <a:t>Engl</a:t>
              </a:r>
              <a:r>
                <a:rPr lang="en-US" sz="1000" dirty="0"/>
                <a:t> J Med. 2013 Jan 3;368(1):34-44. </a:t>
              </a:r>
              <a:endParaRPr lang="ru-RU" sz="1000" dirty="0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730776" y="4041566"/>
              <a:ext cx="228600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/>
                <a:t>N </a:t>
              </a:r>
              <a:r>
                <a:rPr lang="en-US" sz="1000" dirty="0" err="1"/>
                <a:t>Engl</a:t>
              </a:r>
              <a:r>
                <a:rPr lang="en-US" sz="1000" dirty="0"/>
                <a:t> J Med. 2013 Jan 3;368(1):34-44. </a:t>
              </a:r>
              <a:endParaRPr lang="ru-RU" sz="1000" dirty="0"/>
            </a:p>
          </p:txBody>
        </p:sp>
        <p:cxnSp>
          <p:nvCxnSpPr>
            <p:cNvPr id="11" name="Прямая соединительная линия 10"/>
            <p:cNvCxnSpPr/>
            <p:nvPr/>
          </p:nvCxnSpPr>
          <p:spPr>
            <a:xfrm flipV="1">
              <a:off x="625940" y="2785524"/>
              <a:ext cx="2390836" cy="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V="1">
              <a:off x="3530305" y="2937924"/>
              <a:ext cx="2390836" cy="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 flipV="1">
              <a:off x="3535371" y="4969924"/>
              <a:ext cx="2390836" cy="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493363" y="2488040"/>
              <a:ext cx="4683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LLOQ</a:t>
              </a:r>
              <a:endParaRPr lang="ru-RU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68830" y="2750426"/>
              <a:ext cx="4683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LLOQ</a:t>
              </a:r>
              <a:endParaRPr lang="ru-RU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87031" y="4715842"/>
              <a:ext cx="4683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LLOQ</a:t>
              </a:r>
              <a:endParaRPr lang="ru-RU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50162" y="5542181"/>
              <a:ext cx="23076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LLOQ = </a:t>
              </a:r>
              <a:r>
                <a:rPr lang="en-US" sz="1200" dirty="0" smtClean="0"/>
                <a:t>Low limit of quantification</a:t>
              </a:r>
              <a:endParaRPr lang="ru-RU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83014" y="4654286"/>
              <a:ext cx="941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  <a:latin typeface="Circe"/>
                </a:rPr>
                <a:t>validation</a:t>
              </a:r>
              <a:endParaRPr lang="ru-RU" sz="1400" dirty="0">
                <a:solidFill>
                  <a:srgbClr val="0000FF"/>
                </a:solidFill>
                <a:latin typeface="Circe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12371" y="2334332"/>
              <a:ext cx="941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  <a:latin typeface="Circe"/>
                </a:rPr>
                <a:t>validation</a:t>
              </a:r>
              <a:endParaRPr lang="ru-RU" sz="1400" dirty="0">
                <a:solidFill>
                  <a:srgbClr val="0000FF"/>
                </a:solidFill>
                <a:latin typeface="Circe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91257" y="3294840"/>
              <a:ext cx="941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  <a:latin typeface="Circe"/>
                </a:rPr>
                <a:t>validation</a:t>
              </a:r>
              <a:endParaRPr lang="ru-RU" sz="1400" dirty="0">
                <a:solidFill>
                  <a:srgbClr val="0000FF"/>
                </a:solidFill>
                <a:latin typeface="Circe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43544" y="5047440"/>
              <a:ext cx="941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  <a:latin typeface="Circe"/>
                </a:rPr>
                <a:t>validation</a:t>
              </a:r>
              <a:endParaRPr lang="ru-RU" sz="1400" dirty="0">
                <a:solidFill>
                  <a:srgbClr val="0000FF"/>
                </a:solidFill>
                <a:latin typeface="Circe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27642" y="4903333"/>
              <a:ext cx="941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  <a:latin typeface="Circe"/>
                </a:rPr>
                <a:t>validation</a:t>
              </a:r>
              <a:endParaRPr lang="ru-RU" sz="1400" dirty="0">
                <a:solidFill>
                  <a:srgbClr val="0000FF"/>
                </a:solidFill>
                <a:latin typeface="Circe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26319" y="3140951"/>
              <a:ext cx="941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  <a:latin typeface="Circe"/>
                </a:rPr>
                <a:t>validation</a:t>
              </a:r>
              <a:endParaRPr lang="ru-RU" sz="1400" dirty="0">
                <a:solidFill>
                  <a:srgbClr val="0000FF"/>
                </a:solidFill>
                <a:latin typeface="Circe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2856" y="1655621"/>
              <a:ext cx="8145050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EXAMPLES only.  In total </a:t>
              </a:r>
              <a:r>
                <a:rPr lang="en-US" b="1" dirty="0" smtClean="0">
                  <a:solidFill>
                    <a:srgbClr val="FF0000"/>
                  </a:solidFill>
                </a:rPr>
                <a:t>about 30</a:t>
              </a:r>
              <a:r>
                <a:rPr lang="en-US" dirty="0" smtClean="0"/>
                <a:t> validation curves with the same quality is available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17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>
          <a:xfrm>
            <a:off x="0" y="421940"/>
            <a:ext cx="9144000" cy="643606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SVR12</a:t>
            </a:r>
            <a:r>
              <a:rPr lang="en-US" sz="1600" dirty="0" smtClean="0"/>
              <a:t> is sustained viral response at 12 week. This is primary endpoint of clinical trials indicating </a:t>
            </a:r>
            <a:r>
              <a:rPr lang="en-US" sz="1600" b="1" i="1" dirty="0" smtClean="0"/>
              <a:t>number of patients with serum HCV RNA below LLOQ 12 weeks after treatment completion</a:t>
            </a:r>
            <a:r>
              <a:rPr lang="en-US" sz="1600" dirty="0" smtClean="0"/>
              <a:t>. </a:t>
            </a:r>
            <a:r>
              <a:rPr lang="en-US" sz="1600" b="1" i="1" dirty="0" smtClean="0"/>
              <a:t>SVR12 is expressed </a:t>
            </a:r>
            <a:r>
              <a:rPr lang="en-US" sz="1600" b="1" i="1" dirty="0"/>
              <a:t>in % from total number </a:t>
            </a:r>
            <a:r>
              <a:rPr lang="en-US" sz="1600" b="1" i="1" dirty="0" smtClean="0"/>
              <a:t>of patients involved </a:t>
            </a:r>
            <a:r>
              <a:rPr lang="en-US" sz="1600" b="1" i="1" dirty="0"/>
              <a:t>in clinical </a:t>
            </a:r>
            <a:r>
              <a:rPr lang="en-US" sz="1600" b="1" i="1" dirty="0" smtClean="0"/>
              <a:t>trials.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 reproduce SVR12 in the model we assumed that </a:t>
            </a:r>
            <a:r>
              <a:rPr lang="en-US" sz="1600" b="1" i="1" dirty="0" smtClean="0"/>
              <a:t>all model parameters (except IC50)</a:t>
            </a:r>
            <a:r>
              <a:rPr lang="en-US" sz="1600" dirty="0" smtClean="0"/>
              <a:t> </a:t>
            </a:r>
            <a:r>
              <a:rPr lang="en-US" sz="1600" b="1" i="1" dirty="0" smtClean="0"/>
              <a:t>are the same</a:t>
            </a:r>
            <a:r>
              <a:rPr lang="en-US" sz="1600" dirty="0" smtClean="0"/>
              <a:t> for all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 take into account variability in patients </a:t>
            </a:r>
            <a:r>
              <a:rPr lang="en-US" sz="1600" b="1" i="1" dirty="0" smtClean="0"/>
              <a:t>IC50 for each specific DAA was described as log normal distribution</a:t>
            </a:r>
            <a:r>
              <a:rPr lang="en-US" sz="1600" dirty="0" smtClean="0"/>
              <a:t>. The </a:t>
            </a:r>
            <a:r>
              <a:rPr lang="en-US" sz="1600" b="1" i="1" dirty="0" smtClean="0"/>
              <a:t>mean</a:t>
            </a:r>
            <a:r>
              <a:rPr lang="en-US" sz="1600" dirty="0" smtClean="0"/>
              <a:t> of the distribution is value obtained from monotherapy fitting and </a:t>
            </a:r>
            <a:r>
              <a:rPr lang="en-US" sz="1600" b="1" i="1" dirty="0" smtClean="0"/>
              <a:t>SD</a:t>
            </a:r>
            <a:r>
              <a:rPr lang="en-US" sz="1600" dirty="0" smtClean="0"/>
              <a:t> was calculated on the basis of </a:t>
            </a:r>
            <a:r>
              <a:rPr lang="en-US" sz="1600" b="1" i="1" dirty="0" smtClean="0"/>
              <a:t>in vitro data on resistance for mutated virus </a:t>
            </a:r>
            <a:r>
              <a:rPr lang="en-US" sz="1600" dirty="0" smtClean="0"/>
              <a:t>(different values of IC50s were available in literature). It is known that HCV can mutate under DAA treatment. These mutations results in changes in IC50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We assumed that </a:t>
            </a:r>
            <a:r>
              <a:rPr lang="en-US" sz="1600" b="1" dirty="0" smtClean="0"/>
              <a:t>IC50s for different DAA </a:t>
            </a:r>
            <a:r>
              <a:rPr lang="en-US" sz="1600" dirty="0" smtClean="0"/>
              <a:t>in combo treatment </a:t>
            </a:r>
            <a:r>
              <a:rPr lang="en-US" sz="1600" b="1" i="1" dirty="0" smtClean="0"/>
              <a:t>are independently distributed</a:t>
            </a:r>
            <a:r>
              <a:rPr lang="en-US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 smtClean="0"/>
              <a:t>Random values of IC50</a:t>
            </a:r>
            <a:r>
              <a:rPr lang="en-US" sz="1600" dirty="0" smtClean="0"/>
              <a:t> from each particular distribution </a:t>
            </a:r>
            <a:r>
              <a:rPr lang="en-US" sz="1600" b="1" i="1" dirty="0" smtClean="0"/>
              <a:t>were chosen</a:t>
            </a:r>
            <a:r>
              <a:rPr lang="en-US" sz="1600" dirty="0" smtClean="0"/>
              <a:t> and virus load dynamics resulted from the particular combo treatment was simulated for the chosen IC50 value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 smtClean="0"/>
              <a:t>Number of</a:t>
            </a:r>
            <a:r>
              <a:rPr lang="en-US" sz="1600" dirty="0" smtClean="0"/>
              <a:t> randomly selected </a:t>
            </a:r>
            <a:r>
              <a:rPr lang="en-US" sz="1600" b="1" i="1" dirty="0" smtClean="0"/>
              <a:t>values of IC50</a:t>
            </a:r>
            <a:r>
              <a:rPr lang="en-US" sz="1600" dirty="0" smtClean="0"/>
              <a:t> corresponds to </a:t>
            </a:r>
            <a:r>
              <a:rPr lang="en-US" sz="1600" b="1" i="1" dirty="0" smtClean="0"/>
              <a:t>number of patients</a:t>
            </a:r>
            <a:r>
              <a:rPr lang="en-US" sz="1600" dirty="0" smtClean="0"/>
              <a:t> involved in particular clinical trials.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For each </a:t>
            </a:r>
            <a:r>
              <a:rPr lang="en-US" sz="1600" b="1" i="1" dirty="0" smtClean="0"/>
              <a:t>virtual patient (IC50 value)</a:t>
            </a:r>
            <a:r>
              <a:rPr lang="en-US" sz="1600" dirty="0" smtClean="0"/>
              <a:t> virus load at 12 weeks after treatment completion was simulated. Basing on the values simulated SVR12 were calculated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Each </a:t>
            </a:r>
            <a:r>
              <a:rPr lang="en-US" sz="1600" dirty="0"/>
              <a:t>clinical trial was simulated </a:t>
            </a:r>
            <a:r>
              <a:rPr lang="en-US" sz="1600" b="1" i="1" dirty="0"/>
              <a:t>10 </a:t>
            </a:r>
            <a:r>
              <a:rPr lang="en-US" sz="1600" b="1" i="1" dirty="0" smtClean="0"/>
              <a:t>times</a:t>
            </a:r>
            <a:r>
              <a:rPr lang="en-US" sz="1600" dirty="0" smtClean="0"/>
              <a:t>. Simulated mean SVR12 value and range was calculated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Model limitations: only SVR12 could be simulated (not RVR, EVR, EOT, SVR4). </a:t>
            </a:r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3190875" y="-38100"/>
            <a:ext cx="559871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1"/>
                </a:solidFill>
                <a:latin typeface="Circe Bold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rgbClr val="C00000"/>
                </a:solidFill>
              </a:rPr>
              <a:t>Implementation and calculation of SVR12</a:t>
            </a:r>
            <a:endParaRPr lang="ru-RU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0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93776" y="435496"/>
            <a:ext cx="8229600" cy="457200"/>
          </a:xfrm>
        </p:spPr>
        <p:txBody>
          <a:bodyPr/>
          <a:lstStyle/>
          <a:p>
            <a:r>
              <a:rPr lang="en-US" dirty="0" smtClean="0"/>
              <a:t>Example of simulations and calculation of predicted SVR12 </a:t>
            </a:r>
            <a:endParaRPr lang="ru-RU" dirty="0"/>
          </a:p>
        </p:txBody>
      </p:sp>
      <p:sp>
        <p:nvSpPr>
          <p:cNvPr id="28" name="Заголовок 3"/>
          <p:cNvSpPr txBox="1">
            <a:spLocks/>
          </p:cNvSpPr>
          <p:nvPr/>
        </p:nvSpPr>
        <p:spPr>
          <a:xfrm>
            <a:off x="3190875" y="-38100"/>
            <a:ext cx="559871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1"/>
                </a:solidFill>
                <a:latin typeface="Circe Bold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rgbClr val="C00000"/>
                </a:solidFill>
              </a:rPr>
              <a:t>Implementation and calculation of SVR12</a:t>
            </a:r>
            <a:endParaRPr lang="ru-RU" sz="1800" b="1" dirty="0">
              <a:solidFill>
                <a:srgbClr val="C00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64" y="1815152"/>
            <a:ext cx="7450668" cy="5029201"/>
          </a:xfrm>
          <a:prstGeom prst="rect">
            <a:avLst/>
          </a:prstGeom>
        </p:spPr>
      </p:pic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>
          <a:xfrm>
            <a:off x="0" y="858565"/>
            <a:ext cx="9144000" cy="18543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Combo treatment: </a:t>
            </a:r>
            <a:r>
              <a:rPr lang="en-US" sz="1400" dirty="0" err="1" smtClean="0"/>
              <a:t>sofosbuvir</a:t>
            </a:r>
            <a:r>
              <a:rPr lang="en-US" sz="1400" dirty="0" smtClean="0"/>
              <a:t> </a:t>
            </a:r>
            <a:r>
              <a:rPr lang="en-US" sz="1400" dirty="0"/>
              <a:t>(400 mg QD) + </a:t>
            </a:r>
            <a:r>
              <a:rPr lang="en-US" sz="1400" dirty="0" err="1"/>
              <a:t>ledipasvir</a:t>
            </a:r>
            <a:r>
              <a:rPr lang="en-US" sz="1400" dirty="0"/>
              <a:t> (90 mg QD) + ribavirin (1000-1200 mg daily</a:t>
            </a:r>
            <a:r>
              <a:rPr lang="en-US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Duration of treatment: 6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Number of patients involved in clinical trial (in accordance with literature data):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HCV dynamics for 1 of 10 simulated clinical trials is presented.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16 of 25 patients are responders. 9 are non-responders.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Thus, SVR12 = 16/25 = 64% for this virtual trial.</a:t>
            </a:r>
            <a:endParaRPr lang="en-US" sz="14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23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50334" y="768133"/>
            <a:ext cx="6963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SVR12 from 3 clinical trials (GT1) was used for model </a:t>
            </a:r>
            <a:r>
              <a:rPr lang="en-US" sz="2000" dirty="0" smtClean="0">
                <a:solidFill>
                  <a:srgbClr val="FF0000"/>
                </a:solidFill>
              </a:rPr>
              <a:t>verification</a:t>
            </a:r>
            <a:r>
              <a:rPr lang="en-US" sz="2000" dirty="0" smtClean="0"/>
              <a:t>:</a:t>
            </a:r>
            <a:endParaRPr lang="ru-RU" sz="20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339567"/>
              </p:ext>
            </p:extLst>
          </p:nvPr>
        </p:nvGraphicFramePr>
        <p:xfrm>
          <a:off x="-2" y="1329001"/>
          <a:ext cx="9144001" cy="1612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07552"/>
                <a:gridCol w="346323"/>
                <a:gridCol w="820860"/>
                <a:gridCol w="1286934"/>
                <a:gridCol w="1105761"/>
                <a:gridCol w="563782"/>
                <a:gridCol w="912789"/>
              </a:tblGrid>
              <a:tr h="31742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Treatment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Model </a:t>
                      </a:r>
                      <a:r>
                        <a:rPr lang="en-US" sz="1100" u="none" strike="noStrike" dirty="0">
                          <a:effectLst/>
                        </a:rPr>
                        <a:t>SVR12, 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(range n)/N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Experimental </a:t>
                      </a:r>
                      <a:r>
                        <a:rPr lang="en-US" sz="1100" u="none" strike="noStrike" dirty="0" smtClean="0">
                          <a:effectLst/>
                        </a:rPr>
                        <a:t>(excluding </a:t>
                      </a:r>
                      <a:r>
                        <a:rPr lang="en-US" sz="1100" u="none" strike="noStrike" dirty="0">
                          <a:effectLst/>
                        </a:rPr>
                        <a:t>lost) SVR12, %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n/N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Clinical Trial 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ctr"/>
                </a:tc>
              </a:tr>
              <a:tr h="3174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174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SOF (400 mg QD) + LDV (90 mg QD) 12wk</a:t>
                      </a:r>
                      <a:br>
                        <a:rPr lang="en-US" sz="1100" u="none" strike="noStrike">
                          <a:effectLst/>
                        </a:rPr>
                      </a:b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98.09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97.13 - 99.04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(203 - 207)/209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98.56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206/209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NCT01851330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ctr"/>
                </a:tc>
              </a:tr>
              <a:tr h="3174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GZR (100 mg QD) + EBR (50 mg QD) + SOF (400 mg QD) 4wk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38.67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23.33 - 50.00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(7 - 15)/30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33.33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10/30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C-SWIFT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ctr"/>
                </a:tc>
              </a:tr>
              <a:tr h="3174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SOF (400 mg QD) + LDV (90 mg QD) + RBV (1000-1200 mg daily) 6wk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51.20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36.00 - 64.00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(9 - 16)/25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68.00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17/25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NCT01260350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4" marR="7054" marT="7054" marB="0" anchor="ctr"/>
                </a:tc>
              </a:tr>
            </a:tbl>
          </a:graphicData>
        </a:graphic>
      </p:graphicFrame>
      <p:sp>
        <p:nvSpPr>
          <p:cNvPr id="6" name="Заголовок 3"/>
          <p:cNvSpPr txBox="1">
            <a:spLocks/>
          </p:cNvSpPr>
          <p:nvPr/>
        </p:nvSpPr>
        <p:spPr>
          <a:xfrm>
            <a:off x="3190875" y="-38100"/>
            <a:ext cx="559871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1"/>
                </a:solidFill>
                <a:latin typeface="Circe Bold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rgbClr val="C00000"/>
                </a:solidFill>
              </a:rPr>
              <a:t>Calibration of the model against SVR12 data</a:t>
            </a:r>
            <a:endParaRPr lang="ru-RU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5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50333" y="494264"/>
            <a:ext cx="6946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SVR12 from 25 clinical trials (GT1) was used for model </a:t>
            </a:r>
            <a:r>
              <a:rPr lang="en-US" sz="2000" dirty="0" smtClean="0">
                <a:solidFill>
                  <a:srgbClr val="0000FF"/>
                </a:solidFill>
              </a:rPr>
              <a:t>validation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Each clinical trial was simulated 10 times</a:t>
            </a:r>
            <a:r>
              <a:rPr lang="en-US" sz="2000" dirty="0" smtClean="0"/>
              <a:t>.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28599" y="6437192"/>
            <a:ext cx="873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 all combinations are described perfectly, but all data are described at least in qualitative manner.</a:t>
            </a:r>
            <a:endParaRPr lang="ru-RU" sz="16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311123"/>
              </p:ext>
            </p:extLst>
          </p:nvPr>
        </p:nvGraphicFramePr>
        <p:xfrm>
          <a:off x="0" y="1304720"/>
          <a:ext cx="9144001" cy="4863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1733"/>
                <a:gridCol w="694267"/>
                <a:gridCol w="685800"/>
                <a:gridCol w="1092200"/>
                <a:gridCol w="1199636"/>
                <a:gridCol w="516471"/>
                <a:gridCol w="823894"/>
              </a:tblGrid>
              <a:tr h="2211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Treatment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Model </a:t>
                      </a:r>
                      <a:r>
                        <a:rPr lang="en-US" sz="900" u="none" strike="noStrike" dirty="0" smtClean="0">
                          <a:effectLst/>
                        </a:rPr>
                        <a:t>SVR12</a:t>
                      </a:r>
                      <a:r>
                        <a:rPr lang="en-US" sz="900" u="none" strike="noStrike" dirty="0">
                          <a:effectLst/>
                        </a:rPr>
                        <a:t>, 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(range n)/N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Experimental </a:t>
                      </a:r>
                      <a:r>
                        <a:rPr lang="en-US" sz="900" u="none" strike="noStrike" dirty="0" smtClean="0">
                          <a:effectLst/>
                        </a:rPr>
                        <a:t>(excluding </a:t>
                      </a:r>
                      <a:r>
                        <a:rPr lang="en-US" sz="900" u="none" strike="noStrike" dirty="0">
                          <a:effectLst/>
                        </a:rPr>
                        <a:t>lost) SVR12, %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n/N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Clinical Trial 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</a:tr>
              <a:tr h="1179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Mean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Range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21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SOF (400 mg QD) + LDV (90 mg QD) 8wk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95.49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92.96 - 98.12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(198 - 209)/213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94.84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202/213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NCT01851330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</a:tr>
              <a:tr h="221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SOF (400 mg QD) + LDV (90 mg QD) 24wk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98.83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98.13 - 99.53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(210 - 213)/214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99.07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212/214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NCT01701401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</a:tr>
              <a:tr h="1179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GZR (100 mg QD) + EBR (50 mg QD) + SOF (400 mg QD) 6wk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99.00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96.67 - 100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(29 - 30)/30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86.67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26/30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C-SWIFT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</a:tr>
              <a:tr h="221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ASV (100 mg BID) + DCV (60 mg QD) 24wk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81.30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77.50 - 84.50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(155 - 169)/200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91.00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182/200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NCT01581203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</a:tr>
              <a:tr h="1179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ASV (200 mg BID) + DCV (30 mg BID) + BCV (75 mg BID) 12wk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98.57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96.10 - 100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(74 - 77)/77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92.21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71/77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NCT01455090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</a:tr>
              <a:tr h="1179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ASV (200 mg BID) + DCV (30 mg BID) + BCV (150 mg BID) 12wk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99.76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98.81 - 100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(83 - 84)/84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91.67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77/84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NCT01455090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</a:tr>
              <a:tr h="1179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GZR (100 mg QD) + EBR (50 mg QD) 8wk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99.68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96.77 - 100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(30 - 31)/31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93.55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29/31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NCT01717326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</a:tr>
              <a:tr h="221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GZR (100 mg QD) + EBR (50 mg QD) 12wk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100.00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100 - 100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(44 - 44)/44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97.73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43/44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NCT01717326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</a:tr>
              <a:tr h="221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SOF (400 mg QD) + LDV (90 mg QD) + GS-9669 (500 mg QD) 6wk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58.50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40.00 - 80.00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(8 - 16)/20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95.00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19/20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NCT01805882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</a:tr>
              <a:tr h="221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SOF (400 mg QD) + LDV (90 mg QD) + GS-9669 (500 mg QD) 8wk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100.00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100 - 100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(8 - 8)/8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100.00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8/8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NCT01984294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</a:tr>
              <a:tr h="221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SOF (400 mg QD) + LDV (90 mg QD) + GS-9669 (500 mg QD) + VDV (200 mg QD) 4wk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7.92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4.17 - 12.50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(1 - 3)/24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20.83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5/24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NCT01805882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</a:tr>
              <a:tr h="1179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SOF (400 mg QD) + LDV (90 mg QD) + VDV (200 mg QD) 4wk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6.80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0 - 16.00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(0 - 4)/25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40.00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10/25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NCT01805882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</a:tr>
              <a:tr h="221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SOF (400 mg QD) + LDV (90 mg QD) + VDV (200 mg QD) 6wk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62.61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52.17 - 73.91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(12 - 17)/23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73.91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17/23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NCT01805882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</a:tr>
              <a:tr h="1179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SOF (400 mg QD) + GS-5816 (100 mg QD) 8wk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96.55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93.10 - 100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(27 - 29)/29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89.66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26/29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NCT01858766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</a:tr>
              <a:tr h="1179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SOF (400 mg QD) + GS-5816 (100 mg QD) 12wk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99.29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96.43 - 100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(27 - 28)/28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100.00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28/28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NCT01858766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</a:tr>
              <a:tr h="221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SOF (400 mg QD) + GS-5816 (100 mg QD) + GS-9857 (100 mg QD) 4wk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42.67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13.33 - 66.67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(2 - 10)/15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26.67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4/15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NCT02202980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</a:tr>
              <a:tr h="221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SOF (400 mg QD) + GS-5816 (100 mg QD) + GS-9857 (100 mg QD) 6wk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100.00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100 - 100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(15 - 15)/15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93.33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14/15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NCT02202980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</a:tr>
              <a:tr h="1179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SOF (400 mg QD) + GS-9669 (500 mg QD) 12wk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98.75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95.83 - 100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(23 - 24)/24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95.83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23/24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NCT01260350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</a:tr>
              <a:tr h="1179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SOF (400 mg QD) + ACH-3102 (50 mg QD) 6 wk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95.00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91.67 - 100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(11 - 12)/12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100.00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12/12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Proxy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</a:tr>
              <a:tr h="221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SOF (400 mg QD) + ACH-3102 (50 mg QD) 8 wk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100.00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100 - 100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(12 - 12)/12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100.00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12/12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Proxy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</a:tr>
              <a:tr h="1179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SOF (400 mg QD) + DCV (60 mg QD) 12wk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98.05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92.68 - 100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(38 - 41)/41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100.00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41/41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NCT01359644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</a:tr>
              <a:tr h="1179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SOF (400 mg QD) + RBV (1000-1200 mg daily) 24wk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95.00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89.29 - 100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(25 - 28)/28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85.71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24/28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NCT01896193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</a:tr>
              <a:tr h="1179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SOF (400 mg QD) + RBV (1000-1200 mg daily) 16wk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94.29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89.29 - 100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(25 - 28)/28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57.14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16/28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NCT01896193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</a:tr>
              <a:tr h="1179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SOF (400 mg QD) + RBV (1000-1200 mg daily) 12wk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93.16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78.95 - 100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(15 - 19)/19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52.63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10/19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NCT01435044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</a:tr>
              <a:tr h="221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SVV (400 mg QD) + ACH-3102 (50 mg QD) + RBV (1000-1200 mg daily) 12wk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100.00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100 - 100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(4 - 4)/4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100.00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4/4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NCT01849562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4" marR="4914" marT="4914" marB="0" anchor="ctr"/>
                </a:tc>
              </a:tr>
            </a:tbl>
          </a:graphicData>
        </a:graphic>
      </p:graphicFrame>
      <p:sp>
        <p:nvSpPr>
          <p:cNvPr id="6" name="Заголовок 3"/>
          <p:cNvSpPr txBox="1">
            <a:spLocks/>
          </p:cNvSpPr>
          <p:nvPr/>
        </p:nvSpPr>
        <p:spPr>
          <a:xfrm>
            <a:off x="3190875" y="-38100"/>
            <a:ext cx="559871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1"/>
                </a:solidFill>
                <a:latin typeface="Circe Bold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rgbClr val="C00000"/>
                </a:solidFill>
              </a:rPr>
              <a:t>Validation of the model against SVR12 data</a:t>
            </a:r>
            <a:endParaRPr lang="ru-RU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0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>
          <a:xfrm>
            <a:off x="591403" y="1131624"/>
            <a:ext cx="8178567" cy="6572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Results of available ongoing clinical trials (GT1) were predicted:  </a:t>
            </a:r>
          </a:p>
          <a:p>
            <a:r>
              <a:rPr lang="en-US" dirty="0"/>
              <a:t>Each clinical trial was simulated 10 times</a:t>
            </a:r>
            <a:r>
              <a:rPr lang="en-US" dirty="0" smtClean="0"/>
              <a:t>.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430558"/>
              </p:ext>
            </p:extLst>
          </p:nvPr>
        </p:nvGraphicFramePr>
        <p:xfrm>
          <a:off x="-1" y="1954213"/>
          <a:ext cx="9144002" cy="3218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77268"/>
                <a:gridCol w="568561"/>
                <a:gridCol w="619765"/>
                <a:gridCol w="897676"/>
                <a:gridCol w="1340365"/>
                <a:gridCol w="516472"/>
                <a:gridCol w="823895"/>
              </a:tblGrid>
              <a:tr h="3176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Treatment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Model </a:t>
                      </a:r>
                      <a:r>
                        <a:rPr lang="en-US" sz="900" u="none" strike="noStrike" dirty="0" smtClean="0">
                          <a:effectLst/>
                        </a:rPr>
                        <a:t>SVR12</a:t>
                      </a:r>
                      <a:r>
                        <a:rPr lang="en-US" sz="900" u="none" strike="noStrike" dirty="0">
                          <a:effectLst/>
                        </a:rPr>
                        <a:t>, 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(range n)/N*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Experimental </a:t>
                      </a:r>
                      <a:r>
                        <a:rPr lang="en-US" sz="900" u="none" strike="noStrike" dirty="0" smtClean="0">
                          <a:effectLst/>
                        </a:rPr>
                        <a:t>(excluding </a:t>
                      </a:r>
                      <a:r>
                        <a:rPr lang="en-US" sz="900" u="none" strike="noStrike" dirty="0">
                          <a:effectLst/>
                        </a:rPr>
                        <a:t>lost) SVR12, %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n/N*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Clinical Trial 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</a:tr>
              <a:tr h="1694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Mean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Range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17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ABT-493 (200 mg QD) + ABT-530 (40 mg QD) 8wk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100.00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100 - 100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(30 - 30)/30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?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?/30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NCT02243280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</a:tr>
              <a:tr h="317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ABT-493 (200 mg QD) + ABT-530 (40 mg QD) 12wk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100.00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100 - 100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(40 - 40)/40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?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?/40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NCT02243280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</a:tr>
              <a:tr h="317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ABT-493 (200 mg QD) + ABT-530 (120 mg QD) 8wk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100.00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100 - 100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(30 - 30)/30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?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?/30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NCT02243280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</a:tr>
              <a:tr h="317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ABT-493 (200 mg QD) + ABT-530 (120 mg QD) 12wk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100.00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100 - 100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(40 - 40)/40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?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?/40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NCT02243280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</a:tr>
              <a:tr h="1694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SOF (400 mg QD) + ASV (200 mg BID) + DCV (30 mg BID) + BCV (75 mg BID) 4wk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0.00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0 - 0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(0 - 0)/15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?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?/15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NCT02175966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</a:tr>
              <a:tr h="1694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SOF (400 mg QD) + ASV (200 mg BID) + DCV (30 mg BID) + BCV (75 mg BID) 6wk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8.67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0 - 33.33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(0 - 5)/15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?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?/15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NCT02175966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</a:tr>
              <a:tr h="1694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SOF (400 mg QD) + GS-5816 (100 mg QD) 12wk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99.45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99.00 - 100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(198 - 200)/200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?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?/200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NCT02201940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</a:tr>
              <a:tr h="317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SOF (400 mg QD) + GS-5816 (100 mg QD) + GS-9857 (100 mg QD) 6wk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100.00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100 - 100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(30 - 30)/30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?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?/30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NCT02378935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</a:tr>
              <a:tr h="317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SOF (400 mg QD) + GS-5816 (100 mg QD) + GS-9857 (100 mg QD) 8wk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100.00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100 - 100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(30 - 30)/30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?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?/30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NCT02378935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</a:tr>
              <a:tr h="317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SOF (400 mg QD) + GS-5816 (100 mg QD) + GS-9857 (100 mg QD) 12wk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100.00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100 - 100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(30 - 30)/30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?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?/30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NCT02378935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04800" y="530716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*total number of patients (N) is assumed on the basis of clinical trial information</a:t>
            </a:r>
            <a:endParaRPr lang="ru-RU" sz="1200" dirty="0"/>
          </a:p>
        </p:txBody>
      </p:sp>
      <p:sp>
        <p:nvSpPr>
          <p:cNvPr id="8" name="Заголовок 3"/>
          <p:cNvSpPr txBox="1">
            <a:spLocks/>
          </p:cNvSpPr>
          <p:nvPr/>
        </p:nvSpPr>
        <p:spPr>
          <a:xfrm>
            <a:off x="3190875" y="-38100"/>
            <a:ext cx="559871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1"/>
                </a:solidFill>
                <a:latin typeface="Circe Bold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rgbClr val="C00000"/>
                </a:solidFill>
              </a:rPr>
              <a:t>Validation of SVR12 in ongoing clinical trials</a:t>
            </a:r>
            <a:endParaRPr lang="ru-RU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>
          <a:xfrm>
            <a:off x="591403" y="1131624"/>
            <a:ext cx="8178567" cy="6572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Results of available ongoing clinical trials (GT1) were predicted:  </a:t>
            </a:r>
          </a:p>
          <a:p>
            <a:r>
              <a:rPr lang="en-US" dirty="0"/>
              <a:t>Each clinical trial was simulated 10 times</a:t>
            </a:r>
            <a:r>
              <a:rPr lang="en-US" dirty="0" smtClean="0"/>
              <a:t>.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802380"/>
              </p:ext>
            </p:extLst>
          </p:nvPr>
        </p:nvGraphicFramePr>
        <p:xfrm>
          <a:off x="-1" y="1954213"/>
          <a:ext cx="9144002" cy="3218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77268"/>
                <a:gridCol w="568561"/>
                <a:gridCol w="619765"/>
                <a:gridCol w="897676"/>
                <a:gridCol w="1340365"/>
                <a:gridCol w="516472"/>
                <a:gridCol w="823895"/>
              </a:tblGrid>
              <a:tr h="3176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Treatment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Model </a:t>
                      </a:r>
                      <a:r>
                        <a:rPr lang="en-US" sz="900" u="none" strike="noStrike" dirty="0" smtClean="0">
                          <a:effectLst/>
                        </a:rPr>
                        <a:t>SVR12</a:t>
                      </a:r>
                      <a:r>
                        <a:rPr lang="en-US" sz="900" u="none" strike="noStrike" dirty="0">
                          <a:effectLst/>
                        </a:rPr>
                        <a:t>, 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(range n)/N*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Experimental </a:t>
                      </a:r>
                      <a:r>
                        <a:rPr lang="en-US" sz="900" u="none" strike="noStrike" dirty="0" smtClean="0">
                          <a:effectLst/>
                        </a:rPr>
                        <a:t>(excluding </a:t>
                      </a:r>
                      <a:r>
                        <a:rPr lang="en-US" sz="900" u="none" strike="noStrike" dirty="0">
                          <a:effectLst/>
                        </a:rPr>
                        <a:t>lost) SVR12, %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n/N*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Clinical Trial 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</a:tr>
              <a:tr h="1694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Mean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Range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17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ABT-493 (200 mg QD) + ABT-530 (40 mg QD) 8wk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>
                          <a:effectLst/>
                        </a:rPr>
                        <a:t>100.00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100 - 100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(30 - 30)/30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         </a:t>
                      </a:r>
                      <a:r>
                        <a:rPr lang="ru-RU" sz="900" u="none" strike="noStrike" dirty="0" smtClean="0">
                          <a:effectLst/>
                        </a:rPr>
                        <a:t>?</a:t>
                      </a:r>
                      <a:r>
                        <a:rPr lang="en-US" sz="9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     97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?/30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NCT02243280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</a:tr>
              <a:tr h="317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ABT-493 (200 mg QD) + ABT-530 (40 mg QD) 12wk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100.00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100 - 100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(40 - 40)/40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?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?/40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NCT02243280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</a:tr>
              <a:tr h="317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ABT-493 (200 mg QD) + ABT-530 (120 mg QD) 8wk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100.00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100 - 100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(30 - 30)/30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?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?/30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NCT02243280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</a:tr>
              <a:tr h="317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ABT-493 (200 mg QD) + ABT-530 (120 mg QD) 12wk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100.00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100 - 100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(40 - 40)/40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?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?/40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NCT02243280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</a:tr>
              <a:tr h="1694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SOF (400 mg QD) + ASV (200 mg BID) + DCV (30 mg BID) + BCV (75 mg BID) 4wk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0.00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0 - 0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(0 - 0)/15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?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?/15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NCT02175966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</a:tr>
              <a:tr h="1694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SOF (400 mg QD) + ASV (200 mg BID) + DCV (30 mg BID) + BCV (75 mg BID) 6wk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8.67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0 - 33.33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(0 - 5)/15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?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?/15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NCT02175966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</a:tr>
              <a:tr h="1694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SOF (400 mg QD) + GS-5816 (100 mg QD) 12wk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>
                          <a:effectLst/>
                        </a:rPr>
                        <a:t>99.45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99.00 - 100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(198 - 200)/200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              </a:t>
                      </a:r>
                      <a:r>
                        <a:rPr lang="ru-RU" sz="900" u="none" strike="noStrike" dirty="0" smtClean="0">
                          <a:effectLst/>
                        </a:rPr>
                        <a:t>?</a:t>
                      </a:r>
                      <a:r>
                        <a:rPr lang="en-US" sz="900" u="none" strike="noStrike" dirty="0" smtClean="0">
                          <a:effectLst/>
                        </a:rPr>
                        <a:t>      </a:t>
                      </a:r>
                      <a:r>
                        <a:rPr lang="en-US" sz="9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98-99</a:t>
                      </a:r>
                      <a:endParaRPr lang="ru-RU" sz="9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?/200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NCT02201940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</a:tr>
              <a:tr h="317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SOF (400 mg QD) + GS-5816 (100 mg QD) + GS-9857 (100 mg QD) 6wk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100.00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100 - 100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(30 - 30)/30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?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?/30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NCT02378935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</a:tr>
              <a:tr h="317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SOF (400 mg QD) + GS-5816 (100 mg QD) + GS-9857 (100 mg QD) 8wk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>
                          <a:effectLst/>
                        </a:rPr>
                        <a:t>100.00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100 - 100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(30 - 30)/30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          </a:t>
                      </a:r>
                      <a:r>
                        <a:rPr lang="ru-RU" sz="900" u="none" strike="noStrike" dirty="0" smtClean="0">
                          <a:effectLst/>
                        </a:rPr>
                        <a:t>?</a:t>
                      </a:r>
                      <a:r>
                        <a:rPr lang="en-US" sz="900" u="none" strike="noStrike" dirty="0" smtClean="0">
                          <a:effectLst/>
                        </a:rPr>
                        <a:t>     </a:t>
                      </a:r>
                      <a:r>
                        <a:rPr lang="en-US" sz="9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100</a:t>
                      </a:r>
                      <a:endParaRPr lang="ru-RU" sz="9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?/30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NCT02378935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</a:tr>
              <a:tr h="317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SOF (400 mg QD) + GS-5816 (100 mg QD) + GS-9857 (100 mg QD) 12wk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100.00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100 - 100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(30 - 30)/30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?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?/30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NCT02378935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72" marR="6472" marT="6472" marB="0" anchor="ctr"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04800" y="530716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*total number of patients (N) is assumed on the basis of clinical trial information</a:t>
            </a:r>
            <a:endParaRPr lang="ru-RU" sz="1200" dirty="0"/>
          </a:p>
        </p:txBody>
      </p:sp>
      <p:sp>
        <p:nvSpPr>
          <p:cNvPr id="8" name="Заголовок 3"/>
          <p:cNvSpPr txBox="1">
            <a:spLocks/>
          </p:cNvSpPr>
          <p:nvPr/>
        </p:nvSpPr>
        <p:spPr>
          <a:xfrm>
            <a:off x="3190875" y="-38100"/>
            <a:ext cx="559871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1"/>
                </a:solidFill>
                <a:latin typeface="Circe Bold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rgbClr val="C00000"/>
                </a:solidFill>
              </a:rPr>
              <a:t>Validation of SVR12 in ongoing clinical trials</a:t>
            </a:r>
            <a:endParaRPr lang="ru-RU" sz="1800" b="1" dirty="0">
              <a:solidFill>
                <a:srgbClr val="C00000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>
            <a:off x="7086600" y="2514600"/>
            <a:ext cx="90985" cy="125483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7071815" y="4065517"/>
            <a:ext cx="90985" cy="125483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7071815" y="4598917"/>
            <a:ext cx="90985" cy="125483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Левая фигурная скобка 12"/>
          <p:cNvSpPr/>
          <p:nvPr/>
        </p:nvSpPr>
        <p:spPr>
          <a:xfrm rot="16200000">
            <a:off x="5281117" y="4167685"/>
            <a:ext cx="258170" cy="1981201"/>
          </a:xfrm>
          <a:prstGeom prst="leftBrac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 flipV="1">
            <a:off x="5257800" y="5385600"/>
            <a:ext cx="381000" cy="5838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низ 14"/>
          <p:cNvSpPr/>
          <p:nvPr/>
        </p:nvSpPr>
        <p:spPr>
          <a:xfrm flipV="1">
            <a:off x="7315200" y="5385600"/>
            <a:ext cx="381000" cy="5838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4190999" y="5943600"/>
            <a:ext cx="213360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Model predictions described in abstract submitted to ASCPT2016 in August 2015</a:t>
            </a:r>
            <a:endParaRPr lang="ru-RU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553200" y="5943600"/>
            <a:ext cx="236220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Results of CT disclosed at  AASLD2015 in November 2015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096000" y="6482917"/>
            <a:ext cx="3031599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variability implementation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4977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437126" y="-75438"/>
            <a:ext cx="1935099" cy="457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Introduction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" y="390525"/>
            <a:ext cx="905827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Clinical data indicates </a:t>
            </a:r>
            <a:r>
              <a:rPr lang="en-US" sz="1600" i="1" dirty="0" smtClean="0"/>
              <a:t>[</a:t>
            </a:r>
            <a:r>
              <a:rPr lang="en-US" sz="1200" i="1" dirty="0" err="1" smtClean="0"/>
              <a:t>PLoS</a:t>
            </a:r>
            <a:r>
              <a:rPr lang="en-US" sz="1200" i="1" dirty="0" smtClean="0"/>
              <a:t> One. 2012;7(9):e45698, Aliment </a:t>
            </a:r>
            <a:r>
              <a:rPr lang="en-US" sz="1200" i="1" dirty="0" err="1" smtClean="0"/>
              <a:t>Pharmacol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Ther</a:t>
            </a:r>
            <a:r>
              <a:rPr lang="en-US" sz="1200" i="1" dirty="0" smtClean="0"/>
              <a:t>. 2012 Jul;36(2):104-14</a:t>
            </a:r>
            <a:r>
              <a:rPr lang="en-US" sz="1600" i="1" dirty="0" smtClean="0"/>
              <a:t>]</a:t>
            </a:r>
            <a:r>
              <a:rPr lang="en-US" sz="1600" dirty="0" smtClean="0"/>
              <a:t> that depending on individual patient characteristics and initial viral load there are </a:t>
            </a:r>
            <a:r>
              <a:rPr lang="en-US" sz="1600" b="1" i="1" dirty="0" smtClean="0"/>
              <a:t>two possible outcomes of the HCV infection</a:t>
            </a:r>
            <a:r>
              <a:rPr lang="en-US" sz="1600" dirty="0" smtClean="0"/>
              <a:t>. Indeed, </a:t>
            </a:r>
            <a:r>
              <a:rPr lang="en-US" sz="1600" b="1" i="1" dirty="0" smtClean="0"/>
              <a:t>virus</a:t>
            </a:r>
            <a:r>
              <a:rPr lang="en-US" sz="1600" dirty="0" smtClean="0"/>
              <a:t> concentration initially introduced to the blood either </a:t>
            </a:r>
            <a:r>
              <a:rPr lang="en-US" sz="1600" b="1" i="1" dirty="0" smtClean="0"/>
              <a:t>can be eliminated by immune system of a subject without any treatment </a:t>
            </a:r>
            <a:r>
              <a:rPr lang="en-US" sz="1600" i="1" dirty="0" smtClean="0"/>
              <a:t>[</a:t>
            </a:r>
            <a:r>
              <a:rPr lang="en-US" sz="1200" i="1" dirty="0" smtClean="0"/>
              <a:t>J Med </a:t>
            </a:r>
            <a:r>
              <a:rPr lang="en-US" sz="1200" i="1" dirty="0" err="1" smtClean="0"/>
              <a:t>Virol</a:t>
            </a:r>
            <a:r>
              <a:rPr lang="en-US" sz="1200" i="1" dirty="0" smtClean="0"/>
              <a:t>. 2003 Sep;71(1):56-61</a:t>
            </a:r>
            <a:r>
              <a:rPr lang="en-US" sz="1600" i="1" dirty="0" smtClean="0"/>
              <a:t>] </a:t>
            </a:r>
            <a:r>
              <a:rPr lang="en-US" sz="1600" dirty="0" smtClean="0"/>
              <a:t>or </a:t>
            </a:r>
            <a:r>
              <a:rPr lang="en-US" sz="1600" b="1" dirty="0" smtClean="0"/>
              <a:t>starts to grow leading to chronic hepatitis C (CHC)</a:t>
            </a:r>
            <a:r>
              <a:rPr lang="en-US" sz="1600" dirty="0" smtClean="0"/>
              <a:t>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Significant number of patients with CHC develops </a:t>
            </a:r>
            <a:r>
              <a:rPr lang="en-US" sz="1600" b="1" i="1" dirty="0" smtClean="0"/>
              <a:t>liver cirrhosis </a:t>
            </a:r>
            <a:r>
              <a:rPr lang="en-US" sz="1600" dirty="0" smtClean="0"/>
              <a:t>(is 15–30% within 20 years) and subsequent complications such as hepatocellular carcinoma (HCC) </a:t>
            </a:r>
            <a:r>
              <a:rPr lang="en-US" sz="1600" i="1" dirty="0" smtClean="0"/>
              <a:t>[</a:t>
            </a:r>
            <a:r>
              <a:rPr lang="en-US" sz="1200" i="1" dirty="0" smtClean="0"/>
              <a:t>The New England Journal of Medicine 364 (25): 2429–38</a:t>
            </a:r>
            <a:r>
              <a:rPr lang="en-US" sz="1600" i="1" dirty="0" smtClean="0"/>
              <a:t>]</a:t>
            </a:r>
            <a:r>
              <a:rPr lang="en-US" sz="1600" dirty="0" smtClean="0"/>
              <a:t>. So </a:t>
            </a:r>
            <a:r>
              <a:rPr lang="en-US" sz="1600" b="1" i="1" dirty="0" smtClean="0"/>
              <a:t>fibrotic change of liver </a:t>
            </a:r>
            <a:r>
              <a:rPr lang="en-US" sz="1600" dirty="0" smtClean="0"/>
              <a:t>tissues is </a:t>
            </a:r>
            <a:r>
              <a:rPr lang="en-US" sz="1600" b="1" i="1" dirty="0" smtClean="0"/>
              <a:t>one of the key components of the disease pathogenesis</a:t>
            </a:r>
            <a:r>
              <a:rPr lang="en-US" sz="1600" dirty="0" smtClean="0"/>
              <a:t>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/>
              <a:t>There are many indirect facts </a:t>
            </a:r>
            <a:r>
              <a:rPr lang="en-US" sz="2000" dirty="0"/>
              <a:t>[</a:t>
            </a:r>
            <a:r>
              <a:rPr lang="nl-NL" sz="1200" i="1" dirty="0"/>
              <a:t>J Viral Hepat. 2002 Jan;9(1):18-28; </a:t>
            </a:r>
            <a:r>
              <a:rPr lang="fr-FR" sz="1200" i="1" dirty="0"/>
              <a:t>J Acquir Immune Defic Syndr. 2014 Nov 1;67(3):295-303; Mol Cells. 2014 Jan;37(1):66-73; </a:t>
            </a:r>
            <a:r>
              <a:rPr lang="es-ES" sz="1200" i="1" dirty="0"/>
              <a:t>J Virol. 2001 Jun;75(12):5550-8; </a:t>
            </a:r>
            <a:r>
              <a:rPr lang="en-US" sz="1200" i="1" dirty="0" err="1"/>
              <a:t>Eur</a:t>
            </a:r>
            <a:r>
              <a:rPr lang="en-US" sz="1200" i="1" dirty="0"/>
              <a:t> J </a:t>
            </a:r>
            <a:r>
              <a:rPr lang="en-US" sz="1200" i="1" dirty="0" err="1"/>
              <a:t>Immunol</a:t>
            </a:r>
            <a:r>
              <a:rPr lang="en-US" sz="1200" i="1" dirty="0"/>
              <a:t>. 2008 Oct;38(10):2665-77; </a:t>
            </a:r>
            <a:r>
              <a:rPr lang="nb-NO" sz="1200" i="1" dirty="0"/>
              <a:t>J Hepatol. 2005 Nov;43(5):776-82</a:t>
            </a:r>
            <a:r>
              <a:rPr lang="en-US" sz="2000" dirty="0" smtClean="0"/>
              <a:t>] </a:t>
            </a:r>
            <a:r>
              <a:rPr lang="en-US" sz="1600" dirty="0" smtClean="0"/>
              <a:t>demonstrating </a:t>
            </a:r>
            <a:r>
              <a:rPr lang="en-US" sz="1600" dirty="0"/>
              <a:t>that </a:t>
            </a:r>
            <a:r>
              <a:rPr lang="en-US" sz="1600" b="1" i="1" dirty="0"/>
              <a:t>HCV </a:t>
            </a:r>
            <a:r>
              <a:rPr lang="en-US" sz="1600" b="1" i="1" dirty="0" smtClean="0"/>
              <a:t>could </a:t>
            </a:r>
            <a:r>
              <a:rPr lang="en-US" sz="1600" b="1" i="1" dirty="0"/>
              <a:t>suppress immune response</a:t>
            </a:r>
            <a:r>
              <a:rPr lang="en-US" sz="1600" dirty="0"/>
              <a:t> </a:t>
            </a:r>
            <a:endParaRPr lang="en-US" sz="1600" dirty="0" smtClean="0"/>
          </a:p>
          <a:p>
            <a:pPr marL="285750" indent="-285750" algn="just">
              <a:buFontTx/>
              <a:buChar char="-"/>
            </a:pPr>
            <a:r>
              <a:rPr lang="en-US" sz="1600" dirty="0" smtClean="0"/>
              <a:t>correlation </a:t>
            </a:r>
            <a:r>
              <a:rPr lang="en-US" sz="1600" dirty="0"/>
              <a:t>of </a:t>
            </a:r>
            <a:r>
              <a:rPr lang="en-US" sz="1600" dirty="0" err="1"/>
              <a:t>IFNg</a:t>
            </a:r>
            <a:r>
              <a:rPr lang="en-US" sz="1600" dirty="0"/>
              <a:t> positive CD4 T cells </a:t>
            </a:r>
            <a:r>
              <a:rPr lang="en-US" sz="1600" dirty="0" smtClean="0"/>
              <a:t>and </a:t>
            </a:r>
            <a:r>
              <a:rPr lang="en-US" sz="1600" dirty="0"/>
              <a:t>MDSC </a:t>
            </a:r>
            <a:r>
              <a:rPr lang="en-US" sz="1600" dirty="0" smtClean="0"/>
              <a:t>levels </a:t>
            </a:r>
            <a:r>
              <a:rPr lang="en-US" sz="1600" dirty="0"/>
              <a:t>with HCV </a:t>
            </a:r>
            <a:r>
              <a:rPr lang="en-US" sz="1600" dirty="0" smtClean="0"/>
              <a:t>level </a:t>
            </a:r>
          </a:p>
          <a:p>
            <a:pPr marL="285750" indent="-285750" algn="just">
              <a:buFontTx/>
              <a:buChar char="-"/>
            </a:pPr>
            <a:r>
              <a:rPr lang="en-US" sz="1600" dirty="0" smtClean="0"/>
              <a:t>increase </a:t>
            </a:r>
            <a:r>
              <a:rPr lang="en-US" sz="1600" dirty="0"/>
              <a:t>of CD4 and CD8 levels </a:t>
            </a:r>
            <a:r>
              <a:rPr lang="en-US" sz="1600" dirty="0" smtClean="0"/>
              <a:t>and decrease MDSC level in during treatment, </a:t>
            </a:r>
            <a:r>
              <a:rPr lang="en-US" sz="1600" dirty="0" err="1" smtClean="0"/>
              <a:t>etc</a:t>
            </a:r>
            <a:endParaRPr lang="en-US" sz="1600" dirty="0" smtClean="0"/>
          </a:p>
          <a:p>
            <a:pPr algn="just"/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CHC treatments includes </a:t>
            </a:r>
          </a:p>
          <a:p>
            <a:pPr marL="285750" indent="-285750" algn="just">
              <a:buFontTx/>
              <a:buChar char="-"/>
            </a:pPr>
            <a:r>
              <a:rPr lang="en-US" sz="1600" dirty="0" smtClean="0"/>
              <a:t>Interferon + ribavirin (</a:t>
            </a:r>
            <a:r>
              <a:rPr lang="en-US" sz="1600" b="1" i="1" dirty="0" smtClean="0"/>
              <a:t>PI2a + RBV</a:t>
            </a:r>
            <a:r>
              <a:rPr lang="en-US" sz="1600" dirty="0" smtClean="0"/>
              <a:t>): long period of treatments, about 50% non-responders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Direct antiviral agents (</a:t>
            </a:r>
            <a:r>
              <a:rPr lang="en-US" sz="1600" b="1" i="1" dirty="0" smtClean="0"/>
              <a:t>DAA</a:t>
            </a:r>
            <a:r>
              <a:rPr lang="en-US" sz="1600" dirty="0" smtClean="0"/>
              <a:t>) and their combinations: very effective and expensive                     </a:t>
            </a:r>
            <a:r>
              <a:rPr lang="en-US" sz="1600" b="1" i="1" dirty="0" smtClean="0"/>
              <a:t>challenges:</a:t>
            </a:r>
            <a:r>
              <a:rPr lang="en-US" sz="1600" dirty="0" smtClean="0"/>
              <a:t> (</a:t>
            </a:r>
            <a:r>
              <a:rPr lang="en-US" sz="1600" dirty="0" err="1" smtClean="0"/>
              <a:t>i</a:t>
            </a:r>
            <a:r>
              <a:rPr lang="en-US" sz="1600" dirty="0" smtClean="0"/>
              <a:t>) decrease in treatment period, (ii) prediction of success rate of different combinations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b="1" i="1" dirty="0" err="1"/>
              <a:t>Nivolumab</a:t>
            </a:r>
            <a:r>
              <a:rPr lang="en-US" sz="1600" b="1" i="1" dirty="0"/>
              <a:t> </a:t>
            </a:r>
            <a:r>
              <a:rPr lang="en-US" sz="1600" b="1" i="1" dirty="0" smtClean="0"/>
              <a:t>is </a:t>
            </a:r>
            <a:r>
              <a:rPr lang="en-US" sz="1600" b="1" i="1" dirty="0"/>
              <a:t>PD-1 inhibitor </a:t>
            </a:r>
            <a:r>
              <a:rPr lang="en-US" sz="1600" dirty="0"/>
              <a:t>approved for cancer treatment. PD-1 is expressed on CD8 T cells</a:t>
            </a:r>
            <a:r>
              <a:rPr lang="en-US" sz="1600" b="1" i="1" dirty="0"/>
              <a:t> </a:t>
            </a:r>
            <a:r>
              <a:rPr lang="en-US" sz="1600" dirty="0"/>
              <a:t>and its binding with PD-L1 on target cell (cancer cell, infected hepatocyte) inhibits specific lysis of target cell by CD8 T cell. Thus, </a:t>
            </a:r>
            <a:r>
              <a:rPr lang="en-US" sz="1600" b="1" i="1" dirty="0"/>
              <a:t>PD-1 inhibitor stimulates immune cells to kill target cells</a:t>
            </a:r>
            <a:r>
              <a:rPr lang="en-US" sz="1600" dirty="0"/>
              <a:t>. Potentially, </a:t>
            </a:r>
            <a:r>
              <a:rPr lang="en-US" sz="1600" b="1" i="1" dirty="0"/>
              <a:t>immunotherapy</a:t>
            </a:r>
            <a:r>
              <a:rPr lang="en-US" sz="1600" dirty="0"/>
              <a:t> (PD-1, PD-L1, CTLA-4 inhibitors </a:t>
            </a:r>
            <a:r>
              <a:rPr lang="en-US" sz="1600" dirty="0" err="1"/>
              <a:t>etc</a:t>
            </a:r>
            <a:r>
              <a:rPr lang="en-US" sz="1600" dirty="0"/>
              <a:t>) </a:t>
            </a:r>
            <a:r>
              <a:rPr lang="en-US" sz="1600" b="1" i="1" dirty="0"/>
              <a:t>could be used in treatment of viral infections</a:t>
            </a:r>
            <a:r>
              <a:rPr lang="en-US" sz="1600" dirty="0"/>
              <a:t> (HCV, HBV, HIV </a:t>
            </a:r>
            <a:r>
              <a:rPr lang="en-US" sz="1600" dirty="0" err="1"/>
              <a:t>etc</a:t>
            </a:r>
            <a:r>
              <a:rPr lang="en-US" sz="1600" dirty="0"/>
              <a:t>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78909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1"/>
          <p:cNvSpPr>
            <a:spLocks noGrp="1"/>
          </p:cNvSpPr>
          <p:nvPr>
            <p:ph type="body" sz="quarter" idx="11"/>
          </p:nvPr>
        </p:nvSpPr>
        <p:spPr>
          <a:xfrm>
            <a:off x="0" y="3170574"/>
            <a:ext cx="3398882" cy="254351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same treatment for the same patients (with the same efficacy parameters for DAA and RBV) were simulated, </a:t>
            </a:r>
            <a:r>
              <a:rPr lang="en-US" sz="1400" u="sng" dirty="0" smtClean="0"/>
              <a:t>but the immune response effect resulted in HCV decline (</a:t>
            </a:r>
            <a:r>
              <a:rPr lang="en-US" sz="1400" u="sng" dirty="0" err="1" smtClean="0"/>
              <a:t>IR_function</a:t>
            </a:r>
            <a:r>
              <a:rPr lang="en-US" sz="1400" u="sng" dirty="0" smtClean="0"/>
              <a:t>) was </a:t>
            </a:r>
            <a:r>
              <a:rPr lang="en-US" sz="1400" b="1" u="sng" dirty="0" smtClean="0"/>
              <a:t>turned off</a:t>
            </a:r>
            <a:r>
              <a:rPr lang="en-US" sz="14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SVR12 = 0</a:t>
            </a:r>
          </a:p>
          <a:p>
            <a:endParaRPr lang="en-US" sz="1400" dirty="0" smtClean="0"/>
          </a:p>
          <a:p>
            <a:r>
              <a:rPr lang="en-US" sz="1500" b="1" dirty="0" smtClean="0">
                <a:solidFill>
                  <a:srgbClr val="0000CC"/>
                </a:solidFill>
              </a:rPr>
              <a:t>Conclusion</a:t>
            </a:r>
            <a:r>
              <a:rPr lang="en-US" sz="1500" b="1" dirty="0">
                <a:solidFill>
                  <a:srgbClr val="0000CC"/>
                </a:solidFill>
              </a:rPr>
              <a:t>:</a:t>
            </a:r>
            <a:r>
              <a:rPr lang="en-US" sz="1500" dirty="0"/>
              <a:t> I</a:t>
            </a:r>
            <a:r>
              <a:rPr lang="en-US" sz="1500" dirty="0" smtClean="0"/>
              <a:t>mmune response (IR) results in faster death of infected cells. If there is no IR the number of infected cell after 6 week treatment is enough to restore HCV level in serum. Without IR </a:t>
            </a:r>
            <a:r>
              <a:rPr lang="en-US" sz="1500" dirty="0"/>
              <a:t>it is impossible to reproduce treatment with duration less that 12 weeks. </a:t>
            </a:r>
          </a:p>
        </p:txBody>
      </p:sp>
      <p:sp>
        <p:nvSpPr>
          <p:cNvPr id="32" name="Заголовок 3"/>
          <p:cNvSpPr txBox="1">
            <a:spLocks/>
          </p:cNvSpPr>
          <p:nvPr/>
        </p:nvSpPr>
        <p:spPr>
          <a:xfrm>
            <a:off x="3190875" y="-38100"/>
            <a:ext cx="559871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1"/>
                </a:solidFill>
                <a:latin typeface="Circe Bold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rgbClr val="C00000"/>
                </a:solidFill>
              </a:rPr>
              <a:t>Exploration of role of immune response</a:t>
            </a:r>
            <a:endParaRPr lang="ru-RU" sz="1800" b="1" dirty="0">
              <a:solidFill>
                <a:srgbClr val="C0000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882" y="408273"/>
            <a:ext cx="5745117" cy="319473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883" y="3603008"/>
            <a:ext cx="5745117" cy="3152633"/>
          </a:xfrm>
          <a:prstGeom prst="rect">
            <a:avLst/>
          </a:prstGeom>
        </p:spPr>
      </p:pic>
      <p:sp>
        <p:nvSpPr>
          <p:cNvPr id="36" name="Текст 1"/>
          <p:cNvSpPr>
            <a:spLocks noGrp="1"/>
          </p:cNvSpPr>
          <p:nvPr>
            <p:ph type="body" sz="quarter" idx="11"/>
          </p:nvPr>
        </p:nvSpPr>
        <p:spPr>
          <a:xfrm>
            <a:off x="0" y="421829"/>
            <a:ext cx="3398882" cy="274444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Combo treatment: </a:t>
            </a:r>
            <a:r>
              <a:rPr lang="en-US" sz="1400" dirty="0" err="1" smtClean="0"/>
              <a:t>sofosbuvir</a:t>
            </a:r>
            <a:r>
              <a:rPr lang="en-US" sz="1400" dirty="0" smtClean="0"/>
              <a:t> </a:t>
            </a:r>
            <a:r>
              <a:rPr lang="en-US" sz="1400" dirty="0"/>
              <a:t>(400 mg QD) + </a:t>
            </a:r>
            <a:r>
              <a:rPr lang="en-US" sz="1400" dirty="0" err="1"/>
              <a:t>ledipasvir</a:t>
            </a:r>
            <a:r>
              <a:rPr lang="en-US" sz="1400" dirty="0"/>
              <a:t> (90 mg QD) + ribavirin (1000-1200 mg daily</a:t>
            </a:r>
            <a:r>
              <a:rPr lang="en-US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Duration of treatment: 6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Number of patients involved in clinical trial (in accordance with literature data):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HCV dynamics for 1 of 10 simulated clinical trials is presented.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16 of 25 patients are responders. 9 are non-responders.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Thus, SVR12 = 16/25 = 64% for this virtual trial.</a:t>
            </a:r>
            <a:endParaRPr lang="en-US" sz="14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40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>
          <a:xfrm>
            <a:off x="0" y="458702"/>
            <a:ext cx="9144000" cy="327660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Nivolumab</a:t>
            </a:r>
            <a:r>
              <a:rPr lang="en-US" sz="1600" dirty="0"/>
              <a:t> </a:t>
            </a:r>
            <a:r>
              <a:rPr lang="en-US" sz="1600" dirty="0" smtClean="0"/>
              <a:t>is PD-1 inhibitor approved for cancer treatment. PD-1 is expressed on CD8 T cells and its binding with PD-L1 on target cell (cancer cell, infected hepatocyte) inhibits specific lysis of target cell by CD8 T cell. Thus, PD-1 inhibitor stimulates immune cells to kill target cells.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Nivolumab</a:t>
            </a:r>
            <a:r>
              <a:rPr lang="en-US" sz="1600" dirty="0" smtClean="0"/>
              <a:t> PK was reproduced.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Effect of </a:t>
            </a:r>
            <a:r>
              <a:rPr lang="en-US" sz="1600" dirty="0" err="1" smtClean="0"/>
              <a:t>Nivolumab</a:t>
            </a:r>
            <a:r>
              <a:rPr lang="en-US" sz="1600" dirty="0" smtClean="0"/>
              <a:t> was implemented in the same way as effect of immune response in the model – it </a:t>
            </a:r>
            <a:r>
              <a:rPr lang="en-US" sz="1600" b="1" i="1" dirty="0" smtClean="0"/>
              <a:t>stimulates death of infected hepatocytes</a:t>
            </a:r>
            <a:r>
              <a:rPr lang="en-US" sz="1600" dirty="0" smtClean="0"/>
              <a:t>. Also the effect of </a:t>
            </a:r>
            <a:r>
              <a:rPr lang="en-US" sz="1600" dirty="0" err="1" smtClean="0"/>
              <a:t>nivolumab</a:t>
            </a:r>
            <a:r>
              <a:rPr lang="en-US" sz="1600" dirty="0" smtClean="0"/>
              <a:t> was added on </a:t>
            </a:r>
            <a:r>
              <a:rPr lang="en-US" sz="1600" b="1" i="1" dirty="0" smtClean="0"/>
              <a:t>death of healthy hepatocytes</a:t>
            </a:r>
            <a:r>
              <a:rPr lang="en-US" sz="1600" dirty="0" smtClean="0"/>
              <a:t> too (safety):</a:t>
            </a:r>
          </a:p>
          <a:p>
            <a:r>
              <a:rPr lang="en-US" sz="1600" b="1" dirty="0" smtClean="0"/>
              <a:t>     </a:t>
            </a:r>
            <a:r>
              <a:rPr lang="en-US" sz="1600" b="1" dirty="0" err="1" smtClean="0"/>
              <a:t>V_apo_vhep</a:t>
            </a:r>
            <a:r>
              <a:rPr lang="en-US" sz="1600" b="1" dirty="0" smtClean="0"/>
              <a:t> </a:t>
            </a:r>
            <a:r>
              <a:rPr lang="en-US" sz="1600" b="1" dirty="0"/>
              <a:t>= </a:t>
            </a:r>
            <a:r>
              <a:rPr lang="en-US" sz="1600" b="1" dirty="0" err="1"/>
              <a:t>k_apo</a:t>
            </a:r>
            <a:r>
              <a:rPr lang="en-US" sz="1600" b="1" dirty="0"/>
              <a:t> * </a:t>
            </a:r>
            <a:r>
              <a:rPr lang="en-US" sz="1600" b="1" dirty="0" err="1"/>
              <a:t>vHep</a:t>
            </a:r>
            <a:r>
              <a:rPr lang="en-US" sz="1600" b="1" dirty="0"/>
              <a:t> * </a:t>
            </a:r>
            <a:r>
              <a:rPr lang="en-US" sz="1600" b="1" dirty="0" err="1" smtClean="0"/>
              <a:t>IR_function</a:t>
            </a:r>
            <a:r>
              <a:rPr lang="en-US" sz="1600" b="1" dirty="0" smtClean="0"/>
              <a:t> * </a:t>
            </a:r>
            <a:r>
              <a:rPr lang="en-US" sz="1600" b="1" dirty="0" err="1" smtClean="0">
                <a:solidFill>
                  <a:srgbClr val="FF0000"/>
                </a:solidFill>
              </a:rPr>
              <a:t>Nivolumab_effect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Based on PD data on </a:t>
            </a:r>
            <a:r>
              <a:rPr lang="en-US" sz="1600" dirty="0" err="1" smtClean="0"/>
              <a:t>nivolumab</a:t>
            </a:r>
            <a:r>
              <a:rPr lang="en-US" sz="1600" dirty="0" smtClean="0"/>
              <a:t> the effect of </a:t>
            </a:r>
            <a:r>
              <a:rPr lang="en-US" sz="1600" dirty="0" err="1" smtClean="0"/>
              <a:t>nivolumab</a:t>
            </a:r>
            <a:r>
              <a:rPr lang="en-US" sz="1600" dirty="0" smtClean="0"/>
              <a:t> has delay. The same delay as for immune response was added in </a:t>
            </a:r>
            <a:r>
              <a:rPr lang="en-US" sz="1600" dirty="0" err="1" smtClean="0"/>
              <a:t>nivolumab</a:t>
            </a:r>
            <a:r>
              <a:rPr lang="en-US" sz="1600" dirty="0" smtClean="0"/>
              <a:t> effect.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assumed that </a:t>
            </a:r>
            <a:r>
              <a:rPr lang="en-US" sz="1600" dirty="0" err="1" smtClean="0"/>
              <a:t>Nivolumab</a:t>
            </a:r>
            <a:r>
              <a:rPr lang="en-US" sz="1600" dirty="0" smtClean="0"/>
              <a:t> </a:t>
            </a:r>
            <a:r>
              <a:rPr lang="en-US" sz="1600" dirty="0"/>
              <a:t>has similar effect on healthy and infected hepatocytes</a:t>
            </a:r>
            <a:endParaRPr lang="ru-RU" sz="1600" dirty="0"/>
          </a:p>
          <a:p>
            <a:endParaRPr lang="en-US" sz="1600" dirty="0" smtClean="0"/>
          </a:p>
        </p:txBody>
      </p:sp>
      <p:grpSp>
        <p:nvGrpSpPr>
          <p:cNvPr id="4" name="Группа 3"/>
          <p:cNvGrpSpPr/>
          <p:nvPr/>
        </p:nvGrpSpPr>
        <p:grpSpPr>
          <a:xfrm>
            <a:off x="250806" y="3616657"/>
            <a:ext cx="6927916" cy="3123686"/>
            <a:chOff x="250806" y="4379395"/>
            <a:chExt cx="6238876" cy="2347300"/>
          </a:xfrm>
        </p:grpSpPr>
        <p:pic>
          <p:nvPicPr>
            <p:cNvPr id="6" name="Picture 2" descr="Z:\работа\HCV_2013_08\Work\For_article\for abbve\model_sceme_new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806" y="4379395"/>
              <a:ext cx="6238876" cy="2347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868316" y="6357363"/>
              <a:ext cx="1227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FF0000"/>
                  </a:solidFill>
                </a:rPr>
                <a:t>Nivolumab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Прямая со стрелкой 7"/>
            <p:cNvCxnSpPr>
              <a:stCxn id="7" idx="1"/>
            </p:cNvCxnSpPr>
            <p:nvPr/>
          </p:nvCxnSpPr>
          <p:spPr>
            <a:xfrm flipH="1" flipV="1">
              <a:off x="4436516" y="5833545"/>
              <a:ext cx="431800" cy="708484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>
              <a:stCxn id="7" idx="1"/>
            </p:cNvCxnSpPr>
            <p:nvPr/>
          </p:nvCxnSpPr>
          <p:spPr>
            <a:xfrm flipH="1" flipV="1">
              <a:off x="3208850" y="5833545"/>
              <a:ext cx="1659466" cy="708484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7" idx="1"/>
            </p:cNvCxnSpPr>
            <p:nvPr/>
          </p:nvCxnSpPr>
          <p:spPr>
            <a:xfrm flipH="1" flipV="1">
              <a:off x="2006600" y="5833545"/>
              <a:ext cx="2861716" cy="708484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Заголовок 3"/>
          <p:cNvSpPr txBox="1">
            <a:spLocks/>
          </p:cNvSpPr>
          <p:nvPr/>
        </p:nvSpPr>
        <p:spPr>
          <a:xfrm>
            <a:off x="3190875" y="-38100"/>
            <a:ext cx="559871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1"/>
                </a:solidFill>
                <a:latin typeface="Circe Bold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rgbClr val="C00000"/>
                </a:solidFill>
              </a:rPr>
              <a:t>Implementation of </a:t>
            </a:r>
            <a:r>
              <a:rPr lang="en-US" sz="1800" b="1" dirty="0" err="1" smtClean="0">
                <a:solidFill>
                  <a:srgbClr val="C00000"/>
                </a:solidFill>
              </a:rPr>
              <a:t>Nivolumab</a:t>
            </a:r>
            <a:r>
              <a:rPr lang="en-US" sz="1800" b="1" dirty="0" smtClean="0">
                <a:solidFill>
                  <a:srgbClr val="C00000"/>
                </a:solidFill>
              </a:rPr>
              <a:t> effect in model</a:t>
            </a:r>
            <a:endParaRPr lang="ru-RU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7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>
          <a:xfrm>
            <a:off x="0" y="438990"/>
            <a:ext cx="9144000" cy="175968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There is only one article describing the effect of </a:t>
            </a:r>
            <a:r>
              <a:rPr lang="en-US" sz="1400" dirty="0" err="1" smtClean="0"/>
              <a:t>Nivolumab</a:t>
            </a:r>
            <a:r>
              <a:rPr lang="en-US" sz="1400" dirty="0" smtClean="0"/>
              <a:t> in </a:t>
            </a:r>
            <a:r>
              <a:rPr lang="en-US" sz="1400" dirty="0"/>
              <a:t>HCV patients [</a:t>
            </a:r>
            <a:r>
              <a:rPr lang="en-US" sz="1400" dirty="0" err="1"/>
              <a:t>PLoS</a:t>
            </a:r>
            <a:r>
              <a:rPr lang="en-US" sz="1400" dirty="0"/>
              <a:t> One. 2013 May 22;8(5):e63818</a:t>
            </a:r>
            <a:r>
              <a:rPr lang="en-US" sz="1400" dirty="0" smtClean="0"/>
              <a:t>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45 patients were treated with single IV infusion of </a:t>
            </a:r>
            <a:r>
              <a:rPr lang="en-US" sz="1400" dirty="0" err="1" smtClean="0"/>
              <a:t>nivolumab</a:t>
            </a:r>
            <a:r>
              <a:rPr lang="en-US" sz="1400" dirty="0"/>
              <a:t> </a:t>
            </a:r>
            <a:r>
              <a:rPr lang="en-US" sz="1400" dirty="0" smtClean="0"/>
              <a:t>with dose from 0.03 mg/kg to 10 mg/kg.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Only </a:t>
            </a:r>
            <a:r>
              <a:rPr lang="en-US" sz="1400" b="1" dirty="0" smtClean="0"/>
              <a:t>3</a:t>
            </a:r>
            <a:r>
              <a:rPr lang="en-US" sz="1400" dirty="0" smtClean="0"/>
              <a:t> patients have significant (&gt;2 log IU/mL decrease from baseline) serum HCV decline.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We have reproduced these 3 patients (by fitting of constant describing the effect of </a:t>
            </a:r>
            <a:r>
              <a:rPr lang="en-US" sz="1400" dirty="0" err="1" smtClean="0"/>
              <a:t>nivolumab</a:t>
            </a:r>
            <a:r>
              <a:rPr lang="en-US" sz="1400" dirty="0"/>
              <a:t> - </a:t>
            </a:r>
            <a:r>
              <a:rPr lang="en-US" sz="1400" dirty="0" err="1"/>
              <a:t>Keff_inf_nvb</a:t>
            </a:r>
            <a:r>
              <a:rPr lang="en-US" sz="1400" dirty="0" smtClean="0"/>
              <a:t>). All of them were treated with 10 mg/kg.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Response/nonresponse status of the 3 patients was predicted and compared with info from the paper</a:t>
            </a:r>
            <a:endParaRPr lang="ru-RU" sz="1400" dirty="0"/>
          </a:p>
        </p:txBody>
      </p:sp>
      <p:pic>
        <p:nvPicPr>
          <p:cNvPr id="4098" name="Picture 2" descr="C:\Work\01_HCV_2012_04\Work\04_HCV_with_DAA\2015_08_29_hcv_rpd_model_v_24_1_1_avrdose_3sd\figures\nivolumab_treatment\hcv_nvb_10mkkg_patient_1__column_1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9" y="2297713"/>
            <a:ext cx="2605088" cy="153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Work\01_HCV_2012_04\Work\04_HCV_with_DAA\2015_08_29_hcv_rpd_model_v_24_1_1_avrdose_3sd\figures\nivolumab_treatment\hcv_nvb_10mkkg_patient_1_+follow_up__column_1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9" y="3833287"/>
            <a:ext cx="2605088" cy="153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Work\01_HCV_2012_04\Work\04_HCV_with_DAA\2015_08_29_hcv_rpd_model_v_24_1_1_avrdose_3sd\figures\nivolumab_treatment\hcv_nvb_10mkkg_patient_2__column_3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69" y="2297713"/>
            <a:ext cx="2605088" cy="153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Work\01_HCV_2012_04\Work\04_HCV_with_DAA\2015_08_29_hcv_rpd_model_v_24_1_1_avrdose_3sd\figures\nivolumab_treatment\hcv_nvb_10mkkg_patient_2_+follow_up__column_3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69" y="3833287"/>
            <a:ext cx="2605088" cy="153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Work\01_HCV_2012_04\Work\04_HCV_with_DAA\2015_08_29_hcv_rpd_model_v_24_1_1_avrdose_3sd\figures\nivolumab_treatment\hcv_nvb_10mkkg_patient_3__column_5.bm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904" y="2297713"/>
            <a:ext cx="2605088" cy="153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Work\01_HCV_2012_04\Work\04_HCV_with_DAA\2015_08_29_hcv_rpd_model_v_24_1_1_avrdose_3sd\figures\nivolumab_treatment\hcv_nvb_10mkkg_patient_3_+follow_up__column_5.bm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904" y="3850187"/>
            <a:ext cx="2605088" cy="153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3793" y="2198674"/>
            <a:ext cx="2399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Patient 1: </a:t>
            </a:r>
            <a:r>
              <a:rPr lang="en-US" sz="1100" dirty="0"/>
              <a:t>Observation during 84 </a:t>
            </a:r>
            <a:r>
              <a:rPr lang="en-US" sz="1100" dirty="0" smtClean="0"/>
              <a:t>days as in trial </a:t>
            </a:r>
            <a:endParaRPr lang="ru-RU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3213986" y="2187549"/>
            <a:ext cx="2399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Patient 2: </a:t>
            </a:r>
            <a:r>
              <a:rPr lang="en-US" sz="1100" dirty="0"/>
              <a:t>Observation during 84 </a:t>
            </a:r>
            <a:r>
              <a:rPr lang="en-US" sz="1100" dirty="0" smtClean="0"/>
              <a:t>days as in trial </a:t>
            </a:r>
            <a:endParaRPr lang="ru-RU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6245588" y="2198674"/>
            <a:ext cx="2399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Patient 3: </a:t>
            </a:r>
            <a:r>
              <a:rPr lang="en-US" sz="1100" dirty="0"/>
              <a:t>Observation during 84 </a:t>
            </a:r>
            <a:r>
              <a:rPr lang="en-US" sz="1100" dirty="0" smtClean="0"/>
              <a:t>days as in trial </a:t>
            </a:r>
            <a:endParaRPr lang="ru-RU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343793" y="3756540"/>
            <a:ext cx="2399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Patient 1: </a:t>
            </a:r>
            <a:r>
              <a:rPr lang="en-US" sz="1100" dirty="0"/>
              <a:t>Observation during </a:t>
            </a:r>
            <a:r>
              <a:rPr lang="en-US" sz="1100" dirty="0" smtClean="0"/>
              <a:t>168 days (+12 weeks follow up)</a:t>
            </a:r>
            <a:endParaRPr lang="ru-RU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3213986" y="3753880"/>
            <a:ext cx="2399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Patient 2: </a:t>
            </a:r>
            <a:r>
              <a:rPr lang="en-US" sz="1100" dirty="0"/>
              <a:t>Observation during </a:t>
            </a:r>
            <a:r>
              <a:rPr lang="en-US" sz="1100" dirty="0" smtClean="0"/>
              <a:t>168 days (+12 weeks follow up)</a:t>
            </a:r>
            <a:endParaRPr lang="ru-RU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6245588" y="3756540"/>
            <a:ext cx="2399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Patient 3: </a:t>
            </a:r>
            <a:r>
              <a:rPr lang="en-US" sz="1100" dirty="0"/>
              <a:t>Observation during </a:t>
            </a:r>
            <a:r>
              <a:rPr lang="en-US" sz="1100" dirty="0" smtClean="0"/>
              <a:t>168 days (+12 weeks follow up)</a:t>
            </a:r>
            <a:endParaRPr lang="ru-RU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163509" y="5452530"/>
            <a:ext cx="26050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Follow-up </a:t>
            </a:r>
            <a:r>
              <a:rPr lang="en-US" sz="1400" u="sng" dirty="0"/>
              <a:t>model </a:t>
            </a:r>
            <a:r>
              <a:rPr lang="en-US" sz="1400" u="sng" dirty="0" smtClean="0"/>
              <a:t>result: </a:t>
            </a:r>
            <a:r>
              <a:rPr lang="en-US" sz="1400" dirty="0" smtClean="0"/>
              <a:t>HCV returns to pre-treatment level</a:t>
            </a:r>
          </a:p>
          <a:p>
            <a:r>
              <a:rPr lang="en-US" sz="1400" u="sng" dirty="0"/>
              <a:t>Follow-up clinical </a:t>
            </a:r>
            <a:r>
              <a:rPr lang="en-US" sz="1400" u="sng" dirty="0" smtClean="0"/>
              <a:t>result</a:t>
            </a:r>
            <a:r>
              <a:rPr lang="en-US" sz="1400" dirty="0" smtClean="0"/>
              <a:t>: </a:t>
            </a:r>
            <a:r>
              <a:rPr lang="en-US" sz="1400" dirty="0"/>
              <a:t>HCV returns to pre-treatment </a:t>
            </a:r>
            <a:r>
              <a:rPr lang="en-US" sz="1400" dirty="0" smtClean="0"/>
              <a:t>level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025769" y="5401725"/>
            <a:ext cx="26050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Follow-up model result</a:t>
            </a:r>
            <a:r>
              <a:rPr lang="en-US" sz="1400" dirty="0" smtClean="0"/>
              <a:t>: completely cure</a:t>
            </a:r>
          </a:p>
          <a:p>
            <a:r>
              <a:rPr lang="en-US" sz="1400" u="sng" dirty="0"/>
              <a:t>Follow-up </a:t>
            </a:r>
            <a:r>
              <a:rPr lang="en-US" sz="1400" u="sng" dirty="0" smtClean="0"/>
              <a:t>clinical result</a:t>
            </a:r>
            <a:r>
              <a:rPr lang="en-US" sz="1400" dirty="0" smtClean="0"/>
              <a:t>: </a:t>
            </a:r>
            <a:r>
              <a:rPr lang="en-US" sz="1400" dirty="0"/>
              <a:t>HCV was undetectable </a:t>
            </a:r>
            <a:r>
              <a:rPr lang="en-US" sz="1400" dirty="0" smtClean="0"/>
              <a:t>during 1 </a:t>
            </a:r>
            <a:r>
              <a:rPr lang="en-US" sz="1400" dirty="0"/>
              <a:t>year follow </a:t>
            </a:r>
            <a:r>
              <a:rPr lang="en-US" sz="1400" dirty="0" smtClean="0"/>
              <a:t>up and later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039904" y="5401725"/>
            <a:ext cx="26050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Follow-up </a:t>
            </a:r>
            <a:r>
              <a:rPr lang="en-US" sz="1400" u="sng" dirty="0"/>
              <a:t>model </a:t>
            </a:r>
            <a:r>
              <a:rPr lang="en-US" sz="1400" u="sng" dirty="0" smtClean="0"/>
              <a:t>result</a:t>
            </a:r>
            <a:r>
              <a:rPr lang="en-US" sz="1400" dirty="0" smtClean="0"/>
              <a:t>: </a:t>
            </a:r>
            <a:r>
              <a:rPr lang="en-US" sz="1400" dirty="0"/>
              <a:t>completely cure</a:t>
            </a:r>
          </a:p>
          <a:p>
            <a:r>
              <a:rPr lang="en-US" sz="1400" u="sng" dirty="0"/>
              <a:t>Follow-up clinical </a:t>
            </a:r>
            <a:r>
              <a:rPr lang="en-US" sz="1400" u="sng" dirty="0" smtClean="0"/>
              <a:t>result</a:t>
            </a:r>
            <a:r>
              <a:rPr lang="en-US" sz="1400" dirty="0" smtClean="0"/>
              <a:t>: HCV </a:t>
            </a:r>
            <a:r>
              <a:rPr lang="en-US" sz="1400" dirty="0"/>
              <a:t>returns to pre-treatment </a:t>
            </a:r>
            <a:r>
              <a:rPr lang="en-US" sz="1400" dirty="0" smtClean="0"/>
              <a:t>level</a:t>
            </a:r>
            <a:endParaRPr lang="en-US" sz="1400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3327400" y="2988724"/>
            <a:ext cx="219633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55333" y="2750970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LLOQ</a:t>
            </a:r>
            <a:endParaRPr lang="ru-RU" sz="1000" b="1" dirty="0">
              <a:solidFill>
                <a:srgbClr val="FF0000"/>
              </a:solidFill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327400" y="4521192"/>
            <a:ext cx="219633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6347124" y="4512701"/>
            <a:ext cx="219633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355584" y="2963291"/>
            <a:ext cx="219633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51598" y="4266480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LLOQ</a:t>
            </a:r>
            <a:endParaRPr lang="ru-RU" sz="10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40332" y="2750970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LLOQ</a:t>
            </a:r>
            <a:endParaRPr lang="ru-RU" sz="10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59454" y="4274971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LLOQ</a:t>
            </a:r>
            <a:endParaRPr lang="ru-RU" sz="1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66053" y="265551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irce"/>
              </a:rPr>
              <a:t>fitting</a:t>
            </a:r>
            <a:endParaRPr lang="ru-RU" sz="1400" dirty="0">
              <a:solidFill>
                <a:srgbClr val="FF0000"/>
              </a:solidFill>
              <a:latin typeface="Circ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53451" y="2654846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irce"/>
              </a:rPr>
              <a:t>fitting</a:t>
            </a:r>
            <a:endParaRPr lang="ru-RU" sz="1400" dirty="0">
              <a:solidFill>
                <a:srgbClr val="FF0000"/>
              </a:solidFill>
              <a:latin typeface="Circ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84172" y="2654845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irce"/>
              </a:rPr>
              <a:t>fitting</a:t>
            </a:r>
            <a:endParaRPr lang="ru-RU" sz="1400" dirty="0">
              <a:solidFill>
                <a:srgbClr val="FF0000"/>
              </a:solidFill>
              <a:latin typeface="Circe"/>
            </a:endParaRPr>
          </a:p>
        </p:txBody>
      </p:sp>
      <p:sp>
        <p:nvSpPr>
          <p:cNvPr id="37" name="Заголовок 3"/>
          <p:cNvSpPr txBox="1">
            <a:spLocks/>
          </p:cNvSpPr>
          <p:nvPr/>
        </p:nvSpPr>
        <p:spPr>
          <a:xfrm>
            <a:off x="3190875" y="-38100"/>
            <a:ext cx="559871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1"/>
                </a:solidFill>
                <a:latin typeface="Circe Bold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rgbClr val="C00000"/>
                </a:solidFill>
              </a:rPr>
              <a:t>Calibration and validation of </a:t>
            </a:r>
            <a:r>
              <a:rPr lang="en-US" sz="1800" b="1" dirty="0" err="1" smtClean="0">
                <a:solidFill>
                  <a:srgbClr val="C00000"/>
                </a:solidFill>
              </a:rPr>
              <a:t>Nivolumab</a:t>
            </a:r>
            <a:r>
              <a:rPr lang="en-US" sz="1800" b="1" dirty="0" smtClean="0">
                <a:solidFill>
                  <a:srgbClr val="C00000"/>
                </a:solidFill>
              </a:rPr>
              <a:t> effect</a:t>
            </a:r>
            <a:endParaRPr lang="ru-RU" sz="1800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4456" y="64269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TRUE</a:t>
            </a:r>
            <a:endParaRPr lang="ru-RU" b="1" dirty="0">
              <a:solidFill>
                <a:srgbClr val="0000CC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82705" y="64565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TRUE</a:t>
            </a:r>
            <a:endParaRPr lang="ru-RU" b="1" dirty="0">
              <a:solidFill>
                <a:srgbClr val="0000CC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96840" y="6386610"/>
            <a:ext cx="73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788" y="3183425"/>
            <a:ext cx="103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A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293606" y="3180282"/>
            <a:ext cx="103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B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355584" y="3194365"/>
            <a:ext cx="103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61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>
          <a:xfrm>
            <a:off x="0" y="464127"/>
            <a:ext cx="9144000" cy="3470040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Simulations of </a:t>
            </a:r>
            <a:r>
              <a:rPr lang="en-US" sz="1600" b="1" i="1" dirty="0" err="1" smtClean="0"/>
              <a:t>Nivolumab</a:t>
            </a:r>
            <a:r>
              <a:rPr lang="en-US" sz="1600" b="1" i="1" dirty="0" smtClean="0"/>
              <a:t> treatment</a:t>
            </a:r>
            <a:r>
              <a:rPr lang="en-US" sz="1600" dirty="0" smtClean="0"/>
              <a:t> shows that increase in hepatocyte death rate above some threshold level will lead to model switch from chronic HCV steady state into healthy subject steady state. </a:t>
            </a:r>
            <a:r>
              <a:rPr lang="en-US" sz="1600" b="1" i="1" dirty="0" smtClean="0"/>
              <a:t>This threshold level of HCV load decrease is above LLOQ.</a:t>
            </a:r>
            <a:r>
              <a:rPr lang="en-US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Simulations </a:t>
            </a:r>
            <a:r>
              <a:rPr lang="en-US" sz="1600" dirty="0"/>
              <a:t>of </a:t>
            </a:r>
            <a:r>
              <a:rPr lang="en-US" sz="1600" b="1" i="1" dirty="0" smtClean="0"/>
              <a:t>DAA combo </a:t>
            </a:r>
            <a:r>
              <a:rPr lang="en-US" sz="1600" b="1" i="1" dirty="0"/>
              <a:t>treatment</a:t>
            </a:r>
            <a:r>
              <a:rPr lang="en-US" sz="1600" dirty="0"/>
              <a:t> shows that </a:t>
            </a:r>
            <a:r>
              <a:rPr lang="en-US" sz="1600" dirty="0" smtClean="0"/>
              <a:t>there is a </a:t>
            </a:r>
            <a:r>
              <a:rPr lang="en-US" sz="1600" dirty="0"/>
              <a:t>threshold level </a:t>
            </a:r>
            <a:r>
              <a:rPr lang="en-US" sz="1600" dirty="0" smtClean="0"/>
              <a:t>of HCV load. If the DAA treatment allows to reach the threshold level then </a:t>
            </a:r>
            <a:r>
              <a:rPr lang="en-US" sz="1600" dirty="0"/>
              <a:t>to model </a:t>
            </a:r>
            <a:r>
              <a:rPr lang="en-US" sz="1600" dirty="0" smtClean="0"/>
              <a:t>switches </a:t>
            </a:r>
            <a:r>
              <a:rPr lang="en-US" sz="1600" dirty="0"/>
              <a:t>from chronic HCV steady state into healthy subject steady state. </a:t>
            </a:r>
            <a:r>
              <a:rPr lang="en-US" sz="1600" b="1" i="1" dirty="0"/>
              <a:t>This threshold level of HCV load decrease is </a:t>
            </a:r>
            <a:r>
              <a:rPr lang="en-US" sz="1600" b="1" i="1" dirty="0" smtClean="0"/>
              <a:t>significantly below </a:t>
            </a:r>
            <a:r>
              <a:rPr lang="en-US" sz="1600" b="1" i="1" dirty="0"/>
              <a:t>LLOQ.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 smtClean="0"/>
              <a:t>Level of infected hepatocytes</a:t>
            </a:r>
            <a:r>
              <a:rPr lang="en-US" sz="1600" dirty="0" smtClean="0"/>
              <a:t> is also important and together with </a:t>
            </a:r>
            <a:r>
              <a:rPr lang="en-US" sz="1600" b="1" i="1" dirty="0" smtClean="0"/>
              <a:t>HCV load</a:t>
            </a:r>
            <a:r>
              <a:rPr lang="en-US" sz="1600" dirty="0" smtClean="0"/>
              <a:t> at the completion of a therapy they </a:t>
            </a:r>
            <a:r>
              <a:rPr lang="en-US" sz="1600" b="1" i="1" dirty="0" smtClean="0"/>
              <a:t>determine responder/non-responder status</a:t>
            </a:r>
            <a:r>
              <a:rPr lang="en-US" sz="1600" dirty="0" smtClean="0"/>
              <a:t> of a patient (</a:t>
            </a:r>
            <a:r>
              <a:rPr lang="en-US" sz="1600" b="1" i="1" dirty="0" smtClean="0"/>
              <a:t>in 12 weeks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Role of IR stimulators (like </a:t>
            </a:r>
            <a:r>
              <a:rPr lang="en-US" sz="1600" dirty="0" err="1" smtClean="0"/>
              <a:t>Nivolumab</a:t>
            </a:r>
            <a:r>
              <a:rPr lang="en-US" sz="1600" dirty="0" smtClean="0"/>
              <a:t> </a:t>
            </a:r>
            <a:r>
              <a:rPr lang="en-US" sz="1600" dirty="0" err="1" smtClean="0"/>
              <a:t>etc</a:t>
            </a:r>
            <a:r>
              <a:rPr lang="en-US" sz="1600" dirty="0" smtClean="0"/>
              <a:t>) can be very important to increase number of responders and decrease therapy duration. Unfortunately there is too little data for validation to check this hypothesis.</a:t>
            </a:r>
            <a:endParaRPr lang="ru-RU" sz="1600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0" y="3814210"/>
            <a:ext cx="9107699" cy="2971617"/>
            <a:chOff x="0" y="2519835"/>
            <a:chExt cx="9107699" cy="2971617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15308"/>
              <a:ext cx="4876800" cy="2676144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045" y="2853542"/>
              <a:ext cx="4458654" cy="263283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291964" y="2519835"/>
              <a:ext cx="2333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DAA combo treatment</a:t>
              </a:r>
              <a:endParaRPr lang="ru-RU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66864" y="2529735"/>
              <a:ext cx="2757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Treatment with </a:t>
              </a:r>
              <a:r>
                <a:rPr lang="en-US" b="1" dirty="0" err="1" smtClean="0"/>
                <a:t>Nivolumab</a:t>
              </a:r>
              <a:endParaRPr lang="ru-RU" b="1" dirty="0"/>
            </a:p>
          </p:txBody>
        </p:sp>
      </p:grpSp>
      <p:sp>
        <p:nvSpPr>
          <p:cNvPr id="16" name="Заголовок 3"/>
          <p:cNvSpPr txBox="1">
            <a:spLocks/>
          </p:cNvSpPr>
          <p:nvPr/>
        </p:nvSpPr>
        <p:spPr>
          <a:xfrm>
            <a:off x="4307125" y="-38100"/>
            <a:ext cx="2960543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1"/>
                </a:solidFill>
                <a:latin typeface="Circe Bold"/>
                <a:ea typeface="+mj-ea"/>
                <a:cs typeface="+mj-cs"/>
              </a:defRPr>
            </a:lvl1pPr>
          </a:lstStyle>
          <a:p>
            <a:r>
              <a:rPr lang="en-US" sz="1800" b="1" dirty="0" err="1" smtClean="0">
                <a:solidFill>
                  <a:srgbClr val="C00000"/>
                </a:solidFill>
              </a:rPr>
              <a:t>Nivolumab</a:t>
            </a:r>
            <a:r>
              <a:rPr lang="en-US" sz="1800" b="1" dirty="0" smtClean="0">
                <a:solidFill>
                  <a:srgbClr val="C00000"/>
                </a:solidFill>
              </a:rPr>
              <a:t> vs DAAs</a:t>
            </a:r>
            <a:endParaRPr lang="ru-RU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32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406559"/>
            <a:ext cx="914399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CONCLUSIONS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HPLF model satisfactory predicts treatment outcomes observed in clinical trials with DAAs and </a:t>
            </a:r>
            <a:r>
              <a:rPr lang="en-US" dirty="0" err="1" smtClean="0"/>
              <a:t>Nivolumab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Model allows to predict </a:t>
            </a:r>
            <a:r>
              <a:rPr lang="en-US" i="1" dirty="0" smtClean="0"/>
              <a:t>SVR12</a:t>
            </a:r>
            <a:r>
              <a:rPr lang="en-US" dirty="0" smtClean="0"/>
              <a:t> in </a:t>
            </a:r>
            <a:r>
              <a:rPr lang="en-US" i="1" dirty="0" smtClean="0"/>
              <a:t>ongoing </a:t>
            </a:r>
            <a:r>
              <a:rPr lang="en-US" i="1" dirty="0"/>
              <a:t>clinical </a:t>
            </a:r>
            <a:r>
              <a:rPr lang="en-US" i="1" dirty="0" smtClean="0"/>
              <a:t>trials with </a:t>
            </a:r>
            <a:r>
              <a:rPr lang="en-US" dirty="0"/>
              <a:t>and </a:t>
            </a:r>
            <a:r>
              <a:rPr lang="en-US" i="1" dirty="0"/>
              <a:t>predict</a:t>
            </a:r>
            <a:r>
              <a:rPr lang="en-US" dirty="0"/>
              <a:t> the DAA </a:t>
            </a:r>
            <a:r>
              <a:rPr lang="en-US" dirty="0" smtClean="0"/>
              <a:t>combinations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There is no synergistic effect in DAA combo treatments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Higher level of IR resulted from decrease in HCV  </a:t>
            </a:r>
            <a:r>
              <a:rPr lang="en-US" dirty="0"/>
              <a:t>results in faster death of infected cells. If </a:t>
            </a:r>
            <a:r>
              <a:rPr lang="en-US" dirty="0" smtClean="0"/>
              <a:t>the modulation of IR is not taken into account the </a:t>
            </a:r>
            <a:r>
              <a:rPr lang="en-US" dirty="0"/>
              <a:t>number of infected cell </a:t>
            </a:r>
            <a:r>
              <a:rPr lang="en-US" dirty="0" smtClean="0"/>
              <a:t>at the end of DAA treatment is </a:t>
            </a:r>
            <a:r>
              <a:rPr lang="en-US" dirty="0"/>
              <a:t>enough to restore HCV level in serum. Without IR it is impossible to reproduce treatment with duration less that 12 weeks.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Decrease in infected hepatocytes level (due to treatment with IR stimulators) combined with DAA treatment can be considered as promising way of HCV treatment allowing to </a:t>
            </a:r>
            <a:r>
              <a:rPr lang="en-US" dirty="0"/>
              <a:t>increase number of responders and decrease therapy </a:t>
            </a:r>
            <a:r>
              <a:rPr lang="en-US" dirty="0" smtClean="0"/>
              <a:t>duration. </a:t>
            </a:r>
          </a:p>
        </p:txBody>
      </p:sp>
    </p:spTree>
    <p:extLst>
      <p:ext uri="{BB962C8B-B14F-4D97-AF65-F5344CB8AC3E}">
        <p14:creationId xmlns:p14="http://schemas.microsoft.com/office/powerpoint/2010/main" val="24469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406559"/>
            <a:ext cx="9143999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Aims of the study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To </a:t>
            </a:r>
            <a:r>
              <a:rPr lang="en-US" dirty="0"/>
              <a:t>develop model of </a:t>
            </a:r>
            <a:r>
              <a:rPr lang="en-US" b="1" i="1" dirty="0"/>
              <a:t>HCV Progression and Liver Fibrosis (HPLF) </a:t>
            </a:r>
            <a:r>
              <a:rPr lang="en-US" dirty="0"/>
              <a:t>which can describe: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Dynamics of HCV and ALT in </a:t>
            </a:r>
            <a:r>
              <a:rPr lang="en-US" dirty="0"/>
              <a:t>plasma </a:t>
            </a:r>
            <a:r>
              <a:rPr lang="en-US" dirty="0" smtClean="0"/>
              <a:t>during </a:t>
            </a:r>
            <a:r>
              <a:rPr lang="en-US" dirty="0"/>
              <a:t>disease progression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Hepatocytes </a:t>
            </a:r>
            <a:r>
              <a:rPr lang="en-US" dirty="0" smtClean="0"/>
              <a:t>infection </a:t>
            </a:r>
            <a:r>
              <a:rPr lang="en-US" dirty="0"/>
              <a:t>and </a:t>
            </a:r>
            <a:r>
              <a:rPr lang="en-US" dirty="0" smtClean="0"/>
              <a:t>proliferation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Fibrosis development during disease progression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Death </a:t>
            </a:r>
            <a:r>
              <a:rPr lang="en-US" dirty="0"/>
              <a:t>of infected hepatocytes driven by Immune </a:t>
            </a:r>
            <a:r>
              <a:rPr lang="en-US" dirty="0" smtClean="0"/>
              <a:t>Response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Immune Response suppression with HCV</a:t>
            </a:r>
            <a:endParaRPr lang="en-US" dirty="0"/>
          </a:p>
          <a:p>
            <a:pPr marL="342900" indent="-342900">
              <a:buAutoNum type="arabicParenR" startAt="2"/>
            </a:pPr>
            <a:endParaRPr lang="en-US" dirty="0" smtClean="0"/>
          </a:p>
          <a:p>
            <a:pPr marL="342900" indent="-342900">
              <a:buAutoNum type="arabicParenR" startAt="2"/>
            </a:pPr>
            <a:r>
              <a:rPr lang="en-US" dirty="0" smtClean="0"/>
              <a:t>To implement in HPLF model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therapy </a:t>
            </a:r>
            <a:r>
              <a:rPr lang="en-US" dirty="0" smtClean="0"/>
              <a:t>of </a:t>
            </a:r>
            <a:r>
              <a:rPr lang="en-US" dirty="0"/>
              <a:t>CHC patients with </a:t>
            </a:r>
            <a:r>
              <a:rPr lang="en-US" dirty="0" smtClean="0"/>
              <a:t>GT1 </a:t>
            </a:r>
            <a:r>
              <a:rPr lang="en-US" dirty="0"/>
              <a:t>virus </a:t>
            </a:r>
            <a:r>
              <a:rPr lang="en-US" dirty="0" smtClean="0"/>
              <a:t>with </a:t>
            </a:r>
            <a:r>
              <a:rPr lang="en-US" b="1" i="1" dirty="0" smtClean="0"/>
              <a:t>17 DAAs</a:t>
            </a:r>
            <a:r>
              <a:rPr lang="en-US" dirty="0" smtClean="0"/>
              <a:t> and </a:t>
            </a:r>
            <a:r>
              <a:rPr lang="en-US" b="1" i="1" dirty="0" smtClean="0"/>
              <a:t>their combinations</a:t>
            </a:r>
            <a:r>
              <a:rPr lang="en-US" dirty="0" smtClean="0"/>
              <a:t> and predict the treatment outcomes observed in clinical trials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primary endpoint of clinical trials (</a:t>
            </a:r>
            <a:r>
              <a:rPr lang="en-US" b="1" i="1" dirty="0" smtClean="0"/>
              <a:t>SVR12</a:t>
            </a:r>
            <a:r>
              <a:rPr lang="en-US" dirty="0" smtClean="0"/>
              <a:t>) </a:t>
            </a:r>
            <a:r>
              <a:rPr lang="en-US" dirty="0"/>
              <a:t>and </a:t>
            </a:r>
            <a:r>
              <a:rPr lang="en-US" b="1" i="1" dirty="0"/>
              <a:t>predict</a:t>
            </a:r>
            <a:r>
              <a:rPr lang="en-US" dirty="0"/>
              <a:t> the </a:t>
            </a:r>
            <a:r>
              <a:rPr lang="en-US" dirty="0" smtClean="0"/>
              <a:t>DAA combinations treatment </a:t>
            </a:r>
            <a:r>
              <a:rPr lang="en-US" b="1" i="1" dirty="0"/>
              <a:t>outcomes </a:t>
            </a:r>
            <a:r>
              <a:rPr lang="en-US" b="1" i="1" dirty="0" smtClean="0"/>
              <a:t>of </a:t>
            </a:r>
            <a:r>
              <a:rPr lang="en-US" b="1" i="1" dirty="0"/>
              <a:t>ongoing clinical </a:t>
            </a:r>
            <a:r>
              <a:rPr lang="en-US" b="1" i="1" dirty="0" smtClean="0"/>
              <a:t>trials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therapy of CHC patients with PD-1 inhibitor </a:t>
            </a:r>
            <a:r>
              <a:rPr lang="en-US" b="1" i="1" dirty="0" err="1" smtClean="0"/>
              <a:t>Nivolumab</a:t>
            </a:r>
            <a:r>
              <a:rPr lang="en-US" dirty="0" smtClean="0"/>
              <a:t> and to predict treatment outcome observed in clinical trials </a:t>
            </a:r>
          </a:p>
          <a:p>
            <a:endParaRPr lang="en-US" dirty="0" smtClean="0"/>
          </a:p>
          <a:p>
            <a:r>
              <a:rPr lang="en-US" dirty="0"/>
              <a:t>3) To explore </a:t>
            </a:r>
            <a:r>
              <a:rPr lang="en-US" dirty="0" smtClean="0"/>
              <a:t>mode of “efficacy drug-drug” interactions in combo treatments with DAAs </a:t>
            </a:r>
            <a:endParaRPr lang="en-US" dirty="0"/>
          </a:p>
          <a:p>
            <a:r>
              <a:rPr lang="en-US" dirty="0"/>
              <a:t>     </a:t>
            </a:r>
            <a:endParaRPr lang="en-US" dirty="0" smtClean="0"/>
          </a:p>
          <a:p>
            <a:r>
              <a:rPr lang="en-US" dirty="0" smtClean="0"/>
              <a:t>4) To explore contribution of immune response to efficacy of treatment of CHC patients with </a:t>
            </a:r>
          </a:p>
          <a:p>
            <a:r>
              <a:rPr lang="en-US" dirty="0"/>
              <a:t> </a:t>
            </a:r>
            <a:r>
              <a:rPr lang="en-US" dirty="0" smtClean="0"/>
              <a:t>    DAAs.  </a:t>
            </a:r>
          </a:p>
          <a:p>
            <a:endParaRPr lang="en-US" dirty="0" smtClean="0"/>
          </a:p>
          <a:p>
            <a:r>
              <a:rPr lang="en-US" dirty="0" smtClean="0"/>
              <a:t>5) </a:t>
            </a:r>
            <a:r>
              <a:rPr lang="en-US" dirty="0"/>
              <a:t>To </a:t>
            </a:r>
            <a:r>
              <a:rPr lang="en-US" dirty="0" smtClean="0"/>
              <a:t>predict differences in response of CHC patients treated with DAAs and PD-1 inhibitor.</a:t>
            </a:r>
          </a:p>
        </p:txBody>
      </p:sp>
      <p:sp>
        <p:nvSpPr>
          <p:cNvPr id="6" name="Заголовок 8"/>
          <p:cNvSpPr>
            <a:spLocks noGrp="1"/>
          </p:cNvSpPr>
          <p:nvPr>
            <p:ph type="title"/>
          </p:nvPr>
        </p:nvSpPr>
        <p:spPr>
          <a:xfrm>
            <a:off x="4437126" y="-75438"/>
            <a:ext cx="3191973" cy="457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Questions to address</a:t>
            </a:r>
            <a:endParaRPr lang="ru-RU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работа\HCV_2013_08\Work\For_article\for abbve\model_sceme_n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" y="409575"/>
            <a:ext cx="7553326" cy="302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Z:\работа\HCV_2013_08\Work\For_article\for abbve\pict\table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86557"/>
            <a:ext cx="2705101" cy="26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Текст 1"/>
          <p:cNvSpPr>
            <a:spLocks noGrp="1"/>
          </p:cNvSpPr>
          <p:nvPr>
            <p:ph type="body" sz="quarter" idx="11"/>
          </p:nvPr>
        </p:nvSpPr>
        <p:spPr>
          <a:xfrm>
            <a:off x="2705100" y="3609086"/>
            <a:ext cx="6438900" cy="2058289"/>
          </a:xfrm>
        </p:spPr>
        <p:txBody>
          <a:bodyPr>
            <a:noAutofit/>
          </a:bodyPr>
          <a:lstStyle/>
          <a:p>
            <a:r>
              <a:rPr lang="en-US" sz="1200" b="1" dirty="0" smtClean="0"/>
              <a:t>Key experimental facts and assumptions: 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We assume that transition of infected cells to the cells, which a able to </a:t>
            </a:r>
            <a:r>
              <a:rPr lang="en-US" sz="1200" dirty="0"/>
              <a:t>produce </a:t>
            </a:r>
            <a:r>
              <a:rPr lang="en-US" sz="1200" dirty="0" smtClean="0"/>
              <a:t>HCV, depends on the intracellular viral concentration.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In </a:t>
            </a:r>
            <a:r>
              <a:rPr lang="en-US" sz="1200" dirty="0"/>
              <a:t>case of damage or destruction of cells rich in ALT (liver, heart muscle, skeletal muscle, kidney), this enzyme is released into the </a:t>
            </a:r>
            <a:r>
              <a:rPr lang="en-US" sz="1200" dirty="0" smtClean="0"/>
              <a:t>bloodstream, which </a:t>
            </a:r>
            <a:r>
              <a:rPr lang="en-US" sz="1200" dirty="0"/>
              <a:t>leads to an increase of its activity in blood </a:t>
            </a:r>
            <a:r>
              <a:rPr lang="en-US" sz="1200" i="1" dirty="0" smtClean="0"/>
              <a:t>[</a:t>
            </a:r>
            <a:r>
              <a:rPr lang="fr-FR" sz="1050" i="1" dirty="0" smtClean="0"/>
              <a:t>Lancet</a:t>
            </a:r>
            <a:r>
              <a:rPr lang="fr-FR" sz="1050" i="1" dirty="0"/>
              <a:t>. </a:t>
            </a:r>
            <a:r>
              <a:rPr lang="fr-FR" sz="1050" i="1" dirty="0" smtClean="0"/>
              <a:t>2000, 355:1463-4; </a:t>
            </a:r>
            <a:r>
              <a:rPr lang="en-US" sz="1050" i="1" dirty="0" err="1" smtClean="0"/>
              <a:t>Hepatology</a:t>
            </a:r>
            <a:r>
              <a:rPr lang="en-US" sz="1050" i="1" dirty="0"/>
              <a:t>. 2008 </a:t>
            </a:r>
            <a:r>
              <a:rPr lang="en-US" sz="1050" i="1" dirty="0" smtClean="0"/>
              <a:t>,47:1363-70</a:t>
            </a:r>
            <a:r>
              <a:rPr lang="en-US" sz="1200" i="1" dirty="0" smtClean="0"/>
              <a:t>] </a:t>
            </a:r>
            <a:endParaRPr lang="en-US" sz="1200" i="1" dirty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Fibrosis develops gradually, reducing the ability of the liver to proliferate as hepatocytes are replaced by fibrous </a:t>
            </a:r>
            <a:r>
              <a:rPr lang="en-US" sz="1200" dirty="0"/>
              <a:t>tissue </a:t>
            </a:r>
            <a:r>
              <a:rPr lang="en-US" sz="1200" i="1" dirty="0"/>
              <a:t>[</a:t>
            </a:r>
            <a:r>
              <a:rPr lang="en-US" sz="1050" i="1" dirty="0"/>
              <a:t>Hepatology. </a:t>
            </a:r>
            <a:r>
              <a:rPr lang="en-US" sz="1050" i="1" dirty="0" smtClean="0"/>
              <a:t>2005, 42:1373-81; Hepatology</a:t>
            </a:r>
            <a:r>
              <a:rPr lang="en-US" sz="1050" i="1" dirty="0"/>
              <a:t>. </a:t>
            </a:r>
            <a:r>
              <a:rPr lang="en-US" sz="1050" i="1" dirty="0" smtClean="0"/>
              <a:t>1993, 18:79-85</a:t>
            </a:r>
            <a:r>
              <a:rPr lang="en-US" sz="1200" i="1" dirty="0" smtClean="0"/>
              <a:t>]</a:t>
            </a:r>
            <a:endParaRPr lang="en-US" sz="1200" dirty="0" smtClean="0"/>
          </a:p>
        </p:txBody>
      </p:sp>
      <p:sp>
        <p:nvSpPr>
          <p:cNvPr id="10" name="Текст 1"/>
          <p:cNvSpPr>
            <a:spLocks noGrp="1"/>
          </p:cNvSpPr>
          <p:nvPr>
            <p:ph type="body" sz="quarter" idx="11"/>
          </p:nvPr>
        </p:nvSpPr>
        <p:spPr>
          <a:xfrm>
            <a:off x="5191124" y="2231498"/>
            <a:ext cx="3952875" cy="136936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1000" b="1" dirty="0" smtClean="0"/>
              <a:t>Hepatocytes</a:t>
            </a:r>
            <a:r>
              <a:rPr lang="en-US" sz="1000" dirty="0" smtClean="0"/>
              <a:t>  - healthy </a:t>
            </a:r>
            <a:r>
              <a:rPr lang="en-US" sz="1000" dirty="0"/>
              <a:t>hepatocytes with the ability to proliferate </a:t>
            </a:r>
            <a:endParaRPr lang="en-US" sz="1000" dirty="0" smtClean="0"/>
          </a:p>
          <a:p>
            <a:r>
              <a:rPr lang="en-US" sz="1000" b="1" dirty="0" err="1" smtClean="0"/>
              <a:t>iHepatocytes</a:t>
            </a:r>
            <a:r>
              <a:rPr lang="en-US" sz="1000" dirty="0" smtClean="0"/>
              <a:t> -  </a:t>
            </a:r>
            <a:r>
              <a:rPr lang="en-US" sz="1000" dirty="0"/>
              <a:t>an intermediate </a:t>
            </a:r>
            <a:r>
              <a:rPr lang="en-US" sz="1000" dirty="0" smtClean="0"/>
              <a:t>stage where </a:t>
            </a:r>
            <a:r>
              <a:rPr lang="en-US" sz="1000" dirty="0"/>
              <a:t>the virus has entered 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                       the </a:t>
            </a:r>
            <a:r>
              <a:rPr lang="en-US" sz="1000" dirty="0"/>
              <a:t>cell, but they still do not produce new </a:t>
            </a:r>
            <a:r>
              <a:rPr lang="en-US" sz="1000" dirty="0" smtClean="0"/>
              <a:t>copies. </a:t>
            </a:r>
          </a:p>
          <a:p>
            <a:r>
              <a:rPr lang="en-US" sz="1000" b="1" dirty="0" err="1" smtClean="0"/>
              <a:t>vHepatocytes</a:t>
            </a:r>
            <a:r>
              <a:rPr lang="en-US" sz="1000" dirty="0" smtClean="0"/>
              <a:t> - infected hepatocytes able to produce HCV </a:t>
            </a:r>
          </a:p>
          <a:p>
            <a:r>
              <a:rPr lang="en-US" sz="1000" b="1" dirty="0" smtClean="0"/>
              <a:t>HCV </a:t>
            </a:r>
            <a:r>
              <a:rPr lang="en-US" sz="1000" dirty="0" smtClean="0"/>
              <a:t>– plasma concentration of virus</a:t>
            </a:r>
          </a:p>
          <a:p>
            <a:r>
              <a:rPr lang="en-US" sz="1000" b="1" dirty="0" smtClean="0"/>
              <a:t>ALT</a:t>
            </a:r>
            <a:r>
              <a:rPr lang="en-US" sz="1000" dirty="0" smtClean="0"/>
              <a:t> – activity of ALT in plasma</a:t>
            </a:r>
          </a:p>
          <a:p>
            <a:r>
              <a:rPr lang="en-US" sz="1000" b="1" dirty="0" smtClean="0"/>
              <a:t>Fibrotic cells </a:t>
            </a:r>
            <a:r>
              <a:rPr lang="en-US" sz="1000" dirty="0" smtClean="0"/>
              <a:t>– concentration of fibrotic cells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22851" y="-38100"/>
            <a:ext cx="2935224" cy="4572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HCV model scheme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705100" y="5212765"/>
            <a:ext cx="645795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latin typeface="Circe"/>
              </a:rPr>
              <a:t>Model describes: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Circe"/>
              </a:rPr>
              <a:t>Hepatocytes proliferation for healthy subjects and HCV </a:t>
            </a:r>
            <a:r>
              <a:rPr lang="en-US" sz="1300" dirty="0" smtClean="0">
                <a:latin typeface="Circe"/>
              </a:rPr>
              <a:t>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Circe"/>
              </a:rPr>
              <a:t>Liver regeneration after partial </a:t>
            </a:r>
            <a:r>
              <a:rPr lang="en-US" sz="1300" dirty="0" err="1" smtClean="0">
                <a:latin typeface="Circe"/>
              </a:rPr>
              <a:t>hepatectomy</a:t>
            </a:r>
            <a:r>
              <a:rPr lang="en-US" sz="1300" dirty="0">
                <a:latin typeface="Circe"/>
              </a:rPr>
              <a:t> for healthy subjects and HCV patients</a:t>
            </a:r>
            <a:endParaRPr lang="en-US" sz="1300" dirty="0" smtClean="0">
              <a:latin typeface="Circ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Circe"/>
              </a:rPr>
              <a:t>HCV and ALT dynamics and fibrosis during </a:t>
            </a:r>
            <a:r>
              <a:rPr lang="en-US" sz="1300" dirty="0">
                <a:latin typeface="Circe"/>
              </a:rPr>
              <a:t>disease </a:t>
            </a:r>
            <a:r>
              <a:rPr lang="en-US" sz="1300" dirty="0" smtClean="0">
                <a:latin typeface="Circe"/>
              </a:rPr>
              <a:t>progression</a:t>
            </a:r>
            <a:endParaRPr lang="en-US" sz="1300" dirty="0">
              <a:latin typeface="Circ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Circe"/>
              </a:rPr>
              <a:t>HPLF model was calibrated against </a:t>
            </a:r>
            <a:r>
              <a:rPr lang="en-US" sz="1300" dirty="0">
                <a:latin typeface="Circe"/>
              </a:rPr>
              <a:t>the </a:t>
            </a:r>
            <a:r>
              <a:rPr lang="en-US" sz="1300" dirty="0" smtClean="0">
                <a:latin typeface="Circe"/>
              </a:rPr>
              <a:t>data </a:t>
            </a:r>
            <a:r>
              <a:rPr lang="en-US" sz="1300" dirty="0">
                <a:latin typeface="Circe"/>
              </a:rPr>
              <a:t>on viral dynamics, </a:t>
            </a:r>
            <a:r>
              <a:rPr lang="en-US" sz="1300" dirty="0" smtClean="0">
                <a:latin typeface="Circe"/>
              </a:rPr>
              <a:t>fibrosis development, hepatocytes proliferation and level of infected hepatocytes during disease progression.</a:t>
            </a:r>
          </a:p>
        </p:txBody>
      </p:sp>
    </p:spTree>
    <p:extLst>
      <p:ext uri="{BB962C8B-B14F-4D97-AF65-F5344CB8AC3E}">
        <p14:creationId xmlns:p14="http://schemas.microsoft.com/office/powerpoint/2010/main" val="308374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/>
          <p:cNvSpPr>
            <a:spLocks noGrp="1"/>
          </p:cNvSpPr>
          <p:nvPr>
            <p:ph type="body" sz="quarter" idx="11"/>
          </p:nvPr>
        </p:nvSpPr>
        <p:spPr>
          <a:xfrm>
            <a:off x="3737504" y="1328624"/>
            <a:ext cx="4876799" cy="1186934"/>
          </a:xfrm>
        </p:spPr>
        <p:txBody>
          <a:bodyPr>
            <a:normAutofit fontScale="92500"/>
          </a:bodyPr>
          <a:lstStyle/>
          <a:p>
            <a:r>
              <a:rPr lang="en-US" sz="1600" dirty="0"/>
              <a:t>The parameters of liver proliferation were fitted against the experimental data on liver resection </a:t>
            </a:r>
            <a:r>
              <a:rPr lang="en-US" sz="1600" dirty="0" smtClean="0"/>
              <a:t> </a:t>
            </a:r>
            <a:r>
              <a:rPr lang="en-US" sz="1600" dirty="0"/>
              <a:t>for normal patients with middle resection (30-50% of resection) and normal patients with large resection (≥50% resection</a:t>
            </a:r>
            <a:r>
              <a:rPr lang="en-US" sz="1600" dirty="0" smtClean="0"/>
              <a:t>)</a:t>
            </a:r>
            <a:endParaRPr lang="ru-RU" dirty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328624"/>
            <a:ext cx="2971800" cy="1643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1262390"/>
            <a:ext cx="2971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Circe"/>
              </a:rPr>
              <a:t>Liver regeneration after resection</a:t>
            </a:r>
            <a:endParaRPr lang="ru-RU" sz="1100" dirty="0">
              <a:latin typeface="Circ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02691" y="2443460"/>
            <a:ext cx="501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irce"/>
              </a:rPr>
              <a:t>Normal </a:t>
            </a:r>
            <a:r>
              <a:rPr lang="en-US" sz="1200" dirty="0">
                <a:latin typeface="Circe"/>
              </a:rPr>
              <a:t>patients with </a:t>
            </a:r>
            <a:r>
              <a:rPr lang="en-US" sz="1200" dirty="0" smtClean="0">
                <a:latin typeface="Circe"/>
              </a:rPr>
              <a:t>middle resection  </a:t>
            </a:r>
            <a:r>
              <a:rPr lang="en-US" sz="1200" dirty="0">
                <a:latin typeface="Circe"/>
              </a:rPr>
              <a:t>(30-50% of resection</a:t>
            </a:r>
            <a:r>
              <a:rPr lang="en-US" sz="1200" dirty="0" smtClean="0">
                <a:latin typeface="Circe"/>
              </a:rPr>
              <a:t>), n=6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irce"/>
              </a:rPr>
              <a:t>Normal </a:t>
            </a:r>
            <a:r>
              <a:rPr lang="en-US" sz="1200" dirty="0">
                <a:solidFill>
                  <a:srgbClr val="0000FF"/>
                </a:solidFill>
                <a:latin typeface="Circe"/>
              </a:rPr>
              <a:t>patients with l</a:t>
            </a:r>
            <a:r>
              <a:rPr lang="en-US" sz="1200" dirty="0" smtClean="0">
                <a:solidFill>
                  <a:srgbClr val="0000FF"/>
                </a:solidFill>
                <a:latin typeface="Circe"/>
              </a:rPr>
              <a:t>arge resection </a:t>
            </a:r>
            <a:r>
              <a:rPr lang="en-US" sz="1200" dirty="0">
                <a:solidFill>
                  <a:srgbClr val="0000FF"/>
                </a:solidFill>
                <a:latin typeface="Circe"/>
              </a:rPr>
              <a:t>(≥50% resection</a:t>
            </a:r>
            <a:r>
              <a:rPr lang="en-US" sz="1200" dirty="0" smtClean="0">
                <a:solidFill>
                  <a:srgbClr val="0000FF"/>
                </a:solidFill>
                <a:latin typeface="Circe"/>
              </a:rPr>
              <a:t>), n=7</a:t>
            </a:r>
            <a:endParaRPr lang="ru-RU" sz="1200" dirty="0">
              <a:solidFill>
                <a:srgbClr val="0000FF"/>
              </a:solidFill>
              <a:latin typeface="Circ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6103" y="2158484"/>
            <a:ext cx="74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fitting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21" name="Picture 2" descr="Z:\PROJECTS\NEW FORMAT\01_HCV_2012_04\Work\01_HCV_simple_model\Demin_Jr\2014_09_12_fibrosis_kinetic_model_data_digit\metavir_score_vs_area_of_fibrosis_fitting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1" y="3070030"/>
            <a:ext cx="2971800" cy="160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657893" y="3688431"/>
            <a:ext cx="76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fitting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29050" y="4539925"/>
            <a:ext cx="42899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irce"/>
              </a:rPr>
              <a:t>Patients with NAFLD </a:t>
            </a:r>
            <a:r>
              <a:rPr lang="en-US" sz="1100" i="1" dirty="0">
                <a:latin typeface="Circe"/>
              </a:rPr>
              <a:t>[Liver Int. 2010 Oct;30(9):1346-54]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irce"/>
              </a:rPr>
              <a:t>Patients with HCV or HBV </a:t>
            </a:r>
            <a:r>
              <a:rPr lang="en-US" sz="1100" i="1" dirty="0">
                <a:solidFill>
                  <a:srgbClr val="0000FF"/>
                </a:solidFill>
                <a:latin typeface="Circe"/>
              </a:rPr>
              <a:t>[</a:t>
            </a:r>
            <a:r>
              <a:rPr lang="en-US" sz="1100" i="1" dirty="0" err="1">
                <a:solidFill>
                  <a:srgbClr val="0000FF"/>
                </a:solidFill>
                <a:latin typeface="Circe"/>
              </a:rPr>
              <a:t>Hepatology</a:t>
            </a:r>
            <a:r>
              <a:rPr lang="en-US" sz="1100" i="1" dirty="0">
                <a:solidFill>
                  <a:srgbClr val="0000FF"/>
                </a:solidFill>
                <a:latin typeface="Circe"/>
              </a:rPr>
              <a:t>. 2005 Dec;42(6):1373-81</a:t>
            </a:r>
            <a:r>
              <a:rPr lang="en-US" sz="1100" i="1" dirty="0" smtClean="0">
                <a:solidFill>
                  <a:srgbClr val="0000FF"/>
                </a:solidFill>
                <a:latin typeface="Circe"/>
              </a:rPr>
              <a:t>]</a:t>
            </a:r>
            <a:endParaRPr lang="ru-RU" sz="1100" i="1" dirty="0">
              <a:solidFill>
                <a:srgbClr val="0000FF"/>
              </a:solidFill>
              <a:latin typeface="Circe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80710" y="4781154"/>
            <a:ext cx="2819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irce"/>
              </a:rPr>
              <a:t>If Area of fibrosis &lt; 14.5% </a:t>
            </a:r>
            <a:r>
              <a:rPr lang="en-US" sz="1200" dirty="0" smtClean="0">
                <a:latin typeface="Circe"/>
              </a:rPr>
              <a:t>=&gt;</a:t>
            </a:r>
          </a:p>
          <a:p>
            <a:r>
              <a:rPr lang="en-US" sz="1200" dirty="0">
                <a:latin typeface="Circe"/>
              </a:rPr>
              <a:t>Metavir = </a:t>
            </a:r>
            <a:r>
              <a:rPr lang="en-US" sz="1200" dirty="0" err="1">
                <a:latin typeface="Circe"/>
              </a:rPr>
              <a:t>k_metavir</a:t>
            </a:r>
            <a:r>
              <a:rPr lang="en-US" sz="1200" dirty="0">
                <a:latin typeface="Circe"/>
              </a:rPr>
              <a:t> * </a:t>
            </a:r>
            <a:r>
              <a:rPr lang="en-US" sz="1200" dirty="0" err="1" smtClean="0">
                <a:latin typeface="Circe"/>
              </a:rPr>
              <a:t>Area_of_fibrosis</a:t>
            </a:r>
            <a:endParaRPr lang="en-US" sz="1200" dirty="0" smtClean="0">
              <a:latin typeface="Circe"/>
            </a:endParaRPr>
          </a:p>
          <a:p>
            <a:endParaRPr lang="en-US" sz="1200" dirty="0" smtClean="0">
              <a:latin typeface="Circe"/>
            </a:endParaRPr>
          </a:p>
          <a:p>
            <a:r>
              <a:rPr lang="en-US" sz="1200" dirty="0">
                <a:latin typeface="Circe"/>
              </a:rPr>
              <a:t>If Area of fibrosis &gt; 14.5% </a:t>
            </a:r>
            <a:r>
              <a:rPr lang="en-US" sz="1200" dirty="0" smtClean="0">
                <a:latin typeface="Circe"/>
              </a:rPr>
              <a:t>=&gt;</a:t>
            </a:r>
          </a:p>
          <a:p>
            <a:r>
              <a:rPr lang="en-US" sz="1200" dirty="0">
                <a:latin typeface="Circe"/>
              </a:rPr>
              <a:t>Metavir = 4</a:t>
            </a:r>
            <a:endParaRPr lang="ru-RU" sz="1200" dirty="0">
              <a:latin typeface="Circe"/>
            </a:endParaRPr>
          </a:p>
          <a:p>
            <a:endParaRPr lang="en-US" sz="1200" dirty="0">
              <a:latin typeface="Circe"/>
            </a:endParaRPr>
          </a:p>
          <a:p>
            <a:endParaRPr lang="ru-RU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802691" y="3125652"/>
            <a:ext cx="521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Circe"/>
              </a:rPr>
              <a:t>Clinically, the level of fibrosis is characterized be </a:t>
            </a:r>
            <a:r>
              <a:rPr lang="en-US" sz="1500" dirty="0" err="1" smtClean="0">
                <a:latin typeface="Circe"/>
              </a:rPr>
              <a:t>metavir</a:t>
            </a:r>
            <a:r>
              <a:rPr lang="en-US" sz="1500" dirty="0" smtClean="0">
                <a:latin typeface="Circe"/>
              </a:rPr>
              <a:t> score </a:t>
            </a:r>
            <a:r>
              <a:rPr lang="en-US" sz="1200" i="1" dirty="0" smtClean="0">
                <a:latin typeface="Circe"/>
              </a:rPr>
              <a:t>[</a:t>
            </a:r>
            <a:r>
              <a:rPr lang="fr-FR" sz="1200" i="1" dirty="0">
                <a:latin typeface="Circe"/>
              </a:rPr>
              <a:t>Lancet. 1997 Mar 22;349(9055):825-32, Hepatology. 2005 Dec;42(6):1373-81</a:t>
            </a:r>
            <a:r>
              <a:rPr lang="en-US" sz="1200" i="1" dirty="0" smtClean="0">
                <a:latin typeface="Circe"/>
              </a:rPr>
              <a:t>]</a:t>
            </a:r>
            <a:r>
              <a:rPr lang="en-US" sz="1500" dirty="0" smtClean="0">
                <a:latin typeface="Circe"/>
              </a:rPr>
              <a:t>. To express </a:t>
            </a:r>
            <a:r>
              <a:rPr lang="en-US" sz="1500" dirty="0" err="1" smtClean="0">
                <a:latin typeface="Circe"/>
              </a:rPr>
              <a:t>metavir</a:t>
            </a:r>
            <a:r>
              <a:rPr lang="en-US" sz="1500" dirty="0" smtClean="0">
                <a:latin typeface="Circe"/>
              </a:rPr>
              <a:t> score in terms of hepatocyte and fibrotic cell numbers we have used clinically measured dependence of </a:t>
            </a:r>
            <a:r>
              <a:rPr lang="en-US" sz="1500" dirty="0" err="1" smtClean="0">
                <a:latin typeface="Circe"/>
              </a:rPr>
              <a:t>metavir</a:t>
            </a:r>
            <a:r>
              <a:rPr lang="en-US" sz="1500" dirty="0" smtClean="0">
                <a:latin typeface="Circe"/>
              </a:rPr>
              <a:t> score on area of fibrosis.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505" y="5859304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irce"/>
              </a:rPr>
              <a:t>We have assumed that area of fibrosis is a fraction of fibrotic cells in liver:</a:t>
            </a:r>
          </a:p>
          <a:p>
            <a:r>
              <a:rPr lang="en-US" sz="1600" dirty="0">
                <a:latin typeface="Circe"/>
              </a:rPr>
              <a:t>A</a:t>
            </a:r>
            <a:r>
              <a:rPr lang="en-US" sz="1600" dirty="0" smtClean="0">
                <a:latin typeface="Circe"/>
              </a:rPr>
              <a:t>rea of fibrosis (%) = 100*Fibrotic cells number / (</a:t>
            </a:r>
            <a:r>
              <a:rPr lang="en-US" sz="1600" dirty="0">
                <a:latin typeface="Circe"/>
              </a:rPr>
              <a:t>Fibrotic cells number </a:t>
            </a:r>
            <a:r>
              <a:rPr lang="en-US" sz="1600" dirty="0" smtClean="0">
                <a:latin typeface="Circe"/>
              </a:rPr>
              <a:t>+ Hepatocyte number) </a:t>
            </a:r>
            <a:endParaRPr lang="ru-RU" sz="1600" dirty="0">
              <a:latin typeface="Circe"/>
            </a:endParaRPr>
          </a:p>
        </p:txBody>
      </p:sp>
      <p:sp>
        <p:nvSpPr>
          <p:cNvPr id="18" name="Заголовок 4"/>
          <p:cNvSpPr txBox="1">
            <a:spLocks/>
          </p:cNvSpPr>
          <p:nvPr/>
        </p:nvSpPr>
        <p:spPr>
          <a:xfrm>
            <a:off x="742950" y="617462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1"/>
                </a:solidFill>
                <a:latin typeface="Circe Bold"/>
                <a:ea typeface="+mj-ea"/>
                <a:cs typeface="+mj-cs"/>
              </a:defRPr>
            </a:lvl1pPr>
          </a:lstStyle>
          <a:p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34319" y="2408277"/>
            <a:ext cx="2180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[</a:t>
            </a:r>
            <a:r>
              <a:rPr lang="en-US" sz="1100" i="1" dirty="0" err="1"/>
              <a:t>Hepatology</a:t>
            </a:r>
            <a:r>
              <a:rPr lang="en-US" sz="1100" i="1" dirty="0"/>
              <a:t>. 1993 Jul;18(1):79-85</a:t>
            </a:r>
            <a:r>
              <a:rPr lang="en-US" sz="1200" i="1" dirty="0"/>
              <a:t>]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185668" y="3995121"/>
            <a:ext cx="23503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 smtClean="0">
                <a:latin typeface="Circe"/>
              </a:rPr>
              <a:t>      [</a:t>
            </a:r>
            <a:r>
              <a:rPr lang="en-US" sz="1000" i="1" dirty="0">
                <a:latin typeface="Circe"/>
              </a:rPr>
              <a:t>Liver Int. 2010 Oct;30(9):1346-54</a:t>
            </a:r>
            <a:r>
              <a:rPr lang="en-US" sz="1000" i="1" dirty="0" smtClean="0">
                <a:latin typeface="Circe"/>
              </a:rPr>
              <a:t>]</a:t>
            </a:r>
          </a:p>
          <a:p>
            <a:r>
              <a:rPr lang="en-US" sz="1000" i="1" dirty="0">
                <a:solidFill>
                  <a:srgbClr val="0000FF"/>
                </a:solidFill>
                <a:latin typeface="Circe"/>
              </a:rPr>
              <a:t>[</a:t>
            </a:r>
            <a:r>
              <a:rPr lang="en-US" sz="1000" i="1" dirty="0" err="1">
                <a:solidFill>
                  <a:srgbClr val="0000FF"/>
                </a:solidFill>
                <a:latin typeface="Circe"/>
              </a:rPr>
              <a:t>Hepatology</a:t>
            </a:r>
            <a:r>
              <a:rPr lang="en-US" sz="1000" i="1" dirty="0">
                <a:solidFill>
                  <a:srgbClr val="0000FF"/>
                </a:solidFill>
                <a:latin typeface="Circe"/>
              </a:rPr>
              <a:t>. 2005 Dec;42(6):1373-81</a:t>
            </a:r>
            <a:r>
              <a:rPr lang="en-US" sz="1000" i="1" dirty="0" smtClean="0">
                <a:solidFill>
                  <a:srgbClr val="0000FF"/>
                </a:solidFill>
                <a:latin typeface="Circe"/>
              </a:rPr>
              <a:t>]</a:t>
            </a:r>
            <a:endParaRPr lang="ru-RU" sz="1000" i="1" dirty="0">
              <a:solidFill>
                <a:srgbClr val="0000FF"/>
              </a:solidFill>
              <a:latin typeface="Circe"/>
            </a:endParaRPr>
          </a:p>
        </p:txBody>
      </p:sp>
      <p:sp>
        <p:nvSpPr>
          <p:cNvPr id="24" name="Заголовок 3"/>
          <p:cNvSpPr>
            <a:spLocks noGrp="1"/>
          </p:cNvSpPr>
          <p:nvPr>
            <p:ph type="title"/>
          </p:nvPr>
        </p:nvSpPr>
        <p:spPr>
          <a:xfrm>
            <a:off x="493776" y="667512"/>
            <a:ext cx="8229600" cy="457200"/>
          </a:xfrm>
        </p:spPr>
        <p:txBody>
          <a:bodyPr/>
          <a:lstStyle/>
          <a:p>
            <a:r>
              <a:rPr lang="en-US" dirty="0" smtClean="0"/>
              <a:t>Hepatocytes proliferation and fibrosis description</a:t>
            </a:r>
            <a:endParaRPr lang="ru-RU" dirty="0"/>
          </a:p>
        </p:txBody>
      </p:sp>
      <p:sp>
        <p:nvSpPr>
          <p:cNvPr id="19" name="Заголовок 3"/>
          <p:cNvSpPr txBox="1">
            <a:spLocks/>
          </p:cNvSpPr>
          <p:nvPr/>
        </p:nvSpPr>
        <p:spPr>
          <a:xfrm>
            <a:off x="3418550" y="-38100"/>
            <a:ext cx="488725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1"/>
                </a:solidFill>
                <a:latin typeface="Circe Bold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Model calibration against healthy subjects data</a:t>
            </a:r>
            <a:endParaRPr lang="ru-RU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92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HCV progression description</a:t>
            </a:r>
            <a:endParaRPr lang="ru-RU" dirty="0"/>
          </a:p>
        </p:txBody>
      </p:sp>
      <p:pic>
        <p:nvPicPr>
          <p:cNvPr id="8" name="Picture 2" descr="C:\Work\01_HCV_2012_04\Work\04_HCV_with_DAA\2015_08_16_hcv_rpd_model_v_23_1_4_avrdose_3sd\figures\fitting_progression\hcv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6" y="3625965"/>
            <a:ext cx="3072077" cy="160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Work\01_HCV_2012_04\Work\04_HCV_with_DAA\2015_08_16_hcv_rpd_model_v_23_1_4_avrdose_3sd\figures\fitting_progression\fibrosis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334" y="3625964"/>
            <a:ext cx="3058057" cy="159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Work\01_HCV_2012_04\Work\04_HCV_with_DAA\2015_08_16_hcv_rpd_model_v_23_1_4_avrdose_3sd\figures\fitting_progression\alt_h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66" y="1463474"/>
            <a:ext cx="2711977" cy="162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Work\01_HCV_2012_04\Work\04_HCV_with_DAA\2015_08_16_hcv_rpd_model_v_23_1_4_avrdose_3sd\figures\fitting_progression\hep_h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644" y="1455007"/>
            <a:ext cx="2877005" cy="172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05000" y="1134529"/>
            <a:ext cx="287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Healthy subject steady state:</a:t>
            </a:r>
            <a:endParaRPr lang="ru-RU" u="sng" dirty="0"/>
          </a:p>
        </p:txBody>
      </p:sp>
      <p:pic>
        <p:nvPicPr>
          <p:cNvPr id="1030" name="Picture 6" descr="C:\Work\01_HCV_2012_04\Work\04_HCV_with_DAA\2015_08_16_hcv_rpd_model_v_23_1_4_avrdose_3sd\figures\fitting_progression\liver volume.bm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6" y="5230737"/>
            <a:ext cx="3058058" cy="159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Work\01_HCV_2012_04\Work\04_HCV_with_DAA\2015_08_16_hcv_rpd_model_v_23_1_4_avrdose_3sd\figures\fitting_progression\part_of_ihep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649" y="5122348"/>
            <a:ext cx="2682960" cy="160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Work\01_HCV_2012_04\Work\04_HCV_with_DAA\2015_08_16_hcv_rpd_model_v_23_1_4_avrdose_3sd\figures\fitting_progression\alt.bmp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315" y="5223413"/>
            <a:ext cx="3072076" cy="160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351754" y="3228011"/>
            <a:ext cx="457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HCV progression and chronic HCV steady state:</a:t>
            </a:r>
            <a:endParaRPr lang="ru-RU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2134980" y="4434869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irce"/>
              </a:rPr>
              <a:t>fitting</a:t>
            </a:r>
            <a:endParaRPr lang="ru-RU" sz="1400" dirty="0">
              <a:solidFill>
                <a:srgbClr val="FF0000"/>
              </a:solidFill>
              <a:latin typeface="Circ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81046" y="6147459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irce"/>
              </a:rPr>
              <a:t>fitting</a:t>
            </a:r>
            <a:endParaRPr lang="ru-RU" sz="1400" dirty="0">
              <a:solidFill>
                <a:srgbClr val="FF0000"/>
              </a:solidFill>
              <a:latin typeface="Circ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1555" y="6007886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irce"/>
              </a:rPr>
              <a:t>fitting</a:t>
            </a:r>
            <a:endParaRPr lang="ru-RU" sz="1400" dirty="0">
              <a:solidFill>
                <a:srgbClr val="FF0000"/>
              </a:solidFill>
              <a:latin typeface="Circ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40713" y="4506309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irce"/>
              </a:rPr>
              <a:t>fitting</a:t>
            </a:r>
            <a:endParaRPr lang="ru-RU" sz="1400" dirty="0">
              <a:solidFill>
                <a:srgbClr val="FF0000"/>
              </a:solidFill>
              <a:latin typeface="Circ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70795" y="5310643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irce"/>
              </a:rPr>
              <a:t>fitting</a:t>
            </a:r>
            <a:endParaRPr lang="ru-RU" sz="1400" dirty="0">
              <a:solidFill>
                <a:srgbClr val="FF0000"/>
              </a:solidFill>
              <a:latin typeface="Circ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37442" y="1686908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irce"/>
              </a:rPr>
              <a:t>fitting</a:t>
            </a:r>
            <a:endParaRPr lang="ru-RU" sz="1400" dirty="0">
              <a:solidFill>
                <a:srgbClr val="FF0000"/>
              </a:solidFill>
              <a:latin typeface="Circ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22312" y="1693886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irce"/>
              </a:rPr>
              <a:t>fitting</a:t>
            </a:r>
            <a:endParaRPr lang="ru-RU" sz="1400" dirty="0">
              <a:solidFill>
                <a:srgbClr val="FF0000"/>
              </a:solidFill>
              <a:latin typeface="Circe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29292" y="4091001"/>
            <a:ext cx="24577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HEPATOLOGY, Vol. 36, No. 5, Suppl. 1, 2002</a:t>
            </a:r>
            <a:endParaRPr lang="ru-RU" sz="10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529292" y="4260088"/>
            <a:ext cx="22188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Transfusion. 2005 Jun;45(6):994-1002. </a:t>
            </a:r>
            <a:endParaRPr lang="ru-RU" sz="10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6764672" y="6605286"/>
            <a:ext cx="20249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J </a:t>
            </a:r>
            <a:r>
              <a:rPr lang="en-US" sz="1000" dirty="0" err="1"/>
              <a:t>Mol</a:t>
            </a:r>
            <a:r>
              <a:rPr lang="en-US" sz="1000" dirty="0"/>
              <a:t> </a:t>
            </a:r>
            <a:r>
              <a:rPr lang="en-US" sz="1000" dirty="0" err="1"/>
              <a:t>Diagn</a:t>
            </a:r>
            <a:r>
              <a:rPr lang="en-US" sz="1000" dirty="0"/>
              <a:t>. 2005 Oct;7(4):535-43. </a:t>
            </a:r>
            <a:endParaRPr lang="ru-RU" sz="10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779846" y="3756167"/>
            <a:ext cx="22894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/>
              <a:t>Lancet. 1997 Mar 22;349(9055):825-32. </a:t>
            </a:r>
            <a:endParaRPr lang="ru-RU" sz="10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055364" y="5341420"/>
            <a:ext cx="19768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Hepatology. 2005 Jul;42(1):86-92. </a:t>
            </a:r>
            <a:endParaRPr lang="ru-RU" sz="1000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4055364" y="5587641"/>
            <a:ext cx="21467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Hepatology. 2004 Jun;39(6):1721-31. </a:t>
            </a:r>
            <a:endParaRPr lang="ru-RU" sz="10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3730568" y="3054103"/>
            <a:ext cx="23879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00" dirty="0"/>
              <a:t>Toxicol In Vitro. 2006 Dec;20(8):</a:t>
            </a:r>
            <a:r>
              <a:rPr lang="it-IT" sz="1000" dirty="0" smtClean="0"/>
              <a:t>1582-6.</a:t>
            </a:r>
            <a:endParaRPr lang="ru-RU" sz="1000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342726" y="2987907"/>
            <a:ext cx="27573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J Gastroenterol Hepatol. 2013 Mar;28(3):522-9</a:t>
            </a:r>
            <a:r>
              <a:rPr lang="pt-BR" sz="1000" dirty="0" smtClean="0"/>
              <a:t>. </a:t>
            </a:r>
            <a:endParaRPr lang="ru-RU" sz="10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650318" y="5884775"/>
            <a:ext cx="19768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Hepatology. 1993 Jul;18(1):79-85. </a:t>
            </a:r>
            <a:endParaRPr lang="ru-RU" sz="1000" dirty="0"/>
          </a:p>
        </p:txBody>
      </p:sp>
      <p:sp>
        <p:nvSpPr>
          <p:cNvPr id="42" name="Заголовок 3"/>
          <p:cNvSpPr txBox="1">
            <a:spLocks/>
          </p:cNvSpPr>
          <p:nvPr/>
        </p:nvSpPr>
        <p:spPr>
          <a:xfrm>
            <a:off x="3190875" y="-38100"/>
            <a:ext cx="559871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1"/>
                </a:solidFill>
                <a:latin typeface="Circe Bold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Model calibration against healthy subjects and CHC data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3641067" y="5310643"/>
            <a:ext cx="518147" cy="14177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4159214" y="4337222"/>
            <a:ext cx="2870236" cy="1547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35649" y="3156002"/>
            <a:ext cx="268079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Limitation</a:t>
            </a:r>
            <a:r>
              <a:rPr lang="en-US" dirty="0" smtClean="0"/>
              <a:t>: current version of model do not describes ALT dynamics of acute HCV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73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>
          <a:xfrm>
            <a:off x="15614" y="3748103"/>
            <a:ext cx="9128386" cy="31098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Immune Response (IR) contribute to infected cell death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IR was implemented in the model in empiric way, i.e. no variables describing dynamics of key components of Immune Systems were not introduced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Rate constants of infected cell death reflect basal IR specific for CHC patients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Increase in IR due to HCV decline was taken into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Rate equations of </a:t>
            </a:r>
            <a:r>
              <a:rPr lang="en-US" sz="1400" dirty="0"/>
              <a:t>infected hepatocytes death (apoptosis) </a:t>
            </a:r>
            <a:r>
              <a:rPr lang="en-US" sz="1400" dirty="0" smtClean="0"/>
              <a:t>were </a:t>
            </a:r>
            <a:r>
              <a:rPr lang="en-US" sz="1400" dirty="0"/>
              <a:t>multiplied by </a:t>
            </a:r>
            <a:r>
              <a:rPr lang="en-US" sz="1400" dirty="0" err="1"/>
              <a:t>IR_function</a:t>
            </a:r>
            <a:r>
              <a:rPr lang="en-US" sz="1400" dirty="0"/>
              <a:t> </a:t>
            </a:r>
            <a:r>
              <a:rPr lang="en-US" sz="1400" dirty="0" smtClean="0"/>
              <a:t>:</a:t>
            </a:r>
            <a:endParaRPr lang="en-US" sz="1400" dirty="0"/>
          </a:p>
          <a:p>
            <a:r>
              <a:rPr lang="en-US" sz="1400" dirty="0" smtClean="0"/>
              <a:t>      </a:t>
            </a:r>
            <a:r>
              <a:rPr lang="en-US" sz="1400" b="1" dirty="0" err="1" smtClean="0"/>
              <a:t>V_apo_vhep</a:t>
            </a:r>
            <a:r>
              <a:rPr lang="en-US" sz="1400" b="1" dirty="0" smtClean="0"/>
              <a:t> </a:t>
            </a:r>
            <a:r>
              <a:rPr lang="en-US" sz="1400" b="1" dirty="0"/>
              <a:t>= </a:t>
            </a:r>
            <a:r>
              <a:rPr lang="en-US" sz="1400" b="1" dirty="0" err="1"/>
              <a:t>k_apo</a:t>
            </a:r>
            <a:r>
              <a:rPr lang="en-US" sz="1400" b="1" dirty="0"/>
              <a:t> * </a:t>
            </a:r>
            <a:r>
              <a:rPr lang="en-US" sz="1400" b="1" dirty="0" err="1"/>
              <a:t>vHep</a:t>
            </a:r>
            <a:r>
              <a:rPr lang="en-US" sz="1400" b="1" dirty="0"/>
              <a:t> * </a:t>
            </a:r>
            <a:r>
              <a:rPr lang="en-US" sz="1400" b="1" dirty="0" err="1"/>
              <a:t>IR_function</a:t>
            </a:r>
            <a:r>
              <a:rPr lang="en-US" sz="1400" b="1" dirty="0" smtClean="0"/>
              <a:t>  </a:t>
            </a:r>
          </a:p>
          <a:p>
            <a:r>
              <a:rPr lang="en-US" sz="1400" b="1" dirty="0" smtClean="0"/>
              <a:t>      </a:t>
            </a:r>
            <a:r>
              <a:rPr lang="en-US" sz="1400" b="1" dirty="0" err="1" smtClean="0"/>
              <a:t>IR_function</a:t>
            </a:r>
            <a:r>
              <a:rPr lang="en-US" sz="1400" b="1" dirty="0" smtClean="0"/>
              <a:t> </a:t>
            </a:r>
            <a:r>
              <a:rPr lang="en-US" sz="1400" b="1" dirty="0"/>
              <a:t>= </a:t>
            </a:r>
            <a:r>
              <a:rPr lang="en-US" sz="1400" b="1" dirty="0" smtClean="0"/>
              <a:t>f(HCV</a:t>
            </a:r>
            <a:r>
              <a:rPr lang="en-US" sz="1400" b="1" dirty="0"/>
              <a:t>, number of infected hepatocytes)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IR_function</a:t>
            </a:r>
            <a:r>
              <a:rPr lang="en-US" sz="1400" dirty="0"/>
              <a:t> </a:t>
            </a:r>
            <a:r>
              <a:rPr lang="en-US" sz="1400" dirty="0" smtClean="0"/>
              <a:t>is dimensionless function describing dependence of fold </a:t>
            </a:r>
            <a:r>
              <a:rPr lang="en-US" sz="1400" dirty="0"/>
              <a:t>increase </a:t>
            </a:r>
            <a:r>
              <a:rPr lang="en-US" sz="1400" dirty="0" smtClean="0"/>
              <a:t>in </a:t>
            </a:r>
            <a:r>
              <a:rPr lang="en-US" sz="1400" dirty="0"/>
              <a:t>immune response (immune cells – CD4, CD8) </a:t>
            </a:r>
            <a:r>
              <a:rPr lang="en-US" sz="1400" dirty="0" smtClean="0"/>
              <a:t>on </a:t>
            </a:r>
            <a:r>
              <a:rPr lang="en-US" sz="1400" dirty="0"/>
              <a:t>HCV decrease </a:t>
            </a:r>
            <a:r>
              <a:rPr lang="en-US" sz="1400" dirty="0" smtClean="0"/>
              <a:t>(CHC </a:t>
            </a:r>
            <a:r>
              <a:rPr lang="en-US" sz="1400" dirty="0"/>
              <a:t>patient </a:t>
            </a:r>
            <a:r>
              <a:rPr lang="en-US" sz="1400" dirty="0" smtClean="0"/>
              <a:t>as a baseline</a:t>
            </a:r>
            <a:r>
              <a:rPr lang="en-US" sz="1400" dirty="0"/>
              <a:t>) and </a:t>
            </a:r>
            <a:r>
              <a:rPr lang="en-US" sz="1400" dirty="0" smtClean="0"/>
              <a:t>infected </a:t>
            </a:r>
            <a:r>
              <a:rPr lang="en-US" sz="1400" dirty="0"/>
              <a:t>hepatocytes </a:t>
            </a:r>
            <a:r>
              <a:rPr lang="en-US" sz="1400" dirty="0" smtClean="0"/>
              <a:t>level (antigen)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We </a:t>
            </a:r>
            <a:r>
              <a:rPr lang="en-US" sz="1400" dirty="0"/>
              <a:t>assumed that decrease </a:t>
            </a:r>
            <a:r>
              <a:rPr lang="en-US" sz="1400" dirty="0" smtClean="0"/>
              <a:t>in </a:t>
            </a:r>
            <a:r>
              <a:rPr lang="en-US" sz="1400" dirty="0"/>
              <a:t>HCV will lead to stimulation of immune response, i.e. increase of infected hepatocytes death. This effect is </a:t>
            </a:r>
            <a:r>
              <a:rPr lang="en-US" sz="1400" u="sng" dirty="0"/>
              <a:t>independent</a:t>
            </a:r>
            <a:r>
              <a:rPr lang="en-US" sz="1400" dirty="0"/>
              <a:t> from the type of treatment.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grpSp>
        <p:nvGrpSpPr>
          <p:cNvPr id="3" name="Группа 2"/>
          <p:cNvGrpSpPr/>
          <p:nvPr/>
        </p:nvGrpSpPr>
        <p:grpSpPr>
          <a:xfrm>
            <a:off x="71436" y="468888"/>
            <a:ext cx="9234474" cy="3101312"/>
            <a:chOff x="250806" y="4379395"/>
            <a:chExt cx="8330100" cy="2347300"/>
          </a:xfrm>
        </p:grpSpPr>
        <p:pic>
          <p:nvPicPr>
            <p:cNvPr id="6" name="Picture 2" descr="Z:\работа\HCV_2013_08\Work\For_article\for abbve\model_sceme_new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806" y="4379395"/>
              <a:ext cx="6238876" cy="2347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732890" y="6357363"/>
              <a:ext cx="3848016" cy="256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Modulation in Immune Response (</a:t>
              </a:r>
              <a:r>
                <a:rPr lang="en-US" sz="1600" b="1" dirty="0" err="1" smtClean="0">
                  <a:solidFill>
                    <a:srgbClr val="FF0000"/>
                  </a:solidFill>
                </a:rPr>
                <a:t>IR_function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)  </a:t>
              </a:r>
              <a:endParaRPr lang="ru-RU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Прямая со стрелкой 8"/>
            <p:cNvCxnSpPr>
              <a:stCxn id="7" idx="1"/>
            </p:cNvCxnSpPr>
            <p:nvPr/>
          </p:nvCxnSpPr>
          <p:spPr>
            <a:xfrm flipH="1" flipV="1">
              <a:off x="4396787" y="5833560"/>
              <a:ext cx="336102" cy="651924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7" idx="1"/>
            </p:cNvCxnSpPr>
            <p:nvPr/>
          </p:nvCxnSpPr>
          <p:spPr>
            <a:xfrm flipH="1" flipV="1">
              <a:off x="3190293" y="5833560"/>
              <a:ext cx="1542597" cy="651924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Заголовок 3"/>
          <p:cNvSpPr txBox="1">
            <a:spLocks/>
          </p:cNvSpPr>
          <p:nvPr/>
        </p:nvSpPr>
        <p:spPr>
          <a:xfrm>
            <a:off x="3190875" y="-38100"/>
            <a:ext cx="559871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1"/>
                </a:solidFill>
                <a:latin typeface="Circe Bold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rgbClr val="C00000"/>
                </a:solidFill>
              </a:rPr>
              <a:t>Implementation of immune response in model</a:t>
            </a:r>
            <a:endParaRPr lang="ru-RU" sz="1800" b="1" dirty="0">
              <a:solidFill>
                <a:srgbClr val="C00000"/>
              </a:solidFill>
            </a:endParaRPr>
          </a:p>
        </p:txBody>
      </p:sp>
      <p:pic>
        <p:nvPicPr>
          <p:cNvPr id="17" name="Picture 2" descr="Z:\работа\HCV_2013_08\Work\For_article\for abbve\pict\table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12" y="419100"/>
            <a:ext cx="2511188" cy="26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2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>
          <a:xfrm>
            <a:off x="0" y="436728"/>
            <a:ext cx="9144000" cy="396902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To fit parameters of </a:t>
            </a:r>
            <a:r>
              <a:rPr lang="en-US" sz="1400" dirty="0" err="1" smtClean="0"/>
              <a:t>IR_function</a:t>
            </a:r>
            <a:r>
              <a:rPr lang="en-US" sz="1400" dirty="0" smtClean="0"/>
              <a:t> we utilized available data on treatment of CHC patients with </a:t>
            </a:r>
            <a:r>
              <a:rPr lang="en-US" sz="1400" dirty="0"/>
              <a:t>PI2a + </a:t>
            </a:r>
            <a:r>
              <a:rPr lang="en-US" sz="1400" dirty="0" smtClean="0"/>
              <a:t>ribavirin.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Different </a:t>
            </a:r>
            <a:r>
              <a:rPr lang="en-US" sz="1400" dirty="0"/>
              <a:t>subpopulations of CHC patients (responders </a:t>
            </a:r>
            <a:r>
              <a:rPr lang="en-US" sz="1400" i="1" dirty="0"/>
              <a:t>vs</a:t>
            </a:r>
            <a:r>
              <a:rPr lang="en-US" sz="1400" dirty="0"/>
              <a:t> non-responders) with respect to response to PI2a + ribavirin treatment were considered</a:t>
            </a:r>
            <a:endParaRPr lang="en-US" sz="1400" dirty="0" smtClean="0"/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Following characteristics were measured in the studies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HCV RNA change in serum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Changes in count of CD8 T cell in blood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Changes </a:t>
            </a:r>
            <a:r>
              <a:rPr lang="en-US" sz="1400" dirty="0"/>
              <a:t>in count of CD8 T cell in </a:t>
            </a:r>
            <a:r>
              <a:rPr lang="en-US" sz="1400" dirty="0" smtClean="0"/>
              <a:t>blood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Changes in count of MDSC (myeloid derived suppressor cells)</a:t>
            </a:r>
            <a:r>
              <a:rPr lang="en-US" sz="1400" dirty="0" smtClean="0"/>
              <a:t> </a:t>
            </a:r>
            <a:r>
              <a:rPr lang="en-US" sz="1400" dirty="0"/>
              <a:t>cell in blood</a:t>
            </a:r>
            <a:endParaRPr lang="en-US" sz="1400" dirty="0" smtClean="0"/>
          </a:p>
          <a:p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each clinical study IC50s responsible for PI2a effect were fitted against “HCV RNA change”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HCV dynamics (specific for each study) were used as forcing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Dynamics of fold changes in CD8 T cell measured in study with </a:t>
            </a:r>
            <a:r>
              <a:rPr lang="en-US" sz="1400" i="1" dirty="0" smtClean="0"/>
              <a:t>fast responders</a:t>
            </a:r>
            <a:r>
              <a:rPr lang="en-US" sz="1400" dirty="0" smtClean="0"/>
              <a:t> were used to </a:t>
            </a:r>
            <a:r>
              <a:rPr lang="en-US" sz="1400" dirty="0"/>
              <a:t>fit parameters of </a:t>
            </a:r>
            <a:r>
              <a:rPr lang="en-US" sz="1400" dirty="0" err="1" smtClean="0"/>
              <a:t>IR_function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Dynamics of fold changes in </a:t>
            </a:r>
            <a:r>
              <a:rPr lang="en-US" sz="1400" dirty="0" smtClean="0"/>
              <a:t>CD4 </a:t>
            </a:r>
            <a:r>
              <a:rPr lang="en-US" sz="1400" dirty="0"/>
              <a:t>T </a:t>
            </a:r>
            <a:r>
              <a:rPr lang="en-US" sz="1400" dirty="0" smtClean="0"/>
              <a:t>cell and MDSC </a:t>
            </a:r>
            <a:r>
              <a:rPr lang="en-US" sz="1400" dirty="0"/>
              <a:t>measured in study </a:t>
            </a:r>
            <a:r>
              <a:rPr lang="en-US" sz="1400" dirty="0" smtClean="0"/>
              <a:t>with both </a:t>
            </a:r>
            <a:r>
              <a:rPr lang="en-US" sz="1400" i="1" dirty="0" smtClean="0"/>
              <a:t>slow and fast </a:t>
            </a:r>
            <a:r>
              <a:rPr lang="en-US" sz="1400" i="1" dirty="0"/>
              <a:t>responders</a:t>
            </a:r>
            <a:r>
              <a:rPr lang="en-US" sz="1400" dirty="0"/>
              <a:t> were used to </a:t>
            </a:r>
            <a:r>
              <a:rPr lang="en-US" sz="1400" dirty="0" smtClean="0"/>
              <a:t>validate model of Immune Response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1243881" y="4415020"/>
            <a:ext cx="6238876" cy="2347300"/>
            <a:chOff x="250806" y="4379395"/>
            <a:chExt cx="6238876" cy="2347300"/>
          </a:xfrm>
        </p:grpSpPr>
        <p:pic>
          <p:nvPicPr>
            <p:cNvPr id="6" name="Picture 2" descr="Z:\работа\HCV_2013_08\Work\For_article\for abbve\model_sceme_new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806" y="4379395"/>
              <a:ext cx="6238876" cy="2347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868316" y="6357363"/>
              <a:ext cx="1290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FF0000"/>
                  </a:solidFill>
                </a:rPr>
                <a:t>IR_function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Прямая со стрелкой 8"/>
            <p:cNvCxnSpPr>
              <a:stCxn id="7" idx="1"/>
            </p:cNvCxnSpPr>
            <p:nvPr/>
          </p:nvCxnSpPr>
          <p:spPr>
            <a:xfrm flipH="1" flipV="1">
              <a:off x="4436516" y="5833545"/>
              <a:ext cx="431800" cy="708484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7" idx="1"/>
            </p:cNvCxnSpPr>
            <p:nvPr/>
          </p:nvCxnSpPr>
          <p:spPr>
            <a:xfrm flipH="1" flipV="1">
              <a:off x="3208850" y="5833545"/>
              <a:ext cx="1659466" cy="708484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70491" y="4438095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PI2a</a:t>
            </a:r>
            <a:endParaRPr lang="ru-RU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56566" y="4256981"/>
            <a:ext cx="533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RBV</a:t>
            </a:r>
            <a:endParaRPr lang="ru-RU" sz="1600" b="1" dirty="0"/>
          </a:p>
        </p:txBody>
      </p:sp>
      <p:cxnSp>
        <p:nvCxnSpPr>
          <p:cNvPr id="13" name="Прямая со стрелкой 12"/>
          <p:cNvCxnSpPr>
            <a:stCxn id="11" idx="1"/>
          </p:cNvCxnSpPr>
          <p:nvPr/>
        </p:nvCxnSpPr>
        <p:spPr>
          <a:xfrm flipH="1">
            <a:off x="4201925" y="4426258"/>
            <a:ext cx="115464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0" idx="3"/>
          </p:cNvCxnSpPr>
          <p:nvPr/>
        </p:nvCxnSpPr>
        <p:spPr>
          <a:xfrm flipV="1">
            <a:off x="3023848" y="4438096"/>
            <a:ext cx="1071902" cy="16927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0" idx="3"/>
          </p:cNvCxnSpPr>
          <p:nvPr/>
        </p:nvCxnSpPr>
        <p:spPr>
          <a:xfrm>
            <a:off x="3023848" y="4607372"/>
            <a:ext cx="471827" cy="82187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3"/>
          <p:cNvSpPr txBox="1">
            <a:spLocks/>
          </p:cNvSpPr>
          <p:nvPr/>
        </p:nvSpPr>
        <p:spPr>
          <a:xfrm>
            <a:off x="3845979" y="-38100"/>
            <a:ext cx="4291882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1"/>
                </a:solidFill>
                <a:latin typeface="Circe Bold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rgbClr val="C00000"/>
                </a:solidFill>
              </a:rPr>
              <a:t>Calibration of immune response</a:t>
            </a:r>
            <a:endParaRPr lang="ru-RU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90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0" y="419100"/>
            <a:ext cx="9144000" cy="16119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data of change in CD8 T cells (CD8 T cells induce specific lysis of infected hepatocytes) was used for fitting of </a:t>
            </a:r>
            <a:r>
              <a:rPr lang="en-US" sz="1600" dirty="0" err="1" smtClean="0"/>
              <a:t>IR_function</a:t>
            </a:r>
            <a:r>
              <a:rPr lang="en-US" sz="1600" dirty="0" smtClean="0"/>
              <a:t> parameters.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Data on CD4 T cell change and one curve with CD8 T cell change was used for validation. Data: </a:t>
            </a:r>
            <a:r>
              <a:rPr lang="nb-NO" sz="1600" b="1" i="1" dirty="0"/>
              <a:t>J Hepatol. 2005 Nov;43(5):</a:t>
            </a:r>
            <a:r>
              <a:rPr lang="nb-NO" sz="1600" b="1" i="1" dirty="0" smtClean="0"/>
              <a:t>776-82</a:t>
            </a:r>
            <a:r>
              <a:rPr lang="nb-NO" sz="1600" dirty="0" smtClean="0"/>
              <a:t>.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CD8_fold_increase = CD4_fold_increase  = </a:t>
            </a:r>
            <a:r>
              <a:rPr lang="en-US" sz="1600" dirty="0" err="1" smtClean="0"/>
              <a:t>IR_function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pic>
        <p:nvPicPr>
          <p:cNvPr id="2052" name="Picture 4" descr="C:\Work\01_HCV_2012_04\Work\04_HCV_with_DAA\2015_08_16_hcv_rpd_model_v_23_1_4_avrdose_3sd\figures\fitting_validation_immune_response\verification_fitting_hcv_curve_7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65" y="2424342"/>
            <a:ext cx="2772825" cy="146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Work\01_HCV_2012_04\Work\04_HCV_with_DAA\2015_08_16_hcv_rpd_model_v_23_1_4_avrdose_3sd\figures\fitting_validation_immune_response\verification_fitting_cd8_curve_9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11" y="3891485"/>
            <a:ext cx="2793779" cy="147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Work\01_HCV_2012_04\Work\04_HCV_with_DAA\2015_08_16_hcv_rpd_model_v_23_1_4_avrdose_3sd\figures\fitting_validation_immune_response\validation_fitting_hcv_curve_10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746" y="2400364"/>
            <a:ext cx="2801270" cy="148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Work\01_HCV_2012_04\Work\04_HCV_with_DAA\2015_08_16_hcv_rpd_model_v_23_1_4_avrdose_3sd\figures\fitting_validation_immune_response\validation_cd8_curve_12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745" y="3880732"/>
            <a:ext cx="2801271" cy="148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Work\01_HCV_2012_04\Work\04_HCV_with_DAA\2015_08_16_hcv_rpd_model_v_23_1_4_avrdose_3sd\figures\fitting_validation_immune_response\validation_cd4_curve_11.bm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083" y="5362928"/>
            <a:ext cx="2810934" cy="148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Work\01_HCV_2012_04\Work\04_HCV_with_DAA\2015_08_16_hcv_rpd_model_v_23_1_4_avrdose_3sd\figures\fitting_validation_immune_response\validation_cd4_curve_8.bm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65" y="5369715"/>
            <a:ext cx="2772825" cy="146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187304" y="2750018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irce"/>
              </a:rPr>
              <a:t>fitting</a:t>
            </a:r>
            <a:endParaRPr lang="ru-RU" sz="1400" dirty="0">
              <a:solidFill>
                <a:srgbClr val="FF0000"/>
              </a:solidFill>
              <a:latin typeface="Circ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49978" y="263828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irce"/>
              </a:rPr>
              <a:t>fitting</a:t>
            </a:r>
            <a:endParaRPr lang="ru-RU" sz="1400" dirty="0">
              <a:solidFill>
                <a:srgbClr val="FF0000"/>
              </a:solidFill>
              <a:latin typeface="Circe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0437" y="4255419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irce"/>
              </a:rPr>
              <a:t>fitting</a:t>
            </a:r>
            <a:endParaRPr lang="ru-RU" sz="1400" dirty="0">
              <a:solidFill>
                <a:srgbClr val="FF0000"/>
              </a:solidFill>
              <a:latin typeface="Circ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22996" y="5573242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irce"/>
              </a:rPr>
              <a:t>validation</a:t>
            </a:r>
            <a:endParaRPr lang="ru-RU" sz="1400" dirty="0">
              <a:solidFill>
                <a:srgbClr val="0000FF"/>
              </a:solidFill>
              <a:latin typeface="Circ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03826" y="5543034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irce"/>
              </a:rPr>
              <a:t>validation</a:t>
            </a:r>
            <a:endParaRPr lang="ru-RU" sz="1400" dirty="0">
              <a:solidFill>
                <a:srgbClr val="0000FF"/>
              </a:solidFill>
              <a:latin typeface="Circ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03826" y="4145347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irce"/>
              </a:rPr>
              <a:t>validation</a:t>
            </a:r>
            <a:endParaRPr lang="ru-RU" sz="1400" dirty="0">
              <a:solidFill>
                <a:srgbClr val="0000FF"/>
              </a:solidFill>
              <a:latin typeface="Circ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1112" y="2031032"/>
            <a:ext cx="173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Fast Responders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379034" y="2055010"/>
            <a:ext cx="180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Slow Responders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06799" y="2384759"/>
            <a:ext cx="1583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Treatment: </a:t>
            </a:r>
          </a:p>
          <a:p>
            <a:r>
              <a:rPr lang="en-US" dirty="0" smtClean="0"/>
              <a:t>PI2a + ribavirin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302001" y="3259666"/>
            <a:ext cx="233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 describe data the delay in immune response activation was introduced. The parameters of delay were fitted against data on CD8 T cells. That is why there is lag in CD4 T cell increase simulation, because CD4 T cells activated before CD8 T cells. </a:t>
            </a:r>
            <a:endParaRPr lang="ru-RU" sz="1600" dirty="0"/>
          </a:p>
        </p:txBody>
      </p:sp>
      <p:sp>
        <p:nvSpPr>
          <p:cNvPr id="23" name="Заголовок 3"/>
          <p:cNvSpPr txBox="1">
            <a:spLocks/>
          </p:cNvSpPr>
          <p:nvPr/>
        </p:nvSpPr>
        <p:spPr>
          <a:xfrm>
            <a:off x="3149590" y="-38100"/>
            <a:ext cx="545142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1"/>
                </a:solidFill>
                <a:latin typeface="Circe Bold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rgbClr val="C00000"/>
                </a:solidFill>
              </a:rPr>
              <a:t>Calibration and validation of immune response</a:t>
            </a:r>
            <a:endParaRPr lang="ru-RU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60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B eng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ISB eng</Template>
  <TotalTime>7180</TotalTime>
  <Words>5159</Words>
  <Application>Microsoft Office PowerPoint</Application>
  <PresentationFormat>Экран (4:3)</PresentationFormat>
  <Paragraphs>696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ISB eng</vt:lpstr>
      <vt:lpstr>Exploration of role of immune response in treatment efficacy of HCV patients with combinations of direct antiviral agents</vt:lpstr>
      <vt:lpstr>Introduction</vt:lpstr>
      <vt:lpstr>Questions to address</vt:lpstr>
      <vt:lpstr>HCV model scheme</vt:lpstr>
      <vt:lpstr>Hepatocytes proliferation and fibrosis description</vt:lpstr>
      <vt:lpstr>HCV progression description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Example of simulations and calculation of predicted SVR12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Tatiana Yakovleva</dc:creator>
  <cp:lastModifiedBy>Oleg DeminJr</cp:lastModifiedBy>
  <cp:revision>434</cp:revision>
  <dcterms:created xsi:type="dcterms:W3CDTF">2013-11-18T13:36:56Z</dcterms:created>
  <dcterms:modified xsi:type="dcterms:W3CDTF">2016-02-11T12:08:42Z</dcterms:modified>
</cp:coreProperties>
</file>