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275" r:id="rId4"/>
    <p:sldId id="261" r:id="rId5"/>
    <p:sldId id="276" r:id="rId6"/>
    <p:sldId id="307" r:id="rId7"/>
    <p:sldId id="309" r:id="rId8"/>
    <p:sldId id="310" r:id="rId9"/>
    <p:sldId id="277" r:id="rId10"/>
    <p:sldId id="295" r:id="rId11"/>
    <p:sldId id="286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6" r:id="rId20"/>
    <p:sldId id="279" r:id="rId21"/>
    <p:sldId id="298" r:id="rId22"/>
    <p:sldId id="278" r:id="rId23"/>
    <p:sldId id="299" r:id="rId24"/>
    <p:sldId id="280" r:id="rId25"/>
    <p:sldId id="300" r:id="rId26"/>
    <p:sldId id="297" r:id="rId27"/>
    <p:sldId id="301" r:id="rId28"/>
    <p:sldId id="282" r:id="rId29"/>
    <p:sldId id="302" r:id="rId30"/>
    <p:sldId id="281" r:id="rId31"/>
    <p:sldId id="284" r:id="rId32"/>
    <p:sldId id="303" r:id="rId33"/>
    <p:sldId id="283" r:id="rId34"/>
    <p:sldId id="285" r:id="rId35"/>
    <p:sldId id="287" r:id="rId36"/>
    <p:sldId id="304" r:id="rId37"/>
    <p:sldId id="311" r:id="rId38"/>
    <p:sldId id="312" r:id="rId39"/>
    <p:sldId id="314" r:id="rId40"/>
    <p:sldId id="306" r:id="rId41"/>
    <p:sldId id="315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7A2685"/>
    <a:srgbClr val="8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6370" autoAdjust="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223CF4-6EC3-4F3D-BEA0-9514796D6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6101E-20C9-440F-8FEB-24B28F0592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04A9-86E8-4736-A88B-F0616A5CD8E2}" type="datetimeFigureOut">
              <a:rPr lang="ru-RU" smtClean="0"/>
              <a:t>26-05-2020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0FE210-AF64-447E-B83A-B778E1907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BDD9F-C4A8-4DA2-80B0-0927FBBD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7EDC-E7A4-4471-A35A-7C34D083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5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18F7-3C35-4FFD-8CA4-BF84867EA133}" type="datetimeFigureOut">
              <a:rPr lang="ru-RU" smtClean="0"/>
              <a:t>25-05-2020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E7C4-8947-47E4-B976-E0E65B92E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8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0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6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0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3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5898"/>
            <a:ext cx="7857605" cy="2211040"/>
          </a:xfrm>
        </p:spPr>
        <p:txBody>
          <a:bodyPr anchor="ctr" anchorCtr="0">
            <a:normAutofit/>
          </a:bodyPr>
          <a:lstStyle>
            <a:lvl1pPr algn="l">
              <a:defRPr sz="5000">
                <a:latin typeface="Museo Sans Cyrl 100" panose="02000000000000000000" pitchFamily="50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A3BE4C-A1FE-43B2-B94F-3B58626D2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104016"/>
            <a:ext cx="5622521" cy="82296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Research Scientist, Project Leader, PhD</a:t>
            </a:r>
          </a:p>
          <a:p>
            <a:pPr lvl="0"/>
            <a:r>
              <a:rPr lang="en-US" dirty="0"/>
              <a:t>Modeling for Drug Development</a:t>
            </a:r>
          </a:p>
          <a:p>
            <a:pPr lv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F7E3CD8-E89D-4019-9B27-500F4ECB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963" y="4630652"/>
            <a:ext cx="5622925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Alexander </a:t>
            </a:r>
            <a:r>
              <a:rPr lang="en-US" dirty="0" err="1"/>
              <a:t>Bermondt</a:t>
            </a:r>
            <a:endParaRPr lang="en-US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094C14E-B0EE-467E-8647-57029B613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963" y="5973967"/>
            <a:ext cx="3336925" cy="3400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2017-01-01</a:t>
            </a:r>
            <a:endParaRPr lang="ru-R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/>
          <a:p>
            <a:fld id="{8D0E1ED9-1B5C-4060-9004-48CB92006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912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9" y="294506"/>
            <a:ext cx="8324156" cy="5077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B9583F-A9EB-4DCE-8F98-F7E23771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4"/>
            <a:ext cx="8323263" cy="52789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72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70027"/>
            <a:ext cx="7886700" cy="2852737"/>
          </a:xfrm>
        </p:spPr>
        <p:txBody>
          <a:bodyPr anchor="ctr" anchorCtr="1"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1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27DFC-4D19-4C12-B876-FDC99230E01E}"/>
              </a:ext>
            </a:extLst>
          </p:cNvPr>
          <p:cNvSpPr txBox="1"/>
          <p:nvPr userDrawn="1"/>
        </p:nvSpPr>
        <p:spPr>
          <a:xfrm>
            <a:off x="1596104" y="561221"/>
            <a:ext cx="57855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Museo Sans Cyrl 100" panose="02000000000000000000" pitchFamily="50" charset="-52"/>
              </a:rPr>
              <a:t>Acknowledgments </a:t>
            </a:r>
            <a:endParaRPr lang="ru-RU" sz="5000" dirty="0">
              <a:latin typeface="Museo Sans Cyrl 100" panose="020000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6361224" y="5406532"/>
            <a:ext cx="209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useo Sans Cyrl 700" panose="02000000000000000000" pitchFamily="50" charset="-52"/>
              </a:rPr>
              <a:t>INSYSBIO LLC</a:t>
            </a:r>
          </a:p>
          <a:p>
            <a:pPr algn="r"/>
            <a:r>
              <a:rPr lang="en-US" sz="2000" b="0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2000" b="0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4409B9D-617D-4C37-A04A-19D5974DE9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8" y="1487488"/>
            <a:ext cx="77057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Some person</a:t>
            </a:r>
          </a:p>
          <a:p>
            <a:pPr lvl="0"/>
            <a:r>
              <a:rPr lang="en-US" dirty="0"/>
              <a:t>Another person</a:t>
            </a:r>
            <a:endParaRPr lang="ru-R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747512"/>
            <a:ext cx="8324156" cy="50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518" y="1559617"/>
            <a:ext cx="8324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2685"/>
                </a:solidFill>
                <a:latin typeface="Museo Sans Cyrl 300" panose="02000000000000000000" pitchFamily="50" charset="-52"/>
              </a:defRPr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9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7" r:id="rId3"/>
    <p:sldLayoutId id="2147483663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862D91"/>
          </a:solidFill>
          <a:latin typeface="Museo Sans Cyrl 700" panose="02000000000000000000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FCA8-2A3C-4598-84D1-59289326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Development of Cov19 life cycle model: documentation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D61F-4E21-415E-9F0B-0859F5053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demin@insysbio.com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D70E7-9C29-4A0A-A559-BCD31E567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Oleg Demin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6644C-049D-496C-9545-0E2078AC1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2020-05-12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381-66B2-43FA-897A-44DEB00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and virus in bulk phase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B3F1-229C-4F42-9E5D-DAF0200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4CFF-4ECD-4E4C-9AC6-D875893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0FE112-4DE2-4472-9B96-C0DD0CEF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605454" cy="2459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F8FCF-4634-401F-A74C-02169C83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B9074-91BC-40D9-A32D-1A23B5DC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8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 surfactant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52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CF2860-5802-484B-A9BD-572C5D05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6565B-D5D9-478E-B37D-2AF5534B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750"/>
            <a:ext cx="4595708" cy="2454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E022E-8062-4033-B9B7-2ED15D51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848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1F90B9-B317-459D-AD43-6AEBC081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0"/>
            <a:ext cx="4595708" cy="245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FEBB0-4CCA-4D6F-8103-0A61F27E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36936"/>
            <a:ext cx="4560761" cy="2435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93208-7535-49A3-AFC6-8A88671C1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iPC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0305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AE317A-FB7C-40B7-92EE-32269A9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955"/>
            <a:ext cx="4595708" cy="2454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EB8F0-8DCA-46AC-AC0D-B1641D75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63401-22F1-4B7F-B5AB-532859059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vPC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46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522922-0D87-41E0-975C-D3CAF897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2838-D305-40F1-96D3-AE30EDC6E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95708" cy="2454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C8C89-4A3E-4372-8C93-42CAD385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41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C6FCB3-DEE3-44FB-ADAC-BACF957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BE54-9E5E-494A-A87D-8593DB99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C7B18-4217-497C-8542-CB958B89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610184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COV=1e-1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491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5C3CD9-A487-4DC4-9D89-C3525FD9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760"/>
            <a:ext cx="4571999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BAD31-8C71-4DAE-8F1B-D10A62FF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01"/>
            <a:ext cx="4571999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094E2-51F8-4D9F-9BE3-3213C891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460893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688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196FB2-6B48-42C6-A6D3-C49E5659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805"/>
            <a:ext cx="4571999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13E45-D7A9-4F81-B630-BBBCA3D7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51760"/>
            <a:ext cx="4497356" cy="240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7C4FC-D494-4771-A330-22048A746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1999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536162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COV=1e3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928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on cell surface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12.05.12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2 steady states in HCV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demonstrate that reproduced HCV model has 2 stable steady states and it can attend them depending on initial value of HCV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429247-C843-44C5-9F46-DB2B21DF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FFF10F-DA90-42CA-A23E-40E713B3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85840" cy="244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D5480-A450-4240-9EBB-69EB1E8C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447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5CEC7C-640A-4A32-ADC3-7E49A73F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58158" cy="243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9CDE7-394E-406B-9FD8-4967F0C69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58" cy="2433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9D00A-F3D9-4602-9496-E9BE8324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263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EE4B-033F-4103-B621-FA0C7429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0988"/>
            <a:ext cx="4572000" cy="244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AEE1-20B6-428F-8BE5-6B23BC8DC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1" y="810988"/>
            <a:ext cx="4572001" cy="244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D4B19-C584-4E09-AAF9-416A683E1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348"/>
            <a:ext cx="4558160" cy="2433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6951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952595-6FCF-4440-B156-9A9175E8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3"/>
            <a:ext cx="4558156" cy="243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E676E-13FF-4BD1-920B-B0782158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58156" cy="2433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C6F1-A50C-4CE6-BF24-06B5C410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58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42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156A34-4449-4F7C-90C8-966034DA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46BE1-CF3C-4C53-9398-AE3A697C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60" cy="243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89BDD-71AC-43A4-87A4-0D1F5B8B1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129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967B15-A2E9-4359-8694-E99D4606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366"/>
            <a:ext cx="4558157" cy="243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2E851-77B5-40C2-99AF-304C981B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85844" cy="2448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B2C06-026F-4D72-8DC8-F2AF7ABFE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85844" cy="24487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0969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on cell surface and inside cells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7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0D92993-6326-4ED0-9688-95B2315C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85825-7C2E-4EE0-ADDC-533137B3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4C280-549B-47BA-90F2-3B3AE7A5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 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530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3BF055-0928-4D64-9E33-13260243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853"/>
            <a:ext cx="4572000" cy="244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4922F-73ED-4A77-925C-8B13A040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2216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8DD5F-DDDD-4F5F-8640-299BEBE1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526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45AD1A8-4665-4222-82FF-CEA8D0C0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CA105-FCA0-4A91-9E2C-ACE3457E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69950-1531-4ED0-A1AD-991BE65B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90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 and 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44799" y="4632756"/>
            <a:ext cx="8323263" cy="981173"/>
          </a:xfrm>
        </p:spPr>
        <p:txBody>
          <a:bodyPr/>
          <a:lstStyle/>
          <a:p>
            <a:r>
              <a:rPr lang="en-US" dirty="0"/>
              <a:t>Simulation design: </a:t>
            </a:r>
          </a:p>
          <a:p>
            <a:r>
              <a:rPr lang="en-US" dirty="0"/>
              <a:t>Family of 5 curves with different initial value of HCV: 1000, 200, 40, 8, 1.6</a:t>
            </a: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15DCC-3E8C-43CD-9C7A-B3ECCBDD9CC2}"/>
              </a:ext>
            </a:extLst>
          </p:cNvPr>
          <p:cNvGrpSpPr/>
          <p:nvPr/>
        </p:nvGrpSpPr>
        <p:grpSpPr>
          <a:xfrm>
            <a:off x="134180" y="1113234"/>
            <a:ext cx="6916212" cy="3101312"/>
            <a:chOff x="134180" y="1113234"/>
            <a:chExt cx="6916212" cy="3101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C26C-F67A-4CA6-9AD9-59232B63F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80" y="1113234"/>
              <a:ext cx="6916212" cy="3101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E6BEF-890F-47C7-8475-A325B4F27207}"/>
                </a:ext>
              </a:extLst>
            </p:cNvPr>
            <p:cNvGrpSpPr/>
            <p:nvPr/>
          </p:nvGrpSpPr>
          <p:grpSpPr>
            <a:xfrm>
              <a:off x="494522" y="2400300"/>
              <a:ext cx="569168" cy="527180"/>
              <a:chOff x="8294914" y="4320073"/>
              <a:chExt cx="569168" cy="52718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B80FE2-4970-497A-9300-DE4B69D39BE2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85DB14-54BA-4D3A-AF14-61A55C4E4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DD3CA3-922B-4D34-847A-1A4350982265}"/>
                </a:ext>
              </a:extLst>
            </p:cNvPr>
            <p:cNvGrpSpPr/>
            <p:nvPr/>
          </p:nvGrpSpPr>
          <p:grpSpPr>
            <a:xfrm>
              <a:off x="2708987" y="3370574"/>
              <a:ext cx="569168" cy="527180"/>
              <a:chOff x="8294914" y="4320073"/>
              <a:chExt cx="569168" cy="5271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E50DD4-470B-43D4-8478-E234BE5F36CA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50B174-9888-468C-A31B-2C2ECE1B6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785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066B2A-B0A5-4CA6-8902-19D9C48A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F59E7-54DC-445B-9D7C-748B1F1D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58159" cy="2433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7CF1E-921C-464F-B98C-D33A05C91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" y="802216"/>
            <a:ext cx="4558159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997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CFB0F-7D04-4F77-A7D7-B209D22B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CA3FE-5295-4B20-A661-D5E3D55E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34272-9E9E-4DDD-9D0B-00A7525E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97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162938-3688-4C5B-9172-2C66CEA5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30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B397C-F86D-424D-B7C3-6FA01A11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4D30C-1843-4B40-BA14-FF2F1F927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334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1FC1D6-C412-4EEF-A763-4DBEB33C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7EFB-42F7-47D0-8A88-69D5C5D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AA531-608C-4328-B82B-4C8E7839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8287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AEE50E-5412-441B-A9A5-27AD3A8A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1A6023-A9B1-4891-B023-B85759580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F32D-ABCE-44DE-94EF-AA8E35EA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0209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FE630F-91BF-4EC7-BEC0-979FB59E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294"/>
            <a:ext cx="4605454" cy="245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32618-249C-4BA6-BE08-C484E8AC3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E683F-7107-4FDA-A72A-A628EA6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COV_RNA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0445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26.05.12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(VL_v0.1.1)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limitation in number of virions able to bind to PCII cell to avoid non-physiological accumulation of (</a:t>
            </a:r>
            <a:r>
              <a:rPr lang="en-US" dirty="0" err="1"/>
              <a:t>i</a:t>
            </a:r>
            <a:r>
              <a:rPr lang="en-US" dirty="0"/>
              <a:t>) the virions on the cell surface and (ii) virus RNA in 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Reproduction of clinical data on virus load dynamics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3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37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69B41-8D53-492D-8B3E-17B19683DD91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7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579DB-0CF8-43C7-9530-9FF15E76468D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865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BB85C7-D33A-48FF-AA50-D5C4C7B0A2DB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ADE3C5-2F46-490A-8351-5CDF3317BBBC}"/>
                </a:ext>
              </a:extLst>
            </p:cNvPr>
            <p:cNvSpPr/>
            <p:nvPr/>
          </p:nvSpPr>
          <p:spPr>
            <a:xfrm>
              <a:off x="3107874" y="5252954"/>
              <a:ext cx="231555" cy="2111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-</a:t>
              </a:r>
              <a:endParaRPr lang="ru-RU" sz="36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262547" y="124743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9ED7746-B0C4-40EC-978B-7351CEB480B0}"/>
                </a:ext>
              </a:extLst>
            </p:cNvPr>
            <p:cNvSpPr/>
            <p:nvPr/>
          </p:nvSpPr>
          <p:spPr>
            <a:xfrm>
              <a:off x="988405" y="2265882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66522A9-69B7-4A36-96A1-ADBCF43E259C}"/>
                </a:ext>
              </a:extLst>
            </p:cNvPr>
            <p:cNvSpPr/>
            <p:nvPr/>
          </p:nvSpPr>
          <p:spPr>
            <a:xfrm>
              <a:off x="3969039" y="2287647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FB976E-4FAD-4E0E-8F32-FB051427598E}"/>
                </a:ext>
              </a:extLst>
            </p:cNvPr>
            <p:cNvSpPr/>
            <p:nvPr/>
          </p:nvSpPr>
          <p:spPr>
            <a:xfrm>
              <a:off x="6925680" y="2268656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990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HCV, Hep, </a:t>
            </a:r>
            <a:r>
              <a:rPr lang="en-US" dirty="0" err="1"/>
              <a:t>iHep</a:t>
            </a:r>
            <a:r>
              <a:rPr lang="en-US" dirty="0"/>
              <a:t> and </a:t>
            </a:r>
            <a:r>
              <a:rPr lang="en-US" dirty="0" err="1"/>
              <a:t>vHep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424749" y="1613979"/>
            <a:ext cx="2523931" cy="981173"/>
          </a:xfrm>
        </p:spPr>
        <p:txBody>
          <a:bodyPr/>
          <a:lstStyle/>
          <a:p>
            <a:r>
              <a:rPr lang="en-US" dirty="0"/>
              <a:t>All variables demonstrate 2 stable steady state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F499F-BA98-4E86-8DBD-11CEA14D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7"/>
            <a:ext cx="6195527" cy="3063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73854-EE47-4ACA-AA74-42779D397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5860"/>
            <a:ext cx="3023118" cy="149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3C7D8-5555-408F-9751-2003FC646A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9" y="4145164"/>
            <a:ext cx="3023118" cy="149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4EE9F-828E-4E03-98F3-FA0C7BAE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7" y="4145164"/>
            <a:ext cx="3558073" cy="17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37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0" y="802216"/>
            <a:ext cx="4758681" cy="28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7FE6-9303-4646-A307-1ADC95C2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3526331"/>
            <a:ext cx="4758681" cy="286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87123-FA11-45D3-B3F2-0E0129AA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76" y="802216"/>
            <a:ext cx="3520304" cy="21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CE4A-7712-4473-9CAA-77B4194B5DD2}"/>
              </a:ext>
            </a:extLst>
          </p:cNvPr>
          <p:cNvSpPr txBox="1"/>
          <p:nvPr/>
        </p:nvSpPr>
        <p:spPr>
          <a:xfrm>
            <a:off x="5047862" y="3069768"/>
            <a:ext cx="4096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taken from Wolfer et al </a:t>
            </a:r>
          </a:p>
          <a:p>
            <a:r>
              <a:rPr lang="en-US" sz="1200" dirty="0"/>
              <a:t>doi.org/10.1101/2020.03.05.20030502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Sputum viral load was measured for 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Individual data were averaged and presented as median and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Activation of Immune Response was modeled as increase in rate constant of cell death. It was implemented via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 value of COV = 16850 copies/mL  was chosen to describe clinically measured dynamics of viral load and roughly corresponds to minimal infection dose equal to 1000 (for MERS/SARS-</a:t>
            </a:r>
            <a:r>
              <a:rPr lang="en-US" sz="1200" dirty="0" err="1"/>
              <a:t>CoV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6E87E-3AD2-4520-AF7A-D461C0AD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82" y="5247082"/>
            <a:ext cx="3676092" cy="6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CEFC3-35E4-46AB-8178-6CE9EA8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2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21.05.12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initial version (VL_v0.1.0) of SARS-CoV-2 viral dynamics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develop a structure and to perform initial calibration of viral dynamics model for SARS-CoV-2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338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3B6FCA-1BAA-4329-A47B-345E0207AA22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3AB43F9-A248-4B53-B6B4-A320F72B6E56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66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E29F9C-61AB-4C01-8132-DFD0D0C4C47D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6A50E-E969-4DB8-BBC0-A10E1E9BCD26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5ED818-33CD-4808-998D-249937064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62ACB80-E533-4E55-A944-5BF5831C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FC50A4E-0347-4E65-A6A6-D82789AB8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161AB14-E16F-4AFA-AFB1-C4031BF2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0EDB507-880D-4FB4-B69F-531321CE4466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C91CE9-38BA-4854-8CBE-E26BC571997E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12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28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7_10_02_InSysBio presentation template_odjr - копия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SysBio fonts">
      <a:majorFont>
        <a:latin typeface="Museo Sans Cyrl 700"/>
        <a:ea typeface=""/>
        <a:cs typeface=""/>
      </a:majorFont>
      <a:minorFont>
        <a:latin typeface="Museo Sans Cyrl 30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otx" id="{65CF327D-C925-4E83-B17A-7417270F16B1}" vid="{6FED9176-DF03-4B1D-AED1-FF943B5D075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2017_10_02_InSysBio presentation template_odjr - копия</Template>
  <TotalTime>5851</TotalTime>
  <Words>1446</Words>
  <Application>Microsoft Office PowerPoint</Application>
  <PresentationFormat>On-screen Show (4:3)</PresentationFormat>
  <Paragraphs>486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Museo Sans Cyrl 100</vt:lpstr>
      <vt:lpstr>Museo Sans Cyrl 300</vt:lpstr>
      <vt:lpstr>Museo Sans Cyrl 700</vt:lpstr>
      <vt:lpstr>2017_10_02_InSysBio presentation template_odjr - копия</vt:lpstr>
      <vt:lpstr>Development of Cov19 life cycle model: documentation</vt:lpstr>
      <vt:lpstr>Commit date: 12.05.12  Commit name: 2 steady states in HCV model</vt:lpstr>
      <vt:lpstr>Model scheme and simulation design</vt:lpstr>
      <vt:lpstr>HCV, Hep, iHep and vHep </vt:lpstr>
      <vt:lpstr>Commit date: 21.05.12  Commit name: initial version (VL_v0.1.0) of SARS-CoV-2 viral dynamics model</vt:lpstr>
      <vt:lpstr>Model scheme: simple</vt:lpstr>
      <vt:lpstr>Model scheme: detailed</vt:lpstr>
      <vt:lpstr>Model scheme: regulations</vt:lpstr>
      <vt:lpstr>Simulation design</vt:lpstr>
      <vt:lpstr>Cells and virus in bulk phase</vt:lpstr>
      <vt:lpstr>Simulations: COV in surfactant</vt:lpstr>
      <vt:lpstr>Simulations: PC count</vt:lpstr>
      <vt:lpstr>Simulations: iPC count</vt:lpstr>
      <vt:lpstr>Simulations: vPC count</vt:lpstr>
      <vt:lpstr>Simulations: total PC count</vt:lpstr>
      <vt:lpstr>Simulations: % of PC, iPC, vPC at COV=1e-1 item/mL</vt:lpstr>
      <vt:lpstr>Simulations: % of PC, iPC, vPC at COV=1e1 item/mL</vt:lpstr>
      <vt:lpstr>Simulations: % of PC, iPC, vPC at COV=1e3 item/mL</vt:lpstr>
      <vt:lpstr>ACE2 on cell surface</vt:lpstr>
      <vt:lpstr>Simulations: ACE2 on PC surface</vt:lpstr>
      <vt:lpstr>Simulations: total ACE2 on PC surface</vt:lpstr>
      <vt:lpstr>Simulations: ACE2 on iPC surface</vt:lpstr>
      <vt:lpstr>Simulations: total ACE2 on iPC surface</vt:lpstr>
      <vt:lpstr>Simulations: ACE2 on vPC surface</vt:lpstr>
      <vt:lpstr>Simulations: total ACE2 on vPC surface</vt:lpstr>
      <vt:lpstr>Virus on cell surface and inside cells</vt:lpstr>
      <vt:lpstr>Simulations: total COV on PC</vt:lpstr>
      <vt:lpstr>Simulations: COV_ACE2 on PC surface</vt:lpstr>
      <vt:lpstr>Simulations: total COV on/inside iPC</vt:lpstr>
      <vt:lpstr>Simulations: COV_ACE2 on iPC surface</vt:lpstr>
      <vt:lpstr>Simulations: COV inside iPC</vt:lpstr>
      <vt:lpstr>Simulations: total COV on/inside vPC</vt:lpstr>
      <vt:lpstr>Simulations: COV_ACE2 on vPC surface</vt:lpstr>
      <vt:lpstr>Simulations: COV inside vPC</vt:lpstr>
      <vt:lpstr>Simulations: COV_RNA inside vPC</vt:lpstr>
      <vt:lpstr>Commit date: 26.05.12  Commit name: updated version (VL_v0.1.1) of SARS-CoV-2 viral dynamics model </vt:lpstr>
      <vt:lpstr>Model scheme: simple</vt:lpstr>
      <vt:lpstr>Model scheme: detailed</vt:lpstr>
      <vt:lpstr>Model scheme: detailed</vt:lpstr>
      <vt:lpstr>Reproduction of clinical data on viral load dynamics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DeminJr</dc:creator>
  <cp:lastModifiedBy>Oleg</cp:lastModifiedBy>
  <cp:revision>183</cp:revision>
  <dcterms:created xsi:type="dcterms:W3CDTF">2017-11-16T10:54:36Z</dcterms:created>
  <dcterms:modified xsi:type="dcterms:W3CDTF">2020-05-26T18:33:49Z</dcterms:modified>
</cp:coreProperties>
</file>