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256" r:id="rId2"/>
    <p:sldId id="304" r:id="rId3"/>
    <p:sldId id="311" r:id="rId4"/>
    <p:sldId id="312" r:id="rId5"/>
    <p:sldId id="314" r:id="rId6"/>
    <p:sldId id="306" r:id="rId7"/>
    <p:sldId id="325" r:id="rId8"/>
    <p:sldId id="326" r:id="rId9"/>
    <p:sldId id="327" r:id="rId10"/>
    <p:sldId id="328" r:id="rId11"/>
    <p:sldId id="322" r:id="rId12"/>
    <p:sldId id="323" r:id="rId13"/>
    <p:sldId id="354" r:id="rId14"/>
    <p:sldId id="356" r:id="rId15"/>
    <p:sldId id="367" r:id="rId16"/>
    <p:sldId id="375" r:id="rId17"/>
    <p:sldId id="377" r:id="rId18"/>
    <p:sldId id="386" r:id="rId19"/>
    <p:sldId id="387" r:id="rId20"/>
    <p:sldId id="388" r:id="rId21"/>
    <p:sldId id="389" r:id="rId22"/>
    <p:sldId id="392" r:id="rId23"/>
    <p:sldId id="395" r:id="rId24"/>
    <p:sldId id="396" r:id="rId25"/>
    <p:sldId id="397" r:id="rId26"/>
    <p:sldId id="398" r:id="rId27"/>
    <p:sldId id="399" r:id="rId28"/>
    <p:sldId id="315" r:id="rId29"/>
    <p:sldId id="329" r:id="rId30"/>
    <p:sldId id="376" r:id="rId31"/>
    <p:sldId id="390" r:id="rId32"/>
    <p:sldId id="391" r:id="rId3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7A2685"/>
    <a:srgbClr val="862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Светлый стиль 1 — акцент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Светлый стиль 1 — акцент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Светлый стиль 1 — акцент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99" autoAdjust="0"/>
    <p:restoredTop sz="96370" autoAdjust="0"/>
  </p:normalViewPr>
  <p:slideViewPr>
    <p:cSldViewPr snapToGrid="0">
      <p:cViewPr varScale="1">
        <p:scale>
          <a:sx n="82" d="100"/>
          <a:sy n="82" d="100"/>
        </p:scale>
        <p:origin x="1234" y="67"/>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7" d="100"/>
          <a:sy n="87" d="100"/>
        </p:scale>
        <p:origin x="384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oleg\COVID19\covid19-qsp-model\src\Mph_life_cycle\mph_life_cycl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oleg\COVID19\covid19-qsp-model\src\Mph_life_cycle\mph_life_cycl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oleg\COVID19\covid19-qsp-model\src\Mph_life_cycle\mph_life_cycle.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Cell count at baseline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v>Experiment</c:v>
          </c:tx>
          <c:spPr>
            <a:solidFill>
              <a:schemeClr val="accent1"/>
            </a:solidFill>
            <a:ln>
              <a:noFill/>
            </a:ln>
            <a:effectLst/>
          </c:spPr>
          <c:invertIfNegative val="0"/>
          <c:errBars>
            <c:errBarType val="plus"/>
            <c:errValType val="cust"/>
            <c:noEndCap val="0"/>
            <c:plus>
              <c:numRef>
                <c:f>'baseline HC fitting'!$B$5:$E$5</c:f>
                <c:numCache>
                  <c:formatCode>General</c:formatCode>
                  <c:ptCount val="4"/>
                  <c:pt idx="0">
                    <c:v>480000</c:v>
                  </c:pt>
                  <c:pt idx="1">
                    <c:v>1220000</c:v>
                  </c:pt>
                  <c:pt idx="2">
                    <c:v>2550000</c:v>
                  </c:pt>
                  <c:pt idx="3">
                    <c:v>4200000</c:v>
                  </c:pt>
                </c:numCache>
              </c:numRef>
            </c:plus>
            <c:minus>
              <c:numRef>
                <c:f>'baseline HC fitting'!$B$5:$E$5</c:f>
                <c:numCache>
                  <c:formatCode>General</c:formatCode>
                  <c:ptCount val="4"/>
                  <c:pt idx="0">
                    <c:v>480000</c:v>
                  </c:pt>
                  <c:pt idx="1">
                    <c:v>1220000</c:v>
                  </c:pt>
                  <c:pt idx="2">
                    <c:v>2550000</c:v>
                  </c:pt>
                  <c:pt idx="3">
                    <c:v>4200000</c:v>
                  </c:pt>
                </c:numCache>
              </c:numRef>
            </c:minus>
            <c:spPr>
              <a:noFill/>
              <a:ln w="9525" cap="flat" cmpd="sng" algn="ctr">
                <a:solidFill>
                  <a:schemeClr val="tx1">
                    <a:lumMod val="65000"/>
                    <a:lumOff val="35000"/>
                  </a:schemeClr>
                </a:solidFill>
                <a:round/>
              </a:ln>
              <a:effectLst/>
            </c:spPr>
          </c:errBars>
          <c:cat>
            <c:strRef>
              <c:f>'baseline HC fitting'!$B$2:$E$2</c:f>
              <c:strCache>
                <c:ptCount val="4"/>
                <c:pt idx="0">
                  <c:v>PBM_pl</c:v>
                </c:pt>
                <c:pt idx="1">
                  <c:v>iMph_ts</c:v>
                </c:pt>
                <c:pt idx="2">
                  <c:v>M1_ts</c:v>
                </c:pt>
                <c:pt idx="3">
                  <c:v>M2_ts</c:v>
                </c:pt>
              </c:strCache>
            </c:strRef>
          </c:cat>
          <c:val>
            <c:numRef>
              <c:f>'baseline HC fitting'!$B$3:$E$3</c:f>
              <c:numCache>
                <c:formatCode>0.00E+00</c:formatCode>
                <c:ptCount val="4"/>
                <c:pt idx="0" formatCode="General">
                  <c:v>680000</c:v>
                </c:pt>
                <c:pt idx="1">
                  <c:v>1940000</c:v>
                </c:pt>
                <c:pt idx="2">
                  <c:v>1470000</c:v>
                </c:pt>
                <c:pt idx="3">
                  <c:v>1710000</c:v>
                </c:pt>
              </c:numCache>
            </c:numRef>
          </c:val>
          <c:extLst>
            <c:ext xmlns:c16="http://schemas.microsoft.com/office/drawing/2014/chart" uri="{C3380CC4-5D6E-409C-BE32-E72D297353CC}">
              <c16:uniqueId val="{00000000-382B-45B6-86EC-BB186A493CF5}"/>
            </c:ext>
          </c:extLst>
        </c:ser>
        <c:ser>
          <c:idx val="1"/>
          <c:order val="1"/>
          <c:tx>
            <c:v>Simulation</c:v>
          </c:tx>
          <c:spPr>
            <a:solidFill>
              <a:schemeClr val="accent2"/>
            </a:solidFill>
            <a:ln>
              <a:noFill/>
            </a:ln>
            <a:effectLst/>
          </c:spPr>
          <c:invertIfNegative val="0"/>
          <c:cat>
            <c:strRef>
              <c:f>'baseline HC fitting'!$B$2:$E$2</c:f>
              <c:strCache>
                <c:ptCount val="4"/>
                <c:pt idx="0">
                  <c:v>PBM_pl</c:v>
                </c:pt>
                <c:pt idx="1">
                  <c:v>iMph_ts</c:v>
                </c:pt>
                <c:pt idx="2">
                  <c:v>M1_ts</c:v>
                </c:pt>
                <c:pt idx="3">
                  <c:v>M2_ts</c:v>
                </c:pt>
              </c:strCache>
            </c:strRef>
          </c:cat>
          <c:val>
            <c:numRef>
              <c:f>'baseline HC fitting'!$B$4:$E$4</c:f>
              <c:numCache>
                <c:formatCode>General</c:formatCode>
                <c:ptCount val="4"/>
                <c:pt idx="0">
                  <c:v>724000</c:v>
                </c:pt>
                <c:pt idx="1">
                  <c:v>1698500</c:v>
                </c:pt>
                <c:pt idx="2">
                  <c:v>1360000</c:v>
                </c:pt>
                <c:pt idx="3">
                  <c:v>1540000</c:v>
                </c:pt>
              </c:numCache>
            </c:numRef>
          </c:val>
          <c:extLst>
            <c:ext xmlns:c16="http://schemas.microsoft.com/office/drawing/2014/chart" uri="{C3380CC4-5D6E-409C-BE32-E72D297353CC}">
              <c16:uniqueId val="{00000001-382B-45B6-86EC-BB186A493CF5}"/>
            </c:ext>
          </c:extLst>
        </c:ser>
        <c:dLbls>
          <c:showLegendKey val="0"/>
          <c:showVal val="0"/>
          <c:showCatName val="0"/>
          <c:showSerName val="0"/>
          <c:showPercent val="0"/>
          <c:showBubbleSize val="0"/>
        </c:dLbls>
        <c:gapWidth val="219"/>
        <c:overlap val="-27"/>
        <c:axId val="1690087136"/>
        <c:axId val="1334955648"/>
      </c:barChart>
      <c:catAx>
        <c:axId val="1690087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334955648"/>
        <c:crossesAt val="100000"/>
        <c:auto val="1"/>
        <c:lblAlgn val="ctr"/>
        <c:lblOffset val="100"/>
        <c:noMultiLvlLbl val="0"/>
      </c:catAx>
      <c:valAx>
        <c:axId val="1334955648"/>
        <c:scaling>
          <c:logBase val="10"/>
          <c:orientation val="minMax"/>
          <c:min val="1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Cell count,</a:t>
                </a:r>
                <a:r>
                  <a:rPr lang="en-US" baseline="0"/>
                  <a:t> kcell/L</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0.0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6900871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Cytokine concentrations at baseline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v>Experiment</c:v>
          </c:tx>
          <c:spPr>
            <a:solidFill>
              <a:schemeClr val="accent1"/>
            </a:solidFill>
            <a:ln>
              <a:noFill/>
            </a:ln>
            <a:effectLst/>
          </c:spPr>
          <c:invertIfNegative val="0"/>
          <c:errBars>
            <c:errBarType val="plus"/>
            <c:errValType val="cust"/>
            <c:noEndCap val="0"/>
            <c:plus>
              <c:numRef>
                <c:f>'baseline HC fitting'!$B$18:$U$18</c:f>
                <c:numCache>
                  <c:formatCode>General</c:formatCode>
                  <c:ptCount val="20"/>
                  <c:pt idx="0">
                    <c:v>5.55</c:v>
                  </c:pt>
                  <c:pt idx="1">
                    <c:v>6.5040650000000005E-2</c:v>
                  </c:pt>
                  <c:pt idx="2">
                    <c:v>4.0278078070000003</c:v>
                  </c:pt>
                  <c:pt idx="3">
                    <c:v>0.15682968</c:v>
                  </c:pt>
                  <c:pt idx="4">
                    <c:v>2.752663783</c:v>
                  </c:pt>
                  <c:pt idx="5">
                    <c:v>31.387015179999999</c:v>
                  </c:pt>
                  <c:pt idx="6">
                    <c:v>0.37670565299999997</c:v>
                  </c:pt>
                  <c:pt idx="7">
                    <c:v>3.0945419099999998</c:v>
                  </c:pt>
                  <c:pt idx="8">
                    <c:v>0.113636364</c:v>
                  </c:pt>
                  <c:pt idx="9">
                    <c:v>1.6118630000000001E-3</c:v>
                  </c:pt>
                  <c:pt idx="10">
                    <c:v>0.60938086300000005</c:v>
                  </c:pt>
                  <c:pt idx="11">
                    <c:v>8.6898543369999999</c:v>
                  </c:pt>
                  <c:pt idx="12">
                    <c:v>0.29251169999999999</c:v>
                  </c:pt>
                  <c:pt idx="13">
                    <c:v>3.7246489860000001</c:v>
                  </c:pt>
                  <c:pt idx="14">
                    <c:v>2.7514659E-2</c:v>
                  </c:pt>
                  <c:pt idx="15">
                    <c:v>6.5359477119999996</c:v>
                  </c:pt>
                  <c:pt idx="16">
                    <c:v>12.799564269999999</c:v>
                  </c:pt>
                  <c:pt idx="17">
                    <c:v>3.762466002</c:v>
                  </c:pt>
                  <c:pt idx="18">
                    <c:v>14.50589302</c:v>
                  </c:pt>
                  <c:pt idx="19">
                    <c:v>28.70957993</c:v>
                  </c:pt>
                </c:numCache>
              </c:numRef>
            </c:plus>
            <c:minus>
              <c:numRef>
                <c:f>'baseline HC fitting'!$B$18:$U$18</c:f>
                <c:numCache>
                  <c:formatCode>General</c:formatCode>
                  <c:ptCount val="20"/>
                  <c:pt idx="0">
                    <c:v>5.55</c:v>
                  </c:pt>
                  <c:pt idx="1">
                    <c:v>6.5040650000000005E-2</c:v>
                  </c:pt>
                  <c:pt idx="2">
                    <c:v>4.0278078070000003</c:v>
                  </c:pt>
                  <c:pt idx="3">
                    <c:v>0.15682968</c:v>
                  </c:pt>
                  <c:pt idx="4">
                    <c:v>2.752663783</c:v>
                  </c:pt>
                  <c:pt idx="5">
                    <c:v>31.387015179999999</c:v>
                  </c:pt>
                  <c:pt idx="6">
                    <c:v>0.37670565299999997</c:v>
                  </c:pt>
                  <c:pt idx="7">
                    <c:v>3.0945419099999998</c:v>
                  </c:pt>
                  <c:pt idx="8">
                    <c:v>0.113636364</c:v>
                  </c:pt>
                  <c:pt idx="9">
                    <c:v>1.6118630000000001E-3</c:v>
                  </c:pt>
                  <c:pt idx="10">
                    <c:v>0.60938086300000005</c:v>
                  </c:pt>
                  <c:pt idx="11">
                    <c:v>8.6898543369999999</c:v>
                  </c:pt>
                  <c:pt idx="12">
                    <c:v>0.29251169999999999</c:v>
                  </c:pt>
                  <c:pt idx="13">
                    <c:v>3.7246489860000001</c:v>
                  </c:pt>
                  <c:pt idx="14">
                    <c:v>2.7514659E-2</c:v>
                  </c:pt>
                  <c:pt idx="15">
                    <c:v>6.5359477119999996</c:v>
                  </c:pt>
                  <c:pt idx="16">
                    <c:v>12.799564269999999</c:v>
                  </c:pt>
                  <c:pt idx="17">
                    <c:v>3.762466002</c:v>
                  </c:pt>
                  <c:pt idx="18">
                    <c:v>14.50589302</c:v>
                  </c:pt>
                  <c:pt idx="19">
                    <c:v>28.70957993</c:v>
                  </c:pt>
                </c:numCache>
              </c:numRef>
            </c:minus>
            <c:spPr>
              <a:noFill/>
              <a:ln w="9525" cap="flat" cmpd="sng" algn="ctr">
                <a:solidFill>
                  <a:schemeClr val="tx1">
                    <a:lumMod val="65000"/>
                    <a:lumOff val="35000"/>
                  </a:schemeClr>
                </a:solidFill>
                <a:round/>
              </a:ln>
              <a:effectLst/>
            </c:spPr>
          </c:errBars>
          <c:cat>
            <c:strRef>
              <c:f>'baseline HC fitting'!$B$15:$U$15</c:f>
              <c:strCache>
                <c:ptCount val="20"/>
                <c:pt idx="0">
                  <c:v>IL1b_pl</c:v>
                </c:pt>
                <c:pt idx="1">
                  <c:v>IL1b_ln</c:v>
                </c:pt>
                <c:pt idx="2">
                  <c:v>IL1b_ts</c:v>
                </c:pt>
                <c:pt idx="3">
                  <c:v>IL6_pl</c:v>
                </c:pt>
                <c:pt idx="4">
                  <c:v>IL6_ln</c:v>
                </c:pt>
                <c:pt idx="5">
                  <c:v>IL6_ts</c:v>
                </c:pt>
                <c:pt idx="6">
                  <c:v>IL10_pl</c:v>
                </c:pt>
                <c:pt idx="7">
                  <c:v>IL10_ts</c:v>
                </c:pt>
                <c:pt idx="8">
                  <c:v>IL12_pl</c:v>
                </c:pt>
                <c:pt idx="9">
                  <c:v>IL12_ln</c:v>
                </c:pt>
                <c:pt idx="10">
                  <c:v>IL23_pl</c:v>
                </c:pt>
                <c:pt idx="11">
                  <c:v>TNFa_pl</c:v>
                </c:pt>
                <c:pt idx="12">
                  <c:v>TNFa_ln</c:v>
                </c:pt>
                <c:pt idx="13">
                  <c:v>TNFa_ts</c:v>
                </c:pt>
                <c:pt idx="14">
                  <c:v>TGFb_pl</c:v>
                </c:pt>
                <c:pt idx="15">
                  <c:v>CXCL10_pl</c:v>
                </c:pt>
                <c:pt idx="16">
                  <c:v>CXCL10_ts</c:v>
                </c:pt>
                <c:pt idx="17">
                  <c:v>CCL2_pl</c:v>
                </c:pt>
                <c:pt idx="18">
                  <c:v>CCL2_ln</c:v>
                </c:pt>
                <c:pt idx="19">
                  <c:v>CCL2_ts</c:v>
                </c:pt>
              </c:strCache>
            </c:strRef>
          </c:cat>
          <c:val>
            <c:numRef>
              <c:f>'baseline HC fitting'!$B$16:$U$16</c:f>
              <c:numCache>
                <c:formatCode>General</c:formatCode>
                <c:ptCount val="20"/>
                <c:pt idx="0">
                  <c:v>1.3</c:v>
                </c:pt>
                <c:pt idx="1">
                  <c:v>0.45528455299999998</c:v>
                </c:pt>
                <c:pt idx="2">
                  <c:v>3.3495934959999998</c:v>
                </c:pt>
                <c:pt idx="3">
                  <c:v>0.22849915700000001</c:v>
                </c:pt>
                <c:pt idx="4">
                  <c:v>3.3305227660000001</c:v>
                </c:pt>
                <c:pt idx="5">
                  <c:v>10.32883642</c:v>
                </c:pt>
                <c:pt idx="6">
                  <c:v>0.45565302099999999</c:v>
                </c:pt>
                <c:pt idx="7">
                  <c:v>32.799999999999997</c:v>
                </c:pt>
                <c:pt idx="8">
                  <c:v>0.24032882</c:v>
                </c:pt>
                <c:pt idx="9">
                  <c:v>4.836E-3</c:v>
                </c:pt>
                <c:pt idx="10">
                  <c:v>0.86547842399999997</c:v>
                </c:pt>
                <c:pt idx="11">
                  <c:v>1.3385335410000001</c:v>
                </c:pt>
                <c:pt idx="12">
                  <c:v>0.27301091999999999</c:v>
                </c:pt>
                <c:pt idx="13">
                  <c:v>12.44929797</c:v>
                </c:pt>
                <c:pt idx="14">
                  <c:v>1.80424E-2</c:v>
                </c:pt>
                <c:pt idx="15">
                  <c:v>10.266544120000001</c:v>
                </c:pt>
                <c:pt idx="16">
                  <c:v>3.4007350000000001</c:v>
                </c:pt>
                <c:pt idx="17">
                  <c:v>7.9329102450000004</c:v>
                </c:pt>
                <c:pt idx="18">
                  <c:v>26.291931000000002</c:v>
                </c:pt>
                <c:pt idx="19">
                  <c:v>20.85222121</c:v>
                </c:pt>
              </c:numCache>
            </c:numRef>
          </c:val>
          <c:extLst>
            <c:ext xmlns:c16="http://schemas.microsoft.com/office/drawing/2014/chart" uri="{C3380CC4-5D6E-409C-BE32-E72D297353CC}">
              <c16:uniqueId val="{00000000-8318-4F6D-9037-1285D7A2BDBB}"/>
            </c:ext>
          </c:extLst>
        </c:ser>
        <c:ser>
          <c:idx val="1"/>
          <c:order val="1"/>
          <c:tx>
            <c:v>Simulation</c:v>
          </c:tx>
          <c:spPr>
            <a:solidFill>
              <a:schemeClr val="accent2"/>
            </a:solidFill>
            <a:ln>
              <a:noFill/>
            </a:ln>
            <a:effectLst/>
          </c:spPr>
          <c:invertIfNegative val="0"/>
          <c:cat>
            <c:strRef>
              <c:f>'baseline HC fitting'!$B$15:$U$15</c:f>
              <c:strCache>
                <c:ptCount val="20"/>
                <c:pt idx="0">
                  <c:v>IL1b_pl</c:v>
                </c:pt>
                <c:pt idx="1">
                  <c:v>IL1b_ln</c:v>
                </c:pt>
                <c:pt idx="2">
                  <c:v>IL1b_ts</c:v>
                </c:pt>
                <c:pt idx="3">
                  <c:v>IL6_pl</c:v>
                </c:pt>
                <c:pt idx="4">
                  <c:v>IL6_ln</c:v>
                </c:pt>
                <c:pt idx="5">
                  <c:v>IL6_ts</c:v>
                </c:pt>
                <c:pt idx="6">
                  <c:v>IL10_pl</c:v>
                </c:pt>
                <c:pt idx="7">
                  <c:v>IL10_ts</c:v>
                </c:pt>
                <c:pt idx="8">
                  <c:v>IL12_pl</c:v>
                </c:pt>
                <c:pt idx="9">
                  <c:v>IL12_ln</c:v>
                </c:pt>
                <c:pt idx="10">
                  <c:v>IL23_pl</c:v>
                </c:pt>
                <c:pt idx="11">
                  <c:v>TNFa_pl</c:v>
                </c:pt>
                <c:pt idx="12">
                  <c:v>TNFa_ln</c:v>
                </c:pt>
                <c:pt idx="13">
                  <c:v>TNFa_ts</c:v>
                </c:pt>
                <c:pt idx="14">
                  <c:v>TGFb_pl</c:v>
                </c:pt>
                <c:pt idx="15">
                  <c:v>CXCL10_pl</c:v>
                </c:pt>
                <c:pt idx="16">
                  <c:v>CXCL10_ts</c:v>
                </c:pt>
                <c:pt idx="17">
                  <c:v>CCL2_pl</c:v>
                </c:pt>
                <c:pt idx="18">
                  <c:v>CCL2_ln</c:v>
                </c:pt>
                <c:pt idx="19">
                  <c:v>CCL2_ts</c:v>
                </c:pt>
              </c:strCache>
            </c:strRef>
          </c:cat>
          <c:val>
            <c:numRef>
              <c:f>'baseline HC fitting'!$B$17:$U$17</c:f>
              <c:numCache>
                <c:formatCode>General</c:formatCode>
                <c:ptCount val="20"/>
                <c:pt idx="0">
                  <c:v>0.3</c:v>
                </c:pt>
                <c:pt idx="1">
                  <c:v>0.4</c:v>
                </c:pt>
                <c:pt idx="2">
                  <c:v>2.4500000000000002</c:v>
                </c:pt>
                <c:pt idx="3">
                  <c:v>0.37</c:v>
                </c:pt>
                <c:pt idx="4">
                  <c:v>4.4000000000000004</c:v>
                </c:pt>
                <c:pt idx="5">
                  <c:v>7.5</c:v>
                </c:pt>
                <c:pt idx="6">
                  <c:v>0.56000000000000005</c:v>
                </c:pt>
                <c:pt idx="7">
                  <c:v>30.9</c:v>
                </c:pt>
                <c:pt idx="8">
                  <c:v>0.34399999999999997</c:v>
                </c:pt>
                <c:pt idx="9">
                  <c:v>6.0000000000000001E-3</c:v>
                </c:pt>
                <c:pt idx="10">
                  <c:v>1.137</c:v>
                </c:pt>
                <c:pt idx="11">
                  <c:v>0.31</c:v>
                </c:pt>
                <c:pt idx="12">
                  <c:v>0.23</c:v>
                </c:pt>
                <c:pt idx="13">
                  <c:v>13.8</c:v>
                </c:pt>
                <c:pt idx="14">
                  <c:v>8.9999999999999993E-3</c:v>
                </c:pt>
                <c:pt idx="15">
                  <c:v>4.92</c:v>
                </c:pt>
                <c:pt idx="16">
                  <c:v>13.46</c:v>
                </c:pt>
                <c:pt idx="17">
                  <c:v>4.3499999999999996</c:v>
                </c:pt>
                <c:pt idx="18">
                  <c:v>19.8</c:v>
                </c:pt>
                <c:pt idx="19">
                  <c:v>29.2</c:v>
                </c:pt>
              </c:numCache>
            </c:numRef>
          </c:val>
          <c:extLst>
            <c:ext xmlns:c16="http://schemas.microsoft.com/office/drawing/2014/chart" uri="{C3380CC4-5D6E-409C-BE32-E72D297353CC}">
              <c16:uniqueId val="{00000001-8318-4F6D-9037-1285D7A2BDBB}"/>
            </c:ext>
          </c:extLst>
        </c:ser>
        <c:dLbls>
          <c:showLegendKey val="0"/>
          <c:showVal val="0"/>
          <c:showCatName val="0"/>
          <c:showSerName val="0"/>
          <c:showPercent val="0"/>
          <c:showBubbleSize val="0"/>
        </c:dLbls>
        <c:gapWidth val="219"/>
        <c:overlap val="-27"/>
        <c:axId val="1585827136"/>
        <c:axId val="1826247568"/>
      </c:barChart>
      <c:catAx>
        <c:axId val="1585827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826247568"/>
        <c:crossesAt val="1.0000000000000002E-3"/>
        <c:auto val="1"/>
        <c:lblAlgn val="ctr"/>
        <c:lblOffset val="100"/>
        <c:noMultiLvlLbl val="0"/>
      </c:catAx>
      <c:valAx>
        <c:axId val="1826247568"/>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Concentration, pM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5858271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M1 and M2 in tissue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strRef>
              <c:f>'baseline HC fitting'!$A$23</c:f>
              <c:strCache>
                <c:ptCount val="1"/>
                <c:pt idx="0">
                  <c:v>M1_ts</c:v>
                </c:pt>
              </c:strCache>
            </c:strRef>
          </c:tx>
          <c:spPr>
            <a:solidFill>
              <a:schemeClr val="accent1"/>
            </a:solidFill>
            <a:ln>
              <a:noFill/>
            </a:ln>
            <a:effectLst/>
          </c:spPr>
          <c:invertIfNegative val="0"/>
          <c:errBars>
            <c:errBarType val="plus"/>
            <c:errValType val="cust"/>
            <c:noEndCap val="0"/>
            <c:plus>
              <c:numRef>
                <c:f>'baseline HC fitting'!$B$25:$G$25</c:f>
                <c:numCache>
                  <c:formatCode>General</c:formatCode>
                  <c:ptCount val="6"/>
                  <c:pt idx="0">
                    <c:v>2550000</c:v>
                  </c:pt>
                </c:numCache>
              </c:numRef>
            </c:plus>
            <c:minus>
              <c:numRef>
                <c:f>'baseline HC fitting'!$B$25:$G$25</c:f>
                <c:numCache>
                  <c:formatCode>General</c:formatCode>
                  <c:ptCount val="6"/>
                  <c:pt idx="0">
                    <c:v>2550000</c:v>
                  </c:pt>
                </c:numCache>
              </c:numRef>
            </c:minus>
            <c:spPr>
              <a:noFill/>
              <a:ln w="9525" cap="flat" cmpd="sng" algn="ctr">
                <a:solidFill>
                  <a:schemeClr val="tx1">
                    <a:lumMod val="65000"/>
                    <a:lumOff val="35000"/>
                  </a:schemeClr>
                </a:solidFill>
                <a:round/>
              </a:ln>
              <a:effectLst/>
            </c:spPr>
          </c:errBars>
          <c:cat>
            <c:strRef>
              <c:f>'baseline HC fitting'!$B$22:$G$22</c:f>
              <c:strCache>
                <c:ptCount val="6"/>
                <c:pt idx="0">
                  <c:v>experiment</c:v>
                </c:pt>
                <c:pt idx="1">
                  <c:v>1.00E-02</c:v>
                </c:pt>
                <c:pt idx="2">
                  <c:v>1.00E-01</c:v>
                </c:pt>
                <c:pt idx="3">
                  <c:v>1.00E+00</c:v>
                </c:pt>
                <c:pt idx="4">
                  <c:v>1.00E+01</c:v>
                </c:pt>
                <c:pt idx="5">
                  <c:v>1.00E+02</c:v>
                </c:pt>
              </c:strCache>
            </c:strRef>
          </c:cat>
          <c:val>
            <c:numRef>
              <c:f>'baseline HC fitting'!$B$23:$G$23</c:f>
              <c:numCache>
                <c:formatCode>General</c:formatCode>
                <c:ptCount val="6"/>
                <c:pt idx="0" formatCode="0.00E+00">
                  <c:v>1470000</c:v>
                </c:pt>
                <c:pt idx="1">
                  <c:v>1361200</c:v>
                </c:pt>
                <c:pt idx="2">
                  <c:v>1387500</c:v>
                </c:pt>
                <c:pt idx="3">
                  <c:v>1615200</c:v>
                </c:pt>
                <c:pt idx="4">
                  <c:v>2478000</c:v>
                </c:pt>
                <c:pt idx="5">
                  <c:v>2968300</c:v>
                </c:pt>
              </c:numCache>
            </c:numRef>
          </c:val>
          <c:extLst>
            <c:ext xmlns:c16="http://schemas.microsoft.com/office/drawing/2014/chart" uri="{C3380CC4-5D6E-409C-BE32-E72D297353CC}">
              <c16:uniqueId val="{00000000-0519-467B-8231-E5C101CD8611}"/>
            </c:ext>
          </c:extLst>
        </c:ser>
        <c:ser>
          <c:idx val="1"/>
          <c:order val="1"/>
          <c:tx>
            <c:strRef>
              <c:f>'baseline HC fitting'!$A$24</c:f>
              <c:strCache>
                <c:ptCount val="1"/>
                <c:pt idx="0">
                  <c:v>M2_ts</c:v>
                </c:pt>
              </c:strCache>
            </c:strRef>
          </c:tx>
          <c:spPr>
            <a:solidFill>
              <a:schemeClr val="accent2"/>
            </a:solidFill>
            <a:ln>
              <a:noFill/>
            </a:ln>
            <a:effectLst/>
          </c:spPr>
          <c:invertIfNegative val="0"/>
          <c:errBars>
            <c:errBarType val="plus"/>
            <c:errValType val="cust"/>
            <c:noEndCap val="0"/>
            <c:plus>
              <c:numRef>
                <c:f>'baseline HC fitting'!$B$26:$G$26</c:f>
                <c:numCache>
                  <c:formatCode>General</c:formatCode>
                  <c:ptCount val="6"/>
                  <c:pt idx="0">
                    <c:v>4200000</c:v>
                  </c:pt>
                </c:numCache>
              </c:numRef>
            </c:plus>
            <c:minus>
              <c:numRef>
                <c:f>'baseline HC fitting'!$B$26:$G$26</c:f>
                <c:numCache>
                  <c:formatCode>General</c:formatCode>
                  <c:ptCount val="6"/>
                  <c:pt idx="0">
                    <c:v>4200000</c:v>
                  </c:pt>
                </c:numCache>
              </c:numRef>
            </c:minus>
            <c:spPr>
              <a:noFill/>
              <a:ln w="9525" cap="flat" cmpd="sng" algn="ctr">
                <a:solidFill>
                  <a:schemeClr val="tx1">
                    <a:lumMod val="65000"/>
                    <a:lumOff val="35000"/>
                  </a:schemeClr>
                </a:solidFill>
                <a:round/>
              </a:ln>
              <a:effectLst/>
            </c:spPr>
          </c:errBars>
          <c:cat>
            <c:strRef>
              <c:f>'baseline HC fitting'!$B$22:$G$22</c:f>
              <c:strCache>
                <c:ptCount val="6"/>
                <c:pt idx="0">
                  <c:v>experiment</c:v>
                </c:pt>
                <c:pt idx="1">
                  <c:v>1.00E-02</c:v>
                </c:pt>
                <c:pt idx="2">
                  <c:v>1.00E-01</c:v>
                </c:pt>
                <c:pt idx="3">
                  <c:v>1.00E+00</c:v>
                </c:pt>
                <c:pt idx="4">
                  <c:v>1.00E+01</c:v>
                </c:pt>
                <c:pt idx="5">
                  <c:v>1.00E+02</c:v>
                </c:pt>
              </c:strCache>
            </c:strRef>
          </c:cat>
          <c:val>
            <c:numRef>
              <c:f>'baseline HC fitting'!$B$24:$G$24</c:f>
              <c:numCache>
                <c:formatCode>General</c:formatCode>
                <c:ptCount val="6"/>
                <c:pt idx="0" formatCode="0.00E+00">
                  <c:v>1710000</c:v>
                </c:pt>
                <c:pt idx="1">
                  <c:v>1534200</c:v>
                </c:pt>
                <c:pt idx="2">
                  <c:v>1516200</c:v>
                </c:pt>
                <c:pt idx="3">
                  <c:v>1359500</c:v>
                </c:pt>
                <c:pt idx="4">
                  <c:v>713600</c:v>
                </c:pt>
                <c:pt idx="5">
                  <c:v>264000</c:v>
                </c:pt>
              </c:numCache>
            </c:numRef>
          </c:val>
          <c:extLst>
            <c:ext xmlns:c16="http://schemas.microsoft.com/office/drawing/2014/chart" uri="{C3380CC4-5D6E-409C-BE32-E72D297353CC}">
              <c16:uniqueId val="{00000001-0519-467B-8231-E5C101CD8611}"/>
            </c:ext>
          </c:extLst>
        </c:ser>
        <c:dLbls>
          <c:showLegendKey val="0"/>
          <c:showVal val="0"/>
          <c:showCatName val="0"/>
          <c:showSerName val="0"/>
          <c:showPercent val="0"/>
          <c:showBubbleSize val="0"/>
        </c:dLbls>
        <c:gapWidth val="219"/>
        <c:overlap val="-27"/>
        <c:axId val="1330529391"/>
        <c:axId val="1328595535"/>
      </c:barChart>
      <c:catAx>
        <c:axId val="133052939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Antigen concentration, pM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328595535"/>
        <c:crosses val="autoZero"/>
        <c:auto val="1"/>
        <c:lblAlgn val="ctr"/>
        <c:lblOffset val="100"/>
        <c:noMultiLvlLbl val="0"/>
      </c:catAx>
      <c:valAx>
        <c:axId val="1328595535"/>
        <c:scaling>
          <c:logBase val="10"/>
          <c:orientation val="minMax"/>
          <c:min val="1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Cell count, kcell/L</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0.00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3305293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Cytokine concentrations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strRef>
              <c:f>'baseline HC fitting'!$A$29</c:f>
              <c:strCache>
                <c:ptCount val="1"/>
                <c:pt idx="0">
                  <c:v>IL1b_ts</c:v>
                </c:pt>
              </c:strCache>
            </c:strRef>
          </c:tx>
          <c:spPr>
            <a:solidFill>
              <a:schemeClr val="accent1"/>
            </a:solidFill>
            <a:ln>
              <a:noFill/>
            </a:ln>
            <a:effectLst/>
          </c:spPr>
          <c:invertIfNegative val="0"/>
          <c:errBars>
            <c:errBarType val="plus"/>
            <c:errValType val="cust"/>
            <c:noEndCap val="0"/>
            <c:plus>
              <c:numRef>
                <c:f>'baseline HC fitting'!$B$33:$G$33</c:f>
                <c:numCache>
                  <c:formatCode>General</c:formatCode>
                  <c:ptCount val="6"/>
                  <c:pt idx="0">
                    <c:v>4.0278078070000003</c:v>
                  </c:pt>
                </c:numCache>
              </c:numRef>
            </c:plus>
            <c:minus>
              <c:numRef>
                <c:f>'baseline HC fitting'!$B$33:$G$33</c:f>
                <c:numCache>
                  <c:formatCode>General</c:formatCode>
                  <c:ptCount val="6"/>
                  <c:pt idx="0">
                    <c:v>4.0278078070000003</c:v>
                  </c:pt>
                </c:numCache>
              </c:numRef>
            </c:minus>
            <c:spPr>
              <a:noFill/>
              <a:ln w="9525" cap="flat" cmpd="sng" algn="ctr">
                <a:solidFill>
                  <a:schemeClr val="tx1">
                    <a:lumMod val="65000"/>
                    <a:lumOff val="35000"/>
                  </a:schemeClr>
                </a:solidFill>
                <a:round/>
              </a:ln>
              <a:effectLst/>
            </c:spPr>
          </c:errBars>
          <c:cat>
            <c:strRef>
              <c:f>'baseline HC fitting'!$B$28:$G$28</c:f>
              <c:strCache>
                <c:ptCount val="6"/>
                <c:pt idx="0">
                  <c:v>experiment</c:v>
                </c:pt>
                <c:pt idx="1">
                  <c:v>1.00E-02</c:v>
                </c:pt>
                <c:pt idx="2">
                  <c:v>1.00E-01</c:v>
                </c:pt>
                <c:pt idx="3">
                  <c:v>1.00E+00</c:v>
                </c:pt>
                <c:pt idx="4">
                  <c:v>1.00E+01</c:v>
                </c:pt>
                <c:pt idx="5">
                  <c:v>1.00E+02</c:v>
                </c:pt>
              </c:strCache>
            </c:strRef>
          </c:cat>
          <c:val>
            <c:numRef>
              <c:f>'baseline HC fitting'!$B$29:$G$29</c:f>
              <c:numCache>
                <c:formatCode>General</c:formatCode>
                <c:ptCount val="6"/>
                <c:pt idx="0">
                  <c:v>3.3495934959999998</c:v>
                </c:pt>
                <c:pt idx="1">
                  <c:v>2.48</c:v>
                </c:pt>
                <c:pt idx="2">
                  <c:v>2.67</c:v>
                </c:pt>
                <c:pt idx="3">
                  <c:v>4.78</c:v>
                </c:pt>
                <c:pt idx="4">
                  <c:v>39.74</c:v>
                </c:pt>
                <c:pt idx="5">
                  <c:v>39.74</c:v>
                </c:pt>
              </c:numCache>
            </c:numRef>
          </c:val>
          <c:extLst>
            <c:ext xmlns:c16="http://schemas.microsoft.com/office/drawing/2014/chart" uri="{C3380CC4-5D6E-409C-BE32-E72D297353CC}">
              <c16:uniqueId val="{00000000-0B6E-4699-8B5D-69D622C8272F}"/>
            </c:ext>
          </c:extLst>
        </c:ser>
        <c:ser>
          <c:idx val="1"/>
          <c:order val="1"/>
          <c:tx>
            <c:strRef>
              <c:f>'baseline HC fitting'!$A$30</c:f>
              <c:strCache>
                <c:ptCount val="1"/>
                <c:pt idx="0">
                  <c:v>IL6_ts</c:v>
                </c:pt>
              </c:strCache>
            </c:strRef>
          </c:tx>
          <c:spPr>
            <a:solidFill>
              <a:schemeClr val="accent2"/>
            </a:solidFill>
            <a:ln>
              <a:noFill/>
            </a:ln>
            <a:effectLst/>
          </c:spPr>
          <c:invertIfNegative val="0"/>
          <c:errBars>
            <c:errBarType val="plus"/>
            <c:errValType val="cust"/>
            <c:noEndCap val="0"/>
            <c:plus>
              <c:numRef>
                <c:f>'baseline HC fitting'!$B$34:$G$34</c:f>
                <c:numCache>
                  <c:formatCode>General</c:formatCode>
                  <c:ptCount val="6"/>
                  <c:pt idx="0">
                    <c:v>31.387015179999999</c:v>
                  </c:pt>
                </c:numCache>
              </c:numRef>
            </c:plus>
            <c:minus>
              <c:numRef>
                <c:f>'baseline HC fitting'!$B$34:$G$34</c:f>
                <c:numCache>
                  <c:formatCode>General</c:formatCode>
                  <c:ptCount val="6"/>
                  <c:pt idx="0">
                    <c:v>31.387015179999999</c:v>
                  </c:pt>
                </c:numCache>
              </c:numRef>
            </c:minus>
            <c:spPr>
              <a:noFill/>
              <a:ln w="9525" cap="flat" cmpd="sng" algn="ctr">
                <a:solidFill>
                  <a:schemeClr val="tx1">
                    <a:lumMod val="65000"/>
                    <a:lumOff val="35000"/>
                  </a:schemeClr>
                </a:solidFill>
                <a:round/>
              </a:ln>
              <a:effectLst/>
            </c:spPr>
          </c:errBars>
          <c:cat>
            <c:strRef>
              <c:f>'baseline HC fitting'!$B$28:$G$28</c:f>
              <c:strCache>
                <c:ptCount val="6"/>
                <c:pt idx="0">
                  <c:v>experiment</c:v>
                </c:pt>
                <c:pt idx="1">
                  <c:v>1.00E-02</c:v>
                </c:pt>
                <c:pt idx="2">
                  <c:v>1.00E-01</c:v>
                </c:pt>
                <c:pt idx="3">
                  <c:v>1.00E+00</c:v>
                </c:pt>
                <c:pt idx="4">
                  <c:v>1.00E+01</c:v>
                </c:pt>
                <c:pt idx="5">
                  <c:v>1.00E+02</c:v>
                </c:pt>
              </c:strCache>
            </c:strRef>
          </c:cat>
          <c:val>
            <c:numRef>
              <c:f>'baseline HC fitting'!$B$30:$G$30</c:f>
              <c:numCache>
                <c:formatCode>General</c:formatCode>
                <c:ptCount val="6"/>
                <c:pt idx="0">
                  <c:v>10.32883642</c:v>
                </c:pt>
                <c:pt idx="1">
                  <c:v>7.52</c:v>
                </c:pt>
                <c:pt idx="2">
                  <c:v>7.8</c:v>
                </c:pt>
                <c:pt idx="3">
                  <c:v>10.77</c:v>
                </c:pt>
                <c:pt idx="4">
                  <c:v>68.3</c:v>
                </c:pt>
                <c:pt idx="5">
                  <c:v>68.3</c:v>
                </c:pt>
              </c:numCache>
            </c:numRef>
          </c:val>
          <c:extLst>
            <c:ext xmlns:c16="http://schemas.microsoft.com/office/drawing/2014/chart" uri="{C3380CC4-5D6E-409C-BE32-E72D297353CC}">
              <c16:uniqueId val="{00000001-0B6E-4699-8B5D-69D622C8272F}"/>
            </c:ext>
          </c:extLst>
        </c:ser>
        <c:ser>
          <c:idx val="2"/>
          <c:order val="2"/>
          <c:tx>
            <c:strRef>
              <c:f>'baseline HC fitting'!$A$31</c:f>
              <c:strCache>
                <c:ptCount val="1"/>
                <c:pt idx="0">
                  <c:v>IL10_ts</c:v>
                </c:pt>
              </c:strCache>
            </c:strRef>
          </c:tx>
          <c:spPr>
            <a:solidFill>
              <a:schemeClr val="accent3"/>
            </a:solidFill>
            <a:ln>
              <a:noFill/>
            </a:ln>
            <a:effectLst/>
          </c:spPr>
          <c:invertIfNegative val="0"/>
          <c:errBars>
            <c:errBarType val="plus"/>
            <c:errValType val="cust"/>
            <c:noEndCap val="0"/>
            <c:plus>
              <c:numRef>
                <c:f>'baseline HC fitting'!$B$35:$G$35</c:f>
                <c:numCache>
                  <c:formatCode>General</c:formatCode>
                  <c:ptCount val="6"/>
                  <c:pt idx="0">
                    <c:v>3.0945419099999998</c:v>
                  </c:pt>
                </c:numCache>
              </c:numRef>
            </c:plus>
            <c:minus>
              <c:numRef>
                <c:f>'baseline HC fitting'!$B$35:$G$35</c:f>
                <c:numCache>
                  <c:formatCode>General</c:formatCode>
                  <c:ptCount val="6"/>
                  <c:pt idx="0">
                    <c:v>3.0945419099999998</c:v>
                  </c:pt>
                </c:numCache>
              </c:numRef>
            </c:minus>
            <c:spPr>
              <a:noFill/>
              <a:ln w="9525" cap="flat" cmpd="sng" algn="ctr">
                <a:solidFill>
                  <a:schemeClr val="tx1">
                    <a:lumMod val="65000"/>
                    <a:lumOff val="35000"/>
                  </a:schemeClr>
                </a:solidFill>
                <a:round/>
              </a:ln>
              <a:effectLst/>
            </c:spPr>
          </c:errBars>
          <c:cat>
            <c:strRef>
              <c:f>'baseline HC fitting'!$B$28:$G$28</c:f>
              <c:strCache>
                <c:ptCount val="6"/>
                <c:pt idx="0">
                  <c:v>experiment</c:v>
                </c:pt>
                <c:pt idx="1">
                  <c:v>1.00E-02</c:v>
                </c:pt>
                <c:pt idx="2">
                  <c:v>1.00E-01</c:v>
                </c:pt>
                <c:pt idx="3">
                  <c:v>1.00E+00</c:v>
                </c:pt>
                <c:pt idx="4">
                  <c:v>1.00E+01</c:v>
                </c:pt>
                <c:pt idx="5">
                  <c:v>1.00E+02</c:v>
                </c:pt>
              </c:strCache>
            </c:strRef>
          </c:cat>
          <c:val>
            <c:numRef>
              <c:f>'baseline HC fitting'!$B$31:$G$31</c:f>
              <c:numCache>
                <c:formatCode>General</c:formatCode>
                <c:ptCount val="6"/>
                <c:pt idx="0">
                  <c:v>32.799999999999997</c:v>
                </c:pt>
                <c:pt idx="1">
                  <c:v>30.87</c:v>
                </c:pt>
                <c:pt idx="2">
                  <c:v>30.38</c:v>
                </c:pt>
                <c:pt idx="3">
                  <c:v>26.3</c:v>
                </c:pt>
                <c:pt idx="4">
                  <c:v>12</c:v>
                </c:pt>
                <c:pt idx="5">
                  <c:v>12</c:v>
                </c:pt>
              </c:numCache>
            </c:numRef>
          </c:val>
          <c:extLst>
            <c:ext xmlns:c16="http://schemas.microsoft.com/office/drawing/2014/chart" uri="{C3380CC4-5D6E-409C-BE32-E72D297353CC}">
              <c16:uniqueId val="{00000002-0B6E-4699-8B5D-69D622C8272F}"/>
            </c:ext>
          </c:extLst>
        </c:ser>
        <c:ser>
          <c:idx val="3"/>
          <c:order val="3"/>
          <c:tx>
            <c:strRef>
              <c:f>'baseline HC fitting'!$A$32</c:f>
              <c:strCache>
                <c:ptCount val="1"/>
                <c:pt idx="0">
                  <c:v>CXCL10_ts</c:v>
                </c:pt>
              </c:strCache>
            </c:strRef>
          </c:tx>
          <c:spPr>
            <a:solidFill>
              <a:schemeClr val="accent4"/>
            </a:solidFill>
            <a:ln>
              <a:noFill/>
            </a:ln>
            <a:effectLst/>
          </c:spPr>
          <c:invertIfNegative val="0"/>
          <c:errBars>
            <c:errBarType val="plus"/>
            <c:errValType val="cust"/>
            <c:noEndCap val="0"/>
            <c:plus>
              <c:numRef>
                <c:f>'baseline HC fitting'!$B$36:$G$36</c:f>
                <c:numCache>
                  <c:formatCode>General</c:formatCode>
                  <c:ptCount val="6"/>
                  <c:pt idx="0">
                    <c:v>12.799564269999999</c:v>
                  </c:pt>
                </c:numCache>
              </c:numRef>
            </c:plus>
            <c:minus>
              <c:numRef>
                <c:f>'baseline HC fitting'!$B$36:$G$36</c:f>
                <c:numCache>
                  <c:formatCode>General</c:formatCode>
                  <c:ptCount val="6"/>
                  <c:pt idx="0">
                    <c:v>12.799564269999999</c:v>
                  </c:pt>
                </c:numCache>
              </c:numRef>
            </c:minus>
            <c:spPr>
              <a:noFill/>
              <a:ln w="9525" cap="flat" cmpd="sng" algn="ctr">
                <a:solidFill>
                  <a:schemeClr val="tx1">
                    <a:lumMod val="65000"/>
                    <a:lumOff val="35000"/>
                  </a:schemeClr>
                </a:solidFill>
                <a:round/>
              </a:ln>
              <a:effectLst/>
            </c:spPr>
          </c:errBars>
          <c:cat>
            <c:strRef>
              <c:f>'baseline HC fitting'!$B$28:$G$28</c:f>
              <c:strCache>
                <c:ptCount val="6"/>
                <c:pt idx="0">
                  <c:v>experiment</c:v>
                </c:pt>
                <c:pt idx="1">
                  <c:v>1.00E-02</c:v>
                </c:pt>
                <c:pt idx="2">
                  <c:v>1.00E-01</c:v>
                </c:pt>
                <c:pt idx="3">
                  <c:v>1.00E+00</c:v>
                </c:pt>
                <c:pt idx="4">
                  <c:v>1.00E+01</c:v>
                </c:pt>
                <c:pt idx="5">
                  <c:v>1.00E+02</c:v>
                </c:pt>
              </c:strCache>
            </c:strRef>
          </c:cat>
          <c:val>
            <c:numRef>
              <c:f>'baseline HC fitting'!$B$32:$G$32</c:f>
              <c:numCache>
                <c:formatCode>General</c:formatCode>
                <c:ptCount val="6"/>
                <c:pt idx="0">
                  <c:v>3.4007350000000001</c:v>
                </c:pt>
                <c:pt idx="1">
                  <c:v>21</c:v>
                </c:pt>
                <c:pt idx="2">
                  <c:v>75.099999999999994</c:v>
                </c:pt>
                <c:pt idx="3">
                  <c:v>261</c:v>
                </c:pt>
                <c:pt idx="4">
                  <c:v>652.4</c:v>
                </c:pt>
                <c:pt idx="5">
                  <c:v>652.4</c:v>
                </c:pt>
              </c:numCache>
            </c:numRef>
          </c:val>
          <c:extLst>
            <c:ext xmlns:c16="http://schemas.microsoft.com/office/drawing/2014/chart" uri="{C3380CC4-5D6E-409C-BE32-E72D297353CC}">
              <c16:uniqueId val="{00000003-0B6E-4699-8B5D-69D622C8272F}"/>
            </c:ext>
          </c:extLst>
        </c:ser>
        <c:dLbls>
          <c:showLegendKey val="0"/>
          <c:showVal val="0"/>
          <c:showCatName val="0"/>
          <c:showSerName val="0"/>
          <c:showPercent val="0"/>
          <c:showBubbleSize val="0"/>
        </c:dLbls>
        <c:gapWidth val="219"/>
        <c:overlap val="-27"/>
        <c:axId val="1333733407"/>
        <c:axId val="1328598863"/>
      </c:barChart>
      <c:catAx>
        <c:axId val="133373340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Antigen concentration, pM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328598863"/>
        <c:crosses val="autoZero"/>
        <c:auto val="1"/>
        <c:lblAlgn val="ctr"/>
        <c:lblOffset val="100"/>
        <c:noMultiLvlLbl val="0"/>
      </c:catAx>
      <c:valAx>
        <c:axId val="1328598863"/>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Concentration, pM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3337334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40223CF4-6EC3-4F3D-BEA0-9514796D60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a:extLst>
              <a:ext uri="{FF2B5EF4-FFF2-40B4-BE49-F238E27FC236}">
                <a16:creationId xmlns:a16="http://schemas.microsoft.com/office/drawing/2014/main" id="{DB86101E-20C9-440F-8FEB-24B28F05921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4A04A9-86E8-4736-A88B-F0616A5CD8E2}" type="datetimeFigureOut">
              <a:rPr lang="ru-RU" smtClean="0"/>
              <a:t>16-09-2020</a:t>
            </a:fld>
            <a:endParaRPr lang="ru-RU"/>
          </a:p>
        </p:txBody>
      </p:sp>
      <p:sp>
        <p:nvSpPr>
          <p:cNvPr id="4" name="Нижний колонтитул 3">
            <a:extLst>
              <a:ext uri="{FF2B5EF4-FFF2-40B4-BE49-F238E27FC236}">
                <a16:creationId xmlns:a16="http://schemas.microsoft.com/office/drawing/2014/main" id="{3B0FE210-AF64-447E-B83A-B778E190762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a:extLst>
              <a:ext uri="{FF2B5EF4-FFF2-40B4-BE49-F238E27FC236}">
                <a16:creationId xmlns:a16="http://schemas.microsoft.com/office/drawing/2014/main" id="{01FBDD9F-C4A8-4DA2-80B0-0927FBBDB2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C27EDC-E7A4-4471-A35A-7C34D0837F9E}" type="slidenum">
              <a:rPr lang="ru-RU" smtClean="0"/>
              <a:t>‹#›</a:t>
            </a:fld>
            <a:endParaRPr lang="ru-RU"/>
          </a:p>
        </p:txBody>
      </p:sp>
    </p:spTree>
    <p:extLst>
      <p:ext uri="{BB962C8B-B14F-4D97-AF65-F5344CB8AC3E}">
        <p14:creationId xmlns:p14="http://schemas.microsoft.com/office/powerpoint/2010/main" val="722552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E18F7-3C35-4FFD-8CA4-BF84867EA133}" type="datetimeFigureOut">
              <a:rPr lang="ru-RU" smtClean="0"/>
              <a:t>16-09-2020</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5DE7C4-8947-47E4-B976-E0E65B92E414}" type="slidenum">
              <a:rPr lang="ru-RU" smtClean="0"/>
              <a:t>‹#›</a:t>
            </a:fld>
            <a:endParaRPr lang="ru-RU"/>
          </a:p>
        </p:txBody>
      </p:sp>
    </p:spTree>
    <p:extLst>
      <p:ext uri="{BB962C8B-B14F-4D97-AF65-F5344CB8AC3E}">
        <p14:creationId xmlns:p14="http://schemas.microsoft.com/office/powerpoint/2010/main" val="4010856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625DE7C4-8947-47E4-B976-E0E65B92E414}" type="slidenum">
              <a:rPr lang="ru-RU" smtClean="0"/>
              <a:t>3</a:t>
            </a:fld>
            <a:endParaRPr lang="ru-RU"/>
          </a:p>
        </p:txBody>
      </p:sp>
    </p:spTree>
    <p:extLst>
      <p:ext uri="{BB962C8B-B14F-4D97-AF65-F5344CB8AC3E}">
        <p14:creationId xmlns:p14="http://schemas.microsoft.com/office/powerpoint/2010/main" val="3413197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625DE7C4-8947-47E4-B976-E0E65B92E414}" type="slidenum">
              <a:rPr lang="ru-RU" smtClean="0"/>
              <a:t>4</a:t>
            </a:fld>
            <a:endParaRPr lang="ru-RU"/>
          </a:p>
        </p:txBody>
      </p:sp>
    </p:spTree>
    <p:extLst>
      <p:ext uri="{BB962C8B-B14F-4D97-AF65-F5344CB8AC3E}">
        <p14:creationId xmlns:p14="http://schemas.microsoft.com/office/powerpoint/2010/main" val="2236335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625DE7C4-8947-47E4-B976-E0E65B92E414}" type="slidenum">
              <a:rPr lang="ru-RU" smtClean="0"/>
              <a:t>5</a:t>
            </a:fld>
            <a:endParaRPr lang="ru-RU"/>
          </a:p>
        </p:txBody>
      </p:sp>
    </p:spTree>
    <p:extLst>
      <p:ext uri="{BB962C8B-B14F-4D97-AF65-F5344CB8AC3E}">
        <p14:creationId xmlns:p14="http://schemas.microsoft.com/office/powerpoint/2010/main" val="2314039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625DE7C4-8947-47E4-B976-E0E65B92E414}" type="slidenum">
              <a:rPr lang="ru-RU" smtClean="0"/>
              <a:t>8</a:t>
            </a:fld>
            <a:endParaRPr lang="ru-RU"/>
          </a:p>
        </p:txBody>
      </p:sp>
    </p:spTree>
    <p:extLst>
      <p:ext uri="{BB962C8B-B14F-4D97-AF65-F5344CB8AC3E}">
        <p14:creationId xmlns:p14="http://schemas.microsoft.com/office/powerpoint/2010/main" val="40204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625DE7C4-8947-47E4-B976-E0E65B92E414}" type="slidenum">
              <a:rPr lang="ru-RU" smtClean="0"/>
              <a:t>9</a:t>
            </a:fld>
            <a:endParaRPr lang="ru-RU"/>
          </a:p>
        </p:txBody>
      </p:sp>
    </p:spTree>
    <p:extLst>
      <p:ext uri="{BB962C8B-B14F-4D97-AF65-F5344CB8AC3E}">
        <p14:creationId xmlns:p14="http://schemas.microsoft.com/office/powerpoint/2010/main" val="2168181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625DE7C4-8947-47E4-B976-E0E65B92E414}" type="slidenum">
              <a:rPr lang="ru-RU" smtClean="0"/>
              <a:t>10</a:t>
            </a:fld>
            <a:endParaRPr lang="ru-RU"/>
          </a:p>
        </p:txBody>
      </p:sp>
    </p:spTree>
    <p:extLst>
      <p:ext uri="{BB962C8B-B14F-4D97-AF65-F5344CB8AC3E}">
        <p14:creationId xmlns:p14="http://schemas.microsoft.com/office/powerpoint/2010/main" val="395442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625DE7C4-8947-47E4-B976-E0E65B92E414}" type="slidenum">
              <a:rPr lang="ru-RU" smtClean="0"/>
              <a:t>14</a:t>
            </a:fld>
            <a:endParaRPr lang="ru-RU"/>
          </a:p>
        </p:txBody>
      </p:sp>
    </p:spTree>
    <p:extLst>
      <p:ext uri="{BB962C8B-B14F-4D97-AF65-F5344CB8AC3E}">
        <p14:creationId xmlns:p14="http://schemas.microsoft.com/office/powerpoint/2010/main" val="5219110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8650" y="2385898"/>
            <a:ext cx="7857605" cy="2211040"/>
          </a:xfrm>
        </p:spPr>
        <p:txBody>
          <a:bodyPr anchor="ctr" anchorCtr="0">
            <a:normAutofit/>
          </a:bodyPr>
          <a:lstStyle>
            <a:lvl1pPr algn="l">
              <a:defRPr sz="5000">
                <a:latin typeface="Museo Sans Cyrl 100" panose="02000000000000000000" pitchFamily="50" charset="-52"/>
              </a:defRPr>
            </a:lvl1pPr>
          </a:lstStyle>
          <a:p>
            <a:r>
              <a:rPr lang="en-US" dirty="0"/>
              <a:t>Presentation title</a:t>
            </a:r>
          </a:p>
        </p:txBody>
      </p:sp>
      <p:sp>
        <p:nvSpPr>
          <p:cNvPr id="8" name="Текст 7">
            <a:extLst>
              <a:ext uri="{FF2B5EF4-FFF2-40B4-BE49-F238E27FC236}">
                <a16:creationId xmlns:a16="http://schemas.microsoft.com/office/drawing/2014/main" id="{A0A3BE4C-A1FE-43B2-B94F-3B58626D269E}"/>
              </a:ext>
            </a:extLst>
          </p:cNvPr>
          <p:cNvSpPr>
            <a:spLocks noGrp="1"/>
          </p:cNvSpPr>
          <p:nvPr>
            <p:ph type="body" sz="quarter" idx="13" hasCustomPrompt="1"/>
          </p:nvPr>
        </p:nvSpPr>
        <p:spPr>
          <a:xfrm>
            <a:off x="628650" y="5104016"/>
            <a:ext cx="5622521" cy="822960"/>
          </a:xfrm>
        </p:spPr>
        <p:txBody>
          <a:bodyPr>
            <a:noAutofit/>
          </a:bodyPr>
          <a:lstStyle>
            <a:lvl1pPr marL="0" indent="0">
              <a:buNone/>
              <a:defRPr sz="2000"/>
            </a:lvl1pPr>
          </a:lstStyle>
          <a:p>
            <a:pPr lvl="0"/>
            <a:r>
              <a:rPr lang="en-US" dirty="0"/>
              <a:t>Research Scientist, Project Leader, PhD</a:t>
            </a:r>
          </a:p>
          <a:p>
            <a:pPr lvl="0"/>
            <a:r>
              <a:rPr lang="en-US" dirty="0"/>
              <a:t>Modeling for Drug Development</a:t>
            </a:r>
          </a:p>
          <a:p>
            <a:pPr lvl="0"/>
            <a:endParaRPr lang="ru-RU" dirty="0"/>
          </a:p>
        </p:txBody>
      </p:sp>
      <p:sp>
        <p:nvSpPr>
          <p:cNvPr id="12" name="Текст 11">
            <a:extLst>
              <a:ext uri="{FF2B5EF4-FFF2-40B4-BE49-F238E27FC236}">
                <a16:creationId xmlns:a16="http://schemas.microsoft.com/office/drawing/2014/main" id="{1F7E3CD8-E89D-4019-9B27-500F4ECB35B8}"/>
              </a:ext>
            </a:extLst>
          </p:cNvPr>
          <p:cNvSpPr>
            <a:spLocks noGrp="1"/>
          </p:cNvSpPr>
          <p:nvPr>
            <p:ph type="body" sz="quarter" idx="14" hasCustomPrompt="1"/>
          </p:nvPr>
        </p:nvSpPr>
        <p:spPr>
          <a:xfrm>
            <a:off x="636963" y="4630652"/>
            <a:ext cx="5622925" cy="457200"/>
          </a:xfrm>
        </p:spPr>
        <p:txBody>
          <a:bodyPr>
            <a:normAutofit/>
          </a:bodyPr>
          <a:lstStyle>
            <a:lvl1pPr marL="0" indent="0">
              <a:buNone/>
              <a:defRPr sz="2000">
                <a:latin typeface="+mj-lt"/>
              </a:defRPr>
            </a:lvl1pPr>
          </a:lstStyle>
          <a:p>
            <a:pPr lvl="0"/>
            <a:r>
              <a:rPr lang="en-US" dirty="0"/>
              <a:t>Alexander </a:t>
            </a:r>
            <a:r>
              <a:rPr lang="en-US" dirty="0" err="1"/>
              <a:t>Bermondt</a:t>
            </a:r>
            <a:endParaRPr lang="en-US" dirty="0"/>
          </a:p>
        </p:txBody>
      </p:sp>
      <p:sp>
        <p:nvSpPr>
          <p:cNvPr id="16" name="Текст 15">
            <a:extLst>
              <a:ext uri="{FF2B5EF4-FFF2-40B4-BE49-F238E27FC236}">
                <a16:creationId xmlns:a16="http://schemas.microsoft.com/office/drawing/2014/main" id="{B094C14E-B0EE-467E-8647-57029B6130E5}"/>
              </a:ext>
            </a:extLst>
          </p:cNvPr>
          <p:cNvSpPr>
            <a:spLocks noGrp="1"/>
          </p:cNvSpPr>
          <p:nvPr>
            <p:ph type="body" sz="quarter" idx="16" hasCustomPrompt="1"/>
          </p:nvPr>
        </p:nvSpPr>
        <p:spPr>
          <a:xfrm>
            <a:off x="636963" y="5973967"/>
            <a:ext cx="3336925" cy="340071"/>
          </a:xfrm>
        </p:spPr>
        <p:txBody>
          <a:bodyPr/>
          <a:lstStyle>
            <a:lvl1pPr marL="0" indent="0">
              <a:buNone/>
              <a:defRPr/>
            </a:lvl1pPr>
          </a:lstStyle>
          <a:p>
            <a:pPr lvl="0"/>
            <a:r>
              <a:rPr lang="en-US" dirty="0"/>
              <a:t>2017-01-01</a:t>
            </a:r>
            <a:endParaRPr lang="ru-RU" dirty="0"/>
          </a:p>
        </p:txBody>
      </p:sp>
      <p:sp>
        <p:nvSpPr>
          <p:cNvPr id="7" name="Slide Number Placeholder 4"/>
          <p:cNvSpPr>
            <a:spLocks noGrp="1"/>
          </p:cNvSpPr>
          <p:nvPr>
            <p:ph type="sldNum" sz="quarter" idx="12"/>
          </p:nvPr>
        </p:nvSpPr>
        <p:spPr>
          <a:xfrm>
            <a:off x="6891280" y="6415074"/>
            <a:ext cx="2057400" cy="365125"/>
          </a:xfrm>
        </p:spPr>
        <p:txBody>
          <a:bodyPr/>
          <a:lstStyle/>
          <a:p>
            <a:fld id="{8D0E1ED9-1B5C-4060-9004-48CB920062D4}" type="slidenum">
              <a:rPr lang="ru-RU" smtClean="0"/>
              <a:t>‹#›</a:t>
            </a:fld>
            <a:endParaRPr lang="ru-RU"/>
          </a:p>
        </p:txBody>
      </p:sp>
    </p:spTree>
    <p:extLst>
      <p:ext uri="{BB962C8B-B14F-4D97-AF65-F5344CB8AC3E}">
        <p14:creationId xmlns:p14="http://schemas.microsoft.com/office/powerpoint/2010/main" val="264069122"/>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Slide">
    <p:bg>
      <p:bgPr>
        <a:blipFill dpi="0" rotWithShape="1">
          <a:blip r:embed="rId2">
            <a:alphaModFix amt="13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12519" y="294506"/>
            <a:ext cx="8324156" cy="507710"/>
          </a:xfrm>
        </p:spPr>
        <p:txBody>
          <a:bodyPr/>
          <a:lstStyle/>
          <a:p>
            <a:r>
              <a:rPr lang="ru-RU"/>
              <a:t>Образец заголовка</a:t>
            </a:r>
            <a:endParaRPr lang="en-US" dirty="0"/>
          </a:p>
        </p:txBody>
      </p:sp>
      <p:sp>
        <p:nvSpPr>
          <p:cNvPr id="5" name="Slide Number Placeholder 4"/>
          <p:cNvSpPr>
            <a:spLocks noGrp="1"/>
          </p:cNvSpPr>
          <p:nvPr>
            <p:ph type="sldNum" sz="quarter" idx="12"/>
          </p:nvPr>
        </p:nvSpPr>
        <p:spPr>
          <a:xfrm>
            <a:off x="6891280" y="6415074"/>
            <a:ext cx="2057400" cy="365125"/>
          </a:xfrm>
        </p:spPr>
        <p:txBody>
          <a:bodyPr/>
          <a:lstStyle>
            <a:lvl1pPr>
              <a:defRPr b="1"/>
            </a:lvl1pPr>
          </a:lstStyle>
          <a:p>
            <a:fld id="{8D0E1ED9-1B5C-4060-9004-48CB920062D4}" type="slidenum">
              <a:rPr lang="ru-RU" smtClean="0"/>
              <a:pPr/>
              <a:t>‹#›</a:t>
            </a:fld>
            <a:endParaRPr lang="ru-RU"/>
          </a:p>
        </p:txBody>
      </p:sp>
      <p:sp>
        <p:nvSpPr>
          <p:cNvPr id="7" name="Текст 6">
            <a:extLst>
              <a:ext uri="{FF2B5EF4-FFF2-40B4-BE49-F238E27FC236}">
                <a16:creationId xmlns:a16="http://schemas.microsoft.com/office/drawing/2014/main" id="{4CB9583F-A9EB-4DCE-8F98-F7E23771106B}"/>
              </a:ext>
            </a:extLst>
          </p:cNvPr>
          <p:cNvSpPr>
            <a:spLocks noGrp="1"/>
          </p:cNvSpPr>
          <p:nvPr>
            <p:ph type="body" sz="quarter" idx="13"/>
          </p:nvPr>
        </p:nvSpPr>
        <p:spPr>
          <a:xfrm>
            <a:off x="412750" y="964734"/>
            <a:ext cx="8323263" cy="5278904"/>
          </a:xfrm>
        </p:spPr>
        <p:txBody>
          <a:bodyPr/>
          <a:lstStyle>
            <a:lvl1pPr marL="0" indent="0">
              <a:buNone/>
              <a:defRPr/>
            </a:lvl1pPr>
          </a:lstStyle>
          <a:p>
            <a:pPr lvl="0"/>
            <a:endParaRPr lang="ru-RU" dirty="0"/>
          </a:p>
        </p:txBody>
      </p:sp>
      <p:sp>
        <p:nvSpPr>
          <p:cNvPr id="6" name="TextBox 5">
            <a:extLst>
              <a:ext uri="{FF2B5EF4-FFF2-40B4-BE49-F238E27FC236}">
                <a16:creationId xmlns:a16="http://schemas.microsoft.com/office/drawing/2014/main" id="{47C7EC04-4047-4E22-8A42-20FB91DEB16F}"/>
              </a:ext>
            </a:extLst>
          </p:cNvPr>
          <p:cNvSpPr txBox="1"/>
          <p:nvPr userDrawn="1"/>
        </p:nvSpPr>
        <p:spPr>
          <a:xfrm>
            <a:off x="163646" y="6441752"/>
            <a:ext cx="1811586" cy="307777"/>
          </a:xfrm>
          <a:prstGeom prst="rect">
            <a:avLst/>
          </a:prstGeom>
          <a:noFill/>
        </p:spPr>
        <p:txBody>
          <a:bodyPr wrap="none" rtlCol="0">
            <a:spAutoFit/>
          </a:bodyPr>
          <a:lstStyle/>
          <a:p>
            <a:pPr algn="r"/>
            <a:r>
              <a:rPr lang="en-US" sz="1400" b="1" dirty="0">
                <a:solidFill>
                  <a:srgbClr val="7A2685"/>
                </a:solidFill>
                <a:latin typeface="Museo Sans Cyrl 300" panose="02000000000000000000" pitchFamily="50" charset="-52"/>
              </a:rPr>
              <a:t>www.insysbio.com</a:t>
            </a:r>
            <a:endParaRPr lang="ru-RU" sz="1400" b="1" dirty="0">
              <a:solidFill>
                <a:srgbClr val="7A2685"/>
              </a:solidFill>
              <a:latin typeface="Museo Sans Cyrl 300" panose="02000000000000000000" pitchFamily="50" charset="-52"/>
            </a:endParaRPr>
          </a:p>
        </p:txBody>
      </p:sp>
    </p:spTree>
    <p:extLst>
      <p:ext uri="{BB962C8B-B14F-4D97-AF65-F5344CB8AC3E}">
        <p14:creationId xmlns:p14="http://schemas.microsoft.com/office/powerpoint/2010/main" val="2607240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3" name="Slide Number Placeholder 4"/>
          <p:cNvSpPr>
            <a:spLocks noGrp="1"/>
          </p:cNvSpPr>
          <p:nvPr>
            <p:ph type="sldNum" sz="quarter" idx="12"/>
          </p:nvPr>
        </p:nvSpPr>
        <p:spPr>
          <a:xfrm>
            <a:off x="6891280" y="6415074"/>
            <a:ext cx="2057400" cy="365125"/>
          </a:xfrm>
        </p:spPr>
        <p:txBody>
          <a:bodyPr/>
          <a:lstStyle>
            <a:lvl1pPr>
              <a:defRPr b="1"/>
            </a:lvl1pPr>
          </a:lstStyle>
          <a:p>
            <a:fld id="{8D0E1ED9-1B5C-4060-9004-48CB920062D4}" type="slidenum">
              <a:rPr lang="ru-RU" smtClean="0"/>
              <a:pPr/>
              <a:t>‹#›</a:t>
            </a:fld>
            <a:endParaRPr lang="ru-RU"/>
          </a:p>
        </p:txBody>
      </p:sp>
      <p:sp>
        <p:nvSpPr>
          <p:cNvPr id="6" name="TextBox 5">
            <a:extLst>
              <a:ext uri="{FF2B5EF4-FFF2-40B4-BE49-F238E27FC236}">
                <a16:creationId xmlns:a16="http://schemas.microsoft.com/office/drawing/2014/main" id="{47C7EC04-4047-4E22-8A42-20FB91DEB16F}"/>
              </a:ext>
            </a:extLst>
          </p:cNvPr>
          <p:cNvSpPr txBox="1"/>
          <p:nvPr userDrawn="1"/>
        </p:nvSpPr>
        <p:spPr>
          <a:xfrm>
            <a:off x="163646" y="6441752"/>
            <a:ext cx="1811586" cy="307777"/>
          </a:xfrm>
          <a:prstGeom prst="rect">
            <a:avLst/>
          </a:prstGeom>
          <a:noFill/>
        </p:spPr>
        <p:txBody>
          <a:bodyPr wrap="none" rtlCol="0">
            <a:spAutoFit/>
          </a:bodyPr>
          <a:lstStyle/>
          <a:p>
            <a:pPr algn="r"/>
            <a:r>
              <a:rPr lang="en-US" sz="1400" b="1" dirty="0">
                <a:solidFill>
                  <a:srgbClr val="7A2685"/>
                </a:solidFill>
                <a:latin typeface="Museo Sans Cyrl 300" panose="02000000000000000000" pitchFamily="50" charset="-52"/>
              </a:rPr>
              <a:t>www.insysbio.com</a:t>
            </a:r>
            <a:endParaRPr lang="ru-RU" sz="1400" b="1" dirty="0">
              <a:solidFill>
                <a:srgbClr val="7A2685"/>
              </a:solidFill>
              <a:latin typeface="Museo Sans Cyrl 300" panose="02000000000000000000" pitchFamily="50" charset="-52"/>
            </a:endParaRPr>
          </a:p>
        </p:txBody>
      </p:sp>
    </p:spTree>
    <p:extLst>
      <p:ext uri="{BB962C8B-B14F-4D97-AF65-F5344CB8AC3E}">
        <p14:creationId xmlns:p14="http://schemas.microsoft.com/office/powerpoint/2010/main" val="1249211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Pr>
        <a:blipFill dpi="0" rotWithShape="1">
          <a:blip r:embed="rId2">
            <a:alphaModFix amt="8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470027"/>
            <a:ext cx="7886700" cy="2852737"/>
          </a:xfrm>
        </p:spPr>
        <p:txBody>
          <a:bodyPr anchor="ctr" anchorCtr="1">
            <a:normAutofit/>
          </a:bodyPr>
          <a:lstStyle>
            <a:lvl1pPr>
              <a:defRPr sz="4800"/>
            </a:lvl1pPr>
          </a:lstStyle>
          <a:p>
            <a:r>
              <a:rPr lang="ru-RU"/>
              <a:t>Образец заголовка</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5" name="Slide Number Placeholder 4"/>
          <p:cNvSpPr>
            <a:spLocks noGrp="1"/>
          </p:cNvSpPr>
          <p:nvPr>
            <p:ph type="sldNum" sz="quarter" idx="12"/>
          </p:nvPr>
        </p:nvSpPr>
        <p:spPr>
          <a:xfrm>
            <a:off x="6891280" y="6415074"/>
            <a:ext cx="2057400" cy="365125"/>
          </a:xfrm>
        </p:spPr>
        <p:txBody>
          <a:bodyPr/>
          <a:lstStyle>
            <a:lvl1pPr>
              <a:defRPr b="1"/>
            </a:lvl1pPr>
          </a:lstStyle>
          <a:p>
            <a:fld id="{8D0E1ED9-1B5C-4060-9004-48CB920062D4}" type="slidenum">
              <a:rPr lang="ru-RU" smtClean="0"/>
              <a:pPr/>
              <a:t>‹#›</a:t>
            </a:fld>
            <a:endParaRPr lang="ru-RU"/>
          </a:p>
        </p:txBody>
      </p:sp>
      <p:sp>
        <p:nvSpPr>
          <p:cNvPr id="8" name="TextBox 7">
            <a:extLst>
              <a:ext uri="{FF2B5EF4-FFF2-40B4-BE49-F238E27FC236}">
                <a16:creationId xmlns:a16="http://schemas.microsoft.com/office/drawing/2014/main" id="{47C7EC04-4047-4E22-8A42-20FB91DEB16F}"/>
              </a:ext>
            </a:extLst>
          </p:cNvPr>
          <p:cNvSpPr txBox="1"/>
          <p:nvPr userDrawn="1"/>
        </p:nvSpPr>
        <p:spPr>
          <a:xfrm>
            <a:off x="163646" y="6441752"/>
            <a:ext cx="1811586" cy="307777"/>
          </a:xfrm>
          <a:prstGeom prst="rect">
            <a:avLst/>
          </a:prstGeom>
          <a:noFill/>
        </p:spPr>
        <p:txBody>
          <a:bodyPr wrap="none" rtlCol="0">
            <a:spAutoFit/>
          </a:bodyPr>
          <a:lstStyle/>
          <a:p>
            <a:pPr algn="r"/>
            <a:r>
              <a:rPr lang="en-US" sz="1400" b="1" dirty="0">
                <a:solidFill>
                  <a:srgbClr val="7A2685"/>
                </a:solidFill>
                <a:latin typeface="Museo Sans Cyrl 300" panose="02000000000000000000" pitchFamily="50" charset="-52"/>
              </a:rPr>
              <a:t>www.insysbio.com</a:t>
            </a:r>
            <a:endParaRPr lang="ru-RU" sz="1400" b="1" dirty="0">
              <a:solidFill>
                <a:srgbClr val="7A2685"/>
              </a:solidFill>
              <a:latin typeface="Museo Sans Cyrl 300" panose="02000000000000000000" pitchFamily="50" charset="-52"/>
            </a:endParaRPr>
          </a:p>
        </p:txBody>
      </p:sp>
    </p:spTree>
    <p:extLst>
      <p:ext uri="{BB962C8B-B14F-4D97-AF65-F5344CB8AC3E}">
        <p14:creationId xmlns:p14="http://schemas.microsoft.com/office/powerpoint/2010/main" val="921658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cknowledgment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3127DFC-4D19-4C12-B876-FDC99230E01E}"/>
              </a:ext>
            </a:extLst>
          </p:cNvPr>
          <p:cNvSpPr txBox="1"/>
          <p:nvPr userDrawn="1"/>
        </p:nvSpPr>
        <p:spPr>
          <a:xfrm>
            <a:off x="1596104" y="561221"/>
            <a:ext cx="5785558" cy="861774"/>
          </a:xfrm>
          <a:prstGeom prst="rect">
            <a:avLst/>
          </a:prstGeom>
          <a:noFill/>
        </p:spPr>
        <p:txBody>
          <a:bodyPr wrap="none" rtlCol="0">
            <a:spAutoFit/>
          </a:bodyPr>
          <a:lstStyle/>
          <a:p>
            <a:r>
              <a:rPr lang="en-US" sz="5000" dirty="0">
                <a:latin typeface="Museo Sans Cyrl 100" panose="02000000000000000000" pitchFamily="50" charset="-52"/>
              </a:rPr>
              <a:t>Acknowledgments </a:t>
            </a:r>
            <a:endParaRPr lang="ru-RU" sz="5000" dirty="0">
              <a:latin typeface="Museo Sans Cyrl 100" panose="02000000000000000000" pitchFamily="50" charset="-52"/>
            </a:endParaRPr>
          </a:p>
        </p:txBody>
      </p:sp>
      <p:sp>
        <p:nvSpPr>
          <p:cNvPr id="7" name="TextBox 6">
            <a:extLst>
              <a:ext uri="{FF2B5EF4-FFF2-40B4-BE49-F238E27FC236}">
                <a16:creationId xmlns:a16="http://schemas.microsoft.com/office/drawing/2014/main" id="{47C7EC04-4047-4E22-8A42-20FB91DEB16F}"/>
              </a:ext>
            </a:extLst>
          </p:cNvPr>
          <p:cNvSpPr txBox="1"/>
          <p:nvPr userDrawn="1"/>
        </p:nvSpPr>
        <p:spPr>
          <a:xfrm>
            <a:off x="6361224" y="5406532"/>
            <a:ext cx="2090316" cy="707886"/>
          </a:xfrm>
          <a:prstGeom prst="rect">
            <a:avLst/>
          </a:prstGeom>
          <a:noFill/>
        </p:spPr>
        <p:txBody>
          <a:bodyPr wrap="none" rtlCol="0">
            <a:spAutoFit/>
          </a:bodyPr>
          <a:lstStyle/>
          <a:p>
            <a:pPr algn="r"/>
            <a:r>
              <a:rPr lang="en-US" sz="2000" dirty="0">
                <a:solidFill>
                  <a:schemeClr val="tx1"/>
                </a:solidFill>
                <a:latin typeface="Museo Sans Cyrl 700" panose="02000000000000000000" pitchFamily="50" charset="-52"/>
              </a:rPr>
              <a:t>INSYSBIO LLC</a:t>
            </a:r>
          </a:p>
          <a:p>
            <a:pPr algn="r"/>
            <a:r>
              <a:rPr lang="en-US" sz="2000" b="0" dirty="0">
                <a:solidFill>
                  <a:srgbClr val="7A2685"/>
                </a:solidFill>
                <a:latin typeface="Museo Sans Cyrl 300" panose="02000000000000000000" pitchFamily="50" charset="-52"/>
              </a:rPr>
              <a:t>www.insysbio.com</a:t>
            </a:r>
            <a:endParaRPr lang="ru-RU" sz="2000" b="0" dirty="0">
              <a:solidFill>
                <a:srgbClr val="7A2685"/>
              </a:solidFill>
              <a:latin typeface="Museo Sans Cyrl 300" panose="02000000000000000000" pitchFamily="50" charset="-52"/>
            </a:endParaRPr>
          </a:p>
        </p:txBody>
      </p:sp>
      <p:sp>
        <p:nvSpPr>
          <p:cNvPr id="9" name="Текст 8">
            <a:extLst>
              <a:ext uri="{FF2B5EF4-FFF2-40B4-BE49-F238E27FC236}">
                <a16:creationId xmlns:a16="http://schemas.microsoft.com/office/drawing/2014/main" id="{34409B9D-617D-4C37-A04A-19D5974DE9F3}"/>
              </a:ext>
            </a:extLst>
          </p:cNvPr>
          <p:cNvSpPr>
            <a:spLocks noGrp="1"/>
          </p:cNvSpPr>
          <p:nvPr>
            <p:ph type="body" sz="quarter" idx="11" hasCustomPrompt="1"/>
          </p:nvPr>
        </p:nvSpPr>
        <p:spPr>
          <a:xfrm>
            <a:off x="757238" y="1487488"/>
            <a:ext cx="7705725" cy="3657600"/>
          </a:xfrm>
        </p:spPr>
        <p:txBody>
          <a:bodyPr/>
          <a:lstStyle>
            <a:lvl1pPr>
              <a:defRPr/>
            </a:lvl1pPr>
          </a:lstStyle>
          <a:p>
            <a:pPr lvl="0"/>
            <a:r>
              <a:rPr lang="en-US" dirty="0"/>
              <a:t>Some person</a:t>
            </a:r>
          </a:p>
          <a:p>
            <a:pPr lvl="0"/>
            <a:r>
              <a:rPr lang="en-US" dirty="0"/>
              <a:t>Another person</a:t>
            </a:r>
            <a:endParaRPr lang="ru-RU" dirty="0"/>
          </a:p>
        </p:txBody>
      </p:sp>
      <p:sp>
        <p:nvSpPr>
          <p:cNvPr id="8" name="Slide Number Placeholder 4"/>
          <p:cNvSpPr>
            <a:spLocks noGrp="1"/>
          </p:cNvSpPr>
          <p:nvPr>
            <p:ph type="sldNum" sz="quarter" idx="12"/>
          </p:nvPr>
        </p:nvSpPr>
        <p:spPr>
          <a:xfrm>
            <a:off x="6891280" y="6415074"/>
            <a:ext cx="2057400" cy="365125"/>
          </a:xfrm>
        </p:spPr>
        <p:txBody>
          <a:bodyPr/>
          <a:lstStyle>
            <a:lvl1pPr>
              <a:defRPr b="1"/>
            </a:lvl1pPr>
          </a:lstStyle>
          <a:p>
            <a:fld id="{8D0E1ED9-1B5C-4060-9004-48CB920062D4}" type="slidenum">
              <a:rPr lang="ru-RU" smtClean="0"/>
              <a:pPr/>
              <a:t>‹#›</a:t>
            </a:fld>
            <a:endParaRPr lang="ru-RU"/>
          </a:p>
        </p:txBody>
      </p:sp>
    </p:spTree>
    <p:extLst>
      <p:ext uri="{BB962C8B-B14F-4D97-AF65-F5344CB8AC3E}">
        <p14:creationId xmlns:p14="http://schemas.microsoft.com/office/powerpoint/2010/main" val="3349715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2519" y="747512"/>
            <a:ext cx="8324156" cy="507710"/>
          </a:xfrm>
          <a:prstGeom prst="rect">
            <a:avLst/>
          </a:prstGeom>
        </p:spPr>
        <p:txBody>
          <a:bodyPr vert="horz" lIns="91440" tIns="45720" rIns="91440" bIns="45720" rtlCol="0" anchor="ctr">
            <a:normAutofit/>
          </a:bodyPr>
          <a:lstStyle/>
          <a:p>
            <a:r>
              <a:rPr lang="ru-RU" dirty="0"/>
              <a:t>Образец заголовка</a:t>
            </a:r>
            <a:endParaRPr lang="en-US" dirty="0"/>
          </a:p>
        </p:txBody>
      </p:sp>
      <p:sp>
        <p:nvSpPr>
          <p:cNvPr id="3" name="Text Placeholder 2"/>
          <p:cNvSpPr>
            <a:spLocks noGrp="1"/>
          </p:cNvSpPr>
          <p:nvPr>
            <p:ph type="body" idx="1"/>
          </p:nvPr>
        </p:nvSpPr>
        <p:spPr>
          <a:xfrm>
            <a:off x="412518" y="1559617"/>
            <a:ext cx="8324157" cy="4351338"/>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6" name="Slide Number Placeholder 5"/>
          <p:cNvSpPr>
            <a:spLocks noGrp="1"/>
          </p:cNvSpPr>
          <p:nvPr>
            <p:ph type="sldNum" sz="quarter" idx="4"/>
          </p:nvPr>
        </p:nvSpPr>
        <p:spPr>
          <a:xfrm>
            <a:off x="6773834" y="6356351"/>
            <a:ext cx="2057400" cy="365125"/>
          </a:xfrm>
          <a:prstGeom prst="rect">
            <a:avLst/>
          </a:prstGeom>
        </p:spPr>
        <p:txBody>
          <a:bodyPr vert="horz" lIns="91440" tIns="45720" rIns="91440" bIns="45720" rtlCol="0" anchor="ctr"/>
          <a:lstStyle>
            <a:lvl1pPr algn="r">
              <a:defRPr sz="1200">
                <a:solidFill>
                  <a:srgbClr val="7A2685"/>
                </a:solidFill>
                <a:latin typeface="Museo Sans Cyrl 300" panose="02000000000000000000" pitchFamily="50" charset="-52"/>
              </a:defRPr>
            </a:lvl1pPr>
          </a:lstStyle>
          <a:p>
            <a:fld id="{8D0E1ED9-1B5C-4060-9004-48CB920062D4}" type="slidenum">
              <a:rPr lang="ru-RU" smtClean="0"/>
              <a:pPr/>
              <a:t>‹#›</a:t>
            </a:fld>
            <a:endParaRPr lang="ru-RU" dirty="0"/>
          </a:p>
        </p:txBody>
      </p:sp>
    </p:spTree>
    <p:extLst>
      <p:ext uri="{BB962C8B-B14F-4D97-AF65-F5344CB8AC3E}">
        <p14:creationId xmlns:p14="http://schemas.microsoft.com/office/powerpoint/2010/main" val="3314931082"/>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7" r:id="rId3"/>
    <p:sldLayoutId id="2147483663" r:id="rId4"/>
    <p:sldLayoutId id="2147483671" r:id="rId5"/>
  </p:sldLayoutIdLst>
  <p:hf hdr="0" ftr="0" dt="0"/>
  <p:txStyles>
    <p:titleStyle>
      <a:lvl1pPr algn="l" defTabSz="914400" rtl="0" eaLnBrk="1" latinLnBrk="0" hangingPunct="1">
        <a:lnSpc>
          <a:spcPct val="90000"/>
        </a:lnSpc>
        <a:spcBef>
          <a:spcPct val="0"/>
        </a:spcBef>
        <a:buNone/>
        <a:defRPr sz="3000" kern="1200">
          <a:solidFill>
            <a:srgbClr val="862D91"/>
          </a:solidFill>
          <a:latin typeface="Museo Sans Cyrl 700" panose="02000000000000000000" pitchFamily="50" charset="-52"/>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useo Sans Cyrl 300" panose="02000000000000000000" pitchFamily="50" charset="-5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seo Sans Cyrl 300" panose="02000000000000000000" pitchFamily="50" charset="-5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seo Sans Cyrl 300" panose="02000000000000000000" pitchFamily="50" charset="-5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seo Sans Cyrl 300" panose="02000000000000000000" pitchFamily="50" charset="-5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seo Sans Cyrl 300" panose="02000000000000000000" pitchFamily="50" charset="-5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hyperlink" Target="http://cytocon.insysbio.com/" TargetMode="External"/><Relationship Id="rId5" Type="http://schemas.openxmlformats.org/officeDocument/2006/relationships/hyperlink" Target="https://irt.insysbio.com/" TargetMode="Externa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EAFCA8-2A3C-4598-84D1-592893265A86}"/>
              </a:ext>
            </a:extLst>
          </p:cNvPr>
          <p:cNvSpPr>
            <a:spLocks noGrp="1"/>
          </p:cNvSpPr>
          <p:nvPr>
            <p:ph type="ctrTitle"/>
          </p:nvPr>
        </p:nvSpPr>
        <p:spPr/>
        <p:txBody>
          <a:bodyPr>
            <a:normAutofit/>
          </a:bodyPr>
          <a:lstStyle/>
          <a:p>
            <a:r>
              <a:rPr lang="en-US" sz="4400" dirty="0"/>
              <a:t>Calibration, validation and key model simulations</a:t>
            </a:r>
            <a:endParaRPr lang="ru-RU" sz="4400" dirty="0"/>
          </a:p>
        </p:txBody>
      </p:sp>
      <p:sp>
        <p:nvSpPr>
          <p:cNvPr id="3" name="Текст 2">
            <a:extLst>
              <a:ext uri="{FF2B5EF4-FFF2-40B4-BE49-F238E27FC236}">
                <a16:creationId xmlns:a16="http://schemas.microsoft.com/office/drawing/2014/main" id="{E0B1D61F-4E21-415E-9F0B-0859F50539C0}"/>
              </a:ext>
            </a:extLst>
          </p:cNvPr>
          <p:cNvSpPr>
            <a:spLocks noGrp="1"/>
          </p:cNvSpPr>
          <p:nvPr>
            <p:ph type="body" sz="quarter" idx="13"/>
          </p:nvPr>
        </p:nvSpPr>
        <p:spPr/>
        <p:txBody>
          <a:bodyPr/>
          <a:lstStyle/>
          <a:p>
            <a:r>
              <a:rPr lang="en-US" dirty="0"/>
              <a:t>demin@insysbio.com</a:t>
            </a:r>
            <a:endParaRPr lang="ru-RU" dirty="0"/>
          </a:p>
        </p:txBody>
      </p:sp>
      <p:sp>
        <p:nvSpPr>
          <p:cNvPr id="4" name="Текст 3">
            <a:extLst>
              <a:ext uri="{FF2B5EF4-FFF2-40B4-BE49-F238E27FC236}">
                <a16:creationId xmlns:a16="http://schemas.microsoft.com/office/drawing/2014/main" id="{92DD70E7-9C29-4A0A-A559-BCD31E567F20}"/>
              </a:ext>
            </a:extLst>
          </p:cNvPr>
          <p:cNvSpPr>
            <a:spLocks noGrp="1"/>
          </p:cNvSpPr>
          <p:nvPr>
            <p:ph type="body" sz="quarter" idx="14"/>
          </p:nvPr>
        </p:nvSpPr>
        <p:spPr/>
        <p:txBody>
          <a:bodyPr/>
          <a:lstStyle/>
          <a:p>
            <a:r>
              <a:rPr lang="en-US" dirty="0"/>
              <a:t>Oleg Demin</a:t>
            </a:r>
            <a:endParaRPr lang="ru-RU" dirty="0"/>
          </a:p>
        </p:txBody>
      </p:sp>
      <p:sp>
        <p:nvSpPr>
          <p:cNvPr id="5" name="Текст 4">
            <a:extLst>
              <a:ext uri="{FF2B5EF4-FFF2-40B4-BE49-F238E27FC236}">
                <a16:creationId xmlns:a16="http://schemas.microsoft.com/office/drawing/2014/main" id="{0896644C-049D-496C-9545-0E2078AC110D}"/>
              </a:ext>
            </a:extLst>
          </p:cNvPr>
          <p:cNvSpPr>
            <a:spLocks noGrp="1"/>
          </p:cNvSpPr>
          <p:nvPr>
            <p:ph type="body" sz="quarter" idx="16"/>
          </p:nvPr>
        </p:nvSpPr>
        <p:spPr/>
        <p:txBody>
          <a:bodyPr/>
          <a:lstStyle/>
          <a:p>
            <a:r>
              <a:rPr lang="en-US" dirty="0"/>
              <a:t>2020-05-12</a:t>
            </a:r>
            <a:endParaRPr lang="ru-RU" dirty="0"/>
          </a:p>
        </p:txBody>
      </p:sp>
    </p:spTree>
    <p:extLst>
      <p:ext uri="{BB962C8B-B14F-4D97-AF65-F5344CB8AC3E}">
        <p14:creationId xmlns:p14="http://schemas.microsoft.com/office/powerpoint/2010/main" val="64789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Model scheme: regulations</a:t>
            </a:r>
            <a:endParaRPr lang="ru-RU" dirty="0"/>
          </a:p>
        </p:txBody>
      </p:sp>
      <p:sp>
        <p:nvSpPr>
          <p:cNvPr id="3" name="Номер слайда 2"/>
          <p:cNvSpPr>
            <a:spLocks noGrp="1"/>
          </p:cNvSpPr>
          <p:nvPr>
            <p:ph type="sldNum" sz="quarter" idx="12"/>
          </p:nvPr>
        </p:nvSpPr>
        <p:spPr/>
        <p:txBody>
          <a:bodyPr/>
          <a:lstStyle/>
          <a:p>
            <a:fld id="{8D0E1ED9-1B5C-4060-9004-48CB920062D4}" type="slidenum">
              <a:rPr lang="ru-RU" smtClean="0"/>
              <a:pPr/>
              <a:t>10</a:t>
            </a:fld>
            <a:endParaRPr lang="ru-RU"/>
          </a:p>
        </p:txBody>
      </p:sp>
      <p:sp>
        <p:nvSpPr>
          <p:cNvPr id="128" name="TextBox 127">
            <a:extLst>
              <a:ext uri="{FF2B5EF4-FFF2-40B4-BE49-F238E27FC236}">
                <a16:creationId xmlns:a16="http://schemas.microsoft.com/office/drawing/2014/main" id="{EB4E5F86-8460-46EE-9A80-C4923E865745}"/>
              </a:ext>
            </a:extLst>
          </p:cNvPr>
          <p:cNvSpPr txBox="1"/>
          <p:nvPr/>
        </p:nvSpPr>
        <p:spPr>
          <a:xfrm>
            <a:off x="2360647" y="6074223"/>
            <a:ext cx="4944174" cy="738664"/>
          </a:xfrm>
          <a:prstGeom prst="rect">
            <a:avLst/>
          </a:prstGeom>
          <a:solidFill>
            <a:schemeClr val="accent4">
              <a:lumMod val="40000"/>
              <a:lumOff val="60000"/>
            </a:schemeClr>
          </a:solidFill>
        </p:spPr>
        <p:txBody>
          <a:bodyPr wrap="none" rtlCol="0">
            <a:spAutoFit/>
          </a:bodyPr>
          <a:lstStyle/>
          <a:p>
            <a:r>
              <a:rPr lang="en-US" sz="1400" dirty="0">
                <a:solidFill>
                  <a:srgbClr val="0000FF"/>
                </a:solidFill>
                <a:latin typeface="+mj-lt"/>
              </a:rPr>
              <a:t>PC</a:t>
            </a:r>
            <a:r>
              <a:rPr lang="en-US" sz="1400" dirty="0"/>
              <a:t> - Pneumocytes free of virus</a:t>
            </a:r>
          </a:p>
          <a:p>
            <a:r>
              <a:rPr lang="en-US" sz="1400" dirty="0" err="1">
                <a:solidFill>
                  <a:srgbClr val="0000FF"/>
                </a:solidFill>
                <a:latin typeface="+mj-lt"/>
              </a:rPr>
              <a:t>iPC</a:t>
            </a:r>
            <a:r>
              <a:rPr lang="en-US" sz="1400" dirty="0"/>
              <a:t> - Pneumocyte with entered but not yet replicated virus</a:t>
            </a:r>
          </a:p>
          <a:p>
            <a:r>
              <a:rPr lang="en-US" sz="1400" dirty="0" err="1">
                <a:solidFill>
                  <a:srgbClr val="0000FF"/>
                </a:solidFill>
                <a:latin typeface="+mj-lt"/>
              </a:rPr>
              <a:t>vPC</a:t>
            </a:r>
            <a:r>
              <a:rPr lang="en-US" sz="1400" dirty="0"/>
              <a:t> - Pneumocyte with actively replicated virus </a:t>
            </a:r>
            <a:endParaRPr lang="ru-RU" sz="1400" dirty="0"/>
          </a:p>
        </p:txBody>
      </p:sp>
      <p:grpSp>
        <p:nvGrpSpPr>
          <p:cNvPr id="40" name="Group 39">
            <a:extLst>
              <a:ext uri="{FF2B5EF4-FFF2-40B4-BE49-F238E27FC236}">
                <a16:creationId xmlns:a16="http://schemas.microsoft.com/office/drawing/2014/main" id="{2F0F1A6E-842E-4C3E-AE5A-E815245F16D2}"/>
              </a:ext>
            </a:extLst>
          </p:cNvPr>
          <p:cNvGrpSpPr/>
          <p:nvPr/>
        </p:nvGrpSpPr>
        <p:grpSpPr>
          <a:xfrm>
            <a:off x="54727" y="933061"/>
            <a:ext cx="9038083" cy="5506229"/>
            <a:chOff x="54727" y="933061"/>
            <a:chExt cx="9038083" cy="5506229"/>
          </a:xfrm>
        </p:grpSpPr>
        <p:sp>
          <p:nvSpPr>
            <p:cNvPr id="4" name="Rectangle: Rounded Corners 3">
              <a:extLst>
                <a:ext uri="{FF2B5EF4-FFF2-40B4-BE49-F238E27FC236}">
                  <a16:creationId xmlns:a16="http://schemas.microsoft.com/office/drawing/2014/main" id="{417DD8F7-2313-4F5C-B9C4-DA9AB2ACB20E}"/>
                </a:ext>
              </a:extLst>
            </p:cNvPr>
            <p:cNvSpPr/>
            <p:nvPr/>
          </p:nvSpPr>
          <p:spPr>
            <a:xfrm>
              <a:off x="774444" y="1950101"/>
              <a:ext cx="2183363" cy="33310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Rounded Corners 6">
              <a:extLst>
                <a:ext uri="{FF2B5EF4-FFF2-40B4-BE49-F238E27FC236}">
                  <a16:creationId xmlns:a16="http://schemas.microsoft.com/office/drawing/2014/main" id="{ABB3154B-2859-4BF3-A192-D7EDB1220974}"/>
                </a:ext>
              </a:extLst>
            </p:cNvPr>
            <p:cNvSpPr/>
            <p:nvPr/>
          </p:nvSpPr>
          <p:spPr>
            <a:xfrm>
              <a:off x="3800672" y="1950101"/>
              <a:ext cx="2183363" cy="33310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Rounded Corners 7">
              <a:extLst>
                <a:ext uri="{FF2B5EF4-FFF2-40B4-BE49-F238E27FC236}">
                  <a16:creationId xmlns:a16="http://schemas.microsoft.com/office/drawing/2014/main" id="{7688D93E-1409-4D7E-A719-5EA958A52DF9}"/>
                </a:ext>
              </a:extLst>
            </p:cNvPr>
            <p:cNvSpPr/>
            <p:nvPr/>
          </p:nvSpPr>
          <p:spPr>
            <a:xfrm>
              <a:off x="6758588" y="1950100"/>
              <a:ext cx="2183363" cy="33310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a:extLst>
                <a:ext uri="{FF2B5EF4-FFF2-40B4-BE49-F238E27FC236}">
                  <a16:creationId xmlns:a16="http://schemas.microsoft.com/office/drawing/2014/main" id="{9154F46D-CB2B-4FCF-9F75-1E66328688D0}"/>
                </a:ext>
              </a:extLst>
            </p:cNvPr>
            <p:cNvSpPr txBox="1"/>
            <p:nvPr/>
          </p:nvSpPr>
          <p:spPr>
            <a:xfrm>
              <a:off x="750699" y="2009207"/>
              <a:ext cx="625620" cy="307777"/>
            </a:xfrm>
            <a:prstGeom prst="rect">
              <a:avLst/>
            </a:prstGeom>
            <a:noFill/>
          </p:spPr>
          <p:txBody>
            <a:bodyPr wrap="none" rtlCol="0">
              <a:spAutoFit/>
            </a:bodyPr>
            <a:lstStyle/>
            <a:p>
              <a:r>
                <a:rPr lang="en-US" sz="1400" dirty="0"/>
                <a:t>ACE2</a:t>
              </a:r>
              <a:endParaRPr lang="ru-RU" sz="1400" dirty="0"/>
            </a:p>
          </p:txBody>
        </p:sp>
        <p:sp>
          <p:nvSpPr>
            <p:cNvPr id="10" name="TextBox 9">
              <a:extLst>
                <a:ext uri="{FF2B5EF4-FFF2-40B4-BE49-F238E27FC236}">
                  <a16:creationId xmlns:a16="http://schemas.microsoft.com/office/drawing/2014/main" id="{B0782BA8-CCAD-43AF-9176-9588A3284E7F}"/>
                </a:ext>
              </a:extLst>
            </p:cNvPr>
            <p:cNvSpPr txBox="1"/>
            <p:nvPr/>
          </p:nvSpPr>
          <p:spPr>
            <a:xfrm>
              <a:off x="711084" y="2952078"/>
              <a:ext cx="1081002" cy="307777"/>
            </a:xfrm>
            <a:prstGeom prst="rect">
              <a:avLst/>
            </a:prstGeom>
            <a:noFill/>
          </p:spPr>
          <p:txBody>
            <a:bodyPr wrap="none" rtlCol="0">
              <a:spAutoFit/>
            </a:bodyPr>
            <a:lstStyle/>
            <a:p>
              <a:r>
                <a:rPr lang="en-US" sz="1400" dirty="0"/>
                <a:t>COV°ACE2</a:t>
              </a:r>
              <a:endParaRPr lang="ru-RU" sz="1400" dirty="0"/>
            </a:p>
          </p:txBody>
        </p:sp>
        <p:grpSp>
          <p:nvGrpSpPr>
            <p:cNvPr id="36" name="Group 35">
              <a:extLst>
                <a:ext uri="{FF2B5EF4-FFF2-40B4-BE49-F238E27FC236}">
                  <a16:creationId xmlns:a16="http://schemas.microsoft.com/office/drawing/2014/main" id="{75BD9B54-549F-4960-94EA-DF2DA911773F}"/>
                </a:ext>
              </a:extLst>
            </p:cNvPr>
            <p:cNvGrpSpPr/>
            <p:nvPr/>
          </p:nvGrpSpPr>
          <p:grpSpPr>
            <a:xfrm>
              <a:off x="242663" y="2330230"/>
              <a:ext cx="809761" cy="911456"/>
              <a:chOff x="242663" y="2330230"/>
              <a:chExt cx="809761" cy="911456"/>
            </a:xfrm>
          </p:grpSpPr>
          <p:cxnSp>
            <p:nvCxnSpPr>
              <p:cNvPr id="9" name="Straight Arrow Connector 8">
                <a:extLst>
                  <a:ext uri="{FF2B5EF4-FFF2-40B4-BE49-F238E27FC236}">
                    <a16:creationId xmlns:a16="http://schemas.microsoft.com/office/drawing/2014/main" id="{B9AC4D83-4FA2-4A28-A7BC-977028DD4163}"/>
                  </a:ext>
                </a:extLst>
              </p:cNvPr>
              <p:cNvCxnSpPr>
                <a:cxnSpLocks/>
              </p:cNvCxnSpPr>
              <p:nvPr/>
            </p:nvCxnSpPr>
            <p:spPr>
              <a:xfrm flipH="1" flipV="1">
                <a:off x="1038705" y="2330230"/>
                <a:ext cx="3527" cy="572325"/>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Arc 11">
                <a:extLst>
                  <a:ext uri="{FF2B5EF4-FFF2-40B4-BE49-F238E27FC236}">
                    <a16:creationId xmlns:a16="http://schemas.microsoft.com/office/drawing/2014/main" id="{740ED78E-E1FA-4CB1-BC8C-B54CCAEBA294}"/>
                  </a:ext>
                </a:extLst>
              </p:cNvPr>
              <p:cNvSpPr/>
              <p:nvPr/>
            </p:nvSpPr>
            <p:spPr>
              <a:xfrm rot="20443880">
                <a:off x="242663" y="2378303"/>
                <a:ext cx="809761" cy="863383"/>
              </a:xfrm>
              <a:prstGeom prst="arc">
                <a:avLst>
                  <a:gd name="adj1" fmla="val 16864506"/>
                  <a:gd name="adj2" fmla="val 43747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
          <p:nvSpPr>
            <p:cNvPr id="17" name="TextBox 16">
              <a:extLst>
                <a:ext uri="{FF2B5EF4-FFF2-40B4-BE49-F238E27FC236}">
                  <a16:creationId xmlns:a16="http://schemas.microsoft.com/office/drawing/2014/main" id="{A26D4F30-D7AE-46CA-9600-C4AB50A92651}"/>
                </a:ext>
              </a:extLst>
            </p:cNvPr>
            <p:cNvSpPr txBox="1"/>
            <p:nvPr/>
          </p:nvSpPr>
          <p:spPr>
            <a:xfrm>
              <a:off x="91624" y="2232121"/>
              <a:ext cx="567912" cy="307777"/>
            </a:xfrm>
            <a:prstGeom prst="rect">
              <a:avLst/>
            </a:prstGeom>
            <a:noFill/>
          </p:spPr>
          <p:txBody>
            <a:bodyPr wrap="none" rtlCol="0">
              <a:spAutoFit/>
            </a:bodyPr>
            <a:lstStyle/>
            <a:p>
              <a:r>
                <a:rPr lang="en-US" sz="1400" dirty="0"/>
                <a:t>COV</a:t>
              </a:r>
              <a:endParaRPr lang="ru-RU" sz="1400" dirty="0"/>
            </a:p>
          </p:txBody>
        </p:sp>
        <p:cxnSp>
          <p:nvCxnSpPr>
            <p:cNvPr id="14" name="Straight Arrow Connector 13">
              <a:extLst>
                <a:ext uri="{FF2B5EF4-FFF2-40B4-BE49-F238E27FC236}">
                  <a16:creationId xmlns:a16="http://schemas.microsoft.com/office/drawing/2014/main" id="{ED0E4A87-3ED5-4DAA-B078-78AE6A7CC418}"/>
                </a:ext>
              </a:extLst>
            </p:cNvPr>
            <p:cNvCxnSpPr>
              <a:cxnSpLocks/>
            </p:cNvCxnSpPr>
            <p:nvPr/>
          </p:nvCxnSpPr>
          <p:spPr>
            <a:xfrm flipH="1" flipV="1">
              <a:off x="1309761" y="2213382"/>
              <a:ext cx="296648" cy="193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B1793A4-C530-4F78-BA34-DA765A010029}"/>
                </a:ext>
              </a:extLst>
            </p:cNvPr>
            <p:cNvCxnSpPr>
              <a:cxnSpLocks/>
            </p:cNvCxnSpPr>
            <p:nvPr/>
          </p:nvCxnSpPr>
          <p:spPr>
            <a:xfrm flipV="1">
              <a:off x="1040365" y="1633679"/>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Arrow: Down 19">
              <a:extLst>
                <a:ext uri="{FF2B5EF4-FFF2-40B4-BE49-F238E27FC236}">
                  <a16:creationId xmlns:a16="http://schemas.microsoft.com/office/drawing/2014/main" id="{D7818EC9-E07D-4956-8F24-E54401370326}"/>
                </a:ext>
              </a:extLst>
            </p:cNvPr>
            <p:cNvSpPr/>
            <p:nvPr/>
          </p:nvSpPr>
          <p:spPr>
            <a:xfrm>
              <a:off x="1710353" y="5332255"/>
              <a:ext cx="155772" cy="39370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Arrow: Down 20">
              <a:extLst>
                <a:ext uri="{FF2B5EF4-FFF2-40B4-BE49-F238E27FC236}">
                  <a16:creationId xmlns:a16="http://schemas.microsoft.com/office/drawing/2014/main" id="{2AAB2B3D-CECA-43AE-BE2C-C3E98E930917}"/>
                </a:ext>
              </a:extLst>
            </p:cNvPr>
            <p:cNvSpPr/>
            <p:nvPr/>
          </p:nvSpPr>
          <p:spPr>
            <a:xfrm rot="16200000">
              <a:off x="427653" y="3414614"/>
              <a:ext cx="155772" cy="393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Arrow: Down 21">
              <a:extLst>
                <a:ext uri="{FF2B5EF4-FFF2-40B4-BE49-F238E27FC236}">
                  <a16:creationId xmlns:a16="http://schemas.microsoft.com/office/drawing/2014/main" id="{7835B19F-F66A-4C82-9F58-C86076173A09}"/>
                </a:ext>
              </a:extLst>
            </p:cNvPr>
            <p:cNvSpPr/>
            <p:nvPr/>
          </p:nvSpPr>
          <p:spPr>
            <a:xfrm rot="16200000">
              <a:off x="3265070" y="3414614"/>
              <a:ext cx="155772" cy="393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Arrow: Down 22">
              <a:extLst>
                <a:ext uri="{FF2B5EF4-FFF2-40B4-BE49-F238E27FC236}">
                  <a16:creationId xmlns:a16="http://schemas.microsoft.com/office/drawing/2014/main" id="{B84D682F-60BB-4B6D-B75A-C1A6AB6DF65B}"/>
                </a:ext>
              </a:extLst>
            </p:cNvPr>
            <p:cNvSpPr/>
            <p:nvPr/>
          </p:nvSpPr>
          <p:spPr>
            <a:xfrm rot="16200000">
              <a:off x="6293425" y="3414614"/>
              <a:ext cx="155772" cy="393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Arrow: Down 23">
              <a:extLst>
                <a:ext uri="{FF2B5EF4-FFF2-40B4-BE49-F238E27FC236}">
                  <a16:creationId xmlns:a16="http://schemas.microsoft.com/office/drawing/2014/main" id="{0EDD51DC-9EC5-407E-A801-562D5DF2B9E8}"/>
                </a:ext>
              </a:extLst>
            </p:cNvPr>
            <p:cNvSpPr/>
            <p:nvPr/>
          </p:nvSpPr>
          <p:spPr>
            <a:xfrm>
              <a:off x="4814467" y="5332255"/>
              <a:ext cx="155772" cy="39370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Arrow: Down 24">
              <a:extLst>
                <a:ext uri="{FF2B5EF4-FFF2-40B4-BE49-F238E27FC236}">
                  <a16:creationId xmlns:a16="http://schemas.microsoft.com/office/drawing/2014/main" id="{3E91CC71-EFAE-4930-B89B-7249E9B6B045}"/>
                </a:ext>
              </a:extLst>
            </p:cNvPr>
            <p:cNvSpPr/>
            <p:nvPr/>
          </p:nvSpPr>
          <p:spPr>
            <a:xfrm>
              <a:off x="7772383" y="5332255"/>
              <a:ext cx="155772" cy="3937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TextBox 40">
              <a:extLst>
                <a:ext uri="{FF2B5EF4-FFF2-40B4-BE49-F238E27FC236}">
                  <a16:creationId xmlns:a16="http://schemas.microsoft.com/office/drawing/2014/main" id="{419A99DC-9BB3-4BAB-87AF-496091C7C55F}"/>
                </a:ext>
              </a:extLst>
            </p:cNvPr>
            <p:cNvSpPr txBox="1"/>
            <p:nvPr/>
          </p:nvSpPr>
          <p:spPr>
            <a:xfrm>
              <a:off x="3766949" y="2009207"/>
              <a:ext cx="625620" cy="307777"/>
            </a:xfrm>
            <a:prstGeom prst="rect">
              <a:avLst/>
            </a:prstGeom>
            <a:noFill/>
          </p:spPr>
          <p:txBody>
            <a:bodyPr wrap="none" rtlCol="0">
              <a:spAutoFit/>
            </a:bodyPr>
            <a:lstStyle/>
            <a:p>
              <a:r>
                <a:rPr lang="en-US" sz="1400" dirty="0"/>
                <a:t>ACE2</a:t>
              </a:r>
              <a:endParaRPr lang="ru-RU" sz="1400" dirty="0"/>
            </a:p>
          </p:txBody>
        </p:sp>
        <p:sp>
          <p:nvSpPr>
            <p:cNvPr id="42" name="TextBox 41">
              <a:extLst>
                <a:ext uri="{FF2B5EF4-FFF2-40B4-BE49-F238E27FC236}">
                  <a16:creationId xmlns:a16="http://schemas.microsoft.com/office/drawing/2014/main" id="{53182F9B-08B0-4128-A793-D5F6D402FEBC}"/>
                </a:ext>
              </a:extLst>
            </p:cNvPr>
            <p:cNvSpPr txBox="1"/>
            <p:nvPr/>
          </p:nvSpPr>
          <p:spPr>
            <a:xfrm>
              <a:off x="3727334" y="2952078"/>
              <a:ext cx="1081002" cy="307777"/>
            </a:xfrm>
            <a:prstGeom prst="rect">
              <a:avLst/>
            </a:prstGeom>
            <a:noFill/>
          </p:spPr>
          <p:txBody>
            <a:bodyPr wrap="none" rtlCol="0">
              <a:spAutoFit/>
            </a:bodyPr>
            <a:lstStyle/>
            <a:p>
              <a:r>
                <a:rPr lang="en-US" sz="1400" dirty="0"/>
                <a:t>COV°ACE2</a:t>
              </a:r>
              <a:endParaRPr lang="ru-RU" sz="1400" dirty="0"/>
            </a:p>
          </p:txBody>
        </p:sp>
        <p:grpSp>
          <p:nvGrpSpPr>
            <p:cNvPr id="43" name="Group 42">
              <a:extLst>
                <a:ext uri="{FF2B5EF4-FFF2-40B4-BE49-F238E27FC236}">
                  <a16:creationId xmlns:a16="http://schemas.microsoft.com/office/drawing/2014/main" id="{D8C4CCD4-FD96-4BC7-9F26-E2EE71246EF5}"/>
                </a:ext>
              </a:extLst>
            </p:cNvPr>
            <p:cNvGrpSpPr/>
            <p:nvPr/>
          </p:nvGrpSpPr>
          <p:grpSpPr>
            <a:xfrm>
              <a:off x="3258913" y="2330230"/>
              <a:ext cx="809761" cy="911456"/>
              <a:chOff x="242663" y="2330230"/>
              <a:chExt cx="809761" cy="911456"/>
            </a:xfrm>
          </p:grpSpPr>
          <p:cxnSp>
            <p:nvCxnSpPr>
              <p:cNvPr id="44" name="Straight Arrow Connector 43">
                <a:extLst>
                  <a:ext uri="{FF2B5EF4-FFF2-40B4-BE49-F238E27FC236}">
                    <a16:creationId xmlns:a16="http://schemas.microsoft.com/office/drawing/2014/main" id="{EF2A2DEB-CC18-43A3-A6BE-7823EB93E2DC}"/>
                  </a:ext>
                </a:extLst>
              </p:cNvPr>
              <p:cNvCxnSpPr>
                <a:cxnSpLocks/>
              </p:cNvCxnSpPr>
              <p:nvPr/>
            </p:nvCxnSpPr>
            <p:spPr>
              <a:xfrm flipH="1" flipV="1">
                <a:off x="1038705" y="2330230"/>
                <a:ext cx="3527" cy="572325"/>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Arc 44">
                <a:extLst>
                  <a:ext uri="{FF2B5EF4-FFF2-40B4-BE49-F238E27FC236}">
                    <a16:creationId xmlns:a16="http://schemas.microsoft.com/office/drawing/2014/main" id="{946D5E06-97F1-425C-B038-1E88A0003C26}"/>
                  </a:ext>
                </a:extLst>
              </p:cNvPr>
              <p:cNvSpPr/>
              <p:nvPr/>
            </p:nvSpPr>
            <p:spPr>
              <a:xfrm rot="20443880">
                <a:off x="242663" y="2378303"/>
                <a:ext cx="809761" cy="863383"/>
              </a:xfrm>
              <a:prstGeom prst="arc">
                <a:avLst>
                  <a:gd name="adj1" fmla="val 16864506"/>
                  <a:gd name="adj2" fmla="val 43747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
          <p:nvSpPr>
            <p:cNvPr id="46" name="TextBox 45">
              <a:extLst>
                <a:ext uri="{FF2B5EF4-FFF2-40B4-BE49-F238E27FC236}">
                  <a16:creationId xmlns:a16="http://schemas.microsoft.com/office/drawing/2014/main" id="{6FFEE659-D493-4349-9DF5-4E6A42D8BE0A}"/>
                </a:ext>
              </a:extLst>
            </p:cNvPr>
            <p:cNvSpPr txBox="1"/>
            <p:nvPr/>
          </p:nvSpPr>
          <p:spPr>
            <a:xfrm>
              <a:off x="3107874" y="2232121"/>
              <a:ext cx="567912" cy="307777"/>
            </a:xfrm>
            <a:prstGeom prst="rect">
              <a:avLst/>
            </a:prstGeom>
            <a:noFill/>
          </p:spPr>
          <p:txBody>
            <a:bodyPr wrap="none" rtlCol="0">
              <a:spAutoFit/>
            </a:bodyPr>
            <a:lstStyle/>
            <a:p>
              <a:r>
                <a:rPr lang="en-US" sz="1400" dirty="0"/>
                <a:t>COV</a:t>
              </a:r>
              <a:endParaRPr lang="ru-RU" sz="1400" dirty="0"/>
            </a:p>
          </p:txBody>
        </p:sp>
        <p:cxnSp>
          <p:nvCxnSpPr>
            <p:cNvPr id="48" name="Straight Arrow Connector 47">
              <a:extLst>
                <a:ext uri="{FF2B5EF4-FFF2-40B4-BE49-F238E27FC236}">
                  <a16:creationId xmlns:a16="http://schemas.microsoft.com/office/drawing/2014/main" id="{BD0B0111-0D74-405D-AF7E-43C7612DA842}"/>
                </a:ext>
              </a:extLst>
            </p:cNvPr>
            <p:cNvCxnSpPr>
              <a:cxnSpLocks/>
            </p:cNvCxnSpPr>
            <p:nvPr/>
          </p:nvCxnSpPr>
          <p:spPr>
            <a:xfrm flipV="1">
              <a:off x="4056615" y="1633679"/>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DF4F5997-BB09-44BF-8CCE-1A1D8220A513}"/>
                </a:ext>
              </a:extLst>
            </p:cNvPr>
            <p:cNvSpPr txBox="1"/>
            <p:nvPr/>
          </p:nvSpPr>
          <p:spPr>
            <a:xfrm>
              <a:off x="6719699" y="2009207"/>
              <a:ext cx="625620" cy="307777"/>
            </a:xfrm>
            <a:prstGeom prst="rect">
              <a:avLst/>
            </a:prstGeom>
            <a:noFill/>
          </p:spPr>
          <p:txBody>
            <a:bodyPr wrap="none" rtlCol="0">
              <a:spAutoFit/>
            </a:bodyPr>
            <a:lstStyle/>
            <a:p>
              <a:r>
                <a:rPr lang="en-US" sz="1400" dirty="0"/>
                <a:t>ACE2</a:t>
              </a:r>
              <a:endParaRPr lang="ru-RU" sz="1400" dirty="0"/>
            </a:p>
          </p:txBody>
        </p:sp>
        <p:sp>
          <p:nvSpPr>
            <p:cNvPr id="50" name="TextBox 49">
              <a:extLst>
                <a:ext uri="{FF2B5EF4-FFF2-40B4-BE49-F238E27FC236}">
                  <a16:creationId xmlns:a16="http://schemas.microsoft.com/office/drawing/2014/main" id="{B6069F25-B1DD-4A5F-9D4B-F32F8A41AF79}"/>
                </a:ext>
              </a:extLst>
            </p:cNvPr>
            <p:cNvSpPr txBox="1"/>
            <p:nvPr/>
          </p:nvSpPr>
          <p:spPr>
            <a:xfrm>
              <a:off x="6680084" y="2952078"/>
              <a:ext cx="1081002" cy="307777"/>
            </a:xfrm>
            <a:prstGeom prst="rect">
              <a:avLst/>
            </a:prstGeom>
            <a:noFill/>
          </p:spPr>
          <p:txBody>
            <a:bodyPr wrap="none" rtlCol="0">
              <a:spAutoFit/>
            </a:bodyPr>
            <a:lstStyle/>
            <a:p>
              <a:r>
                <a:rPr lang="en-US" sz="1400" dirty="0"/>
                <a:t>COV°ACE2</a:t>
              </a:r>
              <a:endParaRPr lang="ru-RU" sz="1400" dirty="0"/>
            </a:p>
          </p:txBody>
        </p:sp>
        <p:grpSp>
          <p:nvGrpSpPr>
            <p:cNvPr id="51" name="Group 50">
              <a:extLst>
                <a:ext uri="{FF2B5EF4-FFF2-40B4-BE49-F238E27FC236}">
                  <a16:creationId xmlns:a16="http://schemas.microsoft.com/office/drawing/2014/main" id="{174B683F-73D9-4A95-B2C5-BF2387828725}"/>
                </a:ext>
              </a:extLst>
            </p:cNvPr>
            <p:cNvGrpSpPr/>
            <p:nvPr/>
          </p:nvGrpSpPr>
          <p:grpSpPr>
            <a:xfrm>
              <a:off x="6211663" y="2330230"/>
              <a:ext cx="809761" cy="911456"/>
              <a:chOff x="242663" y="2330230"/>
              <a:chExt cx="809761" cy="911456"/>
            </a:xfrm>
          </p:grpSpPr>
          <p:cxnSp>
            <p:nvCxnSpPr>
              <p:cNvPr id="52" name="Straight Arrow Connector 51">
                <a:extLst>
                  <a:ext uri="{FF2B5EF4-FFF2-40B4-BE49-F238E27FC236}">
                    <a16:creationId xmlns:a16="http://schemas.microsoft.com/office/drawing/2014/main" id="{6E096A26-3620-431D-B90F-FCE61DB226B7}"/>
                  </a:ext>
                </a:extLst>
              </p:cNvPr>
              <p:cNvCxnSpPr>
                <a:cxnSpLocks/>
              </p:cNvCxnSpPr>
              <p:nvPr/>
            </p:nvCxnSpPr>
            <p:spPr>
              <a:xfrm flipH="1" flipV="1">
                <a:off x="1038705" y="2330230"/>
                <a:ext cx="3527" cy="572325"/>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Arc 52">
                <a:extLst>
                  <a:ext uri="{FF2B5EF4-FFF2-40B4-BE49-F238E27FC236}">
                    <a16:creationId xmlns:a16="http://schemas.microsoft.com/office/drawing/2014/main" id="{CAD874C8-BA0D-40DC-99CB-A10314AB7CC7}"/>
                  </a:ext>
                </a:extLst>
              </p:cNvPr>
              <p:cNvSpPr/>
              <p:nvPr/>
            </p:nvSpPr>
            <p:spPr>
              <a:xfrm rot="20443880">
                <a:off x="242663" y="2378303"/>
                <a:ext cx="809761" cy="863383"/>
              </a:xfrm>
              <a:prstGeom prst="arc">
                <a:avLst>
                  <a:gd name="adj1" fmla="val 16864506"/>
                  <a:gd name="adj2" fmla="val 43747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
          <p:nvSpPr>
            <p:cNvPr id="54" name="TextBox 53">
              <a:extLst>
                <a:ext uri="{FF2B5EF4-FFF2-40B4-BE49-F238E27FC236}">
                  <a16:creationId xmlns:a16="http://schemas.microsoft.com/office/drawing/2014/main" id="{D06F6C99-681D-4180-A480-02B9967FF8C7}"/>
                </a:ext>
              </a:extLst>
            </p:cNvPr>
            <p:cNvSpPr txBox="1"/>
            <p:nvPr/>
          </p:nvSpPr>
          <p:spPr>
            <a:xfrm>
              <a:off x="6060624" y="2232121"/>
              <a:ext cx="567912" cy="307777"/>
            </a:xfrm>
            <a:prstGeom prst="rect">
              <a:avLst/>
            </a:prstGeom>
            <a:noFill/>
          </p:spPr>
          <p:txBody>
            <a:bodyPr wrap="none" rtlCol="0">
              <a:spAutoFit/>
            </a:bodyPr>
            <a:lstStyle/>
            <a:p>
              <a:r>
                <a:rPr lang="en-US" sz="1400" dirty="0"/>
                <a:t>COV</a:t>
              </a:r>
              <a:endParaRPr lang="ru-RU" sz="1400" dirty="0"/>
            </a:p>
          </p:txBody>
        </p:sp>
        <p:cxnSp>
          <p:nvCxnSpPr>
            <p:cNvPr id="56" name="Straight Arrow Connector 55">
              <a:extLst>
                <a:ext uri="{FF2B5EF4-FFF2-40B4-BE49-F238E27FC236}">
                  <a16:creationId xmlns:a16="http://schemas.microsoft.com/office/drawing/2014/main" id="{29D12D09-8C18-4450-8F43-EDB844EA2FD9}"/>
                </a:ext>
              </a:extLst>
            </p:cNvPr>
            <p:cNvCxnSpPr>
              <a:cxnSpLocks/>
            </p:cNvCxnSpPr>
            <p:nvPr/>
          </p:nvCxnSpPr>
          <p:spPr>
            <a:xfrm flipV="1">
              <a:off x="7009365" y="1633679"/>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E4F4D4EE-5C1F-42BC-9705-9A65A46896E4}"/>
                </a:ext>
              </a:extLst>
            </p:cNvPr>
            <p:cNvSpPr txBox="1"/>
            <p:nvPr/>
          </p:nvSpPr>
          <p:spPr>
            <a:xfrm>
              <a:off x="4486888" y="3848359"/>
              <a:ext cx="729815" cy="307777"/>
            </a:xfrm>
            <a:prstGeom prst="rect">
              <a:avLst/>
            </a:prstGeom>
            <a:noFill/>
          </p:spPr>
          <p:txBody>
            <a:bodyPr wrap="none" rtlCol="0">
              <a:spAutoFit/>
            </a:bodyPr>
            <a:lstStyle/>
            <a:p>
              <a:r>
                <a:rPr lang="en-US" sz="1400" dirty="0" err="1"/>
                <a:t>COV</a:t>
              </a:r>
              <a:r>
                <a:rPr lang="en-US" sz="1400" baseline="-25000" dirty="0" err="1"/>
                <a:t>ipc</a:t>
              </a:r>
              <a:endParaRPr lang="ru-RU" sz="1400" baseline="-25000" dirty="0"/>
            </a:p>
          </p:txBody>
        </p:sp>
        <p:cxnSp>
          <p:nvCxnSpPr>
            <p:cNvPr id="59" name="Straight Arrow Connector 58">
              <a:extLst>
                <a:ext uri="{FF2B5EF4-FFF2-40B4-BE49-F238E27FC236}">
                  <a16:creationId xmlns:a16="http://schemas.microsoft.com/office/drawing/2014/main" id="{8B244448-0388-4911-9AE2-EF3A9FAB2C9E}"/>
                </a:ext>
              </a:extLst>
            </p:cNvPr>
            <p:cNvCxnSpPr>
              <a:cxnSpLocks/>
            </p:cNvCxnSpPr>
            <p:nvPr/>
          </p:nvCxnSpPr>
          <p:spPr>
            <a:xfrm>
              <a:off x="4097439" y="3208021"/>
              <a:ext cx="561687" cy="6403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64EA7E02-47E0-496F-9FAF-2C09B63E6C70}"/>
                </a:ext>
              </a:extLst>
            </p:cNvPr>
            <p:cNvSpPr txBox="1"/>
            <p:nvPr/>
          </p:nvSpPr>
          <p:spPr>
            <a:xfrm>
              <a:off x="8168289" y="4799928"/>
              <a:ext cx="806759" cy="307777"/>
            </a:xfrm>
            <a:prstGeom prst="rect">
              <a:avLst/>
            </a:prstGeom>
            <a:noFill/>
          </p:spPr>
          <p:txBody>
            <a:bodyPr wrap="none" rtlCol="0">
              <a:spAutoFit/>
            </a:bodyPr>
            <a:lstStyle/>
            <a:p>
              <a:r>
                <a:rPr lang="en-US" sz="1400" dirty="0"/>
                <a:t>COV</a:t>
              </a:r>
              <a:r>
                <a:rPr lang="en-US" sz="1400" baseline="-25000" dirty="0"/>
                <a:t>RNA</a:t>
              </a:r>
              <a:endParaRPr lang="ru-RU" sz="1400" baseline="-25000" dirty="0"/>
            </a:p>
          </p:txBody>
        </p:sp>
        <p:cxnSp>
          <p:nvCxnSpPr>
            <p:cNvPr id="68" name="Straight Arrow Connector 67">
              <a:extLst>
                <a:ext uri="{FF2B5EF4-FFF2-40B4-BE49-F238E27FC236}">
                  <a16:creationId xmlns:a16="http://schemas.microsoft.com/office/drawing/2014/main" id="{9F791555-4946-4EF5-BDB9-379A85E20070}"/>
                </a:ext>
              </a:extLst>
            </p:cNvPr>
            <p:cNvCxnSpPr>
              <a:cxnSpLocks/>
            </p:cNvCxnSpPr>
            <p:nvPr/>
          </p:nvCxnSpPr>
          <p:spPr>
            <a:xfrm>
              <a:off x="7024789" y="3208021"/>
              <a:ext cx="561687" cy="6403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808AB35-CB6A-406C-A41D-56231D045489}"/>
                </a:ext>
              </a:extLst>
            </p:cNvPr>
            <p:cNvCxnSpPr>
              <a:cxnSpLocks/>
            </p:cNvCxnSpPr>
            <p:nvPr/>
          </p:nvCxnSpPr>
          <p:spPr>
            <a:xfrm>
              <a:off x="7659474" y="4953816"/>
              <a:ext cx="499996"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8829462-9844-4893-AC01-D03BE6AEB837}"/>
                </a:ext>
              </a:extLst>
            </p:cNvPr>
            <p:cNvCxnSpPr>
              <a:cxnSpLocks/>
            </p:cNvCxnSpPr>
            <p:nvPr/>
          </p:nvCxnSpPr>
          <p:spPr>
            <a:xfrm>
              <a:off x="7879111" y="4149103"/>
              <a:ext cx="561687" cy="64033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5BF4C39-EA46-411A-A0BA-57D3300A0417}"/>
                </a:ext>
              </a:extLst>
            </p:cNvPr>
            <p:cNvCxnSpPr>
              <a:cxnSpLocks/>
            </p:cNvCxnSpPr>
            <p:nvPr/>
          </p:nvCxnSpPr>
          <p:spPr>
            <a:xfrm flipH="1">
              <a:off x="6470395" y="5030782"/>
              <a:ext cx="368753" cy="2555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F57F9893-EB3C-44BE-8440-2D69C0951C7E}"/>
                </a:ext>
              </a:extLst>
            </p:cNvPr>
            <p:cNvSpPr txBox="1"/>
            <p:nvPr/>
          </p:nvSpPr>
          <p:spPr>
            <a:xfrm>
              <a:off x="6064897" y="5281129"/>
              <a:ext cx="567912" cy="307777"/>
            </a:xfrm>
            <a:prstGeom prst="rect">
              <a:avLst/>
            </a:prstGeom>
            <a:noFill/>
          </p:spPr>
          <p:txBody>
            <a:bodyPr wrap="none" rtlCol="0">
              <a:spAutoFit/>
            </a:bodyPr>
            <a:lstStyle/>
            <a:p>
              <a:r>
                <a:rPr lang="en-US" sz="1400" dirty="0"/>
                <a:t>COV</a:t>
              </a:r>
              <a:endParaRPr lang="ru-RU" sz="1400" dirty="0"/>
            </a:p>
          </p:txBody>
        </p:sp>
        <p:sp>
          <p:nvSpPr>
            <p:cNvPr id="73" name="TextBox 72">
              <a:extLst>
                <a:ext uri="{FF2B5EF4-FFF2-40B4-BE49-F238E27FC236}">
                  <a16:creationId xmlns:a16="http://schemas.microsoft.com/office/drawing/2014/main" id="{B395C363-61A0-4A67-AB32-89C2E67FD08F}"/>
                </a:ext>
              </a:extLst>
            </p:cNvPr>
            <p:cNvSpPr txBox="1"/>
            <p:nvPr/>
          </p:nvSpPr>
          <p:spPr>
            <a:xfrm>
              <a:off x="7325338" y="3848359"/>
              <a:ext cx="761683" cy="307777"/>
            </a:xfrm>
            <a:prstGeom prst="rect">
              <a:avLst/>
            </a:prstGeom>
            <a:noFill/>
          </p:spPr>
          <p:txBody>
            <a:bodyPr wrap="none" rtlCol="0">
              <a:spAutoFit/>
            </a:bodyPr>
            <a:lstStyle/>
            <a:p>
              <a:r>
                <a:rPr lang="en-US" sz="1400" dirty="0" err="1"/>
                <a:t>COV</a:t>
              </a:r>
              <a:r>
                <a:rPr lang="en-US" sz="1400" baseline="-25000" dirty="0" err="1"/>
                <a:t>vpc</a:t>
              </a:r>
              <a:endParaRPr lang="ru-RU" sz="1400" baseline="-25000" dirty="0"/>
            </a:p>
          </p:txBody>
        </p:sp>
        <p:sp>
          <p:nvSpPr>
            <p:cNvPr id="75" name="Freeform: Shape 74">
              <a:extLst>
                <a:ext uri="{FF2B5EF4-FFF2-40B4-BE49-F238E27FC236}">
                  <a16:creationId xmlns:a16="http://schemas.microsoft.com/office/drawing/2014/main" id="{5B2B0AE5-C669-4596-A49A-B74C3D1B159E}"/>
                </a:ext>
              </a:extLst>
            </p:cNvPr>
            <p:cNvSpPr/>
            <p:nvPr/>
          </p:nvSpPr>
          <p:spPr>
            <a:xfrm rot="5400000">
              <a:off x="8494052" y="4536918"/>
              <a:ext cx="269970" cy="250141"/>
            </a:xfrm>
            <a:custGeom>
              <a:avLst/>
              <a:gdLst>
                <a:gd name="connsiteX0" fmla="*/ 381000 w 381000"/>
                <a:gd name="connsiteY0" fmla="*/ 95739 h 356313"/>
                <a:gd name="connsiteX1" fmla="*/ 285750 w 381000"/>
                <a:gd name="connsiteY1" fmla="*/ 25889 h 356313"/>
                <a:gd name="connsiteX2" fmla="*/ 171450 w 381000"/>
                <a:gd name="connsiteY2" fmla="*/ 489 h 356313"/>
                <a:gd name="connsiteX3" fmla="*/ 44450 w 381000"/>
                <a:gd name="connsiteY3" fmla="*/ 44939 h 356313"/>
                <a:gd name="connsiteX4" fmla="*/ 0 w 381000"/>
                <a:gd name="connsiteY4" fmla="*/ 152889 h 356313"/>
                <a:gd name="connsiteX5" fmla="*/ 44450 w 381000"/>
                <a:gd name="connsiteY5" fmla="*/ 311639 h 356313"/>
                <a:gd name="connsiteX6" fmla="*/ 203200 w 381000"/>
                <a:gd name="connsiteY6" fmla="*/ 356089 h 356313"/>
                <a:gd name="connsiteX7" fmla="*/ 336550 w 381000"/>
                <a:gd name="connsiteY7" fmla="*/ 298939 h 356313"/>
                <a:gd name="connsiteX8" fmla="*/ 374650 w 381000"/>
                <a:gd name="connsiteY8" fmla="*/ 254489 h 356313"/>
                <a:gd name="connsiteX9" fmla="*/ 374650 w 381000"/>
                <a:gd name="connsiteY9" fmla="*/ 254489 h 35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56313">
                  <a:moveTo>
                    <a:pt x="381000" y="95739"/>
                  </a:moveTo>
                  <a:cubicBezTo>
                    <a:pt x="350837" y="68751"/>
                    <a:pt x="320675" y="41764"/>
                    <a:pt x="285750" y="25889"/>
                  </a:cubicBezTo>
                  <a:cubicBezTo>
                    <a:pt x="250825" y="10014"/>
                    <a:pt x="211667" y="-2686"/>
                    <a:pt x="171450" y="489"/>
                  </a:cubicBezTo>
                  <a:cubicBezTo>
                    <a:pt x="131233" y="3664"/>
                    <a:pt x="73025" y="19539"/>
                    <a:pt x="44450" y="44939"/>
                  </a:cubicBezTo>
                  <a:cubicBezTo>
                    <a:pt x="15875" y="70339"/>
                    <a:pt x="0" y="108439"/>
                    <a:pt x="0" y="152889"/>
                  </a:cubicBezTo>
                  <a:cubicBezTo>
                    <a:pt x="0" y="197339"/>
                    <a:pt x="10583" y="277772"/>
                    <a:pt x="44450" y="311639"/>
                  </a:cubicBezTo>
                  <a:cubicBezTo>
                    <a:pt x="78317" y="345506"/>
                    <a:pt x="154517" y="358206"/>
                    <a:pt x="203200" y="356089"/>
                  </a:cubicBezTo>
                  <a:cubicBezTo>
                    <a:pt x="251883" y="353972"/>
                    <a:pt x="307975" y="315872"/>
                    <a:pt x="336550" y="298939"/>
                  </a:cubicBezTo>
                  <a:cubicBezTo>
                    <a:pt x="365125" y="282006"/>
                    <a:pt x="374650" y="254489"/>
                    <a:pt x="374650" y="254489"/>
                  </a:cubicBezTo>
                  <a:lnTo>
                    <a:pt x="374650" y="254489"/>
                  </a:ln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6" name="TextBox 75">
              <a:extLst>
                <a:ext uri="{FF2B5EF4-FFF2-40B4-BE49-F238E27FC236}">
                  <a16:creationId xmlns:a16="http://schemas.microsoft.com/office/drawing/2014/main" id="{FFB53A45-E799-4C7E-B273-140971CDE52D}"/>
                </a:ext>
              </a:extLst>
            </p:cNvPr>
            <p:cNvSpPr txBox="1"/>
            <p:nvPr/>
          </p:nvSpPr>
          <p:spPr>
            <a:xfrm>
              <a:off x="1063509" y="1695705"/>
              <a:ext cx="427484"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shedding</a:t>
              </a:r>
              <a:endParaRPr lang="ru-RU" sz="700" b="1" dirty="0"/>
            </a:p>
          </p:txBody>
        </p:sp>
        <p:sp>
          <p:nvSpPr>
            <p:cNvPr id="79" name="TextBox 78">
              <a:extLst>
                <a:ext uri="{FF2B5EF4-FFF2-40B4-BE49-F238E27FC236}">
                  <a16:creationId xmlns:a16="http://schemas.microsoft.com/office/drawing/2014/main" id="{9DCD877A-139C-4BFB-BDBC-19BF4C747A81}"/>
                </a:ext>
              </a:extLst>
            </p:cNvPr>
            <p:cNvSpPr txBox="1"/>
            <p:nvPr/>
          </p:nvSpPr>
          <p:spPr>
            <a:xfrm>
              <a:off x="1063509" y="2654913"/>
              <a:ext cx="356952"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binding</a:t>
              </a:r>
              <a:endParaRPr lang="ru-RU" sz="700" b="1" dirty="0"/>
            </a:p>
          </p:txBody>
        </p:sp>
        <p:sp>
          <p:nvSpPr>
            <p:cNvPr id="80" name="TextBox 79">
              <a:extLst>
                <a:ext uri="{FF2B5EF4-FFF2-40B4-BE49-F238E27FC236}">
                  <a16:creationId xmlns:a16="http://schemas.microsoft.com/office/drawing/2014/main" id="{490F3BB8-59EE-48A7-9AB8-01A3CD1664C5}"/>
                </a:ext>
              </a:extLst>
            </p:cNvPr>
            <p:cNvSpPr txBox="1"/>
            <p:nvPr/>
          </p:nvSpPr>
          <p:spPr>
            <a:xfrm>
              <a:off x="1391412" y="2447269"/>
              <a:ext cx="429088"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synthesis</a:t>
              </a:r>
              <a:endParaRPr lang="ru-RU" sz="700" b="1" dirty="0"/>
            </a:p>
          </p:txBody>
        </p:sp>
        <p:sp>
          <p:nvSpPr>
            <p:cNvPr id="81" name="TextBox 80">
              <a:extLst>
                <a:ext uri="{FF2B5EF4-FFF2-40B4-BE49-F238E27FC236}">
                  <a16:creationId xmlns:a16="http://schemas.microsoft.com/office/drawing/2014/main" id="{7851D792-91B2-4EE2-81EE-27CCFC0877CB}"/>
                </a:ext>
              </a:extLst>
            </p:cNvPr>
            <p:cNvSpPr txBox="1"/>
            <p:nvPr/>
          </p:nvSpPr>
          <p:spPr>
            <a:xfrm>
              <a:off x="4086109" y="1702055"/>
              <a:ext cx="427484"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shedding</a:t>
              </a:r>
              <a:endParaRPr lang="ru-RU" sz="700" b="1" dirty="0"/>
            </a:p>
          </p:txBody>
        </p:sp>
        <p:sp>
          <p:nvSpPr>
            <p:cNvPr id="84" name="TextBox 83">
              <a:extLst>
                <a:ext uri="{FF2B5EF4-FFF2-40B4-BE49-F238E27FC236}">
                  <a16:creationId xmlns:a16="http://schemas.microsoft.com/office/drawing/2014/main" id="{14B7900B-B299-493C-BB8A-32CA6BF64BB9}"/>
                </a:ext>
              </a:extLst>
            </p:cNvPr>
            <p:cNvSpPr txBox="1"/>
            <p:nvPr/>
          </p:nvSpPr>
          <p:spPr>
            <a:xfrm>
              <a:off x="4355204" y="3315792"/>
              <a:ext cx="260772"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entry</a:t>
              </a:r>
              <a:endParaRPr lang="ru-RU" sz="700" b="1" dirty="0"/>
            </a:p>
          </p:txBody>
        </p:sp>
        <p:sp>
          <p:nvSpPr>
            <p:cNvPr id="85" name="TextBox 84">
              <a:extLst>
                <a:ext uri="{FF2B5EF4-FFF2-40B4-BE49-F238E27FC236}">
                  <a16:creationId xmlns:a16="http://schemas.microsoft.com/office/drawing/2014/main" id="{60058C76-8C2C-4202-8A76-730D7B14AE46}"/>
                </a:ext>
              </a:extLst>
            </p:cNvPr>
            <p:cNvSpPr txBox="1"/>
            <p:nvPr/>
          </p:nvSpPr>
          <p:spPr>
            <a:xfrm>
              <a:off x="7038859" y="1702055"/>
              <a:ext cx="427484"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shedding</a:t>
              </a:r>
              <a:endParaRPr lang="ru-RU" sz="700" b="1" dirty="0"/>
            </a:p>
          </p:txBody>
        </p:sp>
        <p:sp>
          <p:nvSpPr>
            <p:cNvPr id="88" name="TextBox 87">
              <a:extLst>
                <a:ext uri="{FF2B5EF4-FFF2-40B4-BE49-F238E27FC236}">
                  <a16:creationId xmlns:a16="http://schemas.microsoft.com/office/drawing/2014/main" id="{6B94A615-36CE-42B7-B7DA-882586480973}"/>
                </a:ext>
              </a:extLst>
            </p:cNvPr>
            <p:cNvSpPr txBox="1"/>
            <p:nvPr/>
          </p:nvSpPr>
          <p:spPr>
            <a:xfrm>
              <a:off x="7307954" y="3315792"/>
              <a:ext cx="260772"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entry</a:t>
              </a:r>
              <a:endParaRPr lang="ru-RU" sz="700" b="1" dirty="0"/>
            </a:p>
          </p:txBody>
        </p:sp>
        <p:sp>
          <p:nvSpPr>
            <p:cNvPr id="89" name="TextBox 88">
              <a:extLst>
                <a:ext uri="{FF2B5EF4-FFF2-40B4-BE49-F238E27FC236}">
                  <a16:creationId xmlns:a16="http://schemas.microsoft.com/office/drawing/2014/main" id="{04477DD3-1CAE-4DFB-A9F6-F24A0A8478C2}"/>
                </a:ext>
              </a:extLst>
            </p:cNvPr>
            <p:cNvSpPr txBox="1"/>
            <p:nvPr/>
          </p:nvSpPr>
          <p:spPr>
            <a:xfrm>
              <a:off x="8023203" y="4124187"/>
              <a:ext cx="469162"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uncoating</a:t>
              </a:r>
              <a:endParaRPr lang="ru-RU" sz="700" b="1" dirty="0"/>
            </a:p>
          </p:txBody>
        </p:sp>
        <p:sp>
          <p:nvSpPr>
            <p:cNvPr id="90" name="TextBox 89">
              <a:extLst>
                <a:ext uri="{FF2B5EF4-FFF2-40B4-BE49-F238E27FC236}">
                  <a16:creationId xmlns:a16="http://schemas.microsoft.com/office/drawing/2014/main" id="{E8698E9A-550D-4815-BBC1-847F60134BC2}"/>
                </a:ext>
              </a:extLst>
            </p:cNvPr>
            <p:cNvSpPr txBox="1"/>
            <p:nvPr/>
          </p:nvSpPr>
          <p:spPr>
            <a:xfrm>
              <a:off x="7579935" y="4732796"/>
              <a:ext cx="515650"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assembling</a:t>
              </a:r>
              <a:endParaRPr lang="ru-RU" sz="700" b="1" dirty="0"/>
            </a:p>
          </p:txBody>
        </p:sp>
        <p:sp>
          <p:nvSpPr>
            <p:cNvPr id="91" name="TextBox 90">
              <a:extLst>
                <a:ext uri="{FF2B5EF4-FFF2-40B4-BE49-F238E27FC236}">
                  <a16:creationId xmlns:a16="http://schemas.microsoft.com/office/drawing/2014/main" id="{8D7DA6E7-9DC5-46B9-84CA-3D8D79CD73B2}"/>
                </a:ext>
              </a:extLst>
            </p:cNvPr>
            <p:cNvSpPr txBox="1"/>
            <p:nvPr/>
          </p:nvSpPr>
          <p:spPr>
            <a:xfrm>
              <a:off x="8370350" y="4354170"/>
              <a:ext cx="491604"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replication</a:t>
              </a:r>
              <a:endParaRPr lang="ru-RU" sz="700" b="1" dirty="0"/>
            </a:p>
          </p:txBody>
        </p:sp>
        <p:sp>
          <p:nvSpPr>
            <p:cNvPr id="92" name="TextBox 91">
              <a:extLst>
                <a:ext uri="{FF2B5EF4-FFF2-40B4-BE49-F238E27FC236}">
                  <a16:creationId xmlns:a16="http://schemas.microsoft.com/office/drawing/2014/main" id="{05BE2B69-F71A-4197-9020-90DDACC71C34}"/>
                </a:ext>
              </a:extLst>
            </p:cNvPr>
            <p:cNvSpPr txBox="1"/>
            <p:nvPr/>
          </p:nvSpPr>
          <p:spPr>
            <a:xfrm>
              <a:off x="6282175" y="4963361"/>
              <a:ext cx="339320"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release</a:t>
              </a:r>
              <a:endParaRPr lang="ru-RU" sz="700" b="1" dirty="0"/>
            </a:p>
          </p:txBody>
        </p:sp>
        <p:cxnSp>
          <p:nvCxnSpPr>
            <p:cNvPr id="62" name="Straight Arrow Connector 61">
              <a:extLst>
                <a:ext uri="{FF2B5EF4-FFF2-40B4-BE49-F238E27FC236}">
                  <a16:creationId xmlns:a16="http://schemas.microsoft.com/office/drawing/2014/main" id="{A762FE40-2F40-47F6-86AB-6DD7977DA4A7}"/>
                </a:ext>
              </a:extLst>
            </p:cNvPr>
            <p:cNvCxnSpPr>
              <a:cxnSpLocks/>
            </p:cNvCxnSpPr>
            <p:nvPr/>
          </p:nvCxnSpPr>
          <p:spPr>
            <a:xfrm>
              <a:off x="6358752" y="5538206"/>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7971BB73-D5D5-4BDA-B52C-AA868A21447A}"/>
                </a:ext>
              </a:extLst>
            </p:cNvPr>
            <p:cNvSpPr txBox="1"/>
            <p:nvPr/>
          </p:nvSpPr>
          <p:spPr>
            <a:xfrm>
              <a:off x="6394430" y="5634457"/>
              <a:ext cx="550916"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degradation</a:t>
              </a:r>
              <a:endParaRPr lang="ru-RU" sz="700" b="1" dirty="0"/>
            </a:p>
          </p:txBody>
        </p:sp>
        <p:sp>
          <p:nvSpPr>
            <p:cNvPr id="6" name="TextBox 5">
              <a:extLst>
                <a:ext uri="{FF2B5EF4-FFF2-40B4-BE49-F238E27FC236}">
                  <a16:creationId xmlns:a16="http://schemas.microsoft.com/office/drawing/2014/main" id="{FC2EBBDF-EDEE-4ADB-8B7D-43F74A0CD083}"/>
                </a:ext>
              </a:extLst>
            </p:cNvPr>
            <p:cNvSpPr txBox="1"/>
            <p:nvPr/>
          </p:nvSpPr>
          <p:spPr>
            <a:xfrm>
              <a:off x="818348" y="3511872"/>
              <a:ext cx="389850" cy="276999"/>
            </a:xfrm>
            <a:prstGeom prst="rect">
              <a:avLst/>
            </a:prstGeom>
            <a:solidFill>
              <a:schemeClr val="accent4">
                <a:lumMod val="40000"/>
                <a:lumOff val="60000"/>
              </a:schemeClr>
            </a:solidFill>
          </p:spPr>
          <p:txBody>
            <a:bodyPr wrap="none" rtlCol="0">
              <a:spAutoFit/>
            </a:bodyPr>
            <a:lstStyle/>
            <a:p>
              <a:r>
                <a:rPr lang="en-US" sz="1200" dirty="0">
                  <a:solidFill>
                    <a:srgbClr val="0000FF"/>
                  </a:solidFill>
                  <a:latin typeface="+mj-lt"/>
                </a:rPr>
                <a:t>PC</a:t>
              </a:r>
              <a:endParaRPr lang="ru-RU" sz="1200" dirty="0">
                <a:solidFill>
                  <a:srgbClr val="0000FF"/>
                </a:solidFill>
                <a:latin typeface="+mj-lt"/>
              </a:endParaRPr>
            </a:p>
          </p:txBody>
        </p:sp>
        <p:sp>
          <p:nvSpPr>
            <p:cNvPr id="65" name="TextBox 64">
              <a:extLst>
                <a:ext uri="{FF2B5EF4-FFF2-40B4-BE49-F238E27FC236}">
                  <a16:creationId xmlns:a16="http://schemas.microsoft.com/office/drawing/2014/main" id="{674C91FD-82DD-42C3-8595-0BC662F83EC3}"/>
                </a:ext>
              </a:extLst>
            </p:cNvPr>
            <p:cNvSpPr txBox="1"/>
            <p:nvPr/>
          </p:nvSpPr>
          <p:spPr>
            <a:xfrm>
              <a:off x="3848630" y="3522295"/>
              <a:ext cx="429156" cy="276999"/>
            </a:xfrm>
            <a:prstGeom prst="rect">
              <a:avLst/>
            </a:prstGeom>
            <a:solidFill>
              <a:schemeClr val="accent4">
                <a:lumMod val="40000"/>
                <a:lumOff val="60000"/>
              </a:schemeClr>
            </a:solidFill>
          </p:spPr>
          <p:txBody>
            <a:bodyPr wrap="none" rtlCol="0">
              <a:spAutoFit/>
            </a:bodyPr>
            <a:lstStyle/>
            <a:p>
              <a:r>
                <a:rPr lang="en-US" sz="1200" dirty="0" err="1">
                  <a:solidFill>
                    <a:srgbClr val="0000FF"/>
                  </a:solidFill>
                  <a:latin typeface="+mj-lt"/>
                </a:rPr>
                <a:t>iPC</a:t>
              </a:r>
              <a:endParaRPr lang="ru-RU" sz="1200" dirty="0">
                <a:solidFill>
                  <a:srgbClr val="0000FF"/>
                </a:solidFill>
                <a:latin typeface="+mj-lt"/>
              </a:endParaRPr>
            </a:p>
          </p:txBody>
        </p:sp>
        <p:sp>
          <p:nvSpPr>
            <p:cNvPr id="66" name="TextBox 65">
              <a:extLst>
                <a:ext uri="{FF2B5EF4-FFF2-40B4-BE49-F238E27FC236}">
                  <a16:creationId xmlns:a16="http://schemas.microsoft.com/office/drawing/2014/main" id="{F7123B67-CE33-4E45-9035-7F15EBDA26E3}"/>
                </a:ext>
              </a:extLst>
            </p:cNvPr>
            <p:cNvSpPr txBox="1"/>
            <p:nvPr/>
          </p:nvSpPr>
          <p:spPr>
            <a:xfrm>
              <a:off x="6785708" y="3515135"/>
              <a:ext cx="472437" cy="276999"/>
            </a:xfrm>
            <a:prstGeom prst="rect">
              <a:avLst/>
            </a:prstGeom>
            <a:solidFill>
              <a:schemeClr val="accent4">
                <a:lumMod val="40000"/>
                <a:lumOff val="60000"/>
              </a:schemeClr>
            </a:solidFill>
          </p:spPr>
          <p:txBody>
            <a:bodyPr wrap="none" rtlCol="0">
              <a:spAutoFit/>
            </a:bodyPr>
            <a:lstStyle/>
            <a:p>
              <a:r>
                <a:rPr lang="en-US" sz="1200" dirty="0" err="1">
                  <a:solidFill>
                    <a:srgbClr val="0000FF"/>
                  </a:solidFill>
                  <a:latin typeface="+mj-lt"/>
                </a:rPr>
                <a:t>vPC</a:t>
              </a:r>
              <a:endParaRPr lang="ru-RU" sz="1200" dirty="0">
                <a:solidFill>
                  <a:srgbClr val="0000FF"/>
                </a:solidFill>
                <a:latin typeface="+mj-lt"/>
              </a:endParaRPr>
            </a:p>
          </p:txBody>
        </p:sp>
        <p:sp>
          <p:nvSpPr>
            <p:cNvPr id="74" name="TextBox 73">
              <a:extLst>
                <a:ext uri="{FF2B5EF4-FFF2-40B4-BE49-F238E27FC236}">
                  <a16:creationId xmlns:a16="http://schemas.microsoft.com/office/drawing/2014/main" id="{C276E7CB-95D3-4C4F-84F0-4E8F2164EC9B}"/>
                </a:ext>
              </a:extLst>
            </p:cNvPr>
            <p:cNvSpPr txBox="1"/>
            <p:nvPr/>
          </p:nvSpPr>
          <p:spPr>
            <a:xfrm>
              <a:off x="291191" y="3368910"/>
              <a:ext cx="339320"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influx</a:t>
              </a:r>
              <a:endParaRPr lang="ru-RU" sz="900" b="1" dirty="0">
                <a:solidFill>
                  <a:srgbClr val="0000FF"/>
                </a:solidFill>
              </a:endParaRPr>
            </a:p>
          </p:txBody>
        </p:sp>
        <p:sp>
          <p:nvSpPr>
            <p:cNvPr id="77" name="TextBox 76">
              <a:extLst>
                <a:ext uri="{FF2B5EF4-FFF2-40B4-BE49-F238E27FC236}">
                  <a16:creationId xmlns:a16="http://schemas.microsoft.com/office/drawing/2014/main" id="{F2FF0072-9CE4-4BF3-9277-B12B05D95466}"/>
                </a:ext>
              </a:extLst>
            </p:cNvPr>
            <p:cNvSpPr txBox="1"/>
            <p:nvPr/>
          </p:nvSpPr>
          <p:spPr>
            <a:xfrm>
              <a:off x="3124448" y="3370097"/>
              <a:ext cx="55732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transition</a:t>
              </a:r>
              <a:endParaRPr lang="ru-RU" sz="900" b="1" dirty="0">
                <a:solidFill>
                  <a:srgbClr val="0000FF"/>
                </a:solidFill>
              </a:endParaRPr>
            </a:p>
          </p:txBody>
        </p:sp>
        <p:sp>
          <p:nvSpPr>
            <p:cNvPr id="78" name="TextBox 77">
              <a:extLst>
                <a:ext uri="{FF2B5EF4-FFF2-40B4-BE49-F238E27FC236}">
                  <a16:creationId xmlns:a16="http://schemas.microsoft.com/office/drawing/2014/main" id="{7BB1E2A5-F186-4EAC-9ACC-DAE6ED4B49D0}"/>
                </a:ext>
              </a:extLst>
            </p:cNvPr>
            <p:cNvSpPr txBox="1"/>
            <p:nvPr/>
          </p:nvSpPr>
          <p:spPr>
            <a:xfrm>
              <a:off x="6109814" y="3374969"/>
              <a:ext cx="55732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transition</a:t>
              </a:r>
              <a:endParaRPr lang="ru-RU" sz="900" b="1" dirty="0">
                <a:solidFill>
                  <a:srgbClr val="0000FF"/>
                </a:solidFill>
              </a:endParaRPr>
            </a:p>
          </p:txBody>
        </p:sp>
        <p:sp>
          <p:nvSpPr>
            <p:cNvPr id="93" name="TextBox 92">
              <a:extLst>
                <a:ext uri="{FF2B5EF4-FFF2-40B4-BE49-F238E27FC236}">
                  <a16:creationId xmlns:a16="http://schemas.microsoft.com/office/drawing/2014/main" id="{051BEC52-3917-4B8F-BDE0-4C02693E7ED9}"/>
                </a:ext>
              </a:extLst>
            </p:cNvPr>
            <p:cNvSpPr txBox="1"/>
            <p:nvPr/>
          </p:nvSpPr>
          <p:spPr>
            <a:xfrm>
              <a:off x="1856126" y="5421457"/>
              <a:ext cx="34893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death</a:t>
              </a:r>
              <a:endParaRPr lang="ru-RU" sz="900" b="1" dirty="0">
                <a:solidFill>
                  <a:srgbClr val="0000FF"/>
                </a:solidFill>
              </a:endParaRPr>
            </a:p>
          </p:txBody>
        </p:sp>
        <p:sp>
          <p:nvSpPr>
            <p:cNvPr id="94" name="TextBox 93">
              <a:extLst>
                <a:ext uri="{FF2B5EF4-FFF2-40B4-BE49-F238E27FC236}">
                  <a16:creationId xmlns:a16="http://schemas.microsoft.com/office/drawing/2014/main" id="{93C12B76-A6A3-405F-9F5F-4D650921AFC6}"/>
                </a:ext>
              </a:extLst>
            </p:cNvPr>
            <p:cNvSpPr txBox="1"/>
            <p:nvPr/>
          </p:nvSpPr>
          <p:spPr>
            <a:xfrm>
              <a:off x="4984461" y="5421457"/>
              <a:ext cx="34893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death</a:t>
              </a:r>
              <a:endParaRPr lang="ru-RU" sz="900" b="1" dirty="0">
                <a:solidFill>
                  <a:srgbClr val="0000FF"/>
                </a:solidFill>
              </a:endParaRPr>
            </a:p>
          </p:txBody>
        </p:sp>
        <p:sp>
          <p:nvSpPr>
            <p:cNvPr id="95" name="TextBox 94">
              <a:extLst>
                <a:ext uri="{FF2B5EF4-FFF2-40B4-BE49-F238E27FC236}">
                  <a16:creationId xmlns:a16="http://schemas.microsoft.com/office/drawing/2014/main" id="{496DCE72-1D43-4850-B9A4-0410564243B4}"/>
                </a:ext>
              </a:extLst>
            </p:cNvPr>
            <p:cNvSpPr txBox="1"/>
            <p:nvPr/>
          </p:nvSpPr>
          <p:spPr>
            <a:xfrm>
              <a:off x="7922009" y="5421897"/>
              <a:ext cx="34893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death</a:t>
              </a:r>
              <a:endParaRPr lang="ru-RU" sz="900" b="1" dirty="0">
                <a:solidFill>
                  <a:srgbClr val="0000FF"/>
                </a:solidFill>
              </a:endParaRPr>
            </a:p>
          </p:txBody>
        </p:sp>
        <p:cxnSp>
          <p:nvCxnSpPr>
            <p:cNvPr id="96" name="Straight Arrow Connector 95">
              <a:extLst>
                <a:ext uri="{FF2B5EF4-FFF2-40B4-BE49-F238E27FC236}">
                  <a16:creationId xmlns:a16="http://schemas.microsoft.com/office/drawing/2014/main" id="{24BC3DEE-8F26-46E8-9D55-5878F76CCF28}"/>
                </a:ext>
              </a:extLst>
            </p:cNvPr>
            <p:cNvCxnSpPr>
              <a:cxnSpLocks/>
            </p:cNvCxnSpPr>
            <p:nvPr/>
          </p:nvCxnSpPr>
          <p:spPr>
            <a:xfrm flipH="1" flipV="1">
              <a:off x="4335997" y="2197830"/>
              <a:ext cx="296648" cy="193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04CC265E-E4B6-41A6-B4CA-94AA64CDF9C6}"/>
                </a:ext>
              </a:extLst>
            </p:cNvPr>
            <p:cNvSpPr txBox="1"/>
            <p:nvPr/>
          </p:nvSpPr>
          <p:spPr>
            <a:xfrm>
              <a:off x="4089745" y="2639361"/>
              <a:ext cx="356952"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binding</a:t>
              </a:r>
              <a:endParaRPr lang="ru-RU" sz="700" b="1" dirty="0"/>
            </a:p>
          </p:txBody>
        </p:sp>
        <p:sp>
          <p:nvSpPr>
            <p:cNvPr id="98" name="TextBox 97">
              <a:extLst>
                <a:ext uri="{FF2B5EF4-FFF2-40B4-BE49-F238E27FC236}">
                  <a16:creationId xmlns:a16="http://schemas.microsoft.com/office/drawing/2014/main" id="{342CB1E1-5F91-42C5-BEF8-4261ADF55527}"/>
                </a:ext>
              </a:extLst>
            </p:cNvPr>
            <p:cNvSpPr txBox="1"/>
            <p:nvPr/>
          </p:nvSpPr>
          <p:spPr>
            <a:xfrm>
              <a:off x="4417648" y="2431717"/>
              <a:ext cx="429088"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synthesis</a:t>
              </a:r>
              <a:endParaRPr lang="ru-RU" sz="700" b="1" dirty="0"/>
            </a:p>
          </p:txBody>
        </p:sp>
        <p:cxnSp>
          <p:nvCxnSpPr>
            <p:cNvPr id="99" name="Straight Arrow Connector 98">
              <a:extLst>
                <a:ext uri="{FF2B5EF4-FFF2-40B4-BE49-F238E27FC236}">
                  <a16:creationId xmlns:a16="http://schemas.microsoft.com/office/drawing/2014/main" id="{CEF64BF8-1472-4A20-983A-E91FB5778EE0}"/>
                </a:ext>
              </a:extLst>
            </p:cNvPr>
            <p:cNvCxnSpPr>
              <a:cxnSpLocks/>
            </p:cNvCxnSpPr>
            <p:nvPr/>
          </p:nvCxnSpPr>
          <p:spPr>
            <a:xfrm flipH="1" flipV="1">
              <a:off x="7278251" y="2200939"/>
              <a:ext cx="296648" cy="193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F22069CA-7204-4E7C-A82B-4D17A73024B7}"/>
                </a:ext>
              </a:extLst>
            </p:cNvPr>
            <p:cNvSpPr txBox="1"/>
            <p:nvPr/>
          </p:nvSpPr>
          <p:spPr>
            <a:xfrm>
              <a:off x="7031999" y="2642470"/>
              <a:ext cx="356952"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binding</a:t>
              </a:r>
              <a:endParaRPr lang="ru-RU" sz="700" b="1" dirty="0"/>
            </a:p>
          </p:txBody>
        </p:sp>
        <p:sp>
          <p:nvSpPr>
            <p:cNvPr id="101" name="TextBox 100">
              <a:extLst>
                <a:ext uri="{FF2B5EF4-FFF2-40B4-BE49-F238E27FC236}">
                  <a16:creationId xmlns:a16="http://schemas.microsoft.com/office/drawing/2014/main" id="{3CB78F34-E8A9-48C3-99F9-4517E700353F}"/>
                </a:ext>
              </a:extLst>
            </p:cNvPr>
            <p:cNvSpPr txBox="1"/>
            <p:nvPr/>
          </p:nvSpPr>
          <p:spPr>
            <a:xfrm>
              <a:off x="7359902" y="2434826"/>
              <a:ext cx="429088"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synthesis</a:t>
              </a:r>
              <a:endParaRPr lang="ru-RU" sz="700" b="1" dirty="0"/>
            </a:p>
          </p:txBody>
        </p:sp>
        <p:cxnSp>
          <p:nvCxnSpPr>
            <p:cNvPr id="13" name="Straight Arrow Connector 12">
              <a:extLst>
                <a:ext uri="{FF2B5EF4-FFF2-40B4-BE49-F238E27FC236}">
                  <a16:creationId xmlns:a16="http://schemas.microsoft.com/office/drawing/2014/main" id="{9DA47CCC-81EB-41A3-B4F4-27B6E82122E4}"/>
                </a:ext>
              </a:extLst>
            </p:cNvPr>
            <p:cNvCxnSpPr>
              <a:cxnSpLocks/>
            </p:cNvCxnSpPr>
            <p:nvPr/>
          </p:nvCxnSpPr>
          <p:spPr>
            <a:xfrm>
              <a:off x="1356416" y="2146866"/>
              <a:ext cx="2457188" cy="0"/>
            </a:xfrm>
            <a:prstGeom prst="straightConnector1">
              <a:avLst/>
            </a:prstGeom>
            <a:ln w="28575">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1078F9B-44F8-409F-A7E0-08D01E8E86C0}"/>
                </a:ext>
              </a:extLst>
            </p:cNvPr>
            <p:cNvCxnSpPr>
              <a:cxnSpLocks/>
            </p:cNvCxnSpPr>
            <p:nvPr/>
          </p:nvCxnSpPr>
          <p:spPr>
            <a:xfrm flipV="1">
              <a:off x="1818802" y="3083044"/>
              <a:ext cx="1951253" cy="8999"/>
            </a:xfrm>
            <a:prstGeom prst="straightConnector1">
              <a:avLst/>
            </a:prstGeom>
            <a:ln w="28575">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30F66BA-5A8F-4F7D-9304-F49B62F4B37D}"/>
                </a:ext>
              </a:extLst>
            </p:cNvPr>
            <p:cNvCxnSpPr>
              <a:cxnSpLocks/>
            </p:cNvCxnSpPr>
            <p:nvPr/>
          </p:nvCxnSpPr>
          <p:spPr>
            <a:xfrm>
              <a:off x="4345950" y="2149495"/>
              <a:ext cx="2457188" cy="0"/>
            </a:xfrm>
            <a:prstGeom prst="straightConnector1">
              <a:avLst/>
            </a:prstGeom>
            <a:ln w="28575">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E36D4EB8-8AC8-4079-ADF3-0C2AC78CACD4}"/>
                </a:ext>
              </a:extLst>
            </p:cNvPr>
            <p:cNvCxnSpPr>
              <a:cxnSpLocks/>
            </p:cNvCxnSpPr>
            <p:nvPr/>
          </p:nvCxnSpPr>
          <p:spPr>
            <a:xfrm flipV="1">
              <a:off x="4808336" y="3085673"/>
              <a:ext cx="1951253" cy="8999"/>
            </a:xfrm>
            <a:prstGeom prst="straightConnector1">
              <a:avLst/>
            </a:prstGeom>
            <a:ln w="28575">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5DD3912E-C044-493E-9C9B-DC4EB7B8F94F}"/>
                </a:ext>
              </a:extLst>
            </p:cNvPr>
            <p:cNvCxnSpPr>
              <a:cxnSpLocks/>
            </p:cNvCxnSpPr>
            <p:nvPr/>
          </p:nvCxnSpPr>
          <p:spPr>
            <a:xfrm>
              <a:off x="5036409" y="3969662"/>
              <a:ext cx="2323493" cy="0"/>
            </a:xfrm>
            <a:prstGeom prst="straightConnector1">
              <a:avLst/>
            </a:prstGeom>
            <a:ln w="28575">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56FB43F1-D9DA-41EB-8116-FCA56E5052BB}"/>
                </a:ext>
              </a:extLst>
            </p:cNvPr>
            <p:cNvSpPr txBox="1"/>
            <p:nvPr/>
          </p:nvSpPr>
          <p:spPr>
            <a:xfrm>
              <a:off x="1786089" y="2202814"/>
              <a:ext cx="871517"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transition with cells</a:t>
              </a:r>
              <a:endParaRPr lang="ru-RU" sz="700" b="1" dirty="0"/>
            </a:p>
          </p:txBody>
        </p:sp>
        <p:sp>
          <p:nvSpPr>
            <p:cNvPr id="104" name="TextBox 103">
              <a:extLst>
                <a:ext uri="{FF2B5EF4-FFF2-40B4-BE49-F238E27FC236}">
                  <a16:creationId xmlns:a16="http://schemas.microsoft.com/office/drawing/2014/main" id="{DC3BED7D-43CB-4917-911C-E191DDCE799A}"/>
                </a:ext>
              </a:extLst>
            </p:cNvPr>
            <p:cNvSpPr txBox="1"/>
            <p:nvPr/>
          </p:nvSpPr>
          <p:spPr>
            <a:xfrm>
              <a:off x="1770536" y="3148319"/>
              <a:ext cx="871517"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transition with cells</a:t>
              </a:r>
              <a:endParaRPr lang="ru-RU" sz="700" b="1" dirty="0"/>
            </a:p>
          </p:txBody>
        </p:sp>
        <p:sp>
          <p:nvSpPr>
            <p:cNvPr id="105" name="TextBox 104">
              <a:extLst>
                <a:ext uri="{FF2B5EF4-FFF2-40B4-BE49-F238E27FC236}">
                  <a16:creationId xmlns:a16="http://schemas.microsoft.com/office/drawing/2014/main" id="{431B8D56-68B0-4958-9D37-F8F3D5795431}"/>
                </a:ext>
              </a:extLst>
            </p:cNvPr>
            <p:cNvSpPr txBox="1"/>
            <p:nvPr/>
          </p:nvSpPr>
          <p:spPr>
            <a:xfrm>
              <a:off x="4812328" y="2205923"/>
              <a:ext cx="871517"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transition with cells</a:t>
              </a:r>
              <a:endParaRPr lang="ru-RU" sz="700" b="1" dirty="0"/>
            </a:p>
          </p:txBody>
        </p:sp>
        <p:sp>
          <p:nvSpPr>
            <p:cNvPr id="106" name="TextBox 105">
              <a:extLst>
                <a:ext uri="{FF2B5EF4-FFF2-40B4-BE49-F238E27FC236}">
                  <a16:creationId xmlns:a16="http://schemas.microsoft.com/office/drawing/2014/main" id="{461508CE-6748-4DA2-9A4C-22D4A01C4110}"/>
                </a:ext>
              </a:extLst>
            </p:cNvPr>
            <p:cNvSpPr txBox="1"/>
            <p:nvPr/>
          </p:nvSpPr>
          <p:spPr>
            <a:xfrm>
              <a:off x="4796775" y="3151428"/>
              <a:ext cx="871517"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transition with cells</a:t>
              </a:r>
              <a:endParaRPr lang="ru-RU" sz="700" b="1" dirty="0"/>
            </a:p>
          </p:txBody>
        </p:sp>
        <p:sp>
          <p:nvSpPr>
            <p:cNvPr id="107" name="TextBox 106">
              <a:extLst>
                <a:ext uri="{FF2B5EF4-FFF2-40B4-BE49-F238E27FC236}">
                  <a16:creationId xmlns:a16="http://schemas.microsoft.com/office/drawing/2014/main" id="{1D958E5C-A247-4132-8150-89398AE4F54A}"/>
                </a:ext>
              </a:extLst>
            </p:cNvPr>
            <p:cNvSpPr txBox="1"/>
            <p:nvPr/>
          </p:nvSpPr>
          <p:spPr>
            <a:xfrm>
              <a:off x="5332011" y="4023151"/>
              <a:ext cx="871517"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transition with cells</a:t>
              </a:r>
              <a:endParaRPr lang="ru-RU" sz="700" b="1" dirty="0"/>
            </a:p>
          </p:txBody>
        </p:sp>
        <p:cxnSp>
          <p:nvCxnSpPr>
            <p:cNvPr id="27" name="Straight Connector 26">
              <a:extLst>
                <a:ext uri="{FF2B5EF4-FFF2-40B4-BE49-F238E27FC236}">
                  <a16:creationId xmlns:a16="http://schemas.microsoft.com/office/drawing/2014/main" id="{4A2361D3-15AB-4B45-8EA5-7FF8D453B4C5}"/>
                </a:ext>
              </a:extLst>
            </p:cNvPr>
            <p:cNvCxnSpPr/>
            <p:nvPr/>
          </p:nvCxnSpPr>
          <p:spPr>
            <a:xfrm>
              <a:off x="2108718" y="9330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2E8E603F-BD81-4B56-93E8-79DCF83D0D63}"/>
                </a:ext>
              </a:extLst>
            </p:cNvPr>
            <p:cNvCxnSpPr>
              <a:cxnSpLocks/>
              <a:endCxn id="17" idx="2"/>
            </p:cNvCxnSpPr>
            <p:nvPr/>
          </p:nvCxnSpPr>
          <p:spPr>
            <a:xfrm flipH="1" flipV="1">
              <a:off x="375580" y="2539898"/>
              <a:ext cx="415814" cy="472118"/>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97682137-588E-48AD-8902-C571470124A6}"/>
                </a:ext>
              </a:extLst>
            </p:cNvPr>
            <p:cNvCxnSpPr>
              <a:cxnSpLocks/>
            </p:cNvCxnSpPr>
            <p:nvPr/>
          </p:nvCxnSpPr>
          <p:spPr>
            <a:xfrm flipH="1" flipV="1">
              <a:off x="461920" y="1600632"/>
              <a:ext cx="397116" cy="464370"/>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85DB5895-2E40-46F8-88B2-43B3EA1456E6}"/>
                </a:ext>
              </a:extLst>
            </p:cNvPr>
            <p:cNvCxnSpPr>
              <a:cxnSpLocks/>
              <a:endCxn id="46" idx="2"/>
            </p:cNvCxnSpPr>
            <p:nvPr/>
          </p:nvCxnSpPr>
          <p:spPr>
            <a:xfrm flipH="1" flipV="1">
              <a:off x="3391830" y="2539898"/>
              <a:ext cx="435476" cy="440362"/>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967C721D-950D-4954-A3C3-1077CB324599}"/>
                </a:ext>
              </a:extLst>
            </p:cNvPr>
            <p:cNvCxnSpPr>
              <a:cxnSpLocks/>
            </p:cNvCxnSpPr>
            <p:nvPr/>
          </p:nvCxnSpPr>
          <p:spPr>
            <a:xfrm flipH="1" flipV="1">
              <a:off x="3497832" y="1568876"/>
              <a:ext cx="397116" cy="464370"/>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90A4CD40-8101-43B1-8911-F98D8BD1E395}"/>
                </a:ext>
              </a:extLst>
            </p:cNvPr>
            <p:cNvCxnSpPr>
              <a:cxnSpLocks/>
              <a:endCxn id="54" idx="2"/>
            </p:cNvCxnSpPr>
            <p:nvPr/>
          </p:nvCxnSpPr>
          <p:spPr>
            <a:xfrm flipH="1" flipV="1">
              <a:off x="6344580" y="2539898"/>
              <a:ext cx="430170" cy="429618"/>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75456339-D388-4E20-826B-A3EABC7D7EC1}"/>
                </a:ext>
              </a:extLst>
            </p:cNvPr>
            <p:cNvCxnSpPr>
              <a:cxnSpLocks/>
            </p:cNvCxnSpPr>
            <p:nvPr/>
          </p:nvCxnSpPr>
          <p:spPr>
            <a:xfrm flipH="1" flipV="1">
              <a:off x="6445278" y="1558132"/>
              <a:ext cx="397116" cy="46437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3C10027-1CA0-4B80-9044-20BA4313F9B6}"/>
                </a:ext>
              </a:extLst>
            </p:cNvPr>
            <p:cNvCxnSpPr>
              <a:cxnSpLocks/>
            </p:cNvCxnSpPr>
            <p:nvPr/>
          </p:nvCxnSpPr>
          <p:spPr>
            <a:xfrm flipH="1">
              <a:off x="6616543" y="4102331"/>
              <a:ext cx="726580" cy="377126"/>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51EF5094-FF8A-4C8D-8C1B-1F1E6E4CFCBA}"/>
                </a:ext>
              </a:extLst>
            </p:cNvPr>
            <p:cNvCxnSpPr>
              <a:cxnSpLocks/>
            </p:cNvCxnSpPr>
            <p:nvPr/>
          </p:nvCxnSpPr>
          <p:spPr>
            <a:xfrm flipH="1">
              <a:off x="3674224" y="4105435"/>
              <a:ext cx="816838" cy="418670"/>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527938B3-5C1F-4E31-83FB-F88B3386D582}"/>
                </a:ext>
              </a:extLst>
            </p:cNvPr>
            <p:cNvSpPr txBox="1"/>
            <p:nvPr/>
          </p:nvSpPr>
          <p:spPr>
            <a:xfrm>
              <a:off x="3120785" y="1266349"/>
              <a:ext cx="816404" cy="237255"/>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degradation with cell death</a:t>
              </a:r>
              <a:endParaRPr lang="ru-RU" sz="700" b="1" dirty="0"/>
            </a:p>
          </p:txBody>
        </p:sp>
        <p:sp>
          <p:nvSpPr>
            <p:cNvPr id="123" name="TextBox 122">
              <a:extLst>
                <a:ext uri="{FF2B5EF4-FFF2-40B4-BE49-F238E27FC236}">
                  <a16:creationId xmlns:a16="http://schemas.microsoft.com/office/drawing/2014/main" id="{4D86905A-C5C5-40A1-8F83-7CDCACFDBA3A}"/>
                </a:ext>
              </a:extLst>
            </p:cNvPr>
            <p:cNvSpPr txBox="1"/>
            <p:nvPr/>
          </p:nvSpPr>
          <p:spPr>
            <a:xfrm>
              <a:off x="6046783" y="1260125"/>
              <a:ext cx="816404" cy="237255"/>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degradation with cell death</a:t>
              </a:r>
              <a:endParaRPr lang="ru-RU" sz="700" b="1" dirty="0"/>
            </a:p>
          </p:txBody>
        </p:sp>
        <p:sp>
          <p:nvSpPr>
            <p:cNvPr id="124" name="TextBox 123">
              <a:extLst>
                <a:ext uri="{FF2B5EF4-FFF2-40B4-BE49-F238E27FC236}">
                  <a16:creationId xmlns:a16="http://schemas.microsoft.com/office/drawing/2014/main" id="{AB7BCFFD-1FA5-46FD-8B8F-24D4701D35E0}"/>
                </a:ext>
              </a:extLst>
            </p:cNvPr>
            <p:cNvSpPr txBox="1"/>
            <p:nvPr/>
          </p:nvSpPr>
          <p:spPr>
            <a:xfrm>
              <a:off x="8537752" y="5321674"/>
              <a:ext cx="555058" cy="237255"/>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release with cell death</a:t>
              </a:r>
              <a:endParaRPr lang="ru-RU" sz="700" b="1" dirty="0"/>
            </a:p>
          </p:txBody>
        </p:sp>
        <p:cxnSp>
          <p:nvCxnSpPr>
            <p:cNvPr id="125" name="Straight Arrow Connector 124">
              <a:extLst>
                <a:ext uri="{FF2B5EF4-FFF2-40B4-BE49-F238E27FC236}">
                  <a16:creationId xmlns:a16="http://schemas.microsoft.com/office/drawing/2014/main" id="{5B3B7F65-9193-4BA0-B6EA-02EE737A0AE8}"/>
                </a:ext>
              </a:extLst>
            </p:cNvPr>
            <p:cNvCxnSpPr>
              <a:cxnSpLocks/>
            </p:cNvCxnSpPr>
            <p:nvPr/>
          </p:nvCxnSpPr>
          <p:spPr>
            <a:xfrm>
              <a:off x="8479479" y="5111026"/>
              <a:ext cx="2574" cy="678268"/>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3B75D955-ADF4-47D1-9EFF-7C330EAF0596}"/>
                </a:ext>
              </a:extLst>
            </p:cNvPr>
            <p:cNvSpPr txBox="1"/>
            <p:nvPr/>
          </p:nvSpPr>
          <p:spPr>
            <a:xfrm>
              <a:off x="4096962" y="4364404"/>
              <a:ext cx="802481" cy="237255"/>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degradation with cell death</a:t>
              </a:r>
              <a:endParaRPr lang="ru-RU" sz="700" b="1" dirty="0"/>
            </a:p>
          </p:txBody>
        </p:sp>
        <p:sp>
          <p:nvSpPr>
            <p:cNvPr id="134" name="TextBox 133">
              <a:extLst>
                <a:ext uri="{FF2B5EF4-FFF2-40B4-BE49-F238E27FC236}">
                  <a16:creationId xmlns:a16="http://schemas.microsoft.com/office/drawing/2014/main" id="{D7D17C9A-60A8-48C1-9C1B-C8F7B98F5B79}"/>
                </a:ext>
              </a:extLst>
            </p:cNvPr>
            <p:cNvSpPr txBox="1"/>
            <p:nvPr/>
          </p:nvSpPr>
          <p:spPr>
            <a:xfrm>
              <a:off x="8035772" y="5769435"/>
              <a:ext cx="1032783" cy="307777"/>
            </a:xfrm>
            <a:prstGeom prst="rect">
              <a:avLst/>
            </a:prstGeom>
            <a:noFill/>
          </p:spPr>
          <p:txBody>
            <a:bodyPr wrap="none" rtlCol="0">
              <a:spAutoFit/>
            </a:bodyPr>
            <a:lstStyle/>
            <a:p>
              <a:r>
                <a:rPr lang="en-US" sz="1400" dirty="0"/>
                <a:t>COV_RNA</a:t>
              </a:r>
              <a:endParaRPr lang="ru-RU" sz="1400" dirty="0"/>
            </a:p>
          </p:txBody>
        </p:sp>
        <p:cxnSp>
          <p:nvCxnSpPr>
            <p:cNvPr id="140" name="Straight Connector 139">
              <a:extLst>
                <a:ext uri="{FF2B5EF4-FFF2-40B4-BE49-F238E27FC236}">
                  <a16:creationId xmlns:a16="http://schemas.microsoft.com/office/drawing/2014/main" id="{E89E6714-A001-4911-8DF3-FC74BA5F5D80}"/>
                </a:ext>
              </a:extLst>
            </p:cNvPr>
            <p:cNvCxnSpPr>
              <a:cxnSpLocks/>
            </p:cNvCxnSpPr>
            <p:nvPr/>
          </p:nvCxnSpPr>
          <p:spPr>
            <a:xfrm>
              <a:off x="1211090" y="3220201"/>
              <a:ext cx="1746717" cy="395415"/>
            </a:xfrm>
            <a:prstGeom prst="line">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DC97B518-F2D2-4529-B416-BA651FA00E96}"/>
                </a:ext>
              </a:extLst>
            </p:cNvPr>
            <p:cNvPicPr>
              <a:picLocks noChangeAspect="1"/>
            </p:cNvPicPr>
            <p:nvPr/>
          </p:nvPicPr>
          <p:blipFill>
            <a:blip r:embed="rId3"/>
            <a:stretch>
              <a:fillRect/>
            </a:stretch>
          </p:blipFill>
          <p:spPr>
            <a:xfrm>
              <a:off x="2894948" y="3462283"/>
              <a:ext cx="300328" cy="352559"/>
            </a:xfrm>
            <a:prstGeom prst="rect">
              <a:avLst/>
            </a:prstGeom>
          </p:spPr>
        </p:pic>
        <p:cxnSp>
          <p:nvCxnSpPr>
            <p:cNvPr id="142" name="Straight Connector 141">
              <a:extLst>
                <a:ext uri="{FF2B5EF4-FFF2-40B4-BE49-F238E27FC236}">
                  <a16:creationId xmlns:a16="http://schemas.microsoft.com/office/drawing/2014/main" id="{676F3DCF-3F68-4BC9-845F-63BA85E5C890}"/>
                </a:ext>
              </a:extLst>
            </p:cNvPr>
            <p:cNvCxnSpPr>
              <a:cxnSpLocks/>
            </p:cNvCxnSpPr>
            <p:nvPr/>
          </p:nvCxnSpPr>
          <p:spPr>
            <a:xfrm flipV="1">
              <a:off x="4819086" y="3615616"/>
              <a:ext cx="1164949" cy="248284"/>
            </a:xfrm>
            <a:prstGeom prst="line">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p:pic>
          <p:nvPicPr>
            <p:cNvPr id="143" name="Picture 142">
              <a:extLst>
                <a:ext uri="{FF2B5EF4-FFF2-40B4-BE49-F238E27FC236}">
                  <a16:creationId xmlns:a16="http://schemas.microsoft.com/office/drawing/2014/main" id="{AD86CBF2-F0F1-4037-94DE-8FDFF5A1BCA5}"/>
                </a:ext>
              </a:extLst>
            </p:cNvPr>
            <p:cNvPicPr>
              <a:picLocks noChangeAspect="1"/>
            </p:cNvPicPr>
            <p:nvPr/>
          </p:nvPicPr>
          <p:blipFill>
            <a:blip r:embed="rId3"/>
            <a:stretch>
              <a:fillRect/>
            </a:stretch>
          </p:blipFill>
          <p:spPr>
            <a:xfrm>
              <a:off x="5894624" y="3446735"/>
              <a:ext cx="300328" cy="352559"/>
            </a:xfrm>
            <a:prstGeom prst="rect">
              <a:avLst/>
            </a:prstGeom>
          </p:spPr>
        </p:pic>
        <p:cxnSp>
          <p:nvCxnSpPr>
            <p:cNvPr id="144" name="Straight Connector 143">
              <a:extLst>
                <a:ext uri="{FF2B5EF4-FFF2-40B4-BE49-F238E27FC236}">
                  <a16:creationId xmlns:a16="http://schemas.microsoft.com/office/drawing/2014/main" id="{11B5D6DC-B438-493E-B31D-92E9C4E1F3D2}"/>
                </a:ext>
              </a:extLst>
            </p:cNvPr>
            <p:cNvCxnSpPr>
              <a:cxnSpLocks/>
            </p:cNvCxnSpPr>
            <p:nvPr/>
          </p:nvCxnSpPr>
          <p:spPr>
            <a:xfrm>
              <a:off x="1210851" y="2598612"/>
              <a:ext cx="1001001" cy="6594"/>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3BF58FA0-DC1D-48A4-B3E9-F5C943D23870}"/>
                </a:ext>
              </a:extLst>
            </p:cNvPr>
            <p:cNvPicPr>
              <a:picLocks noChangeAspect="1"/>
            </p:cNvPicPr>
            <p:nvPr/>
          </p:nvPicPr>
          <p:blipFill>
            <a:blip r:embed="rId4"/>
            <a:stretch>
              <a:fillRect/>
            </a:stretch>
          </p:blipFill>
          <p:spPr>
            <a:xfrm>
              <a:off x="885756" y="2310340"/>
              <a:ext cx="483331" cy="624794"/>
            </a:xfrm>
            <a:prstGeom prst="rect">
              <a:avLst/>
            </a:prstGeom>
          </p:spPr>
        </p:pic>
        <p:sp>
          <p:nvSpPr>
            <p:cNvPr id="146" name="TextBox 145">
              <a:extLst>
                <a:ext uri="{FF2B5EF4-FFF2-40B4-BE49-F238E27FC236}">
                  <a16:creationId xmlns:a16="http://schemas.microsoft.com/office/drawing/2014/main" id="{E27BAA91-4BB7-4C12-8AA9-3080B365BE93}"/>
                </a:ext>
              </a:extLst>
            </p:cNvPr>
            <p:cNvSpPr txBox="1"/>
            <p:nvPr/>
          </p:nvSpPr>
          <p:spPr>
            <a:xfrm>
              <a:off x="2221863" y="2478502"/>
              <a:ext cx="724810" cy="298810"/>
            </a:xfrm>
            <a:prstGeom prst="rect">
              <a:avLst/>
            </a:prstGeom>
            <a:solidFill>
              <a:schemeClr val="accent4">
                <a:lumMod val="60000"/>
                <a:lumOff val="40000"/>
              </a:schemeClr>
            </a:solidFill>
          </p:spPr>
          <p:txBody>
            <a:bodyPr wrap="square" lIns="18000" tIns="10800" rIns="18000" bIns="10800" rtlCol="0">
              <a:spAutoFit/>
            </a:bodyPr>
            <a:lstStyle/>
            <a:p>
              <a:r>
                <a:rPr lang="en-US" sz="900" dirty="0"/>
                <a:t>COV°ACE2 per cell</a:t>
              </a:r>
              <a:endParaRPr lang="ru-RU" sz="900" dirty="0"/>
            </a:p>
          </p:txBody>
        </p:sp>
        <p:sp>
          <p:nvSpPr>
            <p:cNvPr id="147" name="TextBox 146">
              <a:extLst>
                <a:ext uri="{FF2B5EF4-FFF2-40B4-BE49-F238E27FC236}">
                  <a16:creationId xmlns:a16="http://schemas.microsoft.com/office/drawing/2014/main" id="{966A7BE5-889C-4E87-BA5A-2B6BCD9CBB59}"/>
                </a:ext>
              </a:extLst>
            </p:cNvPr>
            <p:cNvSpPr txBox="1"/>
            <p:nvPr/>
          </p:nvSpPr>
          <p:spPr>
            <a:xfrm>
              <a:off x="54727" y="1323637"/>
              <a:ext cx="776154" cy="237255"/>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degradation with cell death</a:t>
              </a:r>
              <a:endParaRPr lang="ru-RU" sz="700" b="1" dirty="0"/>
            </a:p>
          </p:txBody>
        </p:sp>
        <p:cxnSp>
          <p:nvCxnSpPr>
            <p:cNvPr id="148" name="Straight Connector 147">
              <a:extLst>
                <a:ext uri="{FF2B5EF4-FFF2-40B4-BE49-F238E27FC236}">
                  <a16:creationId xmlns:a16="http://schemas.microsoft.com/office/drawing/2014/main" id="{1BD1D89C-0156-48DE-975F-34465495D6FB}"/>
                </a:ext>
              </a:extLst>
            </p:cNvPr>
            <p:cNvCxnSpPr>
              <a:cxnSpLocks/>
            </p:cNvCxnSpPr>
            <p:nvPr/>
          </p:nvCxnSpPr>
          <p:spPr>
            <a:xfrm>
              <a:off x="4227755" y="2601727"/>
              <a:ext cx="1001001" cy="6594"/>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149" name="Picture 148">
              <a:extLst>
                <a:ext uri="{FF2B5EF4-FFF2-40B4-BE49-F238E27FC236}">
                  <a16:creationId xmlns:a16="http://schemas.microsoft.com/office/drawing/2014/main" id="{52E780FC-1A57-4281-B9A1-3E77F2FD91C0}"/>
                </a:ext>
              </a:extLst>
            </p:cNvPr>
            <p:cNvPicPr>
              <a:picLocks noChangeAspect="1"/>
            </p:cNvPicPr>
            <p:nvPr/>
          </p:nvPicPr>
          <p:blipFill>
            <a:blip r:embed="rId4"/>
            <a:stretch>
              <a:fillRect/>
            </a:stretch>
          </p:blipFill>
          <p:spPr>
            <a:xfrm>
              <a:off x="3902660" y="2313455"/>
              <a:ext cx="483331" cy="624794"/>
            </a:xfrm>
            <a:prstGeom prst="rect">
              <a:avLst/>
            </a:prstGeom>
          </p:spPr>
        </p:pic>
        <p:sp>
          <p:nvSpPr>
            <p:cNvPr id="150" name="TextBox 149">
              <a:extLst>
                <a:ext uri="{FF2B5EF4-FFF2-40B4-BE49-F238E27FC236}">
                  <a16:creationId xmlns:a16="http://schemas.microsoft.com/office/drawing/2014/main" id="{0993C223-8BC5-45F3-BCBE-80D22F656EFC}"/>
                </a:ext>
              </a:extLst>
            </p:cNvPr>
            <p:cNvSpPr txBox="1"/>
            <p:nvPr/>
          </p:nvSpPr>
          <p:spPr>
            <a:xfrm>
              <a:off x="5238767" y="2481617"/>
              <a:ext cx="724810" cy="298810"/>
            </a:xfrm>
            <a:prstGeom prst="rect">
              <a:avLst/>
            </a:prstGeom>
            <a:solidFill>
              <a:schemeClr val="accent4">
                <a:lumMod val="60000"/>
                <a:lumOff val="40000"/>
              </a:schemeClr>
            </a:solidFill>
          </p:spPr>
          <p:txBody>
            <a:bodyPr wrap="square" lIns="18000" tIns="10800" rIns="18000" bIns="10800" rtlCol="0">
              <a:spAutoFit/>
            </a:bodyPr>
            <a:lstStyle/>
            <a:p>
              <a:r>
                <a:rPr lang="en-US" sz="900" dirty="0"/>
                <a:t>COV°ACE2 per cell</a:t>
              </a:r>
              <a:endParaRPr lang="ru-RU" sz="900" dirty="0"/>
            </a:p>
          </p:txBody>
        </p:sp>
        <p:cxnSp>
          <p:nvCxnSpPr>
            <p:cNvPr id="151" name="Straight Connector 150">
              <a:extLst>
                <a:ext uri="{FF2B5EF4-FFF2-40B4-BE49-F238E27FC236}">
                  <a16:creationId xmlns:a16="http://schemas.microsoft.com/office/drawing/2014/main" id="{D17A3F7E-5CF8-451F-9E52-2F3DE1960527}"/>
                </a:ext>
              </a:extLst>
            </p:cNvPr>
            <p:cNvCxnSpPr>
              <a:cxnSpLocks/>
            </p:cNvCxnSpPr>
            <p:nvPr/>
          </p:nvCxnSpPr>
          <p:spPr>
            <a:xfrm>
              <a:off x="7185556" y="2601720"/>
              <a:ext cx="1001001" cy="6594"/>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152" name="Picture 151">
              <a:extLst>
                <a:ext uri="{FF2B5EF4-FFF2-40B4-BE49-F238E27FC236}">
                  <a16:creationId xmlns:a16="http://schemas.microsoft.com/office/drawing/2014/main" id="{DA8C8EA1-554B-4756-9404-13688BFAD8FE}"/>
                </a:ext>
              </a:extLst>
            </p:cNvPr>
            <p:cNvPicPr>
              <a:picLocks noChangeAspect="1"/>
            </p:cNvPicPr>
            <p:nvPr/>
          </p:nvPicPr>
          <p:blipFill>
            <a:blip r:embed="rId4"/>
            <a:stretch>
              <a:fillRect/>
            </a:stretch>
          </p:blipFill>
          <p:spPr>
            <a:xfrm>
              <a:off x="6860461" y="2313448"/>
              <a:ext cx="483331" cy="624794"/>
            </a:xfrm>
            <a:prstGeom prst="rect">
              <a:avLst/>
            </a:prstGeom>
          </p:spPr>
        </p:pic>
        <p:sp>
          <p:nvSpPr>
            <p:cNvPr id="153" name="TextBox 152">
              <a:extLst>
                <a:ext uri="{FF2B5EF4-FFF2-40B4-BE49-F238E27FC236}">
                  <a16:creationId xmlns:a16="http://schemas.microsoft.com/office/drawing/2014/main" id="{02386638-4216-4377-A090-EC18FB947F2F}"/>
                </a:ext>
              </a:extLst>
            </p:cNvPr>
            <p:cNvSpPr txBox="1"/>
            <p:nvPr/>
          </p:nvSpPr>
          <p:spPr>
            <a:xfrm>
              <a:off x="8196568" y="2481610"/>
              <a:ext cx="724810" cy="298810"/>
            </a:xfrm>
            <a:prstGeom prst="rect">
              <a:avLst/>
            </a:prstGeom>
            <a:solidFill>
              <a:schemeClr val="accent4">
                <a:lumMod val="60000"/>
                <a:lumOff val="40000"/>
              </a:schemeClr>
            </a:solidFill>
          </p:spPr>
          <p:txBody>
            <a:bodyPr wrap="square" lIns="18000" tIns="10800" rIns="18000" bIns="10800" rtlCol="0">
              <a:spAutoFit/>
            </a:bodyPr>
            <a:lstStyle/>
            <a:p>
              <a:r>
                <a:rPr lang="en-US" sz="900" dirty="0"/>
                <a:t>COV°ACE2 per cell</a:t>
              </a:r>
              <a:endParaRPr lang="ru-RU" sz="900" dirty="0"/>
            </a:p>
          </p:txBody>
        </p:sp>
        <p:cxnSp>
          <p:nvCxnSpPr>
            <p:cNvPr id="145" name="Straight Arrow Connector 144">
              <a:extLst>
                <a:ext uri="{FF2B5EF4-FFF2-40B4-BE49-F238E27FC236}">
                  <a16:creationId xmlns:a16="http://schemas.microsoft.com/office/drawing/2014/main" id="{32263D79-2A25-47F5-B213-522752D541FD}"/>
                </a:ext>
              </a:extLst>
            </p:cNvPr>
            <p:cNvCxnSpPr>
              <a:cxnSpLocks/>
            </p:cNvCxnSpPr>
            <p:nvPr/>
          </p:nvCxnSpPr>
          <p:spPr>
            <a:xfrm>
              <a:off x="8473341" y="6057042"/>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7" name="TextBox 156">
              <a:extLst>
                <a:ext uri="{FF2B5EF4-FFF2-40B4-BE49-F238E27FC236}">
                  <a16:creationId xmlns:a16="http://schemas.microsoft.com/office/drawing/2014/main" id="{503C938A-F9C6-4516-B915-7E3CAECF5717}"/>
                </a:ext>
              </a:extLst>
            </p:cNvPr>
            <p:cNvSpPr txBox="1"/>
            <p:nvPr/>
          </p:nvSpPr>
          <p:spPr>
            <a:xfrm>
              <a:off x="8502835" y="6125418"/>
              <a:ext cx="550916"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degradation</a:t>
              </a:r>
              <a:endParaRPr lang="ru-RU" sz="700" b="1" dirty="0"/>
            </a:p>
          </p:txBody>
        </p:sp>
        <p:sp>
          <p:nvSpPr>
            <p:cNvPr id="158" name="TextBox 157">
              <a:extLst>
                <a:ext uri="{FF2B5EF4-FFF2-40B4-BE49-F238E27FC236}">
                  <a16:creationId xmlns:a16="http://schemas.microsoft.com/office/drawing/2014/main" id="{B6E2FB54-C699-4D14-8DAC-B5F077CCAF52}"/>
                </a:ext>
              </a:extLst>
            </p:cNvPr>
            <p:cNvSpPr txBox="1"/>
            <p:nvPr/>
          </p:nvSpPr>
          <p:spPr>
            <a:xfrm>
              <a:off x="6771165" y="4804322"/>
              <a:ext cx="1004378" cy="307777"/>
            </a:xfrm>
            <a:prstGeom prst="rect">
              <a:avLst/>
            </a:prstGeom>
            <a:noFill/>
          </p:spPr>
          <p:txBody>
            <a:bodyPr wrap="none" rtlCol="0">
              <a:spAutoFit/>
            </a:bodyPr>
            <a:lstStyle/>
            <a:p>
              <a:r>
                <a:rPr lang="en-US" sz="1400" dirty="0" err="1"/>
                <a:t>COVass</a:t>
              </a:r>
              <a:r>
                <a:rPr lang="en-US" sz="1400" baseline="-25000" dirty="0" err="1"/>
                <a:t>vpc</a:t>
              </a:r>
              <a:endParaRPr lang="ru-RU" sz="1400" baseline="-25000" dirty="0"/>
            </a:p>
          </p:txBody>
        </p:sp>
        <p:cxnSp>
          <p:nvCxnSpPr>
            <p:cNvPr id="159" name="Straight Arrow Connector 158">
              <a:extLst>
                <a:ext uri="{FF2B5EF4-FFF2-40B4-BE49-F238E27FC236}">
                  <a16:creationId xmlns:a16="http://schemas.microsoft.com/office/drawing/2014/main" id="{6F189132-F9F0-4C32-8704-96AD30427A34}"/>
                </a:ext>
              </a:extLst>
            </p:cNvPr>
            <p:cNvCxnSpPr>
              <a:cxnSpLocks/>
            </p:cNvCxnSpPr>
            <p:nvPr/>
          </p:nvCxnSpPr>
          <p:spPr>
            <a:xfrm flipH="1">
              <a:off x="6561826" y="5086068"/>
              <a:ext cx="525894" cy="387274"/>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A681BF6A-8094-4851-AED2-CB9F69BC6C2A}"/>
                </a:ext>
              </a:extLst>
            </p:cNvPr>
            <p:cNvSpPr txBox="1"/>
            <p:nvPr/>
          </p:nvSpPr>
          <p:spPr>
            <a:xfrm>
              <a:off x="6807019" y="5335533"/>
              <a:ext cx="584593" cy="237255"/>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release with cell death</a:t>
              </a:r>
              <a:endParaRPr lang="ru-RU" sz="700" b="1" dirty="0"/>
            </a:p>
          </p:txBody>
        </p:sp>
        <p:sp>
          <p:nvSpPr>
            <p:cNvPr id="161" name="TextBox 160">
              <a:extLst>
                <a:ext uri="{FF2B5EF4-FFF2-40B4-BE49-F238E27FC236}">
                  <a16:creationId xmlns:a16="http://schemas.microsoft.com/office/drawing/2014/main" id="{50076603-66F1-49A5-B4D6-DC7FCBAD7ACA}"/>
                </a:ext>
              </a:extLst>
            </p:cNvPr>
            <p:cNvSpPr txBox="1"/>
            <p:nvPr/>
          </p:nvSpPr>
          <p:spPr>
            <a:xfrm>
              <a:off x="105802" y="2819588"/>
              <a:ext cx="457304" cy="344976"/>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release with cell death</a:t>
              </a:r>
              <a:endParaRPr lang="ru-RU" sz="700" b="1" dirty="0"/>
            </a:p>
          </p:txBody>
        </p:sp>
        <p:sp>
          <p:nvSpPr>
            <p:cNvPr id="162" name="TextBox 161">
              <a:extLst>
                <a:ext uri="{FF2B5EF4-FFF2-40B4-BE49-F238E27FC236}">
                  <a16:creationId xmlns:a16="http://schemas.microsoft.com/office/drawing/2014/main" id="{348FFA74-95E2-49D7-8891-5033420AD673}"/>
                </a:ext>
              </a:extLst>
            </p:cNvPr>
            <p:cNvSpPr txBox="1"/>
            <p:nvPr/>
          </p:nvSpPr>
          <p:spPr>
            <a:xfrm>
              <a:off x="6916368" y="4357475"/>
              <a:ext cx="802481" cy="237255"/>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degradation with cell death</a:t>
              </a:r>
              <a:endParaRPr lang="ru-RU" sz="700" b="1" dirty="0"/>
            </a:p>
          </p:txBody>
        </p:sp>
      </p:grpSp>
    </p:spTree>
    <p:extLst>
      <p:ext uri="{BB962C8B-B14F-4D97-AF65-F5344CB8AC3E}">
        <p14:creationId xmlns:p14="http://schemas.microsoft.com/office/powerpoint/2010/main" val="3169460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F0EDD-A17D-4CBE-9ABF-547DC9B5BF70}"/>
              </a:ext>
            </a:extLst>
          </p:cNvPr>
          <p:cNvSpPr>
            <a:spLocks noGrp="1"/>
          </p:cNvSpPr>
          <p:nvPr>
            <p:ph type="title"/>
          </p:nvPr>
        </p:nvSpPr>
        <p:spPr/>
        <p:txBody>
          <a:bodyPr>
            <a:noAutofit/>
          </a:bodyPr>
          <a:lstStyle/>
          <a:p>
            <a:r>
              <a:rPr lang="en-US" sz="2400" dirty="0"/>
              <a:t>Reproduction of clinical data on viral load dynamics</a:t>
            </a:r>
            <a:endParaRPr lang="ru-RU" sz="2400" dirty="0"/>
          </a:p>
        </p:txBody>
      </p:sp>
      <p:sp>
        <p:nvSpPr>
          <p:cNvPr id="3" name="Slide Number Placeholder 2">
            <a:extLst>
              <a:ext uri="{FF2B5EF4-FFF2-40B4-BE49-F238E27FC236}">
                <a16:creationId xmlns:a16="http://schemas.microsoft.com/office/drawing/2014/main" id="{B024B872-507A-4C79-B75E-90137F5363F8}"/>
              </a:ext>
            </a:extLst>
          </p:cNvPr>
          <p:cNvSpPr>
            <a:spLocks noGrp="1"/>
          </p:cNvSpPr>
          <p:nvPr>
            <p:ph type="sldNum" sz="quarter" idx="12"/>
          </p:nvPr>
        </p:nvSpPr>
        <p:spPr/>
        <p:txBody>
          <a:bodyPr/>
          <a:lstStyle/>
          <a:p>
            <a:fld id="{8D0E1ED9-1B5C-4060-9004-48CB920062D4}" type="slidenum">
              <a:rPr lang="ru-RU" smtClean="0"/>
              <a:pPr/>
              <a:t>11</a:t>
            </a:fld>
            <a:endParaRPr lang="ru-RU"/>
          </a:p>
        </p:txBody>
      </p:sp>
      <p:pic>
        <p:nvPicPr>
          <p:cNvPr id="5" name="Picture 4">
            <a:extLst>
              <a:ext uri="{FF2B5EF4-FFF2-40B4-BE49-F238E27FC236}">
                <a16:creationId xmlns:a16="http://schemas.microsoft.com/office/drawing/2014/main" id="{EAE48CF8-4D87-41DD-B4F9-66C9316D045C}"/>
              </a:ext>
            </a:extLst>
          </p:cNvPr>
          <p:cNvPicPr>
            <a:picLocks noChangeAspect="1"/>
          </p:cNvPicPr>
          <p:nvPr/>
        </p:nvPicPr>
        <p:blipFill>
          <a:blip r:embed="rId2"/>
          <a:stretch>
            <a:fillRect/>
          </a:stretch>
        </p:blipFill>
        <p:spPr>
          <a:xfrm>
            <a:off x="113864" y="813612"/>
            <a:ext cx="4546675" cy="2736481"/>
          </a:xfrm>
          <a:prstGeom prst="rect">
            <a:avLst/>
          </a:prstGeom>
        </p:spPr>
      </p:pic>
      <p:pic>
        <p:nvPicPr>
          <p:cNvPr id="6" name="Picture 5">
            <a:extLst>
              <a:ext uri="{FF2B5EF4-FFF2-40B4-BE49-F238E27FC236}">
                <a16:creationId xmlns:a16="http://schemas.microsoft.com/office/drawing/2014/main" id="{B884CD25-4F34-47F0-AC12-B10E9B9702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82" y="3540256"/>
            <a:ext cx="4558640" cy="2753969"/>
          </a:xfrm>
          <a:prstGeom prst="rect">
            <a:avLst/>
          </a:prstGeom>
        </p:spPr>
      </p:pic>
      <p:sp>
        <p:nvSpPr>
          <p:cNvPr id="7" name="TextBox 6">
            <a:extLst>
              <a:ext uri="{FF2B5EF4-FFF2-40B4-BE49-F238E27FC236}">
                <a16:creationId xmlns:a16="http://schemas.microsoft.com/office/drawing/2014/main" id="{62BC0829-5B49-45FD-A7E9-9360828F14D0}"/>
              </a:ext>
            </a:extLst>
          </p:cNvPr>
          <p:cNvSpPr txBox="1"/>
          <p:nvPr/>
        </p:nvSpPr>
        <p:spPr>
          <a:xfrm>
            <a:off x="2726268" y="3807152"/>
            <a:ext cx="1845732" cy="861774"/>
          </a:xfrm>
          <a:prstGeom prst="rect">
            <a:avLst/>
          </a:prstGeom>
          <a:noFill/>
        </p:spPr>
        <p:txBody>
          <a:bodyPr wrap="square" rtlCol="0">
            <a:spAutoFit/>
          </a:bodyPr>
          <a:lstStyle/>
          <a:p>
            <a:r>
              <a:rPr lang="en-US" sz="1000" dirty="0"/>
              <a:t>Wolfer et al, doi.org/10.1101/</a:t>
            </a:r>
          </a:p>
          <a:p>
            <a:r>
              <a:rPr lang="en-US" sz="1000" dirty="0"/>
              <a:t>2020.03.05.20030502</a:t>
            </a:r>
          </a:p>
          <a:p>
            <a:r>
              <a:rPr lang="en-US" sz="1000" dirty="0">
                <a:solidFill>
                  <a:srgbClr val="0000FF"/>
                </a:solidFill>
              </a:rPr>
              <a:t>Time/value of peak viral load and range of viral shedding [PMID 32315724]</a:t>
            </a:r>
            <a:endParaRPr lang="ru-RU" sz="1000" dirty="0">
              <a:solidFill>
                <a:srgbClr val="0000FF"/>
              </a:solidFill>
            </a:endParaRPr>
          </a:p>
        </p:txBody>
      </p:sp>
      <p:sp>
        <p:nvSpPr>
          <p:cNvPr id="13" name="TextBox 12">
            <a:extLst>
              <a:ext uri="{FF2B5EF4-FFF2-40B4-BE49-F238E27FC236}">
                <a16:creationId xmlns:a16="http://schemas.microsoft.com/office/drawing/2014/main" id="{108C1954-3190-4981-BB04-A8E5B30DC4AB}"/>
              </a:ext>
            </a:extLst>
          </p:cNvPr>
          <p:cNvSpPr txBox="1"/>
          <p:nvPr/>
        </p:nvSpPr>
        <p:spPr>
          <a:xfrm>
            <a:off x="2633134" y="1290708"/>
            <a:ext cx="1845732" cy="400110"/>
          </a:xfrm>
          <a:prstGeom prst="rect">
            <a:avLst/>
          </a:prstGeom>
          <a:noFill/>
        </p:spPr>
        <p:txBody>
          <a:bodyPr wrap="square" rtlCol="0">
            <a:spAutoFit/>
          </a:bodyPr>
          <a:lstStyle/>
          <a:p>
            <a:r>
              <a:rPr lang="en-US" sz="1000" dirty="0"/>
              <a:t>Wolfer et al, doi.org/10.1101/</a:t>
            </a:r>
          </a:p>
          <a:p>
            <a:r>
              <a:rPr lang="en-US" sz="1000" dirty="0"/>
              <a:t>2020.03.05.20030502</a:t>
            </a:r>
          </a:p>
        </p:txBody>
      </p:sp>
      <p:pic>
        <p:nvPicPr>
          <p:cNvPr id="15" name="Picture 14">
            <a:extLst>
              <a:ext uri="{FF2B5EF4-FFF2-40B4-BE49-F238E27FC236}">
                <a16:creationId xmlns:a16="http://schemas.microsoft.com/office/drawing/2014/main" id="{10F3C3B8-78D8-4368-97EF-2135EB9DE6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8485" y="3538697"/>
            <a:ext cx="4465515" cy="2753969"/>
          </a:xfrm>
          <a:prstGeom prst="rect">
            <a:avLst/>
          </a:prstGeom>
        </p:spPr>
      </p:pic>
      <p:sp>
        <p:nvSpPr>
          <p:cNvPr id="16" name="TextBox 15">
            <a:extLst>
              <a:ext uri="{FF2B5EF4-FFF2-40B4-BE49-F238E27FC236}">
                <a16:creationId xmlns:a16="http://schemas.microsoft.com/office/drawing/2014/main" id="{1E7F88A8-60C5-4FEA-B8F2-94F337325FC0}"/>
              </a:ext>
            </a:extLst>
          </p:cNvPr>
          <p:cNvSpPr txBox="1"/>
          <p:nvPr/>
        </p:nvSpPr>
        <p:spPr>
          <a:xfrm>
            <a:off x="5247077" y="3807152"/>
            <a:ext cx="1845732" cy="400110"/>
          </a:xfrm>
          <a:prstGeom prst="rect">
            <a:avLst/>
          </a:prstGeom>
          <a:noFill/>
        </p:spPr>
        <p:txBody>
          <a:bodyPr wrap="square" rtlCol="0">
            <a:spAutoFit/>
          </a:bodyPr>
          <a:lstStyle/>
          <a:p>
            <a:r>
              <a:rPr lang="en-US" sz="1000" dirty="0"/>
              <a:t>Wolfer et al, doi.org/10.1101/</a:t>
            </a:r>
          </a:p>
          <a:p>
            <a:r>
              <a:rPr lang="en-US" sz="1000" dirty="0"/>
              <a:t>2020.03.05.20030502</a:t>
            </a:r>
          </a:p>
        </p:txBody>
      </p:sp>
      <p:sp>
        <p:nvSpPr>
          <p:cNvPr id="17" name="TextBox 16">
            <a:extLst>
              <a:ext uri="{FF2B5EF4-FFF2-40B4-BE49-F238E27FC236}">
                <a16:creationId xmlns:a16="http://schemas.microsoft.com/office/drawing/2014/main" id="{8575FB8D-B80A-4D7F-8A53-C2DCB2525375}"/>
              </a:ext>
            </a:extLst>
          </p:cNvPr>
          <p:cNvSpPr txBox="1"/>
          <p:nvPr/>
        </p:nvSpPr>
        <p:spPr>
          <a:xfrm>
            <a:off x="5003801" y="1032933"/>
            <a:ext cx="4026336" cy="2785378"/>
          </a:xfrm>
          <a:prstGeom prst="rect">
            <a:avLst/>
          </a:prstGeom>
          <a:noFill/>
        </p:spPr>
        <p:txBody>
          <a:bodyPr wrap="square" rtlCol="0">
            <a:spAutoFit/>
          </a:bodyPr>
          <a:lstStyle/>
          <a:p>
            <a:pPr marL="285750" indent="-285750">
              <a:buFont typeface="Arial" panose="020B0604020202020204" pitchFamily="34" charset="0"/>
              <a:buChar char="•"/>
            </a:pPr>
            <a:r>
              <a:rPr lang="en-US" sz="1600" dirty="0"/>
              <a:t>Viral load and % of viral </a:t>
            </a:r>
            <a:r>
              <a:rPr lang="en-US" sz="1600" dirty="0" err="1"/>
              <a:t>subgenomic</a:t>
            </a:r>
            <a:r>
              <a:rPr lang="en-US" sz="1600" dirty="0"/>
              <a:t> mRNA in sputum were simulated </a:t>
            </a:r>
          </a:p>
          <a:p>
            <a:pPr marL="285750" indent="-285750">
              <a:buFont typeface="Arial" panose="020B0604020202020204" pitchFamily="34" charset="0"/>
              <a:buChar char="•"/>
            </a:pPr>
            <a:r>
              <a:rPr lang="en-US" sz="1600" dirty="0"/>
              <a:t>IR was implemented in empiric way as described earlier with following parameters: </a:t>
            </a:r>
          </a:p>
          <a:p>
            <a:r>
              <a:rPr lang="en-US" sz="1100" dirty="0" err="1"/>
              <a:t>T_sw_ir</a:t>
            </a:r>
            <a:r>
              <a:rPr lang="en-US" sz="1100" dirty="0"/>
              <a:t> = 50 {units: h};</a:t>
            </a:r>
          </a:p>
          <a:p>
            <a:r>
              <a:rPr lang="en-US" sz="1100" dirty="0"/>
              <a:t>ET50_ir = 190 {units: h};</a:t>
            </a:r>
          </a:p>
          <a:p>
            <a:r>
              <a:rPr lang="en-US" sz="1100" dirty="0" err="1"/>
              <a:t>Emax_ir_apo</a:t>
            </a:r>
            <a:r>
              <a:rPr lang="en-US" sz="1100" dirty="0"/>
              <a:t> = 800 {units: UL};</a:t>
            </a:r>
          </a:p>
          <a:p>
            <a:r>
              <a:rPr lang="en-US" sz="1100" dirty="0" err="1"/>
              <a:t>n_ir</a:t>
            </a:r>
            <a:r>
              <a:rPr lang="en-US" sz="1100" dirty="0"/>
              <a:t> = 5 {units: UL};</a:t>
            </a:r>
          </a:p>
          <a:p>
            <a:r>
              <a:rPr lang="en-US" sz="1100" dirty="0" err="1"/>
              <a:t>Kd_anti_Ab</a:t>
            </a:r>
            <a:r>
              <a:rPr lang="en-US" sz="1100" dirty="0"/>
              <a:t> = 14300 {units: </a:t>
            </a:r>
            <a:r>
              <a:rPr lang="en-US" sz="1100" dirty="0" err="1"/>
              <a:t>pM</a:t>
            </a:r>
            <a:r>
              <a:rPr lang="en-US" sz="1100" dirty="0"/>
              <a:t>};</a:t>
            </a:r>
          </a:p>
          <a:p>
            <a:r>
              <a:rPr lang="en-US" sz="1100" dirty="0" err="1"/>
              <a:t>anti_Ab_max</a:t>
            </a:r>
            <a:r>
              <a:rPr lang="en-US" sz="1100" dirty="0"/>
              <a:t> = 941000 {units: </a:t>
            </a:r>
            <a:r>
              <a:rPr lang="en-US" sz="1100" dirty="0" err="1"/>
              <a:t>pM</a:t>
            </a:r>
            <a:r>
              <a:rPr lang="en-US" sz="1100" dirty="0"/>
              <a:t>};</a:t>
            </a:r>
          </a:p>
          <a:p>
            <a:endParaRPr lang="en-US" sz="1100" dirty="0"/>
          </a:p>
          <a:p>
            <a:pPr marL="285750" indent="-285750">
              <a:buFont typeface="Arial" panose="020B0604020202020204" pitchFamily="34" charset="0"/>
              <a:buChar char="•"/>
            </a:pPr>
            <a:endParaRPr lang="ru-RU" sz="1600" dirty="0"/>
          </a:p>
        </p:txBody>
      </p:sp>
      <p:sp>
        <p:nvSpPr>
          <p:cNvPr id="18" name="TextBox 17">
            <a:extLst>
              <a:ext uri="{FF2B5EF4-FFF2-40B4-BE49-F238E27FC236}">
                <a16:creationId xmlns:a16="http://schemas.microsoft.com/office/drawing/2014/main" id="{B5E1180F-2648-40DC-A508-D49C10E01891}"/>
              </a:ext>
            </a:extLst>
          </p:cNvPr>
          <p:cNvSpPr txBox="1"/>
          <p:nvPr/>
        </p:nvSpPr>
        <p:spPr>
          <a:xfrm>
            <a:off x="593873" y="5025181"/>
            <a:ext cx="1217993" cy="553998"/>
          </a:xfrm>
          <a:prstGeom prst="rect">
            <a:avLst/>
          </a:prstGeom>
          <a:noFill/>
        </p:spPr>
        <p:txBody>
          <a:bodyPr wrap="square" rtlCol="0">
            <a:spAutoFit/>
          </a:bodyPr>
          <a:lstStyle/>
          <a:p>
            <a:r>
              <a:rPr lang="en-US" sz="1000" b="1" dirty="0"/>
              <a:t>Virus initial concentration: 3370 copies/mL</a:t>
            </a:r>
            <a:endParaRPr lang="ru-RU" sz="1000" b="1" dirty="0"/>
          </a:p>
        </p:txBody>
      </p:sp>
      <p:sp>
        <p:nvSpPr>
          <p:cNvPr id="19" name="TextBox 18">
            <a:extLst>
              <a:ext uri="{FF2B5EF4-FFF2-40B4-BE49-F238E27FC236}">
                <a16:creationId xmlns:a16="http://schemas.microsoft.com/office/drawing/2014/main" id="{3E9A6C7E-1ABD-493C-8E68-1B605426DC5A}"/>
              </a:ext>
            </a:extLst>
          </p:cNvPr>
          <p:cNvSpPr txBox="1"/>
          <p:nvPr/>
        </p:nvSpPr>
        <p:spPr>
          <a:xfrm>
            <a:off x="5247077" y="4250953"/>
            <a:ext cx="1217993" cy="707886"/>
          </a:xfrm>
          <a:prstGeom prst="rect">
            <a:avLst/>
          </a:prstGeom>
          <a:noFill/>
        </p:spPr>
        <p:txBody>
          <a:bodyPr wrap="square" rtlCol="0">
            <a:spAutoFit/>
          </a:bodyPr>
          <a:lstStyle/>
          <a:p>
            <a:r>
              <a:rPr lang="en-US" sz="1000" b="1" dirty="0"/>
              <a:t>Virus initial concentration: 3370 copies/mL</a:t>
            </a:r>
          </a:p>
          <a:p>
            <a:r>
              <a:rPr lang="en-US" sz="1000" b="1" dirty="0">
                <a:solidFill>
                  <a:srgbClr val="0000FF"/>
                </a:solidFill>
              </a:rPr>
              <a:t>6740 copies/mL</a:t>
            </a:r>
            <a:endParaRPr lang="ru-RU" sz="1000" b="1" dirty="0">
              <a:solidFill>
                <a:srgbClr val="0000FF"/>
              </a:solidFill>
            </a:endParaRPr>
          </a:p>
        </p:txBody>
      </p:sp>
    </p:spTree>
    <p:extLst>
      <p:ext uri="{BB962C8B-B14F-4D97-AF65-F5344CB8AC3E}">
        <p14:creationId xmlns:p14="http://schemas.microsoft.com/office/powerpoint/2010/main" val="1972870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Simulations: Viral load dynamics</a:t>
            </a:r>
            <a:endParaRPr lang="ru-RU" dirty="0"/>
          </a:p>
        </p:txBody>
      </p:sp>
      <p:sp>
        <p:nvSpPr>
          <p:cNvPr id="3" name="Номер слайда 2"/>
          <p:cNvSpPr>
            <a:spLocks noGrp="1"/>
          </p:cNvSpPr>
          <p:nvPr>
            <p:ph type="sldNum" sz="quarter" idx="12"/>
          </p:nvPr>
        </p:nvSpPr>
        <p:spPr/>
        <p:txBody>
          <a:bodyPr/>
          <a:lstStyle/>
          <a:p>
            <a:fld id="{8D0E1ED9-1B5C-4060-9004-48CB920062D4}" type="slidenum">
              <a:rPr lang="ru-RU" smtClean="0"/>
              <a:pPr/>
              <a:t>12</a:t>
            </a:fld>
            <a:endParaRPr lang="ru-RU"/>
          </a:p>
        </p:txBody>
      </p:sp>
      <p:grpSp>
        <p:nvGrpSpPr>
          <p:cNvPr id="18" name="Group 17">
            <a:extLst>
              <a:ext uri="{FF2B5EF4-FFF2-40B4-BE49-F238E27FC236}">
                <a16:creationId xmlns:a16="http://schemas.microsoft.com/office/drawing/2014/main" id="{92CE5FE0-8A91-4104-A355-692FE9B17DB5}"/>
              </a:ext>
            </a:extLst>
          </p:cNvPr>
          <p:cNvGrpSpPr/>
          <p:nvPr/>
        </p:nvGrpSpPr>
        <p:grpSpPr>
          <a:xfrm>
            <a:off x="488950" y="869946"/>
            <a:ext cx="7810500" cy="4457700"/>
            <a:chOff x="488950" y="861483"/>
            <a:chExt cx="7810500" cy="4457700"/>
          </a:xfrm>
        </p:grpSpPr>
        <p:pic>
          <p:nvPicPr>
            <p:cNvPr id="5" name="Picture 4">
              <a:extLst>
                <a:ext uri="{FF2B5EF4-FFF2-40B4-BE49-F238E27FC236}">
                  <a16:creationId xmlns:a16="http://schemas.microsoft.com/office/drawing/2014/main" id="{14D66161-233A-446D-B2A5-6E8FE91FD1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950" y="861483"/>
              <a:ext cx="7810500" cy="4457700"/>
            </a:xfrm>
            <a:prstGeom prst="rect">
              <a:avLst/>
            </a:prstGeom>
          </p:spPr>
        </p:pic>
        <p:sp>
          <p:nvSpPr>
            <p:cNvPr id="12" name="TextBox 11">
              <a:extLst>
                <a:ext uri="{FF2B5EF4-FFF2-40B4-BE49-F238E27FC236}">
                  <a16:creationId xmlns:a16="http://schemas.microsoft.com/office/drawing/2014/main" id="{E41B3741-1597-474C-A2C6-D9D3C10FC778}"/>
                </a:ext>
              </a:extLst>
            </p:cNvPr>
            <p:cNvSpPr txBox="1"/>
            <p:nvPr/>
          </p:nvSpPr>
          <p:spPr>
            <a:xfrm>
              <a:off x="1581010" y="1304553"/>
              <a:ext cx="2533790" cy="1169551"/>
            </a:xfrm>
            <a:prstGeom prst="rect">
              <a:avLst/>
            </a:prstGeom>
            <a:noFill/>
          </p:spPr>
          <p:txBody>
            <a:bodyPr wrap="square" rtlCol="0">
              <a:spAutoFit/>
            </a:bodyPr>
            <a:lstStyle/>
            <a:p>
              <a:r>
                <a:rPr lang="en-US" sz="1400" b="1" dirty="0"/>
                <a:t>Virus initial concentration: </a:t>
              </a:r>
            </a:p>
            <a:p>
              <a:r>
                <a:rPr lang="en-US" sz="1400" b="1" dirty="0"/>
                <a:t>843 copies/mL</a:t>
              </a:r>
            </a:p>
            <a:p>
              <a:r>
                <a:rPr lang="en-US" sz="1400" b="1" dirty="0">
                  <a:solidFill>
                    <a:srgbClr val="0000FF"/>
                  </a:solidFill>
                </a:rPr>
                <a:t>1685 copies/mL</a:t>
              </a:r>
            </a:p>
            <a:p>
              <a:r>
                <a:rPr lang="en-US" sz="1400" b="1" dirty="0">
                  <a:solidFill>
                    <a:srgbClr val="FF0000"/>
                  </a:solidFill>
                </a:rPr>
                <a:t>3370 copies/mL</a:t>
              </a:r>
            </a:p>
            <a:p>
              <a:r>
                <a:rPr lang="en-US" sz="1400" b="1" dirty="0">
                  <a:solidFill>
                    <a:srgbClr val="00B050"/>
                  </a:solidFill>
                </a:rPr>
                <a:t>6740 copies/mL</a:t>
              </a:r>
              <a:endParaRPr lang="ru-RU" sz="1400" b="1" dirty="0">
                <a:solidFill>
                  <a:srgbClr val="00B050"/>
                </a:solidFill>
              </a:endParaRPr>
            </a:p>
          </p:txBody>
        </p:sp>
        <p:cxnSp>
          <p:nvCxnSpPr>
            <p:cNvPr id="11" name="Straight Connector 10">
              <a:extLst>
                <a:ext uri="{FF2B5EF4-FFF2-40B4-BE49-F238E27FC236}">
                  <a16:creationId xmlns:a16="http://schemas.microsoft.com/office/drawing/2014/main" id="{139E1EFA-6782-4856-82F4-F417163B2DC0}"/>
                </a:ext>
              </a:extLst>
            </p:cNvPr>
            <p:cNvCxnSpPr/>
            <p:nvPr/>
          </p:nvCxnSpPr>
          <p:spPr>
            <a:xfrm>
              <a:off x="1422400" y="3208870"/>
              <a:ext cx="6654800" cy="0"/>
            </a:xfrm>
            <a:prstGeom prst="line">
              <a:avLst/>
            </a:prstGeom>
            <a:ln w="381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43EB322-E1F6-420F-A1CE-13123C7A42A1}"/>
                </a:ext>
              </a:extLst>
            </p:cNvPr>
            <p:cNvSpPr txBox="1"/>
            <p:nvPr/>
          </p:nvSpPr>
          <p:spPr>
            <a:xfrm>
              <a:off x="1581010" y="3191935"/>
              <a:ext cx="1660968" cy="307777"/>
            </a:xfrm>
            <a:prstGeom prst="rect">
              <a:avLst/>
            </a:prstGeom>
            <a:noFill/>
          </p:spPr>
          <p:txBody>
            <a:bodyPr wrap="none" rtlCol="0">
              <a:spAutoFit/>
            </a:bodyPr>
            <a:lstStyle/>
            <a:p>
              <a:r>
                <a:rPr lang="en-US" sz="1400" dirty="0">
                  <a:solidFill>
                    <a:schemeClr val="accent2"/>
                  </a:solidFill>
                </a:rPr>
                <a:t>Limit of detection </a:t>
              </a:r>
              <a:endParaRPr lang="ru-RU" sz="1400" dirty="0">
                <a:solidFill>
                  <a:schemeClr val="accent2"/>
                </a:solidFill>
              </a:endParaRPr>
            </a:p>
          </p:txBody>
        </p:sp>
      </p:grpSp>
      <p:sp>
        <p:nvSpPr>
          <p:cNvPr id="17" name="TextBox 16">
            <a:extLst>
              <a:ext uri="{FF2B5EF4-FFF2-40B4-BE49-F238E27FC236}">
                <a16:creationId xmlns:a16="http://schemas.microsoft.com/office/drawing/2014/main" id="{69E8A2DA-6FD8-40B5-98C9-574AB8F19F2E}"/>
              </a:ext>
            </a:extLst>
          </p:cNvPr>
          <p:cNvSpPr txBox="1"/>
          <p:nvPr/>
        </p:nvSpPr>
        <p:spPr>
          <a:xfrm>
            <a:off x="304800" y="5359398"/>
            <a:ext cx="8712200" cy="1015663"/>
          </a:xfrm>
          <a:prstGeom prst="rect">
            <a:avLst/>
          </a:prstGeom>
          <a:noFill/>
        </p:spPr>
        <p:txBody>
          <a:bodyPr wrap="square" rtlCol="0">
            <a:spAutoFit/>
          </a:bodyPr>
          <a:lstStyle/>
          <a:p>
            <a:pPr marL="285750" indent="-285750">
              <a:buFont typeface="Arial" panose="020B0604020202020204" pitchFamily="34" charset="0"/>
              <a:buChar char="•"/>
            </a:pPr>
            <a:r>
              <a:rPr lang="en-US" sz="1500" dirty="0"/>
              <a:t>There is a threshold in virus initial concentration. </a:t>
            </a:r>
          </a:p>
          <a:p>
            <a:pPr marL="285750" indent="-285750">
              <a:buFont typeface="Arial" panose="020B0604020202020204" pitchFamily="34" charset="0"/>
              <a:buChar char="•"/>
            </a:pPr>
            <a:r>
              <a:rPr lang="en-US" sz="1500" dirty="0"/>
              <a:t>The values above the threshold lead to substantial and transient virus load in sputum. </a:t>
            </a:r>
          </a:p>
          <a:p>
            <a:pPr marL="285750" indent="-285750">
              <a:buFont typeface="Arial" panose="020B0604020202020204" pitchFamily="34" charset="0"/>
              <a:buChar char="•"/>
            </a:pPr>
            <a:r>
              <a:rPr lang="en-US" sz="1500" dirty="0"/>
              <a:t>The values below the threshold do not allow detect virus in sputum at any time. </a:t>
            </a:r>
          </a:p>
          <a:p>
            <a:pPr marL="285750" indent="-285750">
              <a:buFont typeface="Arial" panose="020B0604020202020204" pitchFamily="34" charset="0"/>
              <a:buChar char="•"/>
            </a:pPr>
            <a:r>
              <a:rPr lang="en-US" sz="1500" dirty="0"/>
              <a:t>Increase in virus initial concentration results in higher peak of viral load which is faster achieved.  </a:t>
            </a:r>
            <a:endParaRPr lang="ru-RU" sz="1500" dirty="0"/>
          </a:p>
        </p:txBody>
      </p:sp>
    </p:spTree>
    <p:extLst>
      <p:ext uri="{BB962C8B-B14F-4D97-AF65-F5344CB8AC3E}">
        <p14:creationId xmlns:p14="http://schemas.microsoft.com/office/powerpoint/2010/main" val="957154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09FCD-A934-497E-8A5A-D566EBF17CDC}"/>
              </a:ext>
            </a:extLst>
          </p:cNvPr>
          <p:cNvSpPr>
            <a:spLocks noGrp="1"/>
          </p:cNvSpPr>
          <p:nvPr>
            <p:ph type="title"/>
          </p:nvPr>
        </p:nvSpPr>
        <p:spPr/>
        <p:txBody>
          <a:bodyPr>
            <a:normAutofit/>
          </a:bodyPr>
          <a:lstStyle/>
          <a:p>
            <a:r>
              <a:rPr lang="en-US" sz="2800" dirty="0"/>
              <a:t>Commit date: 20.06.16/20.06.21/20.06.28</a:t>
            </a:r>
            <a:br>
              <a:rPr lang="en-US" sz="2800" dirty="0"/>
            </a:br>
            <a:br>
              <a:rPr lang="en-US" sz="2800" dirty="0"/>
            </a:br>
            <a:r>
              <a:rPr lang="en-US" sz="2800" dirty="0"/>
              <a:t>Commit name: Mph life cycle - updated version (Mph_v0.1.0)</a:t>
            </a:r>
            <a:endParaRPr lang="ru-RU" sz="2800" dirty="0"/>
          </a:p>
        </p:txBody>
      </p:sp>
      <p:sp>
        <p:nvSpPr>
          <p:cNvPr id="3" name="Text Placeholder 2">
            <a:extLst>
              <a:ext uri="{FF2B5EF4-FFF2-40B4-BE49-F238E27FC236}">
                <a16:creationId xmlns:a16="http://schemas.microsoft.com/office/drawing/2014/main" id="{C33FC260-48D1-4607-9B82-D2CD2E577DB2}"/>
              </a:ext>
            </a:extLst>
          </p:cNvPr>
          <p:cNvSpPr>
            <a:spLocks noGrp="1"/>
          </p:cNvSpPr>
          <p:nvPr>
            <p:ph type="body" idx="1"/>
          </p:nvPr>
        </p:nvSpPr>
        <p:spPr>
          <a:xfrm>
            <a:off x="623888" y="3962931"/>
            <a:ext cx="7886700" cy="2302402"/>
          </a:xfrm>
        </p:spPr>
        <p:txBody>
          <a:bodyPr>
            <a:normAutofit fontScale="62500" lnSpcReduction="20000"/>
          </a:bodyPr>
          <a:lstStyle/>
          <a:p>
            <a:r>
              <a:rPr lang="en-US" dirty="0"/>
              <a:t>Aims: </a:t>
            </a:r>
          </a:p>
          <a:p>
            <a:pPr marL="342900" indent="-342900">
              <a:buFont typeface="Arial" panose="020B0604020202020204" pitchFamily="34" charset="0"/>
              <a:buChar char="•"/>
            </a:pPr>
            <a:r>
              <a:rPr lang="en-US" dirty="0"/>
              <a:t>To upgrade right hand sides of Mph life cycle sub-model downloaded from IRT</a:t>
            </a:r>
          </a:p>
          <a:p>
            <a:pPr marL="342900" indent="-342900">
              <a:buFont typeface="Arial" panose="020B0604020202020204" pitchFamily="34" charset="0"/>
              <a:buChar char="•"/>
            </a:pPr>
            <a:r>
              <a:rPr lang="en-US" dirty="0"/>
              <a:t>Estimation of values of static cytokines (</a:t>
            </a:r>
            <a:r>
              <a:rPr lang="en-US" dirty="0" err="1"/>
              <a:t>GMCSF_ts</a:t>
            </a:r>
            <a:r>
              <a:rPr lang="en-US" dirty="0"/>
              <a:t>, </a:t>
            </a:r>
            <a:r>
              <a:rPr lang="en-US" dirty="0" err="1"/>
              <a:t>GMCSF_pl</a:t>
            </a:r>
            <a:r>
              <a:rPr lang="en-US" dirty="0"/>
              <a:t>, </a:t>
            </a:r>
            <a:r>
              <a:rPr lang="en-US" dirty="0" err="1"/>
              <a:t>IFNg_ts</a:t>
            </a:r>
            <a:r>
              <a:rPr lang="en-US" dirty="0"/>
              <a:t>, IL4_ts, IL4_ln, CCL22_ts, CCL22_ln, IL13_ts) on the basis of </a:t>
            </a:r>
            <a:r>
              <a:rPr lang="en-US" dirty="0" err="1"/>
              <a:t>Cytocon</a:t>
            </a:r>
            <a:r>
              <a:rPr lang="en-US" dirty="0"/>
              <a:t> DB and implementation them into the model</a:t>
            </a:r>
          </a:p>
          <a:p>
            <a:pPr marL="342900" indent="-342900">
              <a:buFont typeface="Arial" panose="020B0604020202020204" pitchFamily="34" charset="0"/>
              <a:buChar char="•"/>
            </a:pPr>
            <a:r>
              <a:rPr lang="en-US" dirty="0"/>
              <a:t>Initial estimation of values of cell components of Mph sub-model (</a:t>
            </a:r>
            <a:r>
              <a:rPr lang="en-US" dirty="0" err="1"/>
              <a:t>PBM_ts</a:t>
            </a:r>
            <a:r>
              <a:rPr lang="en-US" dirty="0"/>
              <a:t>, </a:t>
            </a:r>
            <a:r>
              <a:rPr lang="en-US" dirty="0" err="1"/>
              <a:t>iMph_ts</a:t>
            </a:r>
            <a:r>
              <a:rPr lang="en-US" dirty="0"/>
              <a:t>, M1_ts, M2_ts) for HC, COVID19 and  NSCLC patients on the basis of </a:t>
            </a:r>
            <a:r>
              <a:rPr lang="en-US" dirty="0" err="1"/>
              <a:t>Cytocon</a:t>
            </a:r>
            <a:r>
              <a:rPr lang="en-US" dirty="0"/>
              <a:t> DB and implementation them into the model; preparation of data file for </a:t>
            </a:r>
            <a:r>
              <a:rPr lang="en-US" dirty="0" err="1"/>
              <a:t>DBSolve</a:t>
            </a:r>
            <a:endParaRPr lang="en-US" dirty="0"/>
          </a:p>
          <a:p>
            <a:pPr marL="342900" indent="-342900">
              <a:buFont typeface="Arial" panose="020B0604020202020204" pitchFamily="34" charset="0"/>
              <a:buChar char="•"/>
            </a:pPr>
            <a:r>
              <a:rPr lang="en-US" dirty="0"/>
              <a:t>Initial fitting of cell components of Mph sub-model (</a:t>
            </a:r>
            <a:r>
              <a:rPr lang="en-US" dirty="0" err="1"/>
              <a:t>PBM_ts</a:t>
            </a:r>
            <a:r>
              <a:rPr lang="en-US" dirty="0"/>
              <a:t>, </a:t>
            </a:r>
            <a:r>
              <a:rPr lang="en-US" dirty="0" err="1"/>
              <a:t>iMph_ts</a:t>
            </a:r>
            <a:r>
              <a:rPr lang="en-US" dirty="0"/>
              <a:t>, M1_ts, M2_ts)</a:t>
            </a:r>
          </a:p>
        </p:txBody>
      </p:sp>
      <p:sp>
        <p:nvSpPr>
          <p:cNvPr id="4" name="Slide Number Placeholder 3">
            <a:extLst>
              <a:ext uri="{FF2B5EF4-FFF2-40B4-BE49-F238E27FC236}">
                <a16:creationId xmlns:a16="http://schemas.microsoft.com/office/drawing/2014/main" id="{B5E3C9EE-DEA7-4EF1-8145-1DF3D9BCBA61}"/>
              </a:ext>
            </a:extLst>
          </p:cNvPr>
          <p:cNvSpPr>
            <a:spLocks noGrp="1"/>
          </p:cNvSpPr>
          <p:nvPr>
            <p:ph type="sldNum" sz="quarter" idx="12"/>
          </p:nvPr>
        </p:nvSpPr>
        <p:spPr/>
        <p:txBody>
          <a:bodyPr/>
          <a:lstStyle/>
          <a:p>
            <a:fld id="{8D0E1ED9-1B5C-4060-9004-48CB920062D4}" type="slidenum">
              <a:rPr lang="ru-RU" smtClean="0"/>
              <a:pPr/>
              <a:t>13</a:t>
            </a:fld>
            <a:endParaRPr lang="ru-RU"/>
          </a:p>
        </p:txBody>
      </p:sp>
    </p:spTree>
    <p:extLst>
      <p:ext uri="{BB962C8B-B14F-4D97-AF65-F5344CB8AC3E}">
        <p14:creationId xmlns:p14="http://schemas.microsoft.com/office/powerpoint/2010/main" val="1408753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Mph sub-model scheme: updated version</a:t>
            </a:r>
            <a:endParaRPr lang="ru-RU" dirty="0"/>
          </a:p>
        </p:txBody>
      </p:sp>
      <p:sp>
        <p:nvSpPr>
          <p:cNvPr id="3" name="Номер слайда 2"/>
          <p:cNvSpPr>
            <a:spLocks noGrp="1"/>
          </p:cNvSpPr>
          <p:nvPr>
            <p:ph type="sldNum" sz="quarter" idx="12"/>
          </p:nvPr>
        </p:nvSpPr>
        <p:spPr/>
        <p:txBody>
          <a:bodyPr/>
          <a:lstStyle/>
          <a:p>
            <a:fld id="{8D0E1ED9-1B5C-4060-9004-48CB920062D4}" type="slidenum">
              <a:rPr lang="ru-RU" smtClean="0"/>
              <a:pPr/>
              <a:t>14</a:t>
            </a:fld>
            <a:endParaRPr lang="ru-RU"/>
          </a:p>
        </p:txBody>
      </p:sp>
      <p:grpSp>
        <p:nvGrpSpPr>
          <p:cNvPr id="77" name="Group 76">
            <a:extLst>
              <a:ext uri="{FF2B5EF4-FFF2-40B4-BE49-F238E27FC236}">
                <a16:creationId xmlns:a16="http://schemas.microsoft.com/office/drawing/2014/main" id="{BCF375DC-E102-4BA8-8400-4FD8993173C0}"/>
              </a:ext>
            </a:extLst>
          </p:cNvPr>
          <p:cNvGrpSpPr/>
          <p:nvPr/>
        </p:nvGrpSpPr>
        <p:grpSpPr>
          <a:xfrm>
            <a:off x="483437" y="936347"/>
            <a:ext cx="7831697" cy="4698282"/>
            <a:chOff x="407234" y="1291946"/>
            <a:chExt cx="7831697" cy="4698282"/>
          </a:xfrm>
        </p:grpSpPr>
        <p:sp>
          <p:nvSpPr>
            <p:cNvPr id="4" name="Rectangle: Rounded Corners 3">
              <a:extLst>
                <a:ext uri="{FF2B5EF4-FFF2-40B4-BE49-F238E27FC236}">
                  <a16:creationId xmlns:a16="http://schemas.microsoft.com/office/drawing/2014/main" id="{735B56D0-68FB-4DBA-B0F4-E1520AA94F2C}"/>
                </a:ext>
              </a:extLst>
            </p:cNvPr>
            <p:cNvSpPr/>
            <p:nvPr/>
          </p:nvSpPr>
          <p:spPr>
            <a:xfrm>
              <a:off x="412519" y="1291946"/>
              <a:ext cx="1257661" cy="3438674"/>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Rounded Corners 6">
              <a:extLst>
                <a:ext uri="{FF2B5EF4-FFF2-40B4-BE49-F238E27FC236}">
                  <a16:creationId xmlns:a16="http://schemas.microsoft.com/office/drawing/2014/main" id="{669C8938-C679-4EC8-88A7-86F6087B2055}"/>
                </a:ext>
              </a:extLst>
            </p:cNvPr>
            <p:cNvSpPr/>
            <p:nvPr/>
          </p:nvSpPr>
          <p:spPr>
            <a:xfrm>
              <a:off x="1740576" y="1291946"/>
              <a:ext cx="6498355" cy="343867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Rounded Corners 7">
              <a:extLst>
                <a:ext uri="{FF2B5EF4-FFF2-40B4-BE49-F238E27FC236}">
                  <a16:creationId xmlns:a16="http://schemas.microsoft.com/office/drawing/2014/main" id="{A878E9FC-3206-47C0-9C47-09BC9172F2D0}"/>
                </a:ext>
              </a:extLst>
            </p:cNvPr>
            <p:cNvSpPr/>
            <p:nvPr/>
          </p:nvSpPr>
          <p:spPr>
            <a:xfrm>
              <a:off x="1740575" y="4799046"/>
              <a:ext cx="6498355" cy="1191182"/>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a:extLst>
                <a:ext uri="{FF2B5EF4-FFF2-40B4-BE49-F238E27FC236}">
                  <a16:creationId xmlns:a16="http://schemas.microsoft.com/office/drawing/2014/main" id="{DF969D9E-3C93-4AAF-9B9E-976897CA3285}"/>
                </a:ext>
              </a:extLst>
            </p:cNvPr>
            <p:cNvSpPr txBox="1"/>
            <p:nvPr/>
          </p:nvSpPr>
          <p:spPr>
            <a:xfrm>
              <a:off x="4721293" y="5066522"/>
              <a:ext cx="659155" cy="369332"/>
            </a:xfrm>
            <a:prstGeom prst="rect">
              <a:avLst/>
            </a:prstGeom>
            <a:noFill/>
          </p:spPr>
          <p:txBody>
            <a:bodyPr wrap="none" rtlCol="0">
              <a:spAutoFit/>
            </a:bodyPr>
            <a:lstStyle/>
            <a:p>
              <a:r>
                <a:rPr lang="en-US" dirty="0"/>
                <a:t>PBM</a:t>
              </a:r>
              <a:endParaRPr lang="ru-RU" dirty="0"/>
            </a:p>
          </p:txBody>
        </p:sp>
        <p:cxnSp>
          <p:nvCxnSpPr>
            <p:cNvPr id="9" name="Straight Arrow Connector 8">
              <a:extLst>
                <a:ext uri="{FF2B5EF4-FFF2-40B4-BE49-F238E27FC236}">
                  <a16:creationId xmlns:a16="http://schemas.microsoft.com/office/drawing/2014/main" id="{7759B2BC-716C-4433-A201-EFD19754EC0E}"/>
                </a:ext>
              </a:extLst>
            </p:cNvPr>
            <p:cNvCxnSpPr>
              <a:cxnSpLocks/>
            </p:cNvCxnSpPr>
            <p:nvPr/>
          </p:nvCxnSpPr>
          <p:spPr>
            <a:xfrm>
              <a:off x="4245436" y="5243803"/>
              <a:ext cx="5225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3B4008C-69D1-472D-9DAD-C4892DF53EB8}"/>
                </a:ext>
              </a:extLst>
            </p:cNvPr>
            <p:cNvCxnSpPr/>
            <p:nvPr/>
          </p:nvCxnSpPr>
          <p:spPr>
            <a:xfrm>
              <a:off x="5340225" y="5256240"/>
              <a:ext cx="5225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1338809-AF3E-4DAB-BBAC-94CF380E97FA}"/>
                </a:ext>
              </a:extLst>
            </p:cNvPr>
            <p:cNvSpPr txBox="1"/>
            <p:nvPr/>
          </p:nvSpPr>
          <p:spPr>
            <a:xfrm>
              <a:off x="4724401" y="3837985"/>
              <a:ext cx="659155" cy="369332"/>
            </a:xfrm>
            <a:prstGeom prst="rect">
              <a:avLst/>
            </a:prstGeom>
            <a:noFill/>
          </p:spPr>
          <p:txBody>
            <a:bodyPr wrap="none" rtlCol="0">
              <a:spAutoFit/>
            </a:bodyPr>
            <a:lstStyle/>
            <a:p>
              <a:r>
                <a:rPr lang="en-US" dirty="0"/>
                <a:t>PBM</a:t>
              </a:r>
              <a:endParaRPr lang="ru-RU" dirty="0"/>
            </a:p>
          </p:txBody>
        </p:sp>
        <p:sp>
          <p:nvSpPr>
            <p:cNvPr id="15" name="TextBox 14">
              <a:extLst>
                <a:ext uri="{FF2B5EF4-FFF2-40B4-BE49-F238E27FC236}">
                  <a16:creationId xmlns:a16="http://schemas.microsoft.com/office/drawing/2014/main" id="{9DACB640-36FE-4794-9707-BD47D042DB05}"/>
                </a:ext>
              </a:extLst>
            </p:cNvPr>
            <p:cNvSpPr txBox="1"/>
            <p:nvPr/>
          </p:nvSpPr>
          <p:spPr>
            <a:xfrm>
              <a:off x="4727513" y="2777402"/>
              <a:ext cx="703334" cy="369332"/>
            </a:xfrm>
            <a:prstGeom prst="rect">
              <a:avLst/>
            </a:prstGeom>
            <a:noFill/>
          </p:spPr>
          <p:txBody>
            <a:bodyPr wrap="none" rtlCol="0">
              <a:spAutoFit/>
            </a:bodyPr>
            <a:lstStyle/>
            <a:p>
              <a:r>
                <a:rPr lang="en-US" dirty="0" err="1"/>
                <a:t>iMph</a:t>
              </a:r>
              <a:endParaRPr lang="ru-RU" dirty="0"/>
            </a:p>
          </p:txBody>
        </p:sp>
        <p:sp>
          <p:nvSpPr>
            <p:cNvPr id="16" name="TextBox 15">
              <a:extLst>
                <a:ext uri="{FF2B5EF4-FFF2-40B4-BE49-F238E27FC236}">
                  <a16:creationId xmlns:a16="http://schemas.microsoft.com/office/drawing/2014/main" id="{0491517B-B0C4-46DE-B7D7-1C1CD5D414CA}"/>
                </a:ext>
              </a:extLst>
            </p:cNvPr>
            <p:cNvSpPr txBox="1"/>
            <p:nvPr/>
          </p:nvSpPr>
          <p:spPr>
            <a:xfrm>
              <a:off x="6232125" y="1545764"/>
              <a:ext cx="508473" cy="369332"/>
            </a:xfrm>
            <a:prstGeom prst="rect">
              <a:avLst/>
            </a:prstGeom>
            <a:noFill/>
          </p:spPr>
          <p:txBody>
            <a:bodyPr wrap="none" rtlCol="0">
              <a:spAutoFit/>
            </a:bodyPr>
            <a:lstStyle/>
            <a:p>
              <a:r>
                <a:rPr lang="en-US" dirty="0"/>
                <a:t>M2</a:t>
              </a:r>
              <a:endParaRPr lang="ru-RU" dirty="0"/>
            </a:p>
          </p:txBody>
        </p:sp>
        <p:sp>
          <p:nvSpPr>
            <p:cNvPr id="17" name="TextBox 16">
              <a:extLst>
                <a:ext uri="{FF2B5EF4-FFF2-40B4-BE49-F238E27FC236}">
                  <a16:creationId xmlns:a16="http://schemas.microsoft.com/office/drawing/2014/main" id="{EC91AE62-195F-49F9-B267-115CF30DB459}"/>
                </a:ext>
              </a:extLst>
            </p:cNvPr>
            <p:cNvSpPr txBox="1"/>
            <p:nvPr/>
          </p:nvSpPr>
          <p:spPr>
            <a:xfrm>
              <a:off x="3305427" y="1548873"/>
              <a:ext cx="487634" cy="369332"/>
            </a:xfrm>
            <a:prstGeom prst="rect">
              <a:avLst/>
            </a:prstGeom>
            <a:noFill/>
          </p:spPr>
          <p:txBody>
            <a:bodyPr wrap="none" rtlCol="0">
              <a:spAutoFit/>
            </a:bodyPr>
            <a:lstStyle/>
            <a:p>
              <a:r>
                <a:rPr lang="en-US" dirty="0"/>
                <a:t>M1</a:t>
              </a:r>
              <a:endParaRPr lang="ru-RU" dirty="0"/>
            </a:p>
          </p:txBody>
        </p:sp>
        <p:cxnSp>
          <p:nvCxnSpPr>
            <p:cNvPr id="18" name="Straight Arrow Connector 17">
              <a:extLst>
                <a:ext uri="{FF2B5EF4-FFF2-40B4-BE49-F238E27FC236}">
                  <a16:creationId xmlns:a16="http://schemas.microsoft.com/office/drawing/2014/main" id="{6CAB5257-5670-4A7C-9104-A9E0E3A2BACD}"/>
                </a:ext>
              </a:extLst>
            </p:cNvPr>
            <p:cNvCxnSpPr>
              <a:cxnSpLocks/>
            </p:cNvCxnSpPr>
            <p:nvPr/>
          </p:nvCxnSpPr>
          <p:spPr>
            <a:xfrm flipV="1">
              <a:off x="5044756" y="4207317"/>
              <a:ext cx="0" cy="8164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74EDCD9-7D3B-40D9-BCBA-6C8B56F0F3CC}"/>
                </a:ext>
              </a:extLst>
            </p:cNvPr>
            <p:cNvCxnSpPr>
              <a:cxnSpLocks/>
            </p:cNvCxnSpPr>
            <p:nvPr/>
          </p:nvCxnSpPr>
          <p:spPr>
            <a:xfrm flipV="1">
              <a:off x="5047868" y="3191068"/>
              <a:ext cx="0" cy="6041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70FC4E1-C9A5-4F5C-8818-6136FAA8ACD5}"/>
                </a:ext>
              </a:extLst>
            </p:cNvPr>
            <p:cNvCxnSpPr>
              <a:cxnSpLocks/>
            </p:cNvCxnSpPr>
            <p:nvPr/>
          </p:nvCxnSpPr>
          <p:spPr>
            <a:xfrm flipV="1">
              <a:off x="5380448" y="1915096"/>
              <a:ext cx="936376" cy="9937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AF01E43-3567-4FC2-A718-6F240B236D9C}"/>
                </a:ext>
              </a:extLst>
            </p:cNvPr>
            <p:cNvCxnSpPr>
              <a:cxnSpLocks/>
            </p:cNvCxnSpPr>
            <p:nvPr/>
          </p:nvCxnSpPr>
          <p:spPr>
            <a:xfrm flipH="1" flipV="1">
              <a:off x="3797357" y="1927537"/>
              <a:ext cx="936376" cy="9937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AFA583A-2D51-4EF2-BE99-6CAE244C7B28}"/>
                </a:ext>
              </a:extLst>
            </p:cNvPr>
            <p:cNvCxnSpPr>
              <a:cxnSpLocks/>
            </p:cNvCxnSpPr>
            <p:nvPr/>
          </p:nvCxnSpPr>
          <p:spPr>
            <a:xfrm flipV="1">
              <a:off x="3793061" y="5382375"/>
              <a:ext cx="582474" cy="128789"/>
            </a:xfrm>
            <a:prstGeom prst="line">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6A796F47-3B59-4C48-84A2-8C80B80DB867}"/>
                </a:ext>
              </a:extLst>
            </p:cNvPr>
            <p:cNvPicPr>
              <a:picLocks noChangeAspect="1"/>
            </p:cNvPicPr>
            <p:nvPr/>
          </p:nvPicPr>
          <p:blipFill>
            <a:blip r:embed="rId3"/>
            <a:stretch>
              <a:fillRect/>
            </a:stretch>
          </p:blipFill>
          <p:spPr>
            <a:xfrm>
              <a:off x="4286124" y="5213494"/>
              <a:ext cx="300328" cy="352559"/>
            </a:xfrm>
            <a:prstGeom prst="rect">
              <a:avLst/>
            </a:prstGeom>
          </p:spPr>
        </p:pic>
        <p:sp>
          <p:nvSpPr>
            <p:cNvPr id="28" name="TextBox 27">
              <a:extLst>
                <a:ext uri="{FF2B5EF4-FFF2-40B4-BE49-F238E27FC236}">
                  <a16:creationId xmlns:a16="http://schemas.microsoft.com/office/drawing/2014/main" id="{65E91C40-80BB-4F8D-8084-46E9A19BD2A2}"/>
                </a:ext>
              </a:extLst>
            </p:cNvPr>
            <p:cNvSpPr txBox="1"/>
            <p:nvPr/>
          </p:nvSpPr>
          <p:spPr>
            <a:xfrm>
              <a:off x="3265716" y="5533047"/>
              <a:ext cx="923651" cy="276999"/>
            </a:xfrm>
            <a:prstGeom prst="rect">
              <a:avLst/>
            </a:prstGeom>
            <a:noFill/>
            <a:ln>
              <a:solidFill>
                <a:srgbClr val="00B050"/>
              </a:solidFill>
            </a:ln>
          </p:spPr>
          <p:txBody>
            <a:bodyPr wrap="none" rtlCol="0">
              <a:spAutoFit/>
            </a:bodyPr>
            <a:lstStyle/>
            <a:p>
              <a:r>
                <a:rPr lang="en-US" sz="1200" i="1" dirty="0" err="1"/>
                <a:t>GMCSF_pl</a:t>
              </a:r>
              <a:endParaRPr lang="ru-RU" sz="1200" i="1" dirty="0"/>
            </a:p>
          </p:txBody>
        </p:sp>
        <p:cxnSp>
          <p:nvCxnSpPr>
            <p:cNvPr id="29" name="Straight Arrow Connector 28">
              <a:extLst>
                <a:ext uri="{FF2B5EF4-FFF2-40B4-BE49-F238E27FC236}">
                  <a16:creationId xmlns:a16="http://schemas.microsoft.com/office/drawing/2014/main" id="{4604ABBA-1AE4-4FA3-8A71-5A8BA36A128F}"/>
                </a:ext>
              </a:extLst>
            </p:cNvPr>
            <p:cNvCxnSpPr>
              <a:cxnSpLocks/>
            </p:cNvCxnSpPr>
            <p:nvPr/>
          </p:nvCxnSpPr>
          <p:spPr>
            <a:xfrm>
              <a:off x="5032320" y="5407861"/>
              <a:ext cx="0" cy="374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F32C065-E196-448C-BC9E-ADF06D663A68}"/>
                </a:ext>
              </a:extLst>
            </p:cNvPr>
            <p:cNvSpPr txBox="1"/>
            <p:nvPr/>
          </p:nvSpPr>
          <p:spPr>
            <a:xfrm>
              <a:off x="2643673" y="4211212"/>
              <a:ext cx="1697003" cy="461665"/>
            </a:xfrm>
            <a:prstGeom prst="rect">
              <a:avLst/>
            </a:prstGeom>
            <a:noFill/>
            <a:ln>
              <a:solidFill>
                <a:srgbClr val="00B050"/>
              </a:solidFill>
            </a:ln>
          </p:spPr>
          <p:txBody>
            <a:bodyPr wrap="none" rtlCol="0">
              <a:spAutoFit/>
            </a:bodyPr>
            <a:lstStyle/>
            <a:p>
              <a:r>
                <a:rPr lang="en-US" sz="1200" i="1" dirty="0"/>
                <a:t>CCL2_ts, CXCL10_ts, </a:t>
              </a:r>
            </a:p>
            <a:p>
              <a:r>
                <a:rPr lang="en-US" sz="1200" i="1" dirty="0" err="1"/>
                <a:t>TGFb_ts</a:t>
              </a:r>
              <a:endParaRPr lang="ru-RU" sz="1200" i="1" dirty="0"/>
            </a:p>
          </p:txBody>
        </p:sp>
        <p:cxnSp>
          <p:nvCxnSpPr>
            <p:cNvPr id="32" name="Straight Connector 31">
              <a:extLst>
                <a:ext uri="{FF2B5EF4-FFF2-40B4-BE49-F238E27FC236}">
                  <a16:creationId xmlns:a16="http://schemas.microsoft.com/office/drawing/2014/main" id="{1BABCBFD-113D-43BB-945D-32A37A894F2C}"/>
                </a:ext>
              </a:extLst>
            </p:cNvPr>
            <p:cNvCxnSpPr>
              <a:cxnSpLocks/>
            </p:cNvCxnSpPr>
            <p:nvPr/>
          </p:nvCxnSpPr>
          <p:spPr>
            <a:xfrm>
              <a:off x="4351620" y="4460843"/>
              <a:ext cx="495872" cy="0"/>
            </a:xfrm>
            <a:prstGeom prst="line">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CA2363F6-D1A2-4488-A94D-B047FD160C05}"/>
                </a:ext>
              </a:extLst>
            </p:cNvPr>
            <p:cNvPicPr>
              <a:picLocks noChangeAspect="1"/>
            </p:cNvPicPr>
            <p:nvPr/>
          </p:nvPicPr>
          <p:blipFill>
            <a:blip r:embed="rId3"/>
            <a:stretch>
              <a:fillRect/>
            </a:stretch>
          </p:blipFill>
          <p:spPr>
            <a:xfrm>
              <a:off x="4781875" y="4310927"/>
              <a:ext cx="300328" cy="352559"/>
            </a:xfrm>
            <a:prstGeom prst="rect">
              <a:avLst/>
            </a:prstGeom>
          </p:spPr>
        </p:pic>
        <p:sp>
          <p:nvSpPr>
            <p:cNvPr id="38" name="TextBox 37">
              <a:extLst>
                <a:ext uri="{FF2B5EF4-FFF2-40B4-BE49-F238E27FC236}">
                  <a16:creationId xmlns:a16="http://schemas.microsoft.com/office/drawing/2014/main" id="{8D32B355-B408-49C0-B0B6-EE951560F107}"/>
                </a:ext>
              </a:extLst>
            </p:cNvPr>
            <p:cNvSpPr txBox="1"/>
            <p:nvPr/>
          </p:nvSpPr>
          <p:spPr>
            <a:xfrm>
              <a:off x="3423846" y="3428713"/>
              <a:ext cx="910827" cy="276999"/>
            </a:xfrm>
            <a:prstGeom prst="rect">
              <a:avLst/>
            </a:prstGeom>
            <a:noFill/>
            <a:ln>
              <a:solidFill>
                <a:srgbClr val="00B050"/>
              </a:solidFill>
            </a:ln>
          </p:spPr>
          <p:txBody>
            <a:bodyPr wrap="none" rtlCol="0">
              <a:spAutoFit/>
            </a:bodyPr>
            <a:lstStyle/>
            <a:p>
              <a:r>
                <a:rPr lang="en-US" sz="1200" i="1" dirty="0" err="1"/>
                <a:t>GMCSF_ts</a:t>
              </a:r>
              <a:endParaRPr lang="ru-RU" sz="1200" i="1" dirty="0"/>
            </a:p>
          </p:txBody>
        </p:sp>
        <p:cxnSp>
          <p:nvCxnSpPr>
            <p:cNvPr id="39" name="Straight Connector 38">
              <a:extLst>
                <a:ext uri="{FF2B5EF4-FFF2-40B4-BE49-F238E27FC236}">
                  <a16:creationId xmlns:a16="http://schemas.microsoft.com/office/drawing/2014/main" id="{2EB1FD32-31CA-4189-AC8E-F7832E26A0F2}"/>
                </a:ext>
              </a:extLst>
            </p:cNvPr>
            <p:cNvCxnSpPr>
              <a:cxnSpLocks/>
            </p:cNvCxnSpPr>
            <p:nvPr/>
          </p:nvCxnSpPr>
          <p:spPr>
            <a:xfrm>
              <a:off x="4351612" y="3575751"/>
              <a:ext cx="495872" cy="0"/>
            </a:xfrm>
            <a:prstGeom prst="line">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77E01027-7B11-4E36-8F37-C3A166859BA2}"/>
                </a:ext>
              </a:extLst>
            </p:cNvPr>
            <p:cNvPicPr>
              <a:picLocks noChangeAspect="1"/>
            </p:cNvPicPr>
            <p:nvPr/>
          </p:nvPicPr>
          <p:blipFill>
            <a:blip r:embed="rId3"/>
            <a:stretch>
              <a:fillRect/>
            </a:stretch>
          </p:blipFill>
          <p:spPr>
            <a:xfrm>
              <a:off x="4781867" y="3425835"/>
              <a:ext cx="300328" cy="352559"/>
            </a:xfrm>
            <a:prstGeom prst="rect">
              <a:avLst/>
            </a:prstGeom>
          </p:spPr>
        </p:pic>
        <p:sp>
          <p:nvSpPr>
            <p:cNvPr id="42" name="Freeform: Shape 41">
              <a:extLst>
                <a:ext uri="{FF2B5EF4-FFF2-40B4-BE49-F238E27FC236}">
                  <a16:creationId xmlns:a16="http://schemas.microsoft.com/office/drawing/2014/main" id="{DE7D861B-593E-440E-9DC8-1B901E6DE35F}"/>
                </a:ext>
              </a:extLst>
            </p:cNvPr>
            <p:cNvSpPr/>
            <p:nvPr/>
          </p:nvSpPr>
          <p:spPr>
            <a:xfrm>
              <a:off x="4932031" y="2616735"/>
              <a:ext cx="300326" cy="247763"/>
            </a:xfrm>
            <a:custGeom>
              <a:avLst/>
              <a:gdLst>
                <a:gd name="connsiteX0" fmla="*/ 210041 w 571694"/>
                <a:gd name="connsiteY0" fmla="*/ 379779 h 392408"/>
                <a:gd name="connsiteX1" fmla="*/ 16611 w 571694"/>
                <a:gd name="connsiteY1" fmla="*/ 297717 h 392408"/>
                <a:gd name="connsiteX2" fmla="*/ 34195 w 571694"/>
                <a:gd name="connsiteY2" fmla="*/ 104286 h 392408"/>
                <a:gd name="connsiteX3" fmla="*/ 227626 w 571694"/>
                <a:gd name="connsiteY3" fmla="*/ 4640 h 392408"/>
                <a:gd name="connsiteX4" fmla="*/ 415195 w 571694"/>
                <a:gd name="connsiteY4" fmla="*/ 33948 h 392408"/>
                <a:gd name="connsiteX5" fmla="*/ 567595 w 571694"/>
                <a:gd name="connsiteY5" fmla="*/ 186348 h 392408"/>
                <a:gd name="connsiteX6" fmla="*/ 514841 w 571694"/>
                <a:gd name="connsiteY6" fmla="*/ 315302 h 392408"/>
                <a:gd name="connsiteX7" fmla="*/ 374164 w 571694"/>
                <a:gd name="connsiteY7" fmla="*/ 385640 h 392408"/>
                <a:gd name="connsiteX8" fmla="*/ 380026 w 571694"/>
                <a:gd name="connsiteY8" fmla="*/ 385640 h 392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694" h="392408">
                  <a:moveTo>
                    <a:pt x="210041" y="379779"/>
                  </a:moveTo>
                  <a:cubicBezTo>
                    <a:pt x="127980" y="361705"/>
                    <a:pt x="45919" y="343632"/>
                    <a:pt x="16611" y="297717"/>
                  </a:cubicBezTo>
                  <a:cubicBezTo>
                    <a:pt x="-12697" y="251802"/>
                    <a:pt x="-974" y="153132"/>
                    <a:pt x="34195" y="104286"/>
                  </a:cubicBezTo>
                  <a:cubicBezTo>
                    <a:pt x="69364" y="55440"/>
                    <a:pt x="164126" y="16363"/>
                    <a:pt x="227626" y="4640"/>
                  </a:cubicBezTo>
                  <a:cubicBezTo>
                    <a:pt x="291126" y="-7083"/>
                    <a:pt x="358534" y="3663"/>
                    <a:pt x="415195" y="33948"/>
                  </a:cubicBezTo>
                  <a:cubicBezTo>
                    <a:pt x="471857" y="64233"/>
                    <a:pt x="550987" y="139456"/>
                    <a:pt x="567595" y="186348"/>
                  </a:cubicBezTo>
                  <a:cubicBezTo>
                    <a:pt x="584203" y="233240"/>
                    <a:pt x="547079" y="282087"/>
                    <a:pt x="514841" y="315302"/>
                  </a:cubicBezTo>
                  <a:cubicBezTo>
                    <a:pt x="482603" y="348517"/>
                    <a:pt x="374164" y="385640"/>
                    <a:pt x="374164" y="385640"/>
                  </a:cubicBezTo>
                  <a:cubicBezTo>
                    <a:pt x="351695" y="397363"/>
                    <a:pt x="365860" y="391501"/>
                    <a:pt x="380026" y="385640"/>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43" name="Straight Arrow Connector 42">
              <a:extLst>
                <a:ext uri="{FF2B5EF4-FFF2-40B4-BE49-F238E27FC236}">
                  <a16:creationId xmlns:a16="http://schemas.microsoft.com/office/drawing/2014/main" id="{54FADDC5-5D07-46E8-B2EE-5BEEDFC56B97}"/>
                </a:ext>
              </a:extLst>
            </p:cNvPr>
            <p:cNvCxnSpPr/>
            <p:nvPr/>
          </p:nvCxnSpPr>
          <p:spPr>
            <a:xfrm>
              <a:off x="5340225" y="4007733"/>
              <a:ext cx="5225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580833B-1DF8-47D9-AE4B-D072B6E09E27}"/>
                </a:ext>
              </a:extLst>
            </p:cNvPr>
            <p:cNvCxnSpPr/>
            <p:nvPr/>
          </p:nvCxnSpPr>
          <p:spPr>
            <a:xfrm>
              <a:off x="6723012" y="1727594"/>
              <a:ext cx="5225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13D4264-4A3A-499C-8370-01D299C7CF0E}"/>
                </a:ext>
              </a:extLst>
            </p:cNvPr>
            <p:cNvCxnSpPr>
              <a:cxnSpLocks/>
            </p:cNvCxnSpPr>
            <p:nvPr/>
          </p:nvCxnSpPr>
          <p:spPr>
            <a:xfrm flipH="1">
              <a:off x="2825625" y="1727594"/>
              <a:ext cx="5225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841E29E-4DB2-4B04-B10B-0A1236A3825A}"/>
                </a:ext>
              </a:extLst>
            </p:cNvPr>
            <p:cNvSpPr txBox="1"/>
            <p:nvPr/>
          </p:nvSpPr>
          <p:spPr>
            <a:xfrm>
              <a:off x="2316895" y="2288627"/>
              <a:ext cx="1225731" cy="276999"/>
            </a:xfrm>
            <a:prstGeom prst="rect">
              <a:avLst/>
            </a:prstGeom>
            <a:noFill/>
            <a:ln>
              <a:solidFill>
                <a:srgbClr val="00B050"/>
              </a:solidFill>
            </a:ln>
          </p:spPr>
          <p:txBody>
            <a:bodyPr wrap="square" rtlCol="0">
              <a:spAutoFit/>
            </a:bodyPr>
            <a:lstStyle/>
            <a:p>
              <a:r>
                <a:rPr lang="en-US" sz="1200" i="1" dirty="0" err="1"/>
                <a:t>Ag_ts</a:t>
              </a:r>
              <a:r>
                <a:rPr lang="en-US" sz="1200" i="1" dirty="0"/>
                <a:t>, </a:t>
              </a:r>
              <a:r>
                <a:rPr lang="en-US" sz="1200" i="1" dirty="0" err="1"/>
                <a:t>IFNg_ts</a:t>
              </a:r>
              <a:endParaRPr lang="ru-RU" sz="1200" i="1" dirty="0"/>
            </a:p>
          </p:txBody>
        </p:sp>
        <p:cxnSp>
          <p:nvCxnSpPr>
            <p:cNvPr id="47" name="Straight Connector 46">
              <a:extLst>
                <a:ext uri="{FF2B5EF4-FFF2-40B4-BE49-F238E27FC236}">
                  <a16:creationId xmlns:a16="http://schemas.microsoft.com/office/drawing/2014/main" id="{CB9D5853-46CA-4B03-8706-7BAD3048DA13}"/>
                </a:ext>
              </a:extLst>
            </p:cNvPr>
            <p:cNvCxnSpPr>
              <a:cxnSpLocks/>
            </p:cNvCxnSpPr>
            <p:nvPr/>
          </p:nvCxnSpPr>
          <p:spPr>
            <a:xfrm>
              <a:off x="3548589" y="2426885"/>
              <a:ext cx="495872" cy="0"/>
            </a:xfrm>
            <a:prstGeom prst="line">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p:pic>
          <p:nvPicPr>
            <p:cNvPr id="48" name="Picture 47">
              <a:extLst>
                <a:ext uri="{FF2B5EF4-FFF2-40B4-BE49-F238E27FC236}">
                  <a16:creationId xmlns:a16="http://schemas.microsoft.com/office/drawing/2014/main" id="{C3247416-B5CB-4354-B5AE-A6E09B1946AA}"/>
                </a:ext>
              </a:extLst>
            </p:cNvPr>
            <p:cNvPicPr>
              <a:picLocks noChangeAspect="1"/>
            </p:cNvPicPr>
            <p:nvPr/>
          </p:nvPicPr>
          <p:blipFill>
            <a:blip r:embed="rId3"/>
            <a:stretch>
              <a:fillRect/>
            </a:stretch>
          </p:blipFill>
          <p:spPr>
            <a:xfrm>
              <a:off x="3978844" y="2276969"/>
              <a:ext cx="300328" cy="352559"/>
            </a:xfrm>
            <a:prstGeom prst="rect">
              <a:avLst/>
            </a:prstGeom>
          </p:spPr>
        </p:pic>
        <p:sp>
          <p:nvSpPr>
            <p:cNvPr id="50" name="TextBox 49">
              <a:extLst>
                <a:ext uri="{FF2B5EF4-FFF2-40B4-BE49-F238E27FC236}">
                  <a16:creationId xmlns:a16="http://schemas.microsoft.com/office/drawing/2014/main" id="{2560CC53-3EE4-4B6C-865F-313709C29CB3}"/>
                </a:ext>
              </a:extLst>
            </p:cNvPr>
            <p:cNvSpPr txBox="1"/>
            <p:nvPr/>
          </p:nvSpPr>
          <p:spPr>
            <a:xfrm>
              <a:off x="2186359" y="2616862"/>
              <a:ext cx="1356261" cy="276999"/>
            </a:xfrm>
            <a:prstGeom prst="rect">
              <a:avLst/>
            </a:prstGeom>
            <a:noFill/>
            <a:ln>
              <a:solidFill>
                <a:srgbClr val="FF3300"/>
              </a:solidFill>
            </a:ln>
          </p:spPr>
          <p:txBody>
            <a:bodyPr wrap="square" rtlCol="0">
              <a:spAutoFit/>
            </a:bodyPr>
            <a:lstStyle/>
            <a:p>
              <a:r>
                <a:rPr lang="en-US" sz="1200" i="1" dirty="0"/>
                <a:t>IL10_ts, </a:t>
              </a:r>
              <a:r>
                <a:rPr lang="en-US" sz="1200" i="1" dirty="0" err="1"/>
                <a:t>TGFb_ts</a:t>
              </a:r>
              <a:endParaRPr lang="ru-RU" sz="1200" i="1" dirty="0"/>
            </a:p>
          </p:txBody>
        </p:sp>
        <p:cxnSp>
          <p:nvCxnSpPr>
            <p:cNvPr id="51" name="Straight Connector 50">
              <a:extLst>
                <a:ext uri="{FF2B5EF4-FFF2-40B4-BE49-F238E27FC236}">
                  <a16:creationId xmlns:a16="http://schemas.microsoft.com/office/drawing/2014/main" id="{0C0F4A2F-944A-44B4-BDCC-01298C604A7C}"/>
                </a:ext>
              </a:extLst>
            </p:cNvPr>
            <p:cNvCxnSpPr>
              <a:cxnSpLocks/>
            </p:cNvCxnSpPr>
            <p:nvPr/>
          </p:nvCxnSpPr>
          <p:spPr>
            <a:xfrm>
              <a:off x="3569136" y="2734970"/>
              <a:ext cx="753813" cy="0"/>
            </a:xfrm>
            <a:prstGeom prst="line">
              <a:avLst/>
            </a:prstGeom>
            <a:ln w="19050">
              <a:solidFill>
                <a:srgbClr val="FF3300"/>
              </a:solidFill>
              <a:prstDash val="dash"/>
            </a:ln>
          </p:spPr>
          <p:style>
            <a:lnRef idx="1">
              <a:schemeClr val="accent1"/>
            </a:lnRef>
            <a:fillRef idx="0">
              <a:schemeClr val="accent1"/>
            </a:fillRef>
            <a:effectRef idx="0">
              <a:schemeClr val="accent1"/>
            </a:effectRef>
            <a:fontRef idx="minor">
              <a:schemeClr val="tx1"/>
            </a:fontRef>
          </p:style>
        </p:cxnSp>
        <p:pic>
          <p:nvPicPr>
            <p:cNvPr id="53" name="Picture 52">
              <a:extLst>
                <a:ext uri="{FF2B5EF4-FFF2-40B4-BE49-F238E27FC236}">
                  <a16:creationId xmlns:a16="http://schemas.microsoft.com/office/drawing/2014/main" id="{DB81582B-B39E-4DC4-A42C-2938FBF4A97C}"/>
                </a:ext>
              </a:extLst>
            </p:cNvPr>
            <p:cNvPicPr>
              <a:picLocks noChangeAspect="1"/>
            </p:cNvPicPr>
            <p:nvPr/>
          </p:nvPicPr>
          <p:blipFill>
            <a:blip r:embed="rId4"/>
            <a:stretch>
              <a:fillRect/>
            </a:stretch>
          </p:blipFill>
          <p:spPr>
            <a:xfrm>
              <a:off x="4173543" y="2457641"/>
              <a:ext cx="483331" cy="624794"/>
            </a:xfrm>
            <a:prstGeom prst="rect">
              <a:avLst/>
            </a:prstGeom>
          </p:spPr>
        </p:pic>
        <p:sp>
          <p:nvSpPr>
            <p:cNvPr id="56" name="TextBox 55">
              <a:extLst>
                <a:ext uri="{FF2B5EF4-FFF2-40B4-BE49-F238E27FC236}">
                  <a16:creationId xmlns:a16="http://schemas.microsoft.com/office/drawing/2014/main" id="{9FE53D78-E284-4466-BA53-4883F2AEC232}"/>
                </a:ext>
              </a:extLst>
            </p:cNvPr>
            <p:cNvSpPr txBox="1"/>
            <p:nvPr/>
          </p:nvSpPr>
          <p:spPr>
            <a:xfrm>
              <a:off x="6658713" y="2288627"/>
              <a:ext cx="1356261" cy="461665"/>
            </a:xfrm>
            <a:prstGeom prst="rect">
              <a:avLst/>
            </a:prstGeom>
            <a:noFill/>
            <a:ln>
              <a:solidFill>
                <a:srgbClr val="00B050"/>
              </a:solidFill>
            </a:ln>
          </p:spPr>
          <p:txBody>
            <a:bodyPr wrap="square" rtlCol="0">
              <a:spAutoFit/>
            </a:bodyPr>
            <a:lstStyle/>
            <a:p>
              <a:r>
                <a:rPr lang="en-US" sz="1200" i="1" dirty="0"/>
                <a:t>Il4_ts, IL13_ts,</a:t>
              </a:r>
            </a:p>
            <a:p>
              <a:r>
                <a:rPr lang="en-US" sz="1200" i="1" dirty="0"/>
                <a:t>IL10_ts, </a:t>
              </a:r>
              <a:r>
                <a:rPr lang="en-US" sz="1200" i="1" dirty="0" err="1"/>
                <a:t>TGFb_ts</a:t>
              </a:r>
              <a:endParaRPr lang="ru-RU" sz="1200" i="1" dirty="0"/>
            </a:p>
          </p:txBody>
        </p:sp>
        <p:cxnSp>
          <p:nvCxnSpPr>
            <p:cNvPr id="57" name="Straight Connector 56">
              <a:extLst>
                <a:ext uri="{FF2B5EF4-FFF2-40B4-BE49-F238E27FC236}">
                  <a16:creationId xmlns:a16="http://schemas.microsoft.com/office/drawing/2014/main" id="{60C955F6-3319-433F-BE87-16B44806EFBF}"/>
                </a:ext>
              </a:extLst>
            </p:cNvPr>
            <p:cNvCxnSpPr>
              <a:cxnSpLocks/>
            </p:cNvCxnSpPr>
            <p:nvPr/>
          </p:nvCxnSpPr>
          <p:spPr>
            <a:xfrm flipV="1">
              <a:off x="5972908" y="2506456"/>
              <a:ext cx="674740" cy="13003"/>
            </a:xfrm>
            <a:prstGeom prst="line">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p:pic>
          <p:nvPicPr>
            <p:cNvPr id="59" name="Picture 58">
              <a:extLst>
                <a:ext uri="{FF2B5EF4-FFF2-40B4-BE49-F238E27FC236}">
                  <a16:creationId xmlns:a16="http://schemas.microsoft.com/office/drawing/2014/main" id="{2D9DC667-7D75-473B-A712-B5B2DDAD2130}"/>
                </a:ext>
              </a:extLst>
            </p:cNvPr>
            <p:cNvPicPr>
              <a:picLocks noChangeAspect="1"/>
            </p:cNvPicPr>
            <p:nvPr/>
          </p:nvPicPr>
          <p:blipFill>
            <a:blip r:embed="rId3"/>
            <a:stretch>
              <a:fillRect/>
            </a:stretch>
          </p:blipFill>
          <p:spPr>
            <a:xfrm>
              <a:off x="5728908" y="2382411"/>
              <a:ext cx="300328" cy="352559"/>
            </a:xfrm>
            <a:prstGeom prst="rect">
              <a:avLst/>
            </a:prstGeom>
          </p:spPr>
        </p:pic>
        <p:cxnSp>
          <p:nvCxnSpPr>
            <p:cNvPr id="60" name="Straight Arrow Connector 59">
              <a:extLst>
                <a:ext uri="{FF2B5EF4-FFF2-40B4-BE49-F238E27FC236}">
                  <a16:creationId xmlns:a16="http://schemas.microsoft.com/office/drawing/2014/main" id="{12F14683-E3F0-45CE-90DB-8A64CF7164A5}"/>
                </a:ext>
              </a:extLst>
            </p:cNvPr>
            <p:cNvCxnSpPr/>
            <p:nvPr/>
          </p:nvCxnSpPr>
          <p:spPr>
            <a:xfrm>
              <a:off x="5381251" y="2999547"/>
              <a:ext cx="5225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Rounded Corners 60">
              <a:extLst>
                <a:ext uri="{FF2B5EF4-FFF2-40B4-BE49-F238E27FC236}">
                  <a16:creationId xmlns:a16="http://schemas.microsoft.com/office/drawing/2014/main" id="{FFEE3E10-88F9-4830-BB9D-17AD19568D23}"/>
                </a:ext>
              </a:extLst>
            </p:cNvPr>
            <p:cNvSpPr/>
            <p:nvPr/>
          </p:nvSpPr>
          <p:spPr>
            <a:xfrm>
              <a:off x="407234" y="4800943"/>
              <a:ext cx="1257661" cy="1189285"/>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2" name="TextBox 61">
              <a:extLst>
                <a:ext uri="{FF2B5EF4-FFF2-40B4-BE49-F238E27FC236}">
                  <a16:creationId xmlns:a16="http://schemas.microsoft.com/office/drawing/2014/main" id="{8970ACEF-EBD7-4DA6-A57E-BBE6E80B590A}"/>
                </a:ext>
              </a:extLst>
            </p:cNvPr>
            <p:cNvSpPr txBox="1"/>
            <p:nvPr/>
          </p:nvSpPr>
          <p:spPr>
            <a:xfrm>
              <a:off x="5350211" y="5317608"/>
              <a:ext cx="584593" cy="129533"/>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cell death</a:t>
              </a:r>
              <a:endParaRPr lang="ru-RU" sz="700" b="1" dirty="0"/>
            </a:p>
          </p:txBody>
        </p:sp>
        <p:sp>
          <p:nvSpPr>
            <p:cNvPr id="63" name="TextBox 62">
              <a:extLst>
                <a:ext uri="{FF2B5EF4-FFF2-40B4-BE49-F238E27FC236}">
                  <a16:creationId xmlns:a16="http://schemas.microsoft.com/office/drawing/2014/main" id="{B6664D34-240C-4841-B3ED-EA7D86B6082E}"/>
                </a:ext>
              </a:extLst>
            </p:cNvPr>
            <p:cNvSpPr txBox="1"/>
            <p:nvPr/>
          </p:nvSpPr>
          <p:spPr>
            <a:xfrm>
              <a:off x="5350210" y="4130801"/>
              <a:ext cx="584593" cy="129533"/>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cell death</a:t>
              </a:r>
              <a:endParaRPr lang="ru-RU" sz="700" b="1" dirty="0"/>
            </a:p>
          </p:txBody>
        </p:sp>
        <p:sp>
          <p:nvSpPr>
            <p:cNvPr id="64" name="TextBox 63">
              <a:extLst>
                <a:ext uri="{FF2B5EF4-FFF2-40B4-BE49-F238E27FC236}">
                  <a16:creationId xmlns:a16="http://schemas.microsoft.com/office/drawing/2014/main" id="{518D78F8-49D9-4209-AB8E-3D3EB9CAFC2E}"/>
                </a:ext>
              </a:extLst>
            </p:cNvPr>
            <p:cNvSpPr txBox="1"/>
            <p:nvPr/>
          </p:nvSpPr>
          <p:spPr>
            <a:xfrm>
              <a:off x="5340225" y="3080572"/>
              <a:ext cx="584593" cy="129533"/>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cell death</a:t>
              </a:r>
              <a:endParaRPr lang="ru-RU" sz="700" b="1" dirty="0"/>
            </a:p>
          </p:txBody>
        </p:sp>
        <p:sp>
          <p:nvSpPr>
            <p:cNvPr id="65" name="TextBox 64">
              <a:extLst>
                <a:ext uri="{FF2B5EF4-FFF2-40B4-BE49-F238E27FC236}">
                  <a16:creationId xmlns:a16="http://schemas.microsoft.com/office/drawing/2014/main" id="{0A27C7A9-B08A-47C0-A07F-C6A3FEE83BA5}"/>
                </a:ext>
              </a:extLst>
            </p:cNvPr>
            <p:cNvSpPr txBox="1"/>
            <p:nvPr/>
          </p:nvSpPr>
          <p:spPr>
            <a:xfrm>
              <a:off x="6743096" y="1779892"/>
              <a:ext cx="584593" cy="129533"/>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cell death</a:t>
              </a:r>
              <a:endParaRPr lang="ru-RU" sz="700" b="1" dirty="0"/>
            </a:p>
          </p:txBody>
        </p:sp>
        <p:sp>
          <p:nvSpPr>
            <p:cNvPr id="66" name="TextBox 65">
              <a:extLst>
                <a:ext uri="{FF2B5EF4-FFF2-40B4-BE49-F238E27FC236}">
                  <a16:creationId xmlns:a16="http://schemas.microsoft.com/office/drawing/2014/main" id="{021C06D9-168C-4C11-9A0F-86F3AC15F65A}"/>
                </a:ext>
              </a:extLst>
            </p:cNvPr>
            <p:cNvSpPr txBox="1"/>
            <p:nvPr/>
          </p:nvSpPr>
          <p:spPr>
            <a:xfrm>
              <a:off x="2761697" y="1773277"/>
              <a:ext cx="584593" cy="129533"/>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cell death</a:t>
              </a:r>
              <a:endParaRPr lang="ru-RU" sz="700" b="1" dirty="0"/>
            </a:p>
          </p:txBody>
        </p:sp>
        <p:sp>
          <p:nvSpPr>
            <p:cNvPr id="67" name="TextBox 66">
              <a:extLst>
                <a:ext uri="{FF2B5EF4-FFF2-40B4-BE49-F238E27FC236}">
                  <a16:creationId xmlns:a16="http://schemas.microsoft.com/office/drawing/2014/main" id="{099257D8-18CF-4A78-B0B6-697A455115C9}"/>
                </a:ext>
              </a:extLst>
            </p:cNvPr>
            <p:cNvSpPr txBox="1"/>
            <p:nvPr/>
          </p:nvSpPr>
          <p:spPr>
            <a:xfrm>
              <a:off x="4839463" y="2411951"/>
              <a:ext cx="584593" cy="129533"/>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proliferation</a:t>
              </a:r>
              <a:endParaRPr lang="ru-RU" sz="700" b="1" dirty="0"/>
            </a:p>
          </p:txBody>
        </p:sp>
        <p:sp>
          <p:nvSpPr>
            <p:cNvPr id="68" name="TextBox 67">
              <a:extLst>
                <a:ext uri="{FF2B5EF4-FFF2-40B4-BE49-F238E27FC236}">
                  <a16:creationId xmlns:a16="http://schemas.microsoft.com/office/drawing/2014/main" id="{866BAFBD-B6F7-44B8-8A12-3DF431A53878}"/>
                </a:ext>
              </a:extLst>
            </p:cNvPr>
            <p:cNvSpPr txBox="1"/>
            <p:nvPr/>
          </p:nvSpPr>
          <p:spPr>
            <a:xfrm>
              <a:off x="5135662" y="4451623"/>
              <a:ext cx="584593" cy="237255"/>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migration to TISSUE</a:t>
              </a:r>
              <a:endParaRPr lang="ru-RU" sz="700" b="1" dirty="0"/>
            </a:p>
          </p:txBody>
        </p:sp>
        <p:sp>
          <p:nvSpPr>
            <p:cNvPr id="69" name="TextBox 68">
              <a:extLst>
                <a:ext uri="{FF2B5EF4-FFF2-40B4-BE49-F238E27FC236}">
                  <a16:creationId xmlns:a16="http://schemas.microsoft.com/office/drawing/2014/main" id="{B7E3BFAC-CB7D-408A-9710-B763CF46FEFD}"/>
                </a:ext>
              </a:extLst>
            </p:cNvPr>
            <p:cNvSpPr txBox="1"/>
            <p:nvPr/>
          </p:nvSpPr>
          <p:spPr>
            <a:xfrm>
              <a:off x="5110260" y="3503199"/>
              <a:ext cx="659155" cy="129533"/>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differentiation</a:t>
              </a:r>
              <a:endParaRPr lang="ru-RU" sz="700" b="1" dirty="0"/>
            </a:p>
          </p:txBody>
        </p:sp>
        <p:sp>
          <p:nvSpPr>
            <p:cNvPr id="70" name="TextBox 69">
              <a:extLst>
                <a:ext uri="{FF2B5EF4-FFF2-40B4-BE49-F238E27FC236}">
                  <a16:creationId xmlns:a16="http://schemas.microsoft.com/office/drawing/2014/main" id="{BE4F3B2E-1466-47CD-AD33-06517DE65D9E}"/>
                </a:ext>
              </a:extLst>
            </p:cNvPr>
            <p:cNvSpPr txBox="1"/>
            <p:nvPr/>
          </p:nvSpPr>
          <p:spPr>
            <a:xfrm>
              <a:off x="6151662" y="2097730"/>
              <a:ext cx="659155" cy="129533"/>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differentiation</a:t>
              </a:r>
              <a:endParaRPr lang="ru-RU" sz="700" b="1" dirty="0"/>
            </a:p>
          </p:txBody>
        </p:sp>
        <p:sp>
          <p:nvSpPr>
            <p:cNvPr id="71" name="TextBox 70">
              <a:extLst>
                <a:ext uri="{FF2B5EF4-FFF2-40B4-BE49-F238E27FC236}">
                  <a16:creationId xmlns:a16="http://schemas.microsoft.com/office/drawing/2014/main" id="{B8C5A25F-E6FD-42F1-8BD5-C474EC02E1E2}"/>
                </a:ext>
              </a:extLst>
            </p:cNvPr>
            <p:cNvSpPr txBox="1"/>
            <p:nvPr/>
          </p:nvSpPr>
          <p:spPr>
            <a:xfrm>
              <a:off x="3289921" y="2106196"/>
              <a:ext cx="659155" cy="129533"/>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differentiation</a:t>
              </a:r>
              <a:endParaRPr lang="ru-RU" sz="700" b="1" dirty="0"/>
            </a:p>
          </p:txBody>
        </p:sp>
        <p:sp>
          <p:nvSpPr>
            <p:cNvPr id="72" name="TextBox 71">
              <a:extLst>
                <a:ext uri="{FF2B5EF4-FFF2-40B4-BE49-F238E27FC236}">
                  <a16:creationId xmlns:a16="http://schemas.microsoft.com/office/drawing/2014/main" id="{8C94A333-B04E-4D9E-A3A0-AE084C882FEA}"/>
                </a:ext>
              </a:extLst>
            </p:cNvPr>
            <p:cNvSpPr txBox="1"/>
            <p:nvPr/>
          </p:nvSpPr>
          <p:spPr>
            <a:xfrm>
              <a:off x="5087743" y="5512343"/>
              <a:ext cx="774991" cy="237255"/>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Migration to OTHER TISSUES</a:t>
              </a:r>
              <a:endParaRPr lang="ru-RU" sz="700" b="1" dirty="0"/>
            </a:p>
          </p:txBody>
        </p:sp>
        <p:sp>
          <p:nvSpPr>
            <p:cNvPr id="73" name="TextBox 72">
              <a:extLst>
                <a:ext uri="{FF2B5EF4-FFF2-40B4-BE49-F238E27FC236}">
                  <a16:creationId xmlns:a16="http://schemas.microsoft.com/office/drawing/2014/main" id="{6483E13E-7CE7-4D76-80E3-2195E91448F4}"/>
                </a:ext>
              </a:extLst>
            </p:cNvPr>
            <p:cNvSpPr txBox="1"/>
            <p:nvPr/>
          </p:nvSpPr>
          <p:spPr>
            <a:xfrm>
              <a:off x="964338" y="1360037"/>
              <a:ext cx="584593" cy="129533"/>
            </a:xfrm>
            <a:prstGeom prst="rect">
              <a:avLst/>
            </a:prstGeom>
            <a:noFill/>
          </p:spPr>
          <p:txBody>
            <a:bodyPr wrap="square" lIns="18000" tIns="10800" rIns="18000" bIns="10800" rtlCol="0">
              <a:spAutoFit/>
            </a:bodyPr>
            <a:lstStyle/>
            <a:p>
              <a:r>
                <a:rPr lang="en-US" sz="700" b="1" dirty="0"/>
                <a:t>Lymph node</a:t>
              </a:r>
              <a:endParaRPr lang="ru-RU" sz="700" b="1" dirty="0"/>
            </a:p>
          </p:txBody>
        </p:sp>
        <p:sp>
          <p:nvSpPr>
            <p:cNvPr id="74" name="TextBox 73">
              <a:extLst>
                <a:ext uri="{FF2B5EF4-FFF2-40B4-BE49-F238E27FC236}">
                  <a16:creationId xmlns:a16="http://schemas.microsoft.com/office/drawing/2014/main" id="{DB105C30-698D-4A92-AF45-5BF00FEC0739}"/>
                </a:ext>
              </a:extLst>
            </p:cNvPr>
            <p:cNvSpPr txBox="1"/>
            <p:nvPr/>
          </p:nvSpPr>
          <p:spPr>
            <a:xfrm>
              <a:off x="905070" y="4894213"/>
              <a:ext cx="620255" cy="129533"/>
            </a:xfrm>
            <a:prstGeom prst="rect">
              <a:avLst/>
            </a:prstGeom>
            <a:noFill/>
          </p:spPr>
          <p:txBody>
            <a:bodyPr wrap="square" lIns="18000" tIns="10800" rIns="18000" bIns="10800" rtlCol="0">
              <a:spAutoFit/>
            </a:bodyPr>
            <a:lstStyle/>
            <a:p>
              <a:r>
                <a:rPr lang="en-US" sz="700" b="1" dirty="0"/>
                <a:t>Bone marrow</a:t>
              </a:r>
              <a:endParaRPr lang="ru-RU" sz="700" b="1" dirty="0"/>
            </a:p>
          </p:txBody>
        </p:sp>
        <p:sp>
          <p:nvSpPr>
            <p:cNvPr id="75" name="TextBox 74">
              <a:extLst>
                <a:ext uri="{FF2B5EF4-FFF2-40B4-BE49-F238E27FC236}">
                  <a16:creationId xmlns:a16="http://schemas.microsoft.com/office/drawing/2014/main" id="{AC87CF23-9DF3-45BB-A5DA-25FAF2D52472}"/>
                </a:ext>
              </a:extLst>
            </p:cNvPr>
            <p:cNvSpPr txBox="1"/>
            <p:nvPr/>
          </p:nvSpPr>
          <p:spPr>
            <a:xfrm>
              <a:off x="7556978" y="1360037"/>
              <a:ext cx="393224" cy="129533"/>
            </a:xfrm>
            <a:prstGeom prst="rect">
              <a:avLst/>
            </a:prstGeom>
            <a:noFill/>
          </p:spPr>
          <p:txBody>
            <a:bodyPr wrap="square" lIns="18000" tIns="10800" rIns="18000" bIns="10800" rtlCol="0">
              <a:spAutoFit/>
            </a:bodyPr>
            <a:lstStyle/>
            <a:p>
              <a:r>
                <a:rPr lang="en-US" sz="700" b="1" dirty="0"/>
                <a:t>Tissue</a:t>
              </a:r>
              <a:endParaRPr lang="ru-RU" sz="700" b="1" dirty="0"/>
            </a:p>
          </p:txBody>
        </p:sp>
        <p:sp>
          <p:nvSpPr>
            <p:cNvPr id="76" name="TextBox 75">
              <a:extLst>
                <a:ext uri="{FF2B5EF4-FFF2-40B4-BE49-F238E27FC236}">
                  <a16:creationId xmlns:a16="http://schemas.microsoft.com/office/drawing/2014/main" id="{68848B54-EF65-4EA3-9520-BDC9049D145D}"/>
                </a:ext>
              </a:extLst>
            </p:cNvPr>
            <p:cNvSpPr txBox="1"/>
            <p:nvPr/>
          </p:nvSpPr>
          <p:spPr>
            <a:xfrm>
              <a:off x="7556978" y="4829446"/>
              <a:ext cx="393224" cy="129533"/>
            </a:xfrm>
            <a:prstGeom prst="rect">
              <a:avLst/>
            </a:prstGeom>
            <a:noFill/>
          </p:spPr>
          <p:txBody>
            <a:bodyPr wrap="square" lIns="18000" tIns="10800" rIns="18000" bIns="10800" rtlCol="0">
              <a:spAutoFit/>
            </a:bodyPr>
            <a:lstStyle/>
            <a:p>
              <a:r>
                <a:rPr lang="en-US" sz="700" b="1" dirty="0"/>
                <a:t>Plasma</a:t>
              </a:r>
              <a:endParaRPr lang="ru-RU" sz="700" b="1" dirty="0"/>
            </a:p>
          </p:txBody>
        </p:sp>
      </p:grpSp>
      <p:sp>
        <p:nvSpPr>
          <p:cNvPr id="78" name="TextBox 77">
            <a:extLst>
              <a:ext uri="{FF2B5EF4-FFF2-40B4-BE49-F238E27FC236}">
                <a16:creationId xmlns:a16="http://schemas.microsoft.com/office/drawing/2014/main" id="{FD870D93-982C-46C8-9B1D-A4BFFC257606}"/>
              </a:ext>
            </a:extLst>
          </p:cNvPr>
          <p:cNvSpPr txBox="1"/>
          <p:nvPr/>
        </p:nvSpPr>
        <p:spPr>
          <a:xfrm>
            <a:off x="498036" y="5927115"/>
            <a:ext cx="6380786" cy="307777"/>
          </a:xfrm>
          <a:prstGeom prst="rect">
            <a:avLst/>
          </a:prstGeom>
          <a:noFill/>
        </p:spPr>
        <p:txBody>
          <a:bodyPr wrap="none" rtlCol="0">
            <a:spAutoFit/>
          </a:bodyPr>
          <a:lstStyle/>
          <a:p>
            <a:pPr marL="285750" indent="-285750">
              <a:buFont typeface="Arial" panose="020B0604020202020204" pitchFamily="34" charset="0"/>
              <a:buChar char="•"/>
            </a:pPr>
            <a:r>
              <a:rPr lang="en-US" sz="1400" dirty="0"/>
              <a:t>All changes in xlsx file are selected in red font or highlighted with yellow  </a:t>
            </a:r>
            <a:endParaRPr lang="ru-RU" sz="1400" dirty="0"/>
          </a:p>
        </p:txBody>
      </p:sp>
    </p:spTree>
    <p:extLst>
      <p:ext uri="{BB962C8B-B14F-4D97-AF65-F5344CB8AC3E}">
        <p14:creationId xmlns:p14="http://schemas.microsoft.com/office/powerpoint/2010/main" val="3038202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EE8E8-5380-4FBB-B4FB-73B59AA979ED}"/>
              </a:ext>
            </a:extLst>
          </p:cNvPr>
          <p:cNvSpPr>
            <a:spLocks noGrp="1"/>
          </p:cNvSpPr>
          <p:nvPr>
            <p:ph type="title"/>
          </p:nvPr>
        </p:nvSpPr>
        <p:spPr/>
        <p:txBody>
          <a:bodyPr>
            <a:noAutofit/>
          </a:bodyPr>
          <a:lstStyle/>
          <a:p>
            <a:r>
              <a:rPr lang="en-US" sz="2400" dirty="0"/>
              <a:t>Tuning of model parameters to describe in vivo baseline data</a:t>
            </a:r>
            <a:endParaRPr lang="ru-RU" sz="2400" dirty="0"/>
          </a:p>
        </p:txBody>
      </p:sp>
      <p:sp>
        <p:nvSpPr>
          <p:cNvPr id="3" name="Slide Number Placeholder 2">
            <a:extLst>
              <a:ext uri="{FF2B5EF4-FFF2-40B4-BE49-F238E27FC236}">
                <a16:creationId xmlns:a16="http://schemas.microsoft.com/office/drawing/2014/main" id="{05AFCD58-FE1A-4361-9450-832D19713FAA}"/>
              </a:ext>
            </a:extLst>
          </p:cNvPr>
          <p:cNvSpPr>
            <a:spLocks noGrp="1"/>
          </p:cNvSpPr>
          <p:nvPr>
            <p:ph type="sldNum" sz="quarter" idx="12"/>
          </p:nvPr>
        </p:nvSpPr>
        <p:spPr/>
        <p:txBody>
          <a:bodyPr/>
          <a:lstStyle/>
          <a:p>
            <a:fld id="{8D0E1ED9-1B5C-4060-9004-48CB920062D4}" type="slidenum">
              <a:rPr lang="ru-RU" smtClean="0"/>
              <a:pPr/>
              <a:t>15</a:t>
            </a:fld>
            <a:endParaRPr lang="ru-RU"/>
          </a:p>
        </p:txBody>
      </p:sp>
      <p:sp>
        <p:nvSpPr>
          <p:cNvPr id="4" name="TextBox 3">
            <a:extLst>
              <a:ext uri="{FF2B5EF4-FFF2-40B4-BE49-F238E27FC236}">
                <a16:creationId xmlns:a16="http://schemas.microsoft.com/office/drawing/2014/main" id="{9A282FA5-564D-49BA-8763-6BC145E0A3C5}"/>
              </a:ext>
            </a:extLst>
          </p:cNvPr>
          <p:cNvSpPr txBox="1"/>
          <p:nvPr/>
        </p:nvSpPr>
        <p:spPr>
          <a:xfrm>
            <a:off x="4874230" y="1218034"/>
            <a:ext cx="390738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Data used for fitting: </a:t>
            </a:r>
            <a:r>
              <a:rPr lang="en-US" i="1" dirty="0"/>
              <a:t>in vivo</a:t>
            </a:r>
            <a:r>
              <a:rPr lang="en-US" dirty="0"/>
              <a:t> baseline concentrations measured for HC (M1, M2 for NSCLC patients)</a:t>
            </a:r>
          </a:p>
          <a:p>
            <a:pPr marL="285750" indent="-285750">
              <a:buFont typeface="Arial" panose="020B0604020202020204" pitchFamily="34" charset="0"/>
              <a:buChar char="•"/>
            </a:pPr>
            <a:r>
              <a:rPr lang="en-US" dirty="0"/>
              <a:t>Simulation design: steady state for Antigen (</a:t>
            </a:r>
            <a:r>
              <a:rPr lang="en-US" dirty="0" err="1"/>
              <a:t>Ag_ts</a:t>
            </a:r>
            <a:r>
              <a:rPr lang="en-US" dirty="0"/>
              <a:t>) equal to 0</a:t>
            </a:r>
          </a:p>
        </p:txBody>
      </p:sp>
      <p:graphicFrame>
        <p:nvGraphicFramePr>
          <p:cNvPr id="5" name="Chart 4">
            <a:extLst>
              <a:ext uri="{FF2B5EF4-FFF2-40B4-BE49-F238E27FC236}">
                <a16:creationId xmlns:a16="http://schemas.microsoft.com/office/drawing/2014/main" id="{1773A535-E18F-455E-9AB4-6FA59B4D9532}"/>
              </a:ext>
            </a:extLst>
          </p:cNvPr>
          <p:cNvGraphicFramePr>
            <a:graphicFrameLocks/>
          </p:cNvGraphicFramePr>
          <p:nvPr>
            <p:extLst>
              <p:ext uri="{D42A27DB-BD31-4B8C-83A1-F6EECF244321}">
                <p14:modId xmlns:p14="http://schemas.microsoft.com/office/powerpoint/2010/main" val="540911378"/>
              </p:ext>
            </p:extLst>
          </p:nvPr>
        </p:nvGraphicFramePr>
        <p:xfrm>
          <a:off x="223934" y="865445"/>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BF919542-A722-4C4A-87B4-67D7E0EA7555}"/>
              </a:ext>
            </a:extLst>
          </p:cNvPr>
          <p:cNvGraphicFramePr>
            <a:graphicFrameLocks/>
          </p:cNvGraphicFramePr>
          <p:nvPr>
            <p:extLst>
              <p:ext uri="{D42A27DB-BD31-4B8C-83A1-F6EECF244321}">
                <p14:modId xmlns:p14="http://schemas.microsoft.com/office/powerpoint/2010/main" val="911311812"/>
              </p:ext>
            </p:extLst>
          </p:nvPr>
        </p:nvGraphicFramePr>
        <p:xfrm>
          <a:off x="65314" y="3554373"/>
          <a:ext cx="8716304" cy="314500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90923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9F058-B5C7-4E07-8C2B-72E1BF19B68C}"/>
              </a:ext>
            </a:extLst>
          </p:cNvPr>
          <p:cNvSpPr>
            <a:spLocks noGrp="1"/>
          </p:cNvSpPr>
          <p:nvPr>
            <p:ph type="title"/>
          </p:nvPr>
        </p:nvSpPr>
        <p:spPr/>
        <p:txBody>
          <a:bodyPr/>
          <a:lstStyle/>
          <a:p>
            <a:r>
              <a:rPr lang="en-US" dirty="0"/>
              <a:t>Simulation of Antigen dose dependence</a:t>
            </a:r>
            <a:endParaRPr lang="ru-RU" dirty="0"/>
          </a:p>
        </p:txBody>
      </p:sp>
      <p:sp>
        <p:nvSpPr>
          <p:cNvPr id="3" name="Slide Number Placeholder 2">
            <a:extLst>
              <a:ext uri="{FF2B5EF4-FFF2-40B4-BE49-F238E27FC236}">
                <a16:creationId xmlns:a16="http://schemas.microsoft.com/office/drawing/2014/main" id="{3AE90290-B1C8-4537-8EED-EB547BCD9BFF}"/>
              </a:ext>
            </a:extLst>
          </p:cNvPr>
          <p:cNvSpPr>
            <a:spLocks noGrp="1"/>
          </p:cNvSpPr>
          <p:nvPr>
            <p:ph type="sldNum" sz="quarter" idx="12"/>
          </p:nvPr>
        </p:nvSpPr>
        <p:spPr/>
        <p:txBody>
          <a:bodyPr/>
          <a:lstStyle/>
          <a:p>
            <a:fld id="{8D0E1ED9-1B5C-4060-9004-48CB920062D4}" type="slidenum">
              <a:rPr lang="ru-RU" smtClean="0"/>
              <a:pPr/>
              <a:t>16</a:t>
            </a:fld>
            <a:endParaRPr lang="ru-RU"/>
          </a:p>
        </p:txBody>
      </p:sp>
      <p:graphicFrame>
        <p:nvGraphicFramePr>
          <p:cNvPr id="5" name="Chart 4">
            <a:extLst>
              <a:ext uri="{FF2B5EF4-FFF2-40B4-BE49-F238E27FC236}">
                <a16:creationId xmlns:a16="http://schemas.microsoft.com/office/drawing/2014/main" id="{59CC3D37-28BE-4285-A92A-8155EBCFA887}"/>
              </a:ext>
            </a:extLst>
          </p:cNvPr>
          <p:cNvGraphicFramePr>
            <a:graphicFrameLocks/>
          </p:cNvGraphicFramePr>
          <p:nvPr/>
        </p:nvGraphicFramePr>
        <p:xfrm>
          <a:off x="2202024" y="694203"/>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BD97E10E-E513-4722-B1D4-9FB0445928D2}"/>
              </a:ext>
            </a:extLst>
          </p:cNvPr>
          <p:cNvGraphicFramePr>
            <a:graphicFrameLocks/>
          </p:cNvGraphicFramePr>
          <p:nvPr/>
        </p:nvGraphicFramePr>
        <p:xfrm>
          <a:off x="1526673" y="3671874"/>
          <a:ext cx="6519862"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73118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09FCD-A934-497E-8A5A-D566EBF17CDC}"/>
              </a:ext>
            </a:extLst>
          </p:cNvPr>
          <p:cNvSpPr>
            <a:spLocks noGrp="1"/>
          </p:cNvSpPr>
          <p:nvPr>
            <p:ph type="title"/>
          </p:nvPr>
        </p:nvSpPr>
        <p:spPr/>
        <p:txBody>
          <a:bodyPr>
            <a:normAutofit/>
          </a:bodyPr>
          <a:lstStyle/>
          <a:p>
            <a:r>
              <a:rPr lang="en-US" sz="2800" dirty="0"/>
              <a:t>Commit date: 20.07.12/20.07.19</a:t>
            </a:r>
            <a:br>
              <a:rPr lang="en-US" sz="2800" dirty="0"/>
            </a:br>
            <a:br>
              <a:rPr lang="en-US" sz="2800" dirty="0"/>
            </a:br>
            <a:r>
              <a:rPr lang="en-US" sz="2800" dirty="0"/>
              <a:t>Commit name: updated version (VL_v0.1.3) of SARS-CoV-2 viral dynamics model </a:t>
            </a:r>
            <a:endParaRPr lang="ru-RU" sz="2800" dirty="0"/>
          </a:p>
        </p:txBody>
      </p:sp>
      <p:sp>
        <p:nvSpPr>
          <p:cNvPr id="3" name="Text Placeholder 2">
            <a:extLst>
              <a:ext uri="{FF2B5EF4-FFF2-40B4-BE49-F238E27FC236}">
                <a16:creationId xmlns:a16="http://schemas.microsoft.com/office/drawing/2014/main" id="{C33FC260-48D1-4607-9B82-D2CD2E577DB2}"/>
              </a:ext>
            </a:extLst>
          </p:cNvPr>
          <p:cNvSpPr>
            <a:spLocks noGrp="1"/>
          </p:cNvSpPr>
          <p:nvPr>
            <p:ph type="body" idx="1"/>
          </p:nvPr>
        </p:nvSpPr>
        <p:spPr>
          <a:xfrm>
            <a:off x="623888" y="3962931"/>
            <a:ext cx="7886700" cy="2302402"/>
          </a:xfrm>
        </p:spPr>
        <p:txBody>
          <a:bodyPr>
            <a:normAutofit/>
          </a:bodyPr>
          <a:lstStyle/>
          <a:p>
            <a:r>
              <a:rPr lang="en-US" sz="1400" dirty="0"/>
              <a:t>Aims: </a:t>
            </a:r>
          </a:p>
          <a:p>
            <a:pPr marL="342900" indent="-342900">
              <a:buFont typeface="Arial" panose="020B0604020202020204" pitchFamily="34" charset="0"/>
              <a:buChar char="•"/>
            </a:pPr>
            <a:r>
              <a:rPr lang="en-US" sz="1400" dirty="0"/>
              <a:t>To correct errors in units</a:t>
            </a:r>
          </a:p>
          <a:p>
            <a:pPr marL="342900" indent="-342900">
              <a:buFont typeface="Arial" panose="020B0604020202020204" pitchFamily="34" charset="0"/>
              <a:buChar char="•"/>
            </a:pPr>
            <a:r>
              <a:rPr lang="en-US" sz="1400" dirty="0"/>
              <a:t>To change expressions for Emax like functions in order to avoid exponentiation of</a:t>
            </a:r>
            <a:r>
              <a:rPr lang="ru-RU" sz="1400" dirty="0"/>
              <a:t> </a:t>
            </a:r>
            <a:r>
              <a:rPr lang="en-US" sz="1400" dirty="0"/>
              <a:t>dimensional variables </a:t>
            </a:r>
          </a:p>
          <a:p>
            <a:pPr marL="342900" indent="-342900">
              <a:buFont typeface="Arial" panose="020B0604020202020204" pitchFamily="34" charset="0"/>
              <a:buChar char="•"/>
            </a:pPr>
            <a:r>
              <a:rPr lang="en-US" sz="1400" dirty="0"/>
              <a:t>To correct error in readout function describing number of virus copies in 1 mL of sputum</a:t>
            </a:r>
          </a:p>
          <a:p>
            <a:pPr marL="342900" indent="-342900">
              <a:buFont typeface="Arial" panose="020B0604020202020204" pitchFamily="34" charset="0"/>
              <a:buChar char="•"/>
            </a:pPr>
            <a:r>
              <a:rPr lang="en-US" sz="1400" dirty="0"/>
              <a:t>To refit  experimental data describing clinically measured viral  load dynamics in sputum</a:t>
            </a:r>
          </a:p>
          <a:p>
            <a:pPr marL="342900" indent="-342900">
              <a:buFont typeface="Arial" panose="020B0604020202020204" pitchFamily="34" charset="0"/>
              <a:buChar char="•"/>
            </a:pPr>
            <a:r>
              <a:rPr lang="en-US" sz="1400" dirty="0"/>
              <a:t>To perform key simulations with the updated model</a:t>
            </a:r>
            <a:endParaRPr lang="ru-RU" sz="1400" dirty="0"/>
          </a:p>
        </p:txBody>
      </p:sp>
      <p:sp>
        <p:nvSpPr>
          <p:cNvPr id="4" name="Slide Number Placeholder 3">
            <a:extLst>
              <a:ext uri="{FF2B5EF4-FFF2-40B4-BE49-F238E27FC236}">
                <a16:creationId xmlns:a16="http://schemas.microsoft.com/office/drawing/2014/main" id="{B5E3C9EE-DEA7-4EF1-8145-1DF3D9BCBA61}"/>
              </a:ext>
            </a:extLst>
          </p:cNvPr>
          <p:cNvSpPr>
            <a:spLocks noGrp="1"/>
          </p:cNvSpPr>
          <p:nvPr>
            <p:ph type="sldNum" sz="quarter" idx="12"/>
          </p:nvPr>
        </p:nvSpPr>
        <p:spPr/>
        <p:txBody>
          <a:bodyPr/>
          <a:lstStyle/>
          <a:p>
            <a:fld id="{8D0E1ED9-1B5C-4060-9004-48CB920062D4}" type="slidenum">
              <a:rPr lang="ru-RU" smtClean="0"/>
              <a:pPr/>
              <a:t>17</a:t>
            </a:fld>
            <a:endParaRPr lang="ru-RU"/>
          </a:p>
        </p:txBody>
      </p:sp>
    </p:spTree>
    <p:extLst>
      <p:ext uri="{BB962C8B-B14F-4D97-AF65-F5344CB8AC3E}">
        <p14:creationId xmlns:p14="http://schemas.microsoft.com/office/powerpoint/2010/main" val="2459582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F0EDD-A17D-4CBE-9ABF-547DC9B5BF70}"/>
              </a:ext>
            </a:extLst>
          </p:cNvPr>
          <p:cNvSpPr>
            <a:spLocks noGrp="1"/>
          </p:cNvSpPr>
          <p:nvPr>
            <p:ph type="title"/>
          </p:nvPr>
        </p:nvSpPr>
        <p:spPr/>
        <p:txBody>
          <a:bodyPr>
            <a:noAutofit/>
          </a:bodyPr>
          <a:lstStyle/>
          <a:p>
            <a:r>
              <a:rPr lang="en-US" sz="2400" dirty="0"/>
              <a:t>Reproduction of clinical data on viral load dynamics</a:t>
            </a:r>
            <a:endParaRPr lang="ru-RU" sz="2400" dirty="0"/>
          </a:p>
        </p:txBody>
      </p:sp>
      <p:sp>
        <p:nvSpPr>
          <p:cNvPr id="3" name="Slide Number Placeholder 2">
            <a:extLst>
              <a:ext uri="{FF2B5EF4-FFF2-40B4-BE49-F238E27FC236}">
                <a16:creationId xmlns:a16="http://schemas.microsoft.com/office/drawing/2014/main" id="{B024B872-507A-4C79-B75E-90137F5363F8}"/>
              </a:ext>
            </a:extLst>
          </p:cNvPr>
          <p:cNvSpPr>
            <a:spLocks noGrp="1"/>
          </p:cNvSpPr>
          <p:nvPr>
            <p:ph type="sldNum" sz="quarter" idx="12"/>
          </p:nvPr>
        </p:nvSpPr>
        <p:spPr/>
        <p:txBody>
          <a:bodyPr/>
          <a:lstStyle/>
          <a:p>
            <a:fld id="{8D0E1ED9-1B5C-4060-9004-48CB920062D4}" type="slidenum">
              <a:rPr lang="ru-RU" smtClean="0"/>
              <a:pPr/>
              <a:t>18</a:t>
            </a:fld>
            <a:endParaRPr lang="ru-RU"/>
          </a:p>
        </p:txBody>
      </p:sp>
      <p:sp>
        <p:nvSpPr>
          <p:cNvPr id="17" name="TextBox 16">
            <a:extLst>
              <a:ext uri="{FF2B5EF4-FFF2-40B4-BE49-F238E27FC236}">
                <a16:creationId xmlns:a16="http://schemas.microsoft.com/office/drawing/2014/main" id="{8575FB8D-B80A-4D7F-8A53-C2DCB2525375}"/>
              </a:ext>
            </a:extLst>
          </p:cNvPr>
          <p:cNvSpPr txBox="1"/>
          <p:nvPr/>
        </p:nvSpPr>
        <p:spPr>
          <a:xfrm>
            <a:off x="4838700" y="766233"/>
            <a:ext cx="4191437" cy="3170099"/>
          </a:xfrm>
          <a:prstGeom prst="rect">
            <a:avLst/>
          </a:prstGeom>
          <a:noFill/>
        </p:spPr>
        <p:txBody>
          <a:bodyPr wrap="square" rtlCol="0">
            <a:spAutoFit/>
          </a:bodyPr>
          <a:lstStyle/>
          <a:p>
            <a:pPr marL="285750" indent="-285750">
              <a:buFont typeface="Arial" panose="020B0604020202020204" pitchFamily="34" charset="0"/>
              <a:buChar char="•"/>
            </a:pPr>
            <a:r>
              <a:rPr lang="en-US" sz="1600" dirty="0"/>
              <a:t>Viral load and % of viral </a:t>
            </a:r>
            <a:r>
              <a:rPr lang="en-US" sz="1600" dirty="0" err="1"/>
              <a:t>subgenomic</a:t>
            </a:r>
            <a:r>
              <a:rPr lang="en-US" sz="1600" dirty="0"/>
              <a:t> mRNA in sputum were simulated </a:t>
            </a:r>
          </a:p>
          <a:p>
            <a:pPr marL="285750" indent="-285750">
              <a:buFont typeface="Arial" panose="020B0604020202020204" pitchFamily="34" charset="0"/>
              <a:buChar char="•"/>
            </a:pPr>
            <a:r>
              <a:rPr lang="en-US" sz="1600" dirty="0"/>
              <a:t>Following </a:t>
            </a:r>
            <a:r>
              <a:rPr lang="en-US" sz="1600" b="1" dirty="0">
                <a:solidFill>
                  <a:srgbClr val="C00000"/>
                </a:solidFill>
              </a:rPr>
              <a:t>3</a:t>
            </a:r>
            <a:r>
              <a:rPr lang="en-US" sz="1600" dirty="0"/>
              <a:t> parameters were refitted: </a:t>
            </a:r>
          </a:p>
          <a:p>
            <a:r>
              <a:rPr lang="en-US" sz="1200" dirty="0" err="1"/>
              <a:t>kbase_tran_pc_ipc</a:t>
            </a:r>
            <a:r>
              <a:rPr lang="en-US" sz="1200" dirty="0"/>
              <a:t> = 10;//</a:t>
            </a:r>
            <a:r>
              <a:rPr lang="en-US" sz="1200" strike="sngStrike" dirty="0">
                <a:solidFill>
                  <a:srgbClr val="FF0000"/>
                </a:solidFill>
              </a:rPr>
              <a:t>0.25</a:t>
            </a:r>
            <a:r>
              <a:rPr lang="en-US" sz="1200" dirty="0"/>
              <a:t>; // {units: 1/</a:t>
            </a:r>
            <a:r>
              <a:rPr lang="en-US" sz="1200" dirty="0" err="1"/>
              <a:t>pmole</a:t>
            </a:r>
            <a:r>
              <a:rPr lang="en-US" sz="1200" dirty="0"/>
              <a:t>/h};</a:t>
            </a:r>
          </a:p>
          <a:p>
            <a:r>
              <a:rPr lang="en-US" sz="1200" dirty="0" err="1"/>
              <a:t>kbase_tran_ipc_vpc</a:t>
            </a:r>
            <a:r>
              <a:rPr lang="en-US" sz="1200" dirty="0"/>
              <a:t> = 10;//</a:t>
            </a:r>
            <a:r>
              <a:rPr lang="en-US" sz="1200" strike="sngStrike" dirty="0">
                <a:solidFill>
                  <a:srgbClr val="FF0000"/>
                </a:solidFill>
              </a:rPr>
              <a:t>0.25</a:t>
            </a:r>
            <a:r>
              <a:rPr lang="en-US" sz="1200" dirty="0"/>
              <a:t>; // {units: 1/</a:t>
            </a:r>
            <a:r>
              <a:rPr lang="en-US" sz="1200" dirty="0" err="1"/>
              <a:t>pmole</a:t>
            </a:r>
            <a:r>
              <a:rPr lang="en-US" sz="1200" dirty="0"/>
              <a:t>/h};</a:t>
            </a:r>
          </a:p>
          <a:p>
            <a:r>
              <a:rPr lang="en-US" sz="1200" dirty="0" err="1"/>
              <a:t>k_rep_cov_rna_vpc</a:t>
            </a:r>
            <a:r>
              <a:rPr lang="en-US" sz="1200" dirty="0"/>
              <a:t> = 0.2;//</a:t>
            </a:r>
            <a:r>
              <a:rPr lang="en-US" sz="1200" strike="sngStrike" dirty="0">
                <a:solidFill>
                  <a:srgbClr val="FF0000"/>
                </a:solidFill>
              </a:rPr>
              <a:t>0.5</a:t>
            </a:r>
            <a:r>
              <a:rPr lang="en-US" sz="1200" dirty="0"/>
              <a:t>; // {units: 1/h};</a:t>
            </a:r>
          </a:p>
          <a:p>
            <a:endParaRPr lang="en-US" sz="1600" dirty="0"/>
          </a:p>
          <a:p>
            <a:pPr marL="285750" indent="-285750">
              <a:buFont typeface="Arial" panose="020B0604020202020204" pitchFamily="34" charset="0"/>
              <a:buChar char="•"/>
            </a:pPr>
            <a:r>
              <a:rPr lang="en-US" sz="1600" dirty="0"/>
              <a:t>COV initial values in alveolar surfactant and their correspondence to viral concentration in sputum: </a:t>
            </a:r>
          </a:p>
          <a:p>
            <a:r>
              <a:rPr lang="en-US" sz="1200" dirty="0"/>
              <a:t>COV(0) = 1.7e-3 </a:t>
            </a:r>
            <a:r>
              <a:rPr lang="en-US" sz="1200" dirty="0" err="1"/>
              <a:t>pM</a:t>
            </a:r>
            <a:r>
              <a:rPr lang="en-US" sz="1200" dirty="0"/>
              <a:t> </a:t>
            </a:r>
            <a:r>
              <a:rPr lang="en-US" sz="1200" dirty="0">
                <a:sym typeface="Wingdings" panose="05000000000000000000" pitchFamily="2" charset="2"/>
              </a:rPr>
              <a:t> 1e5 copies/mL</a:t>
            </a:r>
          </a:p>
          <a:p>
            <a:r>
              <a:rPr lang="en-US" sz="1200" dirty="0"/>
              <a:t>COV(0) = 2e-3 </a:t>
            </a:r>
            <a:r>
              <a:rPr lang="en-US" sz="1200" dirty="0" err="1"/>
              <a:t>pM</a:t>
            </a:r>
            <a:r>
              <a:rPr lang="en-US" sz="1200" dirty="0"/>
              <a:t> </a:t>
            </a:r>
            <a:r>
              <a:rPr lang="en-US" sz="1200" dirty="0">
                <a:sym typeface="Wingdings" panose="05000000000000000000" pitchFamily="2" charset="2"/>
              </a:rPr>
              <a:t> 1.2e5 copies/mL</a:t>
            </a:r>
          </a:p>
          <a:p>
            <a:r>
              <a:rPr lang="en-US" sz="1200" dirty="0"/>
              <a:t>COV(0) = 2.5e-3 </a:t>
            </a:r>
            <a:r>
              <a:rPr lang="en-US" sz="1200" dirty="0" err="1"/>
              <a:t>pM</a:t>
            </a:r>
            <a:r>
              <a:rPr lang="en-US" sz="1200" dirty="0"/>
              <a:t> </a:t>
            </a:r>
            <a:r>
              <a:rPr lang="en-US" sz="1200" dirty="0">
                <a:sym typeface="Wingdings" panose="05000000000000000000" pitchFamily="2" charset="2"/>
              </a:rPr>
              <a:t> 1.5e5 copies/mL</a:t>
            </a:r>
            <a:endParaRPr lang="en-US" sz="1200" dirty="0"/>
          </a:p>
          <a:p>
            <a:pPr marL="285750" indent="-285750">
              <a:buFont typeface="Arial" panose="020B0604020202020204" pitchFamily="34" charset="0"/>
              <a:buChar char="•"/>
            </a:pPr>
            <a:endParaRPr lang="ru-RU" sz="1600" dirty="0"/>
          </a:p>
        </p:txBody>
      </p:sp>
      <p:grpSp>
        <p:nvGrpSpPr>
          <p:cNvPr id="14" name="Group 13">
            <a:extLst>
              <a:ext uri="{FF2B5EF4-FFF2-40B4-BE49-F238E27FC236}">
                <a16:creationId xmlns:a16="http://schemas.microsoft.com/office/drawing/2014/main" id="{82128D77-B277-4D47-8CA6-13F0A5D6D3EC}"/>
              </a:ext>
            </a:extLst>
          </p:cNvPr>
          <p:cNvGrpSpPr/>
          <p:nvPr/>
        </p:nvGrpSpPr>
        <p:grpSpPr>
          <a:xfrm>
            <a:off x="139773" y="819149"/>
            <a:ext cx="4539675" cy="2643347"/>
            <a:chOff x="139773" y="819149"/>
            <a:chExt cx="4539675" cy="2643347"/>
          </a:xfrm>
        </p:grpSpPr>
        <p:pic>
          <p:nvPicPr>
            <p:cNvPr id="8" name="Picture 7">
              <a:extLst>
                <a:ext uri="{FF2B5EF4-FFF2-40B4-BE49-F238E27FC236}">
                  <a16:creationId xmlns:a16="http://schemas.microsoft.com/office/drawing/2014/main" id="{586BFEF8-75A4-4D48-B273-2561AE2DCD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73" y="819149"/>
              <a:ext cx="4539675" cy="2643347"/>
            </a:xfrm>
            <a:prstGeom prst="rect">
              <a:avLst/>
            </a:prstGeom>
          </p:spPr>
        </p:pic>
        <p:sp>
          <p:nvSpPr>
            <p:cNvPr id="20" name="TextBox 19">
              <a:extLst>
                <a:ext uri="{FF2B5EF4-FFF2-40B4-BE49-F238E27FC236}">
                  <a16:creationId xmlns:a16="http://schemas.microsoft.com/office/drawing/2014/main" id="{A0C10E94-7E3A-44CE-84AB-3C8F05A0AC83}"/>
                </a:ext>
              </a:extLst>
            </p:cNvPr>
            <p:cNvSpPr txBox="1"/>
            <p:nvPr/>
          </p:nvSpPr>
          <p:spPr>
            <a:xfrm>
              <a:off x="2745318" y="1006802"/>
              <a:ext cx="1845732" cy="861774"/>
            </a:xfrm>
            <a:prstGeom prst="rect">
              <a:avLst/>
            </a:prstGeom>
            <a:noFill/>
          </p:spPr>
          <p:txBody>
            <a:bodyPr wrap="square" rtlCol="0">
              <a:spAutoFit/>
            </a:bodyPr>
            <a:lstStyle/>
            <a:p>
              <a:r>
                <a:rPr lang="en-US" sz="1000" dirty="0"/>
                <a:t>Wolfer et al, doi.org/10.1101/</a:t>
              </a:r>
            </a:p>
            <a:p>
              <a:r>
                <a:rPr lang="en-US" sz="1000" dirty="0"/>
                <a:t>2020.03.05.20030502</a:t>
              </a:r>
            </a:p>
            <a:p>
              <a:r>
                <a:rPr lang="en-US" sz="1000" dirty="0">
                  <a:solidFill>
                    <a:srgbClr val="0000FF"/>
                  </a:solidFill>
                </a:rPr>
                <a:t>Time/value of peak viral load and range of viral shedding [PMID 32315724]</a:t>
              </a:r>
              <a:endParaRPr lang="ru-RU" sz="1000" dirty="0">
                <a:solidFill>
                  <a:srgbClr val="0000FF"/>
                </a:solidFill>
              </a:endParaRPr>
            </a:p>
          </p:txBody>
        </p:sp>
        <p:sp>
          <p:nvSpPr>
            <p:cNvPr id="18" name="TextBox 17">
              <a:extLst>
                <a:ext uri="{FF2B5EF4-FFF2-40B4-BE49-F238E27FC236}">
                  <a16:creationId xmlns:a16="http://schemas.microsoft.com/office/drawing/2014/main" id="{B5E1180F-2648-40DC-A508-D49C10E01891}"/>
                </a:ext>
              </a:extLst>
            </p:cNvPr>
            <p:cNvSpPr txBox="1"/>
            <p:nvPr/>
          </p:nvSpPr>
          <p:spPr>
            <a:xfrm>
              <a:off x="1536469" y="2293182"/>
              <a:ext cx="1217993" cy="707886"/>
            </a:xfrm>
            <a:prstGeom prst="rect">
              <a:avLst/>
            </a:prstGeom>
            <a:noFill/>
          </p:spPr>
          <p:txBody>
            <a:bodyPr wrap="square" rtlCol="0">
              <a:spAutoFit/>
            </a:bodyPr>
            <a:lstStyle/>
            <a:p>
              <a:r>
                <a:rPr lang="en-US" sz="1000" b="1" dirty="0"/>
                <a:t>Virus initial concentration: 1.2e5 copies/mL</a:t>
              </a:r>
            </a:p>
            <a:p>
              <a:r>
                <a:rPr lang="en-US" sz="1000" b="1" dirty="0">
                  <a:solidFill>
                    <a:srgbClr val="0000FF"/>
                  </a:solidFill>
                </a:rPr>
                <a:t>1.5e5 copies/mL</a:t>
              </a:r>
              <a:endParaRPr lang="ru-RU" sz="1000" b="1" dirty="0">
                <a:solidFill>
                  <a:srgbClr val="0000FF"/>
                </a:solidFill>
              </a:endParaRPr>
            </a:p>
          </p:txBody>
        </p:sp>
      </p:grpSp>
      <p:grpSp>
        <p:nvGrpSpPr>
          <p:cNvPr id="25" name="Group 24">
            <a:extLst>
              <a:ext uri="{FF2B5EF4-FFF2-40B4-BE49-F238E27FC236}">
                <a16:creationId xmlns:a16="http://schemas.microsoft.com/office/drawing/2014/main" id="{3F2A221A-D552-4C70-AB6E-34B30E3E181A}"/>
              </a:ext>
            </a:extLst>
          </p:cNvPr>
          <p:cNvGrpSpPr/>
          <p:nvPr/>
        </p:nvGrpSpPr>
        <p:grpSpPr>
          <a:xfrm>
            <a:off x="4682060" y="3756515"/>
            <a:ext cx="4348078" cy="2736176"/>
            <a:chOff x="4682060" y="3756515"/>
            <a:chExt cx="4348078" cy="2736176"/>
          </a:xfrm>
        </p:grpSpPr>
        <p:pic>
          <p:nvPicPr>
            <p:cNvPr id="12" name="Picture 11">
              <a:extLst>
                <a:ext uri="{FF2B5EF4-FFF2-40B4-BE49-F238E27FC236}">
                  <a16:creationId xmlns:a16="http://schemas.microsoft.com/office/drawing/2014/main" id="{43DE440A-B917-46F9-BF5D-B944747913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2060" y="3756515"/>
              <a:ext cx="4348078" cy="2736176"/>
            </a:xfrm>
            <a:prstGeom prst="rect">
              <a:avLst/>
            </a:prstGeom>
          </p:spPr>
        </p:pic>
        <p:sp>
          <p:nvSpPr>
            <p:cNvPr id="16" name="TextBox 15">
              <a:extLst>
                <a:ext uri="{FF2B5EF4-FFF2-40B4-BE49-F238E27FC236}">
                  <a16:creationId xmlns:a16="http://schemas.microsoft.com/office/drawing/2014/main" id="{1E7F88A8-60C5-4FEA-B8F2-94F337325FC0}"/>
                </a:ext>
              </a:extLst>
            </p:cNvPr>
            <p:cNvSpPr txBox="1"/>
            <p:nvPr/>
          </p:nvSpPr>
          <p:spPr>
            <a:xfrm>
              <a:off x="5218502" y="4020685"/>
              <a:ext cx="1845732" cy="400110"/>
            </a:xfrm>
            <a:prstGeom prst="rect">
              <a:avLst/>
            </a:prstGeom>
            <a:noFill/>
          </p:spPr>
          <p:txBody>
            <a:bodyPr wrap="square" rtlCol="0">
              <a:spAutoFit/>
            </a:bodyPr>
            <a:lstStyle/>
            <a:p>
              <a:r>
                <a:rPr lang="en-US" sz="1000" dirty="0"/>
                <a:t>Wolfer et al, doi.org/10.1101/</a:t>
              </a:r>
            </a:p>
            <a:p>
              <a:r>
                <a:rPr lang="en-US" sz="1000" dirty="0"/>
                <a:t>2020.03.05.20030502</a:t>
              </a:r>
            </a:p>
          </p:txBody>
        </p:sp>
        <p:sp>
          <p:nvSpPr>
            <p:cNvPr id="23" name="TextBox 22">
              <a:extLst>
                <a:ext uri="{FF2B5EF4-FFF2-40B4-BE49-F238E27FC236}">
                  <a16:creationId xmlns:a16="http://schemas.microsoft.com/office/drawing/2014/main" id="{60EEA6A1-DC0E-4B18-99BA-95F1A38AB271}"/>
                </a:ext>
              </a:extLst>
            </p:cNvPr>
            <p:cNvSpPr txBox="1"/>
            <p:nvPr/>
          </p:nvSpPr>
          <p:spPr>
            <a:xfrm>
              <a:off x="5846241" y="5311119"/>
              <a:ext cx="1217993" cy="707886"/>
            </a:xfrm>
            <a:prstGeom prst="rect">
              <a:avLst/>
            </a:prstGeom>
            <a:noFill/>
          </p:spPr>
          <p:txBody>
            <a:bodyPr wrap="square" rtlCol="0">
              <a:spAutoFit/>
            </a:bodyPr>
            <a:lstStyle/>
            <a:p>
              <a:r>
                <a:rPr lang="en-US" sz="1000" b="1" dirty="0"/>
                <a:t>Virus initial concentration: 1.2e5 copies/mL</a:t>
              </a:r>
            </a:p>
            <a:p>
              <a:r>
                <a:rPr lang="en-US" sz="1000" b="1" dirty="0">
                  <a:solidFill>
                    <a:srgbClr val="0000FF"/>
                  </a:solidFill>
                </a:rPr>
                <a:t>1.5e5 copies/mL</a:t>
              </a:r>
              <a:endParaRPr lang="ru-RU" sz="1000" b="1" dirty="0">
                <a:solidFill>
                  <a:srgbClr val="0000FF"/>
                </a:solidFill>
              </a:endParaRPr>
            </a:p>
          </p:txBody>
        </p:sp>
      </p:grpSp>
      <p:grpSp>
        <p:nvGrpSpPr>
          <p:cNvPr id="24" name="Group 23">
            <a:extLst>
              <a:ext uri="{FF2B5EF4-FFF2-40B4-BE49-F238E27FC236}">
                <a16:creationId xmlns:a16="http://schemas.microsoft.com/office/drawing/2014/main" id="{EE6F5CBD-4370-4B8C-8A5F-FA63A20945F9}"/>
              </a:ext>
            </a:extLst>
          </p:cNvPr>
          <p:cNvGrpSpPr/>
          <p:nvPr/>
        </p:nvGrpSpPr>
        <p:grpSpPr>
          <a:xfrm>
            <a:off x="139774" y="3756515"/>
            <a:ext cx="4538712" cy="2736176"/>
            <a:chOff x="139774" y="3756515"/>
            <a:chExt cx="4538712" cy="2736176"/>
          </a:xfrm>
        </p:grpSpPr>
        <p:pic>
          <p:nvPicPr>
            <p:cNvPr id="10" name="Picture 9">
              <a:extLst>
                <a:ext uri="{FF2B5EF4-FFF2-40B4-BE49-F238E27FC236}">
                  <a16:creationId xmlns:a16="http://schemas.microsoft.com/office/drawing/2014/main" id="{5FB11FDE-B5F3-4E6D-99AA-3A002F89C1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774" y="3756515"/>
              <a:ext cx="4538712" cy="2736176"/>
            </a:xfrm>
            <a:prstGeom prst="rect">
              <a:avLst/>
            </a:prstGeom>
          </p:spPr>
        </p:pic>
        <p:sp>
          <p:nvSpPr>
            <p:cNvPr id="22" name="TextBox 21">
              <a:extLst>
                <a:ext uri="{FF2B5EF4-FFF2-40B4-BE49-F238E27FC236}">
                  <a16:creationId xmlns:a16="http://schemas.microsoft.com/office/drawing/2014/main" id="{D8947261-01AC-4904-ACA0-B7919C94086C}"/>
                </a:ext>
              </a:extLst>
            </p:cNvPr>
            <p:cNvSpPr txBox="1"/>
            <p:nvPr/>
          </p:nvSpPr>
          <p:spPr>
            <a:xfrm>
              <a:off x="1517419" y="5465007"/>
              <a:ext cx="1217993" cy="553998"/>
            </a:xfrm>
            <a:prstGeom prst="rect">
              <a:avLst/>
            </a:prstGeom>
            <a:noFill/>
          </p:spPr>
          <p:txBody>
            <a:bodyPr wrap="square" rtlCol="0">
              <a:spAutoFit/>
            </a:bodyPr>
            <a:lstStyle/>
            <a:p>
              <a:r>
                <a:rPr lang="en-US" sz="1000" b="1" dirty="0"/>
                <a:t>Virus initial concentration: 1e5 copies/mL</a:t>
              </a:r>
            </a:p>
          </p:txBody>
        </p:sp>
        <p:sp>
          <p:nvSpPr>
            <p:cNvPr id="7" name="TextBox 6">
              <a:extLst>
                <a:ext uri="{FF2B5EF4-FFF2-40B4-BE49-F238E27FC236}">
                  <a16:creationId xmlns:a16="http://schemas.microsoft.com/office/drawing/2014/main" id="{62BC0829-5B49-45FD-A7E9-9360828F14D0}"/>
                </a:ext>
              </a:extLst>
            </p:cNvPr>
            <p:cNvSpPr txBox="1"/>
            <p:nvPr/>
          </p:nvSpPr>
          <p:spPr>
            <a:xfrm>
              <a:off x="3442996" y="3994794"/>
              <a:ext cx="1187865" cy="553998"/>
            </a:xfrm>
            <a:prstGeom prst="rect">
              <a:avLst/>
            </a:prstGeom>
            <a:noFill/>
          </p:spPr>
          <p:txBody>
            <a:bodyPr wrap="square" rtlCol="0">
              <a:spAutoFit/>
            </a:bodyPr>
            <a:lstStyle/>
            <a:p>
              <a:r>
                <a:rPr lang="en-US" sz="1000" dirty="0"/>
                <a:t>Data were averaged from [PMID 32125362]</a:t>
              </a:r>
              <a:endParaRPr lang="ru-RU" sz="1000" dirty="0"/>
            </a:p>
          </p:txBody>
        </p:sp>
      </p:grpSp>
    </p:spTree>
    <p:extLst>
      <p:ext uri="{BB962C8B-B14F-4D97-AF65-F5344CB8AC3E}">
        <p14:creationId xmlns:p14="http://schemas.microsoft.com/office/powerpoint/2010/main" val="69331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Simulations: Viral load dynamics</a:t>
            </a:r>
            <a:endParaRPr lang="ru-RU" dirty="0"/>
          </a:p>
        </p:txBody>
      </p:sp>
      <p:sp>
        <p:nvSpPr>
          <p:cNvPr id="3" name="Номер слайда 2"/>
          <p:cNvSpPr>
            <a:spLocks noGrp="1"/>
          </p:cNvSpPr>
          <p:nvPr>
            <p:ph type="sldNum" sz="quarter" idx="12"/>
          </p:nvPr>
        </p:nvSpPr>
        <p:spPr/>
        <p:txBody>
          <a:bodyPr/>
          <a:lstStyle/>
          <a:p>
            <a:fld id="{8D0E1ED9-1B5C-4060-9004-48CB920062D4}" type="slidenum">
              <a:rPr lang="ru-RU" smtClean="0"/>
              <a:pPr/>
              <a:t>19</a:t>
            </a:fld>
            <a:endParaRPr lang="ru-RU"/>
          </a:p>
        </p:txBody>
      </p:sp>
      <p:sp>
        <p:nvSpPr>
          <p:cNvPr id="17" name="TextBox 16">
            <a:extLst>
              <a:ext uri="{FF2B5EF4-FFF2-40B4-BE49-F238E27FC236}">
                <a16:creationId xmlns:a16="http://schemas.microsoft.com/office/drawing/2014/main" id="{69E8A2DA-6FD8-40B5-98C9-574AB8F19F2E}"/>
              </a:ext>
            </a:extLst>
          </p:cNvPr>
          <p:cNvSpPr txBox="1"/>
          <p:nvPr/>
        </p:nvSpPr>
        <p:spPr>
          <a:xfrm>
            <a:off x="304800" y="5359398"/>
            <a:ext cx="8712200" cy="1015663"/>
          </a:xfrm>
          <a:prstGeom prst="rect">
            <a:avLst/>
          </a:prstGeom>
          <a:noFill/>
        </p:spPr>
        <p:txBody>
          <a:bodyPr wrap="square" rtlCol="0">
            <a:spAutoFit/>
          </a:bodyPr>
          <a:lstStyle/>
          <a:p>
            <a:pPr marL="285750" indent="-285750">
              <a:buFont typeface="Arial" panose="020B0604020202020204" pitchFamily="34" charset="0"/>
              <a:buChar char="•"/>
            </a:pPr>
            <a:r>
              <a:rPr lang="en-US" sz="1500" dirty="0"/>
              <a:t>There is a threshold in virus initial concentration in sputum. </a:t>
            </a:r>
          </a:p>
          <a:p>
            <a:pPr marL="285750" indent="-285750">
              <a:buFont typeface="Arial" panose="020B0604020202020204" pitchFamily="34" charset="0"/>
              <a:buChar char="•"/>
            </a:pPr>
            <a:r>
              <a:rPr lang="en-US" sz="1500" dirty="0"/>
              <a:t>The values above the threshold lead to substantial and transient virus load in sputum. </a:t>
            </a:r>
          </a:p>
          <a:p>
            <a:pPr marL="285750" indent="-285750">
              <a:buFont typeface="Arial" panose="020B0604020202020204" pitchFamily="34" charset="0"/>
              <a:buChar char="•"/>
            </a:pPr>
            <a:r>
              <a:rPr lang="en-US" sz="1500" dirty="0"/>
              <a:t>The values below the threshold do not allow detect virus in sputum at any time. </a:t>
            </a:r>
          </a:p>
          <a:p>
            <a:pPr marL="285750" indent="-285750">
              <a:buFont typeface="Arial" panose="020B0604020202020204" pitchFamily="34" charset="0"/>
              <a:buChar char="•"/>
            </a:pPr>
            <a:r>
              <a:rPr lang="en-US" sz="1500" dirty="0"/>
              <a:t>Increase in virus initial concentration results in higher peak of viral load which is faster achieved.  </a:t>
            </a:r>
            <a:endParaRPr lang="ru-RU" sz="1500" dirty="0"/>
          </a:p>
        </p:txBody>
      </p:sp>
      <p:grpSp>
        <p:nvGrpSpPr>
          <p:cNvPr id="8" name="Group 7">
            <a:extLst>
              <a:ext uri="{FF2B5EF4-FFF2-40B4-BE49-F238E27FC236}">
                <a16:creationId xmlns:a16="http://schemas.microsoft.com/office/drawing/2014/main" id="{59F385CA-9BE3-4E44-85CC-E2C37EE818E8}"/>
              </a:ext>
            </a:extLst>
          </p:cNvPr>
          <p:cNvGrpSpPr/>
          <p:nvPr/>
        </p:nvGrpSpPr>
        <p:grpSpPr>
          <a:xfrm>
            <a:off x="352553" y="802216"/>
            <a:ext cx="8378928" cy="4451627"/>
            <a:chOff x="352553" y="802216"/>
            <a:chExt cx="8378928" cy="4451627"/>
          </a:xfrm>
        </p:grpSpPr>
        <p:pic>
          <p:nvPicPr>
            <p:cNvPr id="6" name="Picture 5">
              <a:extLst>
                <a:ext uri="{FF2B5EF4-FFF2-40B4-BE49-F238E27FC236}">
                  <a16:creationId xmlns:a16="http://schemas.microsoft.com/office/drawing/2014/main" id="{704E8671-B41F-47E1-8E8A-46FCD9900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553" y="802216"/>
              <a:ext cx="8378928" cy="4451627"/>
            </a:xfrm>
            <a:prstGeom prst="rect">
              <a:avLst/>
            </a:prstGeom>
          </p:spPr>
        </p:pic>
        <p:sp>
          <p:nvSpPr>
            <p:cNvPr id="12" name="TextBox 11">
              <a:extLst>
                <a:ext uri="{FF2B5EF4-FFF2-40B4-BE49-F238E27FC236}">
                  <a16:creationId xmlns:a16="http://schemas.microsoft.com/office/drawing/2014/main" id="{E41B3741-1597-474C-A2C6-D9D3C10FC778}"/>
                </a:ext>
              </a:extLst>
            </p:cNvPr>
            <p:cNvSpPr txBox="1"/>
            <p:nvPr/>
          </p:nvSpPr>
          <p:spPr>
            <a:xfrm>
              <a:off x="1367640" y="1273703"/>
              <a:ext cx="2533790" cy="1169551"/>
            </a:xfrm>
            <a:prstGeom prst="rect">
              <a:avLst/>
            </a:prstGeom>
            <a:noFill/>
          </p:spPr>
          <p:txBody>
            <a:bodyPr wrap="square" rtlCol="0">
              <a:spAutoFit/>
            </a:bodyPr>
            <a:lstStyle/>
            <a:p>
              <a:r>
                <a:rPr lang="en-US" sz="1400" b="1" dirty="0"/>
                <a:t>Virus initial concentration: </a:t>
              </a:r>
            </a:p>
            <a:p>
              <a:r>
                <a:rPr lang="en-US" sz="1400" b="1" dirty="0"/>
                <a:t>1.5e5 copies/mL</a:t>
              </a:r>
            </a:p>
            <a:p>
              <a:r>
                <a:rPr lang="en-US" sz="1400" b="1" dirty="0">
                  <a:solidFill>
                    <a:srgbClr val="0000FF"/>
                  </a:solidFill>
                </a:rPr>
                <a:t>1.25e5 copies/mL</a:t>
              </a:r>
            </a:p>
            <a:p>
              <a:r>
                <a:rPr lang="en-US" sz="1400" b="1" dirty="0">
                  <a:solidFill>
                    <a:srgbClr val="FF0000"/>
                  </a:solidFill>
                </a:rPr>
                <a:t>1.04e5 copies/mL</a:t>
              </a:r>
            </a:p>
            <a:p>
              <a:r>
                <a:rPr lang="en-US" sz="1400" b="1" dirty="0">
                  <a:solidFill>
                    <a:srgbClr val="00B050"/>
                  </a:solidFill>
                </a:rPr>
                <a:t>8.68e4 copies/mL</a:t>
              </a:r>
              <a:endParaRPr lang="ru-RU" sz="1400" b="1" dirty="0">
                <a:solidFill>
                  <a:srgbClr val="00B050"/>
                </a:solidFill>
              </a:endParaRPr>
            </a:p>
          </p:txBody>
        </p:sp>
        <p:cxnSp>
          <p:nvCxnSpPr>
            <p:cNvPr id="11" name="Straight Connector 10">
              <a:extLst>
                <a:ext uri="{FF2B5EF4-FFF2-40B4-BE49-F238E27FC236}">
                  <a16:creationId xmlns:a16="http://schemas.microsoft.com/office/drawing/2014/main" id="{139E1EFA-6782-4856-82F4-F417163B2DC0}"/>
                </a:ext>
              </a:extLst>
            </p:cNvPr>
            <p:cNvCxnSpPr>
              <a:cxnSpLocks/>
            </p:cNvCxnSpPr>
            <p:nvPr/>
          </p:nvCxnSpPr>
          <p:spPr>
            <a:xfrm>
              <a:off x="1281915" y="3406346"/>
              <a:ext cx="7214385" cy="0"/>
            </a:xfrm>
            <a:prstGeom prst="line">
              <a:avLst/>
            </a:prstGeom>
            <a:ln w="381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43EB322-E1F6-420F-A1CE-13123C7A42A1}"/>
                </a:ext>
              </a:extLst>
            </p:cNvPr>
            <p:cNvSpPr txBox="1"/>
            <p:nvPr/>
          </p:nvSpPr>
          <p:spPr>
            <a:xfrm>
              <a:off x="1303116" y="3406346"/>
              <a:ext cx="1660968" cy="307777"/>
            </a:xfrm>
            <a:prstGeom prst="rect">
              <a:avLst/>
            </a:prstGeom>
            <a:noFill/>
          </p:spPr>
          <p:txBody>
            <a:bodyPr wrap="none" rtlCol="0">
              <a:spAutoFit/>
            </a:bodyPr>
            <a:lstStyle/>
            <a:p>
              <a:r>
                <a:rPr lang="en-US" sz="1400" dirty="0">
                  <a:solidFill>
                    <a:schemeClr val="accent2"/>
                  </a:solidFill>
                </a:rPr>
                <a:t>Limit of detection </a:t>
              </a:r>
              <a:endParaRPr lang="ru-RU" sz="1400" dirty="0">
                <a:solidFill>
                  <a:schemeClr val="accent2"/>
                </a:solidFill>
              </a:endParaRPr>
            </a:p>
          </p:txBody>
        </p:sp>
        <p:sp>
          <p:nvSpPr>
            <p:cNvPr id="13" name="TextBox 12">
              <a:extLst>
                <a:ext uri="{FF2B5EF4-FFF2-40B4-BE49-F238E27FC236}">
                  <a16:creationId xmlns:a16="http://schemas.microsoft.com/office/drawing/2014/main" id="{947E558D-BE0C-4391-A7B7-D7CC04FB3C79}"/>
                </a:ext>
              </a:extLst>
            </p:cNvPr>
            <p:cNvSpPr txBox="1"/>
            <p:nvPr/>
          </p:nvSpPr>
          <p:spPr>
            <a:xfrm>
              <a:off x="5917135" y="1267353"/>
              <a:ext cx="2533790" cy="523220"/>
            </a:xfrm>
            <a:prstGeom prst="rect">
              <a:avLst/>
            </a:prstGeom>
            <a:noFill/>
          </p:spPr>
          <p:txBody>
            <a:bodyPr wrap="square" rtlCol="0">
              <a:spAutoFit/>
            </a:bodyPr>
            <a:lstStyle/>
            <a:p>
              <a:r>
                <a:rPr lang="en-US" sz="1400" b="1" dirty="0"/>
                <a:t>Time of IR switching ON: </a:t>
              </a:r>
            </a:p>
            <a:p>
              <a:r>
                <a:rPr lang="en-US" sz="1400" b="1" dirty="0"/>
                <a:t>50 hour</a:t>
              </a:r>
            </a:p>
          </p:txBody>
        </p:sp>
      </p:grpSp>
    </p:spTree>
    <p:extLst>
      <p:ext uri="{BB962C8B-B14F-4D97-AF65-F5344CB8AC3E}">
        <p14:creationId xmlns:p14="http://schemas.microsoft.com/office/powerpoint/2010/main" val="8036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09FCD-A934-497E-8A5A-D566EBF17CDC}"/>
              </a:ext>
            </a:extLst>
          </p:cNvPr>
          <p:cNvSpPr>
            <a:spLocks noGrp="1"/>
          </p:cNvSpPr>
          <p:nvPr>
            <p:ph type="title"/>
          </p:nvPr>
        </p:nvSpPr>
        <p:spPr/>
        <p:txBody>
          <a:bodyPr>
            <a:normAutofit/>
          </a:bodyPr>
          <a:lstStyle/>
          <a:p>
            <a:r>
              <a:rPr lang="en-US" sz="2800" dirty="0"/>
              <a:t>Commit date: 26.05.12</a:t>
            </a:r>
            <a:br>
              <a:rPr lang="en-US" sz="2800" dirty="0"/>
            </a:br>
            <a:br>
              <a:rPr lang="en-US" sz="2800" dirty="0"/>
            </a:br>
            <a:r>
              <a:rPr lang="en-US" sz="2800" dirty="0"/>
              <a:t>Commit name: updated version (VL_v0.1.1) of SARS-CoV-2 viral dynamics model </a:t>
            </a:r>
            <a:endParaRPr lang="ru-RU" sz="2800" dirty="0"/>
          </a:p>
        </p:txBody>
      </p:sp>
      <p:sp>
        <p:nvSpPr>
          <p:cNvPr id="3" name="Text Placeholder 2">
            <a:extLst>
              <a:ext uri="{FF2B5EF4-FFF2-40B4-BE49-F238E27FC236}">
                <a16:creationId xmlns:a16="http://schemas.microsoft.com/office/drawing/2014/main" id="{C33FC260-48D1-4607-9B82-D2CD2E577DB2}"/>
              </a:ext>
            </a:extLst>
          </p:cNvPr>
          <p:cNvSpPr>
            <a:spLocks noGrp="1"/>
          </p:cNvSpPr>
          <p:nvPr>
            <p:ph type="body" idx="1"/>
          </p:nvPr>
        </p:nvSpPr>
        <p:spPr/>
        <p:txBody>
          <a:bodyPr>
            <a:normAutofit fontScale="85000" lnSpcReduction="20000"/>
          </a:bodyPr>
          <a:lstStyle/>
          <a:p>
            <a:r>
              <a:rPr lang="en-US" dirty="0"/>
              <a:t>Aims: </a:t>
            </a:r>
          </a:p>
          <a:p>
            <a:pPr marL="342900" indent="-342900">
              <a:buFont typeface="Arial" panose="020B0604020202020204" pitchFamily="34" charset="0"/>
              <a:buChar char="•"/>
            </a:pPr>
            <a:r>
              <a:rPr lang="en-US" dirty="0"/>
              <a:t>To introduce limitation in number of virions able to bind to PCII cell to avoid non-physiological accumulation of (</a:t>
            </a:r>
            <a:r>
              <a:rPr lang="en-US" dirty="0" err="1"/>
              <a:t>i</a:t>
            </a:r>
            <a:r>
              <a:rPr lang="en-US" dirty="0"/>
              <a:t>) the virions on the cell surface and (ii) virus RNA in nucleus</a:t>
            </a:r>
          </a:p>
          <a:p>
            <a:pPr marL="342900" indent="-342900">
              <a:buFont typeface="Arial" panose="020B0604020202020204" pitchFamily="34" charset="0"/>
              <a:buChar char="•"/>
            </a:pPr>
            <a:r>
              <a:rPr lang="en-US" dirty="0"/>
              <a:t>Reproduction of clinical data on virus load dynamics</a:t>
            </a:r>
            <a:endParaRPr lang="ru-RU" dirty="0"/>
          </a:p>
        </p:txBody>
      </p:sp>
      <p:sp>
        <p:nvSpPr>
          <p:cNvPr id="4" name="Slide Number Placeholder 3">
            <a:extLst>
              <a:ext uri="{FF2B5EF4-FFF2-40B4-BE49-F238E27FC236}">
                <a16:creationId xmlns:a16="http://schemas.microsoft.com/office/drawing/2014/main" id="{B5E3C9EE-DEA7-4EF1-8145-1DF3D9BCBA61}"/>
              </a:ext>
            </a:extLst>
          </p:cNvPr>
          <p:cNvSpPr>
            <a:spLocks noGrp="1"/>
          </p:cNvSpPr>
          <p:nvPr>
            <p:ph type="sldNum" sz="quarter" idx="12"/>
          </p:nvPr>
        </p:nvSpPr>
        <p:spPr/>
        <p:txBody>
          <a:bodyPr/>
          <a:lstStyle/>
          <a:p>
            <a:fld id="{8D0E1ED9-1B5C-4060-9004-48CB920062D4}" type="slidenum">
              <a:rPr lang="ru-RU" smtClean="0"/>
              <a:pPr/>
              <a:t>2</a:t>
            </a:fld>
            <a:endParaRPr lang="ru-RU"/>
          </a:p>
        </p:txBody>
      </p:sp>
    </p:spTree>
    <p:extLst>
      <p:ext uri="{BB962C8B-B14F-4D97-AF65-F5344CB8AC3E}">
        <p14:creationId xmlns:p14="http://schemas.microsoft.com/office/powerpoint/2010/main" val="2704732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Simulations: Viral load dynamics w/o IR induction</a:t>
            </a:r>
            <a:endParaRPr lang="ru-RU" dirty="0"/>
          </a:p>
        </p:txBody>
      </p:sp>
      <p:sp>
        <p:nvSpPr>
          <p:cNvPr id="3" name="Номер слайда 2"/>
          <p:cNvSpPr>
            <a:spLocks noGrp="1"/>
          </p:cNvSpPr>
          <p:nvPr>
            <p:ph type="sldNum" sz="quarter" idx="12"/>
          </p:nvPr>
        </p:nvSpPr>
        <p:spPr/>
        <p:txBody>
          <a:bodyPr/>
          <a:lstStyle/>
          <a:p>
            <a:fld id="{8D0E1ED9-1B5C-4060-9004-48CB920062D4}" type="slidenum">
              <a:rPr lang="ru-RU" smtClean="0"/>
              <a:pPr/>
              <a:t>20</a:t>
            </a:fld>
            <a:endParaRPr lang="ru-RU"/>
          </a:p>
        </p:txBody>
      </p:sp>
      <p:grpSp>
        <p:nvGrpSpPr>
          <p:cNvPr id="15" name="Group 14">
            <a:extLst>
              <a:ext uri="{FF2B5EF4-FFF2-40B4-BE49-F238E27FC236}">
                <a16:creationId xmlns:a16="http://schemas.microsoft.com/office/drawing/2014/main" id="{78C3DA08-3E4C-48B2-920B-652930ACB136}"/>
              </a:ext>
            </a:extLst>
          </p:cNvPr>
          <p:cNvGrpSpPr/>
          <p:nvPr/>
        </p:nvGrpSpPr>
        <p:grpSpPr>
          <a:xfrm>
            <a:off x="846666" y="824542"/>
            <a:ext cx="6706349" cy="3900379"/>
            <a:chOff x="846666" y="824542"/>
            <a:chExt cx="6706349" cy="3900379"/>
          </a:xfrm>
        </p:grpSpPr>
        <p:pic>
          <p:nvPicPr>
            <p:cNvPr id="5" name="Picture 4">
              <a:extLst>
                <a:ext uri="{FF2B5EF4-FFF2-40B4-BE49-F238E27FC236}">
                  <a16:creationId xmlns:a16="http://schemas.microsoft.com/office/drawing/2014/main" id="{CD7CB10D-B253-4C9A-889C-B46312D8FD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666" y="824542"/>
              <a:ext cx="6706349" cy="3900379"/>
            </a:xfrm>
            <a:prstGeom prst="rect">
              <a:avLst/>
            </a:prstGeom>
          </p:spPr>
        </p:pic>
        <p:cxnSp>
          <p:nvCxnSpPr>
            <p:cNvPr id="11" name="Straight Connector 10">
              <a:extLst>
                <a:ext uri="{FF2B5EF4-FFF2-40B4-BE49-F238E27FC236}">
                  <a16:creationId xmlns:a16="http://schemas.microsoft.com/office/drawing/2014/main" id="{139E1EFA-6782-4856-82F4-F417163B2DC0}"/>
                </a:ext>
              </a:extLst>
            </p:cNvPr>
            <p:cNvCxnSpPr>
              <a:cxnSpLocks/>
            </p:cNvCxnSpPr>
            <p:nvPr/>
          </p:nvCxnSpPr>
          <p:spPr>
            <a:xfrm>
              <a:off x="1709139" y="2568132"/>
              <a:ext cx="5622994" cy="0"/>
            </a:xfrm>
            <a:prstGeom prst="line">
              <a:avLst/>
            </a:prstGeom>
            <a:ln w="381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43EB322-E1F6-420F-A1CE-13123C7A42A1}"/>
                </a:ext>
              </a:extLst>
            </p:cNvPr>
            <p:cNvSpPr txBox="1"/>
            <p:nvPr/>
          </p:nvSpPr>
          <p:spPr>
            <a:xfrm>
              <a:off x="1751852" y="2304852"/>
              <a:ext cx="1448730" cy="276999"/>
            </a:xfrm>
            <a:prstGeom prst="rect">
              <a:avLst/>
            </a:prstGeom>
            <a:noFill/>
          </p:spPr>
          <p:txBody>
            <a:bodyPr wrap="none" rtlCol="0">
              <a:spAutoFit/>
            </a:bodyPr>
            <a:lstStyle/>
            <a:p>
              <a:r>
                <a:rPr lang="en-US" sz="1200" dirty="0">
                  <a:solidFill>
                    <a:schemeClr val="accent2"/>
                  </a:solidFill>
                </a:rPr>
                <a:t>Limit of detection </a:t>
              </a:r>
              <a:endParaRPr lang="ru-RU" sz="1200" dirty="0">
                <a:solidFill>
                  <a:schemeClr val="accent2"/>
                </a:solidFill>
              </a:endParaRPr>
            </a:p>
          </p:txBody>
        </p:sp>
        <p:sp>
          <p:nvSpPr>
            <p:cNvPr id="12" name="TextBox 11">
              <a:extLst>
                <a:ext uri="{FF2B5EF4-FFF2-40B4-BE49-F238E27FC236}">
                  <a16:creationId xmlns:a16="http://schemas.microsoft.com/office/drawing/2014/main" id="{E41B3741-1597-474C-A2C6-D9D3C10FC778}"/>
                </a:ext>
              </a:extLst>
            </p:cNvPr>
            <p:cNvSpPr txBox="1"/>
            <p:nvPr/>
          </p:nvSpPr>
          <p:spPr>
            <a:xfrm>
              <a:off x="4916119" y="1182683"/>
              <a:ext cx="2162014" cy="1384995"/>
            </a:xfrm>
            <a:prstGeom prst="rect">
              <a:avLst/>
            </a:prstGeom>
            <a:noFill/>
          </p:spPr>
          <p:txBody>
            <a:bodyPr wrap="square" rtlCol="0">
              <a:spAutoFit/>
            </a:bodyPr>
            <a:lstStyle/>
            <a:p>
              <a:r>
                <a:rPr lang="en-US" sz="1200" b="1" dirty="0"/>
                <a:t>Virus initial concentration: </a:t>
              </a:r>
            </a:p>
            <a:p>
              <a:r>
                <a:rPr lang="en-US" sz="1200" b="1" dirty="0"/>
                <a:t>1.2e5 copies/mL</a:t>
              </a:r>
            </a:p>
            <a:p>
              <a:r>
                <a:rPr lang="en-US" sz="1200" b="1" dirty="0">
                  <a:solidFill>
                    <a:srgbClr val="0000FF"/>
                  </a:solidFill>
                </a:rPr>
                <a:t>3e4 copies/mL</a:t>
              </a:r>
            </a:p>
            <a:p>
              <a:r>
                <a:rPr lang="en-US" sz="1200" b="1" dirty="0">
                  <a:solidFill>
                    <a:srgbClr val="FF0000"/>
                  </a:solidFill>
                </a:rPr>
                <a:t>7.5e3 copies/mL</a:t>
              </a:r>
            </a:p>
            <a:p>
              <a:r>
                <a:rPr lang="en-US" sz="1200" b="1" dirty="0">
                  <a:solidFill>
                    <a:srgbClr val="00B050"/>
                  </a:solidFill>
                </a:rPr>
                <a:t>1.9e3 copies/mL</a:t>
              </a:r>
            </a:p>
            <a:p>
              <a:r>
                <a:rPr lang="en-US" sz="1200" b="1" dirty="0">
                  <a:solidFill>
                    <a:srgbClr val="FF33CC"/>
                  </a:solidFill>
                </a:rPr>
                <a:t>4.7e2 copies/mL</a:t>
              </a:r>
            </a:p>
            <a:p>
              <a:r>
                <a:rPr lang="en-US" sz="1200" b="1" dirty="0">
                  <a:solidFill>
                    <a:srgbClr val="808000"/>
                  </a:solidFill>
                </a:rPr>
                <a:t>1.2e2 copies/mL</a:t>
              </a:r>
              <a:endParaRPr lang="ru-RU" sz="1200" b="1" dirty="0">
                <a:solidFill>
                  <a:srgbClr val="808000"/>
                </a:solidFill>
              </a:endParaRPr>
            </a:p>
          </p:txBody>
        </p:sp>
      </p:grpSp>
      <p:sp>
        <p:nvSpPr>
          <p:cNvPr id="17" name="TextBox 16">
            <a:extLst>
              <a:ext uri="{FF2B5EF4-FFF2-40B4-BE49-F238E27FC236}">
                <a16:creationId xmlns:a16="http://schemas.microsoft.com/office/drawing/2014/main" id="{69E8A2DA-6FD8-40B5-98C9-574AB8F19F2E}"/>
              </a:ext>
            </a:extLst>
          </p:cNvPr>
          <p:cNvSpPr txBox="1"/>
          <p:nvPr/>
        </p:nvSpPr>
        <p:spPr>
          <a:xfrm>
            <a:off x="195320" y="4622792"/>
            <a:ext cx="8821680" cy="2215991"/>
          </a:xfrm>
          <a:prstGeom prst="rect">
            <a:avLst/>
          </a:prstGeom>
          <a:solidFill>
            <a:schemeClr val="bg1"/>
          </a:solidFill>
        </p:spPr>
        <p:txBody>
          <a:bodyPr wrap="square" rtlCol="0">
            <a:spAutoFit/>
          </a:bodyPr>
          <a:lstStyle/>
          <a:p>
            <a:r>
              <a:rPr lang="en-US" sz="1500" i="1" dirty="0"/>
              <a:t>SIMULATION DESIGN:</a:t>
            </a:r>
            <a:r>
              <a:rPr lang="en-US" sz="1500" dirty="0"/>
              <a:t> </a:t>
            </a:r>
            <a:r>
              <a:rPr lang="en-US" sz="1200" dirty="0"/>
              <a:t>(</a:t>
            </a:r>
            <a:r>
              <a:rPr lang="en-US" sz="1200" dirty="0" err="1"/>
              <a:t>i</a:t>
            </a:r>
            <a:r>
              <a:rPr lang="en-US" sz="1200" dirty="0"/>
              <a:t>) initial COV concentration in alveolar surfactant is varied from 2e-3 to 1.9e-6 </a:t>
            </a:r>
            <a:r>
              <a:rPr lang="en-US" sz="1200" dirty="0" err="1"/>
              <a:t>pM</a:t>
            </a:r>
            <a:r>
              <a:rPr lang="en-US" sz="1200" dirty="0"/>
              <a:t>, (ii) there is no induction of IR, i.e. </a:t>
            </a:r>
            <a:r>
              <a:rPr lang="en-US" sz="1200" dirty="0" err="1"/>
              <a:t>switch_ir</a:t>
            </a:r>
            <a:r>
              <a:rPr lang="en-US" sz="1200" dirty="0"/>
              <a:t> = 0 for any time after infection</a:t>
            </a:r>
            <a:endParaRPr lang="en-US" sz="1400" dirty="0"/>
          </a:p>
          <a:p>
            <a:r>
              <a:rPr lang="en-US" sz="1500" dirty="0">
                <a:latin typeface="+mj-lt"/>
              </a:rPr>
              <a:t>RESULTS:</a:t>
            </a:r>
            <a:r>
              <a:rPr lang="en-US" sz="1500" dirty="0"/>
              <a:t> </a:t>
            </a:r>
          </a:p>
          <a:p>
            <a:pPr marL="285750" indent="-285750">
              <a:buFont typeface="Arial" panose="020B0604020202020204" pitchFamily="34" charset="0"/>
              <a:buChar char="•"/>
            </a:pPr>
            <a:r>
              <a:rPr lang="en-US" sz="1200" dirty="0"/>
              <a:t>There is a threshold in virus initial concentration. The values above the threshold lead to substantial steady state virus load. The values below the threshold do not allow detect virus in sputum at any time, i.e. viral load tends to steady state value equal to 0.  </a:t>
            </a:r>
          </a:p>
          <a:p>
            <a:pPr marL="285750" indent="-285750">
              <a:buFont typeface="Arial" panose="020B0604020202020204" pitchFamily="34" charset="0"/>
              <a:buChar char="•"/>
            </a:pPr>
            <a:r>
              <a:rPr lang="en-US" sz="1200" dirty="0"/>
              <a:t>ODE system has 1 unstable and 2 stable steady states. One of the stable steady states correspond to 0 viral load and other corresponds to very substantial viral load. </a:t>
            </a:r>
          </a:p>
          <a:p>
            <a:pPr marL="285750" indent="-285750">
              <a:buFont typeface="Arial" panose="020B0604020202020204" pitchFamily="34" charset="0"/>
              <a:buChar char="•"/>
            </a:pPr>
            <a:r>
              <a:rPr lang="en-US" sz="1200" dirty="0"/>
              <a:t>Model is able to describes self curing dynamics, i.e., viral load tends to 0 when initial virus concentration is below threshold. If initial virus concentration is above threshold then virtual patient is being infected and viral load tends to very high value with time. </a:t>
            </a:r>
            <a:endParaRPr lang="ru-RU" sz="1200" dirty="0"/>
          </a:p>
        </p:txBody>
      </p:sp>
    </p:spTree>
    <p:extLst>
      <p:ext uri="{BB962C8B-B14F-4D97-AF65-F5344CB8AC3E}">
        <p14:creationId xmlns:p14="http://schemas.microsoft.com/office/powerpoint/2010/main" val="1328953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Simulations: Effect of delay in IR on viral load</a:t>
            </a:r>
            <a:endParaRPr lang="ru-RU" dirty="0"/>
          </a:p>
        </p:txBody>
      </p:sp>
      <p:sp>
        <p:nvSpPr>
          <p:cNvPr id="3" name="Номер слайда 2"/>
          <p:cNvSpPr>
            <a:spLocks noGrp="1"/>
          </p:cNvSpPr>
          <p:nvPr>
            <p:ph type="sldNum" sz="quarter" idx="12"/>
          </p:nvPr>
        </p:nvSpPr>
        <p:spPr/>
        <p:txBody>
          <a:bodyPr/>
          <a:lstStyle/>
          <a:p>
            <a:fld id="{8D0E1ED9-1B5C-4060-9004-48CB920062D4}" type="slidenum">
              <a:rPr lang="ru-RU" smtClean="0"/>
              <a:pPr/>
              <a:t>21</a:t>
            </a:fld>
            <a:endParaRPr lang="ru-RU"/>
          </a:p>
        </p:txBody>
      </p:sp>
      <p:sp>
        <p:nvSpPr>
          <p:cNvPr id="17" name="TextBox 16">
            <a:extLst>
              <a:ext uri="{FF2B5EF4-FFF2-40B4-BE49-F238E27FC236}">
                <a16:creationId xmlns:a16="http://schemas.microsoft.com/office/drawing/2014/main" id="{69E8A2DA-6FD8-40B5-98C9-574AB8F19F2E}"/>
              </a:ext>
            </a:extLst>
          </p:cNvPr>
          <p:cNvSpPr txBox="1"/>
          <p:nvPr/>
        </p:nvSpPr>
        <p:spPr>
          <a:xfrm>
            <a:off x="7056870" y="773295"/>
            <a:ext cx="2087130" cy="5724644"/>
          </a:xfrm>
          <a:prstGeom prst="rect">
            <a:avLst/>
          </a:prstGeom>
          <a:noFill/>
        </p:spPr>
        <p:txBody>
          <a:bodyPr wrap="square" rtlCol="0">
            <a:spAutoFit/>
          </a:bodyPr>
          <a:lstStyle/>
          <a:p>
            <a:r>
              <a:rPr lang="en-US" sz="1400" dirty="0"/>
              <a:t>SIMULATION DESIGN: </a:t>
            </a:r>
          </a:p>
          <a:p>
            <a:pPr marL="285750" indent="-285750">
              <a:buFont typeface="Arial" panose="020B0604020202020204" pitchFamily="34" charset="0"/>
              <a:buChar char="•"/>
            </a:pPr>
            <a:r>
              <a:rPr lang="en-US" sz="1200" dirty="0"/>
              <a:t>Start time of Immune response (IR) was varied from 10 to 320 hours past infection. </a:t>
            </a:r>
          </a:p>
          <a:p>
            <a:pPr marL="285750" indent="-285750">
              <a:buFont typeface="Arial" panose="020B0604020202020204" pitchFamily="34" charset="0"/>
              <a:buChar char="•"/>
            </a:pPr>
            <a:r>
              <a:rPr lang="en-US" sz="1200" dirty="0"/>
              <a:t>Amplitude of IR and virus initial concentration in sputum were kept the same for various start time</a:t>
            </a:r>
          </a:p>
          <a:p>
            <a:pPr marL="285750" indent="-285750">
              <a:buFont typeface="Arial" panose="020B0604020202020204" pitchFamily="34" charset="0"/>
              <a:buChar char="•"/>
            </a:pPr>
            <a:r>
              <a:rPr lang="en-US" sz="1200" dirty="0"/>
              <a:t>At each start time viral load dynamics in sputum was simulated</a:t>
            </a:r>
          </a:p>
          <a:p>
            <a:pPr marL="285750" indent="-285750">
              <a:buFont typeface="Arial" panose="020B0604020202020204" pitchFamily="34" charset="0"/>
              <a:buChar char="•"/>
            </a:pPr>
            <a:endParaRPr lang="en-US" sz="1400" dirty="0"/>
          </a:p>
          <a:p>
            <a:r>
              <a:rPr lang="en-US" sz="1400" dirty="0"/>
              <a:t>RESULTS: </a:t>
            </a:r>
          </a:p>
          <a:p>
            <a:pPr marL="285750" indent="-285750">
              <a:buFont typeface="Arial" panose="020B0604020202020204" pitchFamily="34" charset="0"/>
              <a:buChar char="•"/>
            </a:pPr>
            <a:r>
              <a:rPr lang="en-US" sz="1200" dirty="0"/>
              <a:t>Early IR (10 and </a:t>
            </a:r>
            <a:r>
              <a:rPr lang="en-US" sz="1200" dirty="0">
                <a:solidFill>
                  <a:srgbClr val="0000FF"/>
                </a:solidFill>
              </a:rPr>
              <a:t>20</a:t>
            </a:r>
            <a:r>
              <a:rPr lang="en-US" sz="1200" dirty="0"/>
              <a:t> hours) do not allow detect virus in sputum at any time. </a:t>
            </a:r>
          </a:p>
          <a:p>
            <a:pPr marL="285750" indent="-285750">
              <a:buFont typeface="Arial" panose="020B0604020202020204" pitchFamily="34" charset="0"/>
              <a:buChar char="•"/>
            </a:pPr>
            <a:r>
              <a:rPr lang="en-US" sz="1200" dirty="0"/>
              <a:t>Delay in IR start time substantially increases peak viral load and shifts the peak to later time</a:t>
            </a:r>
          </a:p>
          <a:p>
            <a:pPr marL="285750" indent="-285750">
              <a:buFont typeface="Arial" panose="020B0604020202020204" pitchFamily="34" charset="0"/>
              <a:buChar char="•"/>
            </a:pPr>
            <a:r>
              <a:rPr lang="en-US" sz="1200" dirty="0"/>
              <a:t>Very late IR start time leads to plateau in viral load dynamics with maximal viral load value</a:t>
            </a:r>
            <a:endParaRPr lang="ru-RU" sz="1200" dirty="0"/>
          </a:p>
        </p:txBody>
      </p:sp>
      <p:grpSp>
        <p:nvGrpSpPr>
          <p:cNvPr id="39" name="Group 38">
            <a:extLst>
              <a:ext uri="{FF2B5EF4-FFF2-40B4-BE49-F238E27FC236}">
                <a16:creationId xmlns:a16="http://schemas.microsoft.com/office/drawing/2014/main" id="{26DE0D7D-3179-487E-8D38-F2331554E533}"/>
              </a:ext>
            </a:extLst>
          </p:cNvPr>
          <p:cNvGrpSpPr/>
          <p:nvPr/>
        </p:nvGrpSpPr>
        <p:grpSpPr>
          <a:xfrm>
            <a:off x="0" y="783258"/>
            <a:ext cx="7115175" cy="5521943"/>
            <a:chOff x="0" y="783258"/>
            <a:chExt cx="7115175" cy="5521943"/>
          </a:xfrm>
        </p:grpSpPr>
        <p:pic>
          <p:nvPicPr>
            <p:cNvPr id="14" name="Picture 13">
              <a:extLst>
                <a:ext uri="{FF2B5EF4-FFF2-40B4-BE49-F238E27FC236}">
                  <a16:creationId xmlns:a16="http://schemas.microsoft.com/office/drawing/2014/main" id="{41356777-9059-4297-AFA8-65133C7B92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3258"/>
              <a:ext cx="7115175" cy="3003215"/>
            </a:xfrm>
            <a:prstGeom prst="rect">
              <a:avLst/>
            </a:prstGeom>
          </p:spPr>
        </p:pic>
        <p:pic>
          <p:nvPicPr>
            <p:cNvPr id="18" name="Picture 17">
              <a:extLst>
                <a:ext uri="{FF2B5EF4-FFF2-40B4-BE49-F238E27FC236}">
                  <a16:creationId xmlns:a16="http://schemas.microsoft.com/office/drawing/2014/main" id="{12B091E1-2CC4-4394-9782-C024EE5CA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01986"/>
              <a:ext cx="7115175" cy="3003215"/>
            </a:xfrm>
            <a:prstGeom prst="rect">
              <a:avLst/>
            </a:prstGeom>
          </p:spPr>
        </p:pic>
        <p:cxnSp>
          <p:nvCxnSpPr>
            <p:cNvPr id="11" name="Straight Connector 10">
              <a:extLst>
                <a:ext uri="{FF2B5EF4-FFF2-40B4-BE49-F238E27FC236}">
                  <a16:creationId xmlns:a16="http://schemas.microsoft.com/office/drawing/2014/main" id="{139E1EFA-6782-4856-82F4-F417163B2DC0}"/>
                </a:ext>
              </a:extLst>
            </p:cNvPr>
            <p:cNvCxnSpPr>
              <a:cxnSpLocks/>
            </p:cNvCxnSpPr>
            <p:nvPr/>
          </p:nvCxnSpPr>
          <p:spPr>
            <a:xfrm>
              <a:off x="839438" y="5298356"/>
              <a:ext cx="6051842" cy="0"/>
            </a:xfrm>
            <a:prstGeom prst="line">
              <a:avLst/>
            </a:prstGeom>
            <a:ln w="381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41B3741-1597-474C-A2C6-D9D3C10FC778}"/>
                </a:ext>
              </a:extLst>
            </p:cNvPr>
            <p:cNvSpPr txBox="1"/>
            <p:nvPr/>
          </p:nvSpPr>
          <p:spPr>
            <a:xfrm>
              <a:off x="4335985" y="3628717"/>
              <a:ext cx="2533790" cy="523220"/>
            </a:xfrm>
            <a:prstGeom prst="rect">
              <a:avLst/>
            </a:prstGeom>
            <a:noFill/>
          </p:spPr>
          <p:txBody>
            <a:bodyPr wrap="square" rtlCol="0">
              <a:spAutoFit/>
            </a:bodyPr>
            <a:lstStyle/>
            <a:p>
              <a:r>
                <a:rPr lang="en-US" sz="1400" b="1" dirty="0"/>
                <a:t>Virus initial concentration: </a:t>
              </a:r>
            </a:p>
            <a:p>
              <a:r>
                <a:rPr lang="en-US" sz="1400" b="1" dirty="0"/>
                <a:t>1.2e5 copies/mL</a:t>
              </a:r>
            </a:p>
          </p:txBody>
        </p:sp>
        <p:sp>
          <p:nvSpPr>
            <p:cNvPr id="16" name="TextBox 15">
              <a:extLst>
                <a:ext uri="{FF2B5EF4-FFF2-40B4-BE49-F238E27FC236}">
                  <a16:creationId xmlns:a16="http://schemas.microsoft.com/office/drawing/2014/main" id="{443EB322-E1F6-420F-A1CE-13123C7A42A1}"/>
                </a:ext>
              </a:extLst>
            </p:cNvPr>
            <p:cNvSpPr txBox="1"/>
            <p:nvPr/>
          </p:nvSpPr>
          <p:spPr>
            <a:xfrm>
              <a:off x="5643918" y="5006652"/>
              <a:ext cx="1350050" cy="261610"/>
            </a:xfrm>
            <a:prstGeom prst="rect">
              <a:avLst/>
            </a:prstGeom>
            <a:noFill/>
          </p:spPr>
          <p:txBody>
            <a:bodyPr wrap="none" rtlCol="0">
              <a:spAutoFit/>
            </a:bodyPr>
            <a:lstStyle/>
            <a:p>
              <a:r>
                <a:rPr lang="en-US" sz="1100" dirty="0">
                  <a:solidFill>
                    <a:schemeClr val="accent2"/>
                  </a:solidFill>
                </a:rPr>
                <a:t>Limit of detection </a:t>
              </a:r>
              <a:endParaRPr lang="ru-RU" sz="1100" dirty="0">
                <a:solidFill>
                  <a:schemeClr val="accent2"/>
                </a:solidFill>
              </a:endParaRPr>
            </a:p>
          </p:txBody>
        </p:sp>
        <p:cxnSp>
          <p:nvCxnSpPr>
            <p:cNvPr id="21" name="Straight Arrow Connector 20">
              <a:extLst>
                <a:ext uri="{FF2B5EF4-FFF2-40B4-BE49-F238E27FC236}">
                  <a16:creationId xmlns:a16="http://schemas.microsoft.com/office/drawing/2014/main" id="{9A7CED88-38B6-438E-9D0E-E1C3699EC0C1}"/>
                </a:ext>
              </a:extLst>
            </p:cNvPr>
            <p:cNvCxnSpPr/>
            <p:nvPr/>
          </p:nvCxnSpPr>
          <p:spPr>
            <a:xfrm flipV="1">
              <a:off x="1018310" y="3298887"/>
              <a:ext cx="0" cy="2563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4AD41B5-FA18-4F23-98E8-0BBF5D0DC0FA}"/>
                </a:ext>
              </a:extLst>
            </p:cNvPr>
            <p:cNvCxnSpPr/>
            <p:nvPr/>
          </p:nvCxnSpPr>
          <p:spPr>
            <a:xfrm flipV="1">
              <a:off x="1061079" y="3301986"/>
              <a:ext cx="0" cy="256309"/>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EF1BF3C-8111-4D90-97FF-475A8AB3B629}"/>
                </a:ext>
              </a:extLst>
            </p:cNvPr>
            <p:cNvCxnSpPr/>
            <p:nvPr/>
          </p:nvCxnSpPr>
          <p:spPr>
            <a:xfrm flipV="1">
              <a:off x="1149928" y="3301986"/>
              <a:ext cx="0" cy="256309"/>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27DE337-7E99-421F-9F14-122C76FD550B}"/>
                </a:ext>
              </a:extLst>
            </p:cNvPr>
            <p:cNvCxnSpPr/>
            <p:nvPr/>
          </p:nvCxnSpPr>
          <p:spPr>
            <a:xfrm flipV="1">
              <a:off x="1309255" y="3300845"/>
              <a:ext cx="0" cy="256309"/>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E7178CF-0784-4FDD-BD01-15455BF1918B}"/>
                </a:ext>
              </a:extLst>
            </p:cNvPr>
            <p:cNvCxnSpPr/>
            <p:nvPr/>
          </p:nvCxnSpPr>
          <p:spPr>
            <a:xfrm flipV="1">
              <a:off x="1614055" y="3300844"/>
              <a:ext cx="0" cy="256309"/>
            </a:xfrm>
            <a:prstGeom prst="straightConnector1">
              <a:avLst/>
            </a:prstGeom>
            <a:ln w="28575">
              <a:solidFill>
                <a:srgbClr val="FF33CC"/>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765132D-10BB-4AD2-AC1E-420900F181EA}"/>
                </a:ext>
              </a:extLst>
            </p:cNvPr>
            <p:cNvCxnSpPr/>
            <p:nvPr/>
          </p:nvCxnSpPr>
          <p:spPr>
            <a:xfrm flipV="1">
              <a:off x="2244436" y="3300844"/>
              <a:ext cx="0" cy="256309"/>
            </a:xfrm>
            <a:prstGeom prst="straightConnector1">
              <a:avLst/>
            </a:prstGeom>
            <a:ln w="28575">
              <a:solidFill>
                <a:srgbClr val="808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5C4D11D-9966-4ED1-9339-DE1CF64DC85B}"/>
                </a:ext>
              </a:extLst>
            </p:cNvPr>
            <p:cNvCxnSpPr>
              <a:cxnSpLocks/>
            </p:cNvCxnSpPr>
            <p:nvPr/>
          </p:nvCxnSpPr>
          <p:spPr>
            <a:xfrm>
              <a:off x="1018308" y="5478207"/>
              <a:ext cx="0" cy="2563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8EFB9D2-A8ED-4AAB-8C76-A7AA5A00125D}"/>
                </a:ext>
              </a:extLst>
            </p:cNvPr>
            <p:cNvCxnSpPr>
              <a:cxnSpLocks/>
            </p:cNvCxnSpPr>
            <p:nvPr/>
          </p:nvCxnSpPr>
          <p:spPr>
            <a:xfrm>
              <a:off x="1061077" y="5481306"/>
              <a:ext cx="0" cy="256309"/>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C7D1DEA-40AF-4E63-8DC2-36B78AB2DCBE}"/>
                </a:ext>
              </a:extLst>
            </p:cNvPr>
            <p:cNvCxnSpPr>
              <a:cxnSpLocks/>
            </p:cNvCxnSpPr>
            <p:nvPr/>
          </p:nvCxnSpPr>
          <p:spPr>
            <a:xfrm>
              <a:off x="1149926" y="5392914"/>
              <a:ext cx="0" cy="256309"/>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E73319B-2C39-47E7-9C39-856B847425F1}"/>
                </a:ext>
              </a:extLst>
            </p:cNvPr>
            <p:cNvCxnSpPr>
              <a:cxnSpLocks/>
            </p:cNvCxnSpPr>
            <p:nvPr/>
          </p:nvCxnSpPr>
          <p:spPr>
            <a:xfrm>
              <a:off x="1309253" y="5166221"/>
              <a:ext cx="0" cy="256309"/>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0877D9D-0898-42AE-9840-FBC88C72AED2}"/>
                </a:ext>
              </a:extLst>
            </p:cNvPr>
            <p:cNvCxnSpPr>
              <a:cxnSpLocks/>
            </p:cNvCxnSpPr>
            <p:nvPr/>
          </p:nvCxnSpPr>
          <p:spPr>
            <a:xfrm>
              <a:off x="1614053" y="4574908"/>
              <a:ext cx="0" cy="256309"/>
            </a:xfrm>
            <a:prstGeom prst="straightConnector1">
              <a:avLst/>
            </a:prstGeom>
            <a:ln w="28575">
              <a:solidFill>
                <a:srgbClr val="FF33CC"/>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6BAE4D6-973F-40C3-8D34-8131D183A45B}"/>
                </a:ext>
              </a:extLst>
            </p:cNvPr>
            <p:cNvCxnSpPr>
              <a:cxnSpLocks/>
            </p:cNvCxnSpPr>
            <p:nvPr/>
          </p:nvCxnSpPr>
          <p:spPr>
            <a:xfrm>
              <a:off x="2244434" y="3361296"/>
              <a:ext cx="0" cy="256309"/>
            </a:xfrm>
            <a:prstGeom prst="straightConnector1">
              <a:avLst/>
            </a:prstGeom>
            <a:ln w="28575">
              <a:solidFill>
                <a:srgbClr val="808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75C29D6A-5A4D-4D13-B6FF-81ECC3BCB315}"/>
                </a:ext>
              </a:extLst>
            </p:cNvPr>
            <p:cNvSpPr txBox="1"/>
            <p:nvPr/>
          </p:nvSpPr>
          <p:spPr>
            <a:xfrm>
              <a:off x="4183585" y="1457017"/>
              <a:ext cx="2533790" cy="1600438"/>
            </a:xfrm>
            <a:prstGeom prst="rect">
              <a:avLst/>
            </a:prstGeom>
            <a:noFill/>
          </p:spPr>
          <p:txBody>
            <a:bodyPr wrap="square" rtlCol="0">
              <a:spAutoFit/>
            </a:bodyPr>
            <a:lstStyle/>
            <a:p>
              <a:r>
                <a:rPr lang="en-US" sz="1400" b="1" dirty="0"/>
                <a:t>Time of IR switching ON: </a:t>
              </a:r>
            </a:p>
            <a:p>
              <a:r>
                <a:rPr lang="en-US" sz="1400" b="1" dirty="0"/>
                <a:t>10 hour</a:t>
              </a:r>
            </a:p>
            <a:p>
              <a:r>
                <a:rPr lang="en-US" sz="1400" b="1" dirty="0">
                  <a:solidFill>
                    <a:srgbClr val="0000FF"/>
                  </a:solidFill>
                </a:rPr>
                <a:t>20 hour</a:t>
              </a:r>
            </a:p>
            <a:p>
              <a:r>
                <a:rPr lang="en-US" sz="1400" b="1" dirty="0">
                  <a:solidFill>
                    <a:srgbClr val="FF0000"/>
                  </a:solidFill>
                </a:rPr>
                <a:t>40 hour</a:t>
              </a:r>
            </a:p>
            <a:p>
              <a:r>
                <a:rPr lang="en-US" sz="1400" b="1" dirty="0">
                  <a:solidFill>
                    <a:srgbClr val="00B050"/>
                  </a:solidFill>
                </a:rPr>
                <a:t>80 hour</a:t>
              </a:r>
            </a:p>
            <a:p>
              <a:r>
                <a:rPr lang="en-US" sz="1400" b="1" dirty="0">
                  <a:solidFill>
                    <a:srgbClr val="FF33CC"/>
                  </a:solidFill>
                </a:rPr>
                <a:t>160 hour</a:t>
              </a:r>
            </a:p>
            <a:p>
              <a:r>
                <a:rPr lang="en-US" sz="1400" b="1" dirty="0">
                  <a:solidFill>
                    <a:srgbClr val="808000"/>
                  </a:solidFill>
                </a:rPr>
                <a:t>320 hour</a:t>
              </a:r>
              <a:endParaRPr lang="ru-RU" sz="1400" b="1" dirty="0">
                <a:solidFill>
                  <a:srgbClr val="808000"/>
                </a:solidFill>
              </a:endParaRPr>
            </a:p>
          </p:txBody>
        </p:sp>
      </p:grpSp>
    </p:spTree>
    <p:extLst>
      <p:ext uri="{BB962C8B-B14F-4D97-AF65-F5344CB8AC3E}">
        <p14:creationId xmlns:p14="http://schemas.microsoft.com/office/powerpoint/2010/main" val="688910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09FCD-A934-497E-8A5A-D566EBF17CDC}"/>
              </a:ext>
            </a:extLst>
          </p:cNvPr>
          <p:cNvSpPr>
            <a:spLocks noGrp="1"/>
          </p:cNvSpPr>
          <p:nvPr>
            <p:ph type="title"/>
          </p:nvPr>
        </p:nvSpPr>
        <p:spPr/>
        <p:txBody>
          <a:bodyPr>
            <a:normAutofit/>
          </a:bodyPr>
          <a:lstStyle/>
          <a:p>
            <a:r>
              <a:rPr lang="en-US" sz="2800" dirty="0"/>
              <a:t>Commit date: 20.09.17</a:t>
            </a:r>
            <a:br>
              <a:rPr lang="en-US" sz="2800" dirty="0"/>
            </a:br>
            <a:br>
              <a:rPr lang="en-US" sz="2800" dirty="0"/>
            </a:br>
            <a:r>
              <a:rPr lang="en-US" sz="2800" dirty="0"/>
              <a:t>Commit name: updated version (VL_v0.1.4) of SARS-CoV-2 viral dynamics model </a:t>
            </a:r>
            <a:endParaRPr lang="ru-RU" sz="2800" dirty="0"/>
          </a:p>
        </p:txBody>
      </p:sp>
      <p:sp>
        <p:nvSpPr>
          <p:cNvPr id="3" name="Text Placeholder 2">
            <a:extLst>
              <a:ext uri="{FF2B5EF4-FFF2-40B4-BE49-F238E27FC236}">
                <a16:creationId xmlns:a16="http://schemas.microsoft.com/office/drawing/2014/main" id="{C33FC260-48D1-4607-9B82-D2CD2E577DB2}"/>
              </a:ext>
            </a:extLst>
          </p:cNvPr>
          <p:cNvSpPr>
            <a:spLocks noGrp="1"/>
          </p:cNvSpPr>
          <p:nvPr>
            <p:ph type="body" idx="1"/>
          </p:nvPr>
        </p:nvSpPr>
        <p:spPr>
          <a:xfrm>
            <a:off x="623888" y="3962931"/>
            <a:ext cx="7886700" cy="2302402"/>
          </a:xfrm>
        </p:spPr>
        <p:txBody>
          <a:bodyPr>
            <a:normAutofit/>
          </a:bodyPr>
          <a:lstStyle/>
          <a:p>
            <a:r>
              <a:rPr lang="en-US" sz="1400" dirty="0"/>
              <a:t>Aims: </a:t>
            </a:r>
          </a:p>
          <a:p>
            <a:pPr marL="342900" indent="-342900">
              <a:buFont typeface="Arial" panose="020B0604020202020204" pitchFamily="34" charset="0"/>
              <a:buChar char="•"/>
            </a:pPr>
            <a:r>
              <a:rPr lang="en-US" sz="1400" dirty="0"/>
              <a:t>To correct errors in units</a:t>
            </a:r>
          </a:p>
          <a:p>
            <a:pPr marL="342900" indent="-342900">
              <a:buFont typeface="Arial" panose="020B0604020202020204" pitchFamily="34" charset="0"/>
              <a:buChar char="•"/>
            </a:pPr>
            <a:r>
              <a:rPr lang="en-US" sz="1400" dirty="0"/>
              <a:t>To correct errors in rate law and rule expressions</a:t>
            </a:r>
          </a:p>
          <a:p>
            <a:pPr marL="342900" indent="-342900">
              <a:buFont typeface="Arial" panose="020B0604020202020204" pitchFamily="34" charset="0"/>
              <a:buChar char="•"/>
            </a:pPr>
            <a:r>
              <a:rPr lang="en-US" sz="1400" dirty="0"/>
              <a:t>To refit  experimental data describing clinically measured viral  load dynamics in sputum</a:t>
            </a:r>
          </a:p>
          <a:p>
            <a:pPr marL="342900" indent="-342900">
              <a:buFont typeface="Arial" panose="020B0604020202020204" pitchFamily="34" charset="0"/>
              <a:buChar char="•"/>
            </a:pPr>
            <a:r>
              <a:rPr lang="en-US" sz="1400" dirty="0"/>
              <a:t>To perform key simulations with the updated model</a:t>
            </a:r>
            <a:endParaRPr lang="ru-RU" sz="1400" dirty="0"/>
          </a:p>
        </p:txBody>
      </p:sp>
      <p:sp>
        <p:nvSpPr>
          <p:cNvPr id="4" name="Slide Number Placeholder 3">
            <a:extLst>
              <a:ext uri="{FF2B5EF4-FFF2-40B4-BE49-F238E27FC236}">
                <a16:creationId xmlns:a16="http://schemas.microsoft.com/office/drawing/2014/main" id="{B5E3C9EE-DEA7-4EF1-8145-1DF3D9BCBA61}"/>
              </a:ext>
            </a:extLst>
          </p:cNvPr>
          <p:cNvSpPr>
            <a:spLocks noGrp="1"/>
          </p:cNvSpPr>
          <p:nvPr>
            <p:ph type="sldNum" sz="quarter" idx="12"/>
          </p:nvPr>
        </p:nvSpPr>
        <p:spPr/>
        <p:txBody>
          <a:bodyPr/>
          <a:lstStyle/>
          <a:p>
            <a:fld id="{8D0E1ED9-1B5C-4060-9004-48CB920062D4}" type="slidenum">
              <a:rPr lang="ru-RU" smtClean="0"/>
              <a:pPr/>
              <a:t>22</a:t>
            </a:fld>
            <a:endParaRPr lang="ru-RU"/>
          </a:p>
        </p:txBody>
      </p:sp>
    </p:spTree>
    <p:extLst>
      <p:ext uri="{BB962C8B-B14F-4D97-AF65-F5344CB8AC3E}">
        <p14:creationId xmlns:p14="http://schemas.microsoft.com/office/powerpoint/2010/main" val="2572060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27D6D-4D90-4428-B3F3-AFBA2F91CF43}"/>
              </a:ext>
            </a:extLst>
          </p:cNvPr>
          <p:cNvSpPr>
            <a:spLocks noGrp="1"/>
          </p:cNvSpPr>
          <p:nvPr>
            <p:ph type="title"/>
          </p:nvPr>
        </p:nvSpPr>
        <p:spPr/>
        <p:txBody>
          <a:bodyPr/>
          <a:lstStyle/>
          <a:p>
            <a:r>
              <a:rPr lang="en-US" dirty="0"/>
              <a:t>Implementation of Immune Response</a:t>
            </a:r>
            <a:endParaRPr lang="ru-RU" dirty="0"/>
          </a:p>
        </p:txBody>
      </p:sp>
      <p:sp>
        <p:nvSpPr>
          <p:cNvPr id="3" name="Slide Number Placeholder 2">
            <a:extLst>
              <a:ext uri="{FF2B5EF4-FFF2-40B4-BE49-F238E27FC236}">
                <a16:creationId xmlns:a16="http://schemas.microsoft.com/office/drawing/2014/main" id="{0563247E-63C7-4537-BEAE-E4D275DE74AE}"/>
              </a:ext>
            </a:extLst>
          </p:cNvPr>
          <p:cNvSpPr>
            <a:spLocks noGrp="1"/>
          </p:cNvSpPr>
          <p:nvPr>
            <p:ph type="sldNum" sz="quarter" idx="12"/>
          </p:nvPr>
        </p:nvSpPr>
        <p:spPr/>
        <p:txBody>
          <a:bodyPr/>
          <a:lstStyle/>
          <a:p>
            <a:fld id="{8D0E1ED9-1B5C-4060-9004-48CB920062D4}" type="slidenum">
              <a:rPr lang="ru-RU" smtClean="0"/>
              <a:pPr/>
              <a:t>23</a:t>
            </a:fld>
            <a:endParaRPr lang="ru-RU"/>
          </a:p>
        </p:txBody>
      </p:sp>
      <p:sp>
        <p:nvSpPr>
          <p:cNvPr id="4" name="Text Placeholder 3">
            <a:extLst>
              <a:ext uri="{FF2B5EF4-FFF2-40B4-BE49-F238E27FC236}">
                <a16:creationId xmlns:a16="http://schemas.microsoft.com/office/drawing/2014/main" id="{93F62438-B7A0-487B-915A-11BBDD72FA09}"/>
              </a:ext>
            </a:extLst>
          </p:cNvPr>
          <p:cNvSpPr>
            <a:spLocks noGrp="1"/>
          </p:cNvSpPr>
          <p:nvPr>
            <p:ph type="body" sz="quarter" idx="13"/>
          </p:nvPr>
        </p:nvSpPr>
        <p:spPr>
          <a:xfrm>
            <a:off x="412750" y="964734"/>
            <a:ext cx="8323263" cy="5598760"/>
          </a:xfrm>
        </p:spPr>
        <p:txBody>
          <a:bodyPr>
            <a:normAutofit/>
          </a:bodyPr>
          <a:lstStyle/>
          <a:p>
            <a:r>
              <a:rPr lang="en-US" sz="1400" dirty="0"/>
              <a:t>Effect of Immune Response (IR) on viral load dynamics was implemented as previously (see description of a Commit dated by 20.07.12/20.07.19): </a:t>
            </a:r>
          </a:p>
          <a:p>
            <a:pPr marL="285750" indent="-285750">
              <a:buFont typeface="Arial" panose="020B0604020202020204" pitchFamily="34" charset="0"/>
              <a:buChar char="•"/>
            </a:pPr>
            <a:r>
              <a:rPr lang="en-US" sz="1400" dirty="0"/>
              <a:t>Increase in </a:t>
            </a:r>
            <a:r>
              <a:rPr lang="en-US" sz="1400" dirty="0" err="1"/>
              <a:t>vPC</a:t>
            </a:r>
            <a:r>
              <a:rPr lang="en-US" sz="1400" dirty="0"/>
              <a:t> death</a:t>
            </a:r>
          </a:p>
          <a:p>
            <a:pPr marL="285750" indent="-285750">
              <a:buFont typeface="Arial" panose="020B0604020202020204" pitchFamily="34" charset="0"/>
              <a:buChar char="•"/>
            </a:pPr>
            <a:r>
              <a:rPr lang="en-US" sz="1400" dirty="0"/>
              <a:t>Decrease in virus binding to the host cell due to increase in anti-Spike antibodies concentration</a:t>
            </a:r>
          </a:p>
          <a:p>
            <a:pPr marL="285750" indent="-285750">
              <a:buFont typeface="Arial" panose="020B0604020202020204" pitchFamily="34" charset="0"/>
              <a:buChar char="•"/>
            </a:pPr>
            <a:r>
              <a:rPr lang="en-US" sz="1400" dirty="0"/>
              <a:t>Event describing the function </a:t>
            </a:r>
            <a:r>
              <a:rPr lang="en-US" sz="1400" dirty="0" err="1"/>
              <a:t>switch_ir</a:t>
            </a:r>
            <a:r>
              <a:rPr lang="en-US" sz="1400" dirty="0"/>
              <a:t> = {0 when time &lt; </a:t>
            </a:r>
            <a:r>
              <a:rPr lang="en-US" sz="1400" dirty="0" err="1"/>
              <a:t>T_sw_ir</a:t>
            </a:r>
            <a:r>
              <a:rPr lang="en-US" sz="1400" dirty="0"/>
              <a:t>; 1 when time &gt; </a:t>
            </a:r>
            <a:r>
              <a:rPr lang="en-US" sz="1400" dirty="0" err="1"/>
              <a:t>T_sw_ir</a:t>
            </a:r>
            <a:r>
              <a:rPr lang="en-US" sz="1400" dirty="0"/>
              <a:t>} was implemented</a:t>
            </a:r>
          </a:p>
          <a:p>
            <a:pPr marL="285750" indent="-285750">
              <a:buFont typeface="Arial" panose="020B0604020202020204" pitchFamily="34" charset="0"/>
              <a:buChar char="•"/>
            </a:pPr>
            <a:r>
              <a:rPr lang="en-US" sz="1400" dirty="0"/>
              <a:t>Following parameter values were applied </a:t>
            </a:r>
          </a:p>
          <a:p>
            <a:r>
              <a:rPr lang="en-US" sz="1000" dirty="0"/>
              <a:t>	</a:t>
            </a:r>
            <a:r>
              <a:rPr lang="en-US" sz="1000" dirty="0" err="1"/>
              <a:t>T_sw_ir</a:t>
            </a:r>
            <a:r>
              <a:rPr lang="en-US" sz="1000" dirty="0"/>
              <a:t> = 50 {units: h};</a:t>
            </a:r>
          </a:p>
          <a:p>
            <a:r>
              <a:rPr lang="en-US" sz="1000" dirty="0"/>
              <a:t>	ET50_ir = 190 {units: h};</a:t>
            </a:r>
          </a:p>
          <a:p>
            <a:r>
              <a:rPr lang="en-US" sz="1000" dirty="0"/>
              <a:t>	</a:t>
            </a:r>
            <a:r>
              <a:rPr lang="en-US" sz="1000" dirty="0" err="1"/>
              <a:t>Emax_ir_apo</a:t>
            </a:r>
            <a:r>
              <a:rPr lang="en-US" sz="1000" dirty="0"/>
              <a:t> = 800 {units: UL};</a:t>
            </a:r>
          </a:p>
          <a:p>
            <a:r>
              <a:rPr lang="en-US" sz="1000" dirty="0"/>
              <a:t>	</a:t>
            </a:r>
            <a:r>
              <a:rPr lang="en-US" sz="1000" dirty="0" err="1"/>
              <a:t>n_ir</a:t>
            </a:r>
            <a:r>
              <a:rPr lang="en-US" sz="1000" dirty="0"/>
              <a:t> = 5 {units: UL};</a:t>
            </a:r>
          </a:p>
          <a:p>
            <a:r>
              <a:rPr lang="en-US" sz="1000" dirty="0" err="1"/>
              <a:t>Kd_anti_Ab</a:t>
            </a:r>
            <a:r>
              <a:rPr lang="en-US" sz="1000" dirty="0"/>
              <a:t> = 14300 {units: </a:t>
            </a:r>
            <a:r>
              <a:rPr lang="en-US" sz="1000" dirty="0" err="1"/>
              <a:t>pM</a:t>
            </a:r>
            <a:r>
              <a:rPr lang="en-US" sz="1000" dirty="0"/>
              <a:t>};</a:t>
            </a:r>
          </a:p>
          <a:p>
            <a:r>
              <a:rPr lang="en-US" sz="1000" dirty="0" err="1"/>
              <a:t>anti_Ab_max</a:t>
            </a:r>
            <a:r>
              <a:rPr lang="en-US" sz="1000" dirty="0"/>
              <a:t> = 941000 {units: </a:t>
            </a:r>
            <a:r>
              <a:rPr lang="en-US" sz="1000" dirty="0" err="1"/>
              <a:t>pM</a:t>
            </a:r>
            <a:r>
              <a:rPr lang="en-US" sz="1000" dirty="0"/>
              <a:t>};</a:t>
            </a:r>
          </a:p>
          <a:p>
            <a:pPr marL="285750" indent="-285750">
              <a:buFont typeface="Arial" panose="020B0604020202020204" pitchFamily="34" charset="0"/>
              <a:buChar char="•"/>
            </a:pPr>
            <a:endParaRPr lang="en-US" sz="1400" dirty="0"/>
          </a:p>
        </p:txBody>
      </p:sp>
      <p:pic>
        <p:nvPicPr>
          <p:cNvPr id="6" name="Picture 5">
            <a:extLst>
              <a:ext uri="{FF2B5EF4-FFF2-40B4-BE49-F238E27FC236}">
                <a16:creationId xmlns:a16="http://schemas.microsoft.com/office/drawing/2014/main" id="{A7267128-9149-4EDD-A7F7-36045629C1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82" y="4024357"/>
            <a:ext cx="4313709" cy="2151594"/>
          </a:xfrm>
          <a:prstGeom prst="rect">
            <a:avLst/>
          </a:prstGeom>
        </p:spPr>
      </p:pic>
      <p:pic>
        <p:nvPicPr>
          <p:cNvPr id="8" name="Picture 7">
            <a:extLst>
              <a:ext uri="{FF2B5EF4-FFF2-40B4-BE49-F238E27FC236}">
                <a16:creationId xmlns:a16="http://schemas.microsoft.com/office/drawing/2014/main" id="{D102053F-3A9E-4352-8D45-B2314653B4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6192" y="4024357"/>
            <a:ext cx="4313709" cy="2151594"/>
          </a:xfrm>
          <a:prstGeom prst="rect">
            <a:avLst/>
          </a:prstGeom>
        </p:spPr>
      </p:pic>
    </p:spTree>
    <p:extLst>
      <p:ext uri="{BB962C8B-B14F-4D97-AF65-F5344CB8AC3E}">
        <p14:creationId xmlns:p14="http://schemas.microsoft.com/office/powerpoint/2010/main" val="2958029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F0EDD-A17D-4CBE-9ABF-547DC9B5BF70}"/>
              </a:ext>
            </a:extLst>
          </p:cNvPr>
          <p:cNvSpPr>
            <a:spLocks noGrp="1"/>
          </p:cNvSpPr>
          <p:nvPr>
            <p:ph type="title"/>
          </p:nvPr>
        </p:nvSpPr>
        <p:spPr/>
        <p:txBody>
          <a:bodyPr>
            <a:noAutofit/>
          </a:bodyPr>
          <a:lstStyle/>
          <a:p>
            <a:r>
              <a:rPr lang="en-US" sz="2400" dirty="0"/>
              <a:t>Reproduction of clinical data on viral load dynamics</a:t>
            </a:r>
            <a:endParaRPr lang="ru-RU" sz="2400" dirty="0"/>
          </a:p>
        </p:txBody>
      </p:sp>
      <p:sp>
        <p:nvSpPr>
          <p:cNvPr id="3" name="Slide Number Placeholder 2">
            <a:extLst>
              <a:ext uri="{FF2B5EF4-FFF2-40B4-BE49-F238E27FC236}">
                <a16:creationId xmlns:a16="http://schemas.microsoft.com/office/drawing/2014/main" id="{B024B872-507A-4C79-B75E-90137F5363F8}"/>
              </a:ext>
            </a:extLst>
          </p:cNvPr>
          <p:cNvSpPr>
            <a:spLocks noGrp="1"/>
          </p:cNvSpPr>
          <p:nvPr>
            <p:ph type="sldNum" sz="quarter" idx="12"/>
          </p:nvPr>
        </p:nvSpPr>
        <p:spPr/>
        <p:txBody>
          <a:bodyPr/>
          <a:lstStyle/>
          <a:p>
            <a:fld id="{8D0E1ED9-1B5C-4060-9004-48CB920062D4}" type="slidenum">
              <a:rPr lang="ru-RU" smtClean="0"/>
              <a:pPr/>
              <a:t>24</a:t>
            </a:fld>
            <a:endParaRPr lang="ru-RU"/>
          </a:p>
        </p:txBody>
      </p:sp>
      <p:grpSp>
        <p:nvGrpSpPr>
          <p:cNvPr id="15" name="Group 14">
            <a:extLst>
              <a:ext uri="{FF2B5EF4-FFF2-40B4-BE49-F238E27FC236}">
                <a16:creationId xmlns:a16="http://schemas.microsoft.com/office/drawing/2014/main" id="{BA51E0E3-5923-4374-B313-60B9C0472D9E}"/>
              </a:ext>
            </a:extLst>
          </p:cNvPr>
          <p:cNvGrpSpPr/>
          <p:nvPr/>
        </p:nvGrpSpPr>
        <p:grpSpPr>
          <a:xfrm>
            <a:off x="139773" y="838995"/>
            <a:ext cx="4539677" cy="2642105"/>
            <a:chOff x="139773" y="838995"/>
            <a:chExt cx="4539677" cy="2642105"/>
          </a:xfrm>
        </p:grpSpPr>
        <p:pic>
          <p:nvPicPr>
            <p:cNvPr id="13" name="Picture 12">
              <a:extLst>
                <a:ext uri="{FF2B5EF4-FFF2-40B4-BE49-F238E27FC236}">
                  <a16:creationId xmlns:a16="http://schemas.microsoft.com/office/drawing/2014/main" id="{FE9F147A-2686-4EC2-96B2-6E87C5AA7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73" y="838995"/>
              <a:ext cx="4539677" cy="2642105"/>
            </a:xfrm>
            <a:prstGeom prst="rect">
              <a:avLst/>
            </a:prstGeom>
          </p:spPr>
        </p:pic>
        <p:sp>
          <p:nvSpPr>
            <p:cNvPr id="20" name="TextBox 19">
              <a:extLst>
                <a:ext uri="{FF2B5EF4-FFF2-40B4-BE49-F238E27FC236}">
                  <a16:creationId xmlns:a16="http://schemas.microsoft.com/office/drawing/2014/main" id="{A0C10E94-7E3A-44CE-84AB-3C8F05A0AC83}"/>
                </a:ext>
              </a:extLst>
            </p:cNvPr>
            <p:cNvSpPr txBox="1"/>
            <p:nvPr/>
          </p:nvSpPr>
          <p:spPr>
            <a:xfrm>
              <a:off x="2745318" y="1006802"/>
              <a:ext cx="1845732" cy="861774"/>
            </a:xfrm>
            <a:prstGeom prst="rect">
              <a:avLst/>
            </a:prstGeom>
            <a:noFill/>
          </p:spPr>
          <p:txBody>
            <a:bodyPr wrap="square" rtlCol="0">
              <a:spAutoFit/>
            </a:bodyPr>
            <a:lstStyle/>
            <a:p>
              <a:r>
                <a:rPr lang="en-US" sz="1000" dirty="0"/>
                <a:t>Wolfer et al, doi.org/10.1101/</a:t>
              </a:r>
            </a:p>
            <a:p>
              <a:r>
                <a:rPr lang="en-US" sz="1000" dirty="0"/>
                <a:t>2020.03.05.20030502</a:t>
              </a:r>
            </a:p>
            <a:p>
              <a:r>
                <a:rPr lang="en-US" sz="1000" dirty="0">
                  <a:solidFill>
                    <a:srgbClr val="0000FF"/>
                  </a:solidFill>
                </a:rPr>
                <a:t>Time/value of peak viral load and range of viral shedding [PMID 32315724]</a:t>
              </a:r>
              <a:endParaRPr lang="ru-RU" sz="1000" dirty="0">
                <a:solidFill>
                  <a:srgbClr val="0000FF"/>
                </a:solidFill>
              </a:endParaRPr>
            </a:p>
          </p:txBody>
        </p:sp>
        <p:sp>
          <p:nvSpPr>
            <p:cNvPr id="18" name="TextBox 17">
              <a:extLst>
                <a:ext uri="{FF2B5EF4-FFF2-40B4-BE49-F238E27FC236}">
                  <a16:creationId xmlns:a16="http://schemas.microsoft.com/office/drawing/2014/main" id="{B5E1180F-2648-40DC-A508-D49C10E01891}"/>
                </a:ext>
              </a:extLst>
            </p:cNvPr>
            <p:cNvSpPr txBox="1"/>
            <p:nvPr/>
          </p:nvSpPr>
          <p:spPr>
            <a:xfrm>
              <a:off x="1536469" y="2293182"/>
              <a:ext cx="1337360" cy="707886"/>
            </a:xfrm>
            <a:prstGeom prst="rect">
              <a:avLst/>
            </a:prstGeom>
            <a:noFill/>
          </p:spPr>
          <p:txBody>
            <a:bodyPr wrap="square" rtlCol="0">
              <a:spAutoFit/>
            </a:bodyPr>
            <a:lstStyle/>
            <a:p>
              <a:r>
                <a:rPr lang="en-US" sz="1000" b="1" dirty="0"/>
                <a:t>Virus initial concentration: 1.08e5 copies/mL</a:t>
              </a:r>
            </a:p>
            <a:p>
              <a:r>
                <a:rPr lang="en-US" sz="1000" b="1" dirty="0">
                  <a:solidFill>
                    <a:srgbClr val="0000FF"/>
                  </a:solidFill>
                </a:rPr>
                <a:t>1.2e5 copies/mL</a:t>
              </a:r>
              <a:endParaRPr lang="ru-RU" sz="1000" b="1" dirty="0">
                <a:solidFill>
                  <a:srgbClr val="0000FF"/>
                </a:solidFill>
              </a:endParaRPr>
            </a:p>
          </p:txBody>
        </p:sp>
      </p:grpSp>
      <p:grpSp>
        <p:nvGrpSpPr>
          <p:cNvPr id="21" name="Group 20">
            <a:extLst>
              <a:ext uri="{FF2B5EF4-FFF2-40B4-BE49-F238E27FC236}">
                <a16:creationId xmlns:a16="http://schemas.microsoft.com/office/drawing/2014/main" id="{05CDC3D9-E7D8-4EDB-8199-841B647506A8}"/>
              </a:ext>
            </a:extLst>
          </p:cNvPr>
          <p:cNvGrpSpPr/>
          <p:nvPr/>
        </p:nvGrpSpPr>
        <p:grpSpPr>
          <a:xfrm>
            <a:off x="4707053" y="3768600"/>
            <a:ext cx="4436947" cy="2642105"/>
            <a:chOff x="4707053" y="3768600"/>
            <a:chExt cx="4436947" cy="2642105"/>
          </a:xfrm>
        </p:grpSpPr>
        <p:pic>
          <p:nvPicPr>
            <p:cNvPr id="9" name="Picture 8">
              <a:extLst>
                <a:ext uri="{FF2B5EF4-FFF2-40B4-BE49-F238E27FC236}">
                  <a16:creationId xmlns:a16="http://schemas.microsoft.com/office/drawing/2014/main" id="{DFC6B634-B6E9-4D2A-B366-3CC6497B30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053" y="3768600"/>
              <a:ext cx="4436947" cy="2642105"/>
            </a:xfrm>
            <a:prstGeom prst="rect">
              <a:avLst/>
            </a:prstGeom>
          </p:spPr>
        </p:pic>
        <p:sp>
          <p:nvSpPr>
            <p:cNvPr id="16" name="TextBox 15">
              <a:extLst>
                <a:ext uri="{FF2B5EF4-FFF2-40B4-BE49-F238E27FC236}">
                  <a16:creationId xmlns:a16="http://schemas.microsoft.com/office/drawing/2014/main" id="{1E7F88A8-60C5-4FEA-B8F2-94F337325FC0}"/>
                </a:ext>
              </a:extLst>
            </p:cNvPr>
            <p:cNvSpPr txBox="1"/>
            <p:nvPr/>
          </p:nvSpPr>
          <p:spPr>
            <a:xfrm>
              <a:off x="5218502" y="4020685"/>
              <a:ext cx="1845732" cy="400110"/>
            </a:xfrm>
            <a:prstGeom prst="rect">
              <a:avLst/>
            </a:prstGeom>
            <a:noFill/>
          </p:spPr>
          <p:txBody>
            <a:bodyPr wrap="square" rtlCol="0">
              <a:spAutoFit/>
            </a:bodyPr>
            <a:lstStyle/>
            <a:p>
              <a:r>
                <a:rPr lang="en-US" sz="1000" dirty="0"/>
                <a:t>Wolfer et al, doi.org/10.1101/</a:t>
              </a:r>
            </a:p>
            <a:p>
              <a:r>
                <a:rPr lang="en-US" sz="1000" dirty="0"/>
                <a:t>2020.03.05.20030502</a:t>
              </a:r>
            </a:p>
          </p:txBody>
        </p:sp>
        <p:sp>
          <p:nvSpPr>
            <p:cNvPr id="23" name="TextBox 22">
              <a:extLst>
                <a:ext uri="{FF2B5EF4-FFF2-40B4-BE49-F238E27FC236}">
                  <a16:creationId xmlns:a16="http://schemas.microsoft.com/office/drawing/2014/main" id="{60EEA6A1-DC0E-4B18-99BA-95F1A38AB271}"/>
                </a:ext>
              </a:extLst>
            </p:cNvPr>
            <p:cNvSpPr txBox="1"/>
            <p:nvPr/>
          </p:nvSpPr>
          <p:spPr>
            <a:xfrm>
              <a:off x="5846241" y="5311119"/>
              <a:ext cx="1394314" cy="707886"/>
            </a:xfrm>
            <a:prstGeom prst="rect">
              <a:avLst/>
            </a:prstGeom>
            <a:noFill/>
          </p:spPr>
          <p:txBody>
            <a:bodyPr wrap="square" rtlCol="0">
              <a:spAutoFit/>
            </a:bodyPr>
            <a:lstStyle/>
            <a:p>
              <a:r>
                <a:rPr lang="en-US" sz="1000" b="1" dirty="0"/>
                <a:t>Virus initial concentration: 1.08e5 copies/mL</a:t>
              </a:r>
            </a:p>
            <a:p>
              <a:r>
                <a:rPr lang="en-US" sz="1000" b="1" dirty="0">
                  <a:solidFill>
                    <a:srgbClr val="0000FF"/>
                  </a:solidFill>
                </a:rPr>
                <a:t>1.2e5 copies/mL</a:t>
              </a:r>
              <a:endParaRPr lang="ru-RU" sz="1000" b="1" dirty="0">
                <a:solidFill>
                  <a:srgbClr val="0000FF"/>
                </a:solidFill>
              </a:endParaRPr>
            </a:p>
          </p:txBody>
        </p:sp>
      </p:grpSp>
      <p:grpSp>
        <p:nvGrpSpPr>
          <p:cNvPr id="19" name="Group 18">
            <a:extLst>
              <a:ext uri="{FF2B5EF4-FFF2-40B4-BE49-F238E27FC236}">
                <a16:creationId xmlns:a16="http://schemas.microsoft.com/office/drawing/2014/main" id="{A93CAF16-46E7-4471-B853-B14733FA4390}"/>
              </a:ext>
            </a:extLst>
          </p:cNvPr>
          <p:cNvGrpSpPr/>
          <p:nvPr/>
        </p:nvGrpSpPr>
        <p:grpSpPr>
          <a:xfrm>
            <a:off x="139773" y="3768600"/>
            <a:ext cx="4565736" cy="2642104"/>
            <a:chOff x="139773" y="3768600"/>
            <a:chExt cx="4565736" cy="2642104"/>
          </a:xfrm>
        </p:grpSpPr>
        <p:pic>
          <p:nvPicPr>
            <p:cNvPr id="5" name="Picture 4">
              <a:extLst>
                <a:ext uri="{FF2B5EF4-FFF2-40B4-BE49-F238E27FC236}">
                  <a16:creationId xmlns:a16="http://schemas.microsoft.com/office/drawing/2014/main" id="{9273A7C7-F221-4EC7-BE85-271DA6F762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773" y="3768600"/>
              <a:ext cx="4539675" cy="2642104"/>
            </a:xfrm>
            <a:prstGeom prst="rect">
              <a:avLst/>
            </a:prstGeom>
          </p:spPr>
        </p:pic>
        <p:sp>
          <p:nvSpPr>
            <p:cNvPr id="22" name="TextBox 21">
              <a:extLst>
                <a:ext uri="{FF2B5EF4-FFF2-40B4-BE49-F238E27FC236}">
                  <a16:creationId xmlns:a16="http://schemas.microsoft.com/office/drawing/2014/main" id="{D8947261-01AC-4904-ACA0-B7919C94086C}"/>
                </a:ext>
              </a:extLst>
            </p:cNvPr>
            <p:cNvSpPr txBox="1"/>
            <p:nvPr/>
          </p:nvSpPr>
          <p:spPr>
            <a:xfrm>
              <a:off x="1517419" y="5465007"/>
              <a:ext cx="1217993" cy="553998"/>
            </a:xfrm>
            <a:prstGeom prst="rect">
              <a:avLst/>
            </a:prstGeom>
            <a:noFill/>
          </p:spPr>
          <p:txBody>
            <a:bodyPr wrap="square" rtlCol="0">
              <a:spAutoFit/>
            </a:bodyPr>
            <a:lstStyle/>
            <a:p>
              <a:r>
                <a:rPr lang="en-US" sz="1000" b="1" dirty="0"/>
                <a:t>Virus initial concentration: 9e4 copies/mL</a:t>
              </a:r>
            </a:p>
          </p:txBody>
        </p:sp>
        <p:sp>
          <p:nvSpPr>
            <p:cNvPr id="7" name="TextBox 6">
              <a:extLst>
                <a:ext uri="{FF2B5EF4-FFF2-40B4-BE49-F238E27FC236}">
                  <a16:creationId xmlns:a16="http://schemas.microsoft.com/office/drawing/2014/main" id="{62BC0829-5B49-45FD-A7E9-9360828F14D0}"/>
                </a:ext>
              </a:extLst>
            </p:cNvPr>
            <p:cNvSpPr txBox="1"/>
            <p:nvPr/>
          </p:nvSpPr>
          <p:spPr>
            <a:xfrm>
              <a:off x="3631302" y="3938808"/>
              <a:ext cx="1074207" cy="707886"/>
            </a:xfrm>
            <a:prstGeom prst="rect">
              <a:avLst/>
            </a:prstGeom>
            <a:noFill/>
          </p:spPr>
          <p:txBody>
            <a:bodyPr wrap="square" rtlCol="0">
              <a:spAutoFit/>
            </a:bodyPr>
            <a:lstStyle/>
            <a:p>
              <a:r>
                <a:rPr lang="en-US" sz="1000" dirty="0"/>
                <a:t>Data were averaged from [PMID 32125362]</a:t>
              </a:r>
              <a:endParaRPr lang="ru-RU" sz="1000" dirty="0"/>
            </a:p>
          </p:txBody>
        </p:sp>
      </p:grpSp>
      <p:sp>
        <p:nvSpPr>
          <p:cNvPr id="17" name="TextBox 16">
            <a:extLst>
              <a:ext uri="{FF2B5EF4-FFF2-40B4-BE49-F238E27FC236}">
                <a16:creationId xmlns:a16="http://schemas.microsoft.com/office/drawing/2014/main" id="{8575FB8D-B80A-4D7F-8A53-C2DCB2525375}"/>
              </a:ext>
            </a:extLst>
          </p:cNvPr>
          <p:cNvSpPr txBox="1"/>
          <p:nvPr/>
        </p:nvSpPr>
        <p:spPr>
          <a:xfrm>
            <a:off x="4838700" y="766233"/>
            <a:ext cx="4191437" cy="2985433"/>
          </a:xfrm>
          <a:prstGeom prst="rect">
            <a:avLst/>
          </a:prstGeom>
          <a:noFill/>
        </p:spPr>
        <p:txBody>
          <a:bodyPr wrap="square" rtlCol="0">
            <a:spAutoFit/>
          </a:bodyPr>
          <a:lstStyle/>
          <a:p>
            <a:pPr marL="285750" indent="-285750">
              <a:buFont typeface="Arial" panose="020B0604020202020204" pitchFamily="34" charset="0"/>
              <a:buChar char="•"/>
            </a:pPr>
            <a:r>
              <a:rPr lang="en-US" sz="1600" dirty="0"/>
              <a:t>Viral load and % of viral </a:t>
            </a:r>
            <a:r>
              <a:rPr lang="en-US" sz="1600" dirty="0" err="1"/>
              <a:t>subgenomic</a:t>
            </a:r>
            <a:r>
              <a:rPr lang="en-US" sz="1600" dirty="0"/>
              <a:t> mRNA in sputum were simulated </a:t>
            </a:r>
          </a:p>
          <a:p>
            <a:pPr marL="285750" indent="-285750">
              <a:buFont typeface="Arial" panose="020B0604020202020204" pitchFamily="34" charset="0"/>
              <a:buChar char="•"/>
            </a:pPr>
            <a:r>
              <a:rPr lang="en-US" sz="1600" dirty="0"/>
              <a:t>Following </a:t>
            </a:r>
            <a:r>
              <a:rPr lang="en-US" sz="1600" b="1" dirty="0">
                <a:solidFill>
                  <a:srgbClr val="C00000"/>
                </a:solidFill>
              </a:rPr>
              <a:t>2</a:t>
            </a:r>
            <a:r>
              <a:rPr lang="en-US" sz="1600" dirty="0"/>
              <a:t> parameters were refitted: </a:t>
            </a:r>
          </a:p>
          <a:p>
            <a:r>
              <a:rPr lang="en-US" sz="1200" dirty="0" err="1"/>
              <a:t>kbase_tran_pc_ipc</a:t>
            </a:r>
            <a:r>
              <a:rPr lang="en-US" sz="1200" dirty="0"/>
              <a:t> = 4;//</a:t>
            </a:r>
            <a:r>
              <a:rPr lang="en-US" sz="1200" strike="sngStrike" dirty="0">
                <a:solidFill>
                  <a:srgbClr val="FF0000"/>
                </a:solidFill>
              </a:rPr>
              <a:t>10</a:t>
            </a:r>
            <a:r>
              <a:rPr lang="en-US" sz="1200" dirty="0"/>
              <a:t>; // {units: 1/</a:t>
            </a:r>
            <a:r>
              <a:rPr lang="en-US" sz="1200" dirty="0" err="1"/>
              <a:t>pM</a:t>
            </a:r>
            <a:r>
              <a:rPr lang="en-US" sz="1200" dirty="0"/>
              <a:t>/h};</a:t>
            </a:r>
          </a:p>
          <a:p>
            <a:r>
              <a:rPr lang="en-US" sz="1200" dirty="0" err="1"/>
              <a:t>kbase_tran_ipc_vpc</a:t>
            </a:r>
            <a:r>
              <a:rPr lang="en-US" sz="1200" dirty="0"/>
              <a:t> = 4;//</a:t>
            </a:r>
            <a:r>
              <a:rPr lang="en-US" sz="1200" strike="sngStrike" dirty="0">
                <a:solidFill>
                  <a:srgbClr val="FF0000"/>
                </a:solidFill>
              </a:rPr>
              <a:t>10</a:t>
            </a:r>
            <a:r>
              <a:rPr lang="en-US" sz="1200" dirty="0"/>
              <a:t>; // {units: 1/</a:t>
            </a:r>
            <a:r>
              <a:rPr lang="en-US" sz="1200" dirty="0" err="1"/>
              <a:t>pM</a:t>
            </a:r>
            <a:r>
              <a:rPr lang="en-US" sz="1200" dirty="0"/>
              <a:t>/h};</a:t>
            </a:r>
          </a:p>
          <a:p>
            <a:endParaRPr lang="en-US" sz="1600" dirty="0"/>
          </a:p>
          <a:p>
            <a:pPr marL="285750" indent="-285750">
              <a:buFont typeface="Arial" panose="020B0604020202020204" pitchFamily="34" charset="0"/>
              <a:buChar char="•"/>
            </a:pPr>
            <a:r>
              <a:rPr lang="en-US" sz="1600" dirty="0"/>
              <a:t>COV initial values in alveolar surfactant and their correspondence to viral concentration in sputum: </a:t>
            </a:r>
          </a:p>
          <a:p>
            <a:r>
              <a:rPr lang="en-US" sz="1200" dirty="0"/>
              <a:t>COV(0) = 1.5e-3 </a:t>
            </a:r>
            <a:r>
              <a:rPr lang="en-US" sz="1200" dirty="0" err="1"/>
              <a:t>pM</a:t>
            </a:r>
            <a:r>
              <a:rPr lang="en-US" sz="1200" dirty="0"/>
              <a:t> </a:t>
            </a:r>
            <a:r>
              <a:rPr lang="en-US" sz="1200" dirty="0">
                <a:sym typeface="Wingdings" panose="05000000000000000000" pitchFamily="2" charset="2"/>
              </a:rPr>
              <a:t> 9e4 copies/mL</a:t>
            </a:r>
          </a:p>
          <a:p>
            <a:r>
              <a:rPr lang="en-US" sz="1200" dirty="0"/>
              <a:t>COV(0) = 1.8e-3 </a:t>
            </a:r>
            <a:r>
              <a:rPr lang="en-US" sz="1200" dirty="0" err="1"/>
              <a:t>pM</a:t>
            </a:r>
            <a:r>
              <a:rPr lang="en-US" sz="1200" dirty="0"/>
              <a:t> </a:t>
            </a:r>
            <a:r>
              <a:rPr lang="en-US" sz="1200" dirty="0">
                <a:sym typeface="Wingdings" panose="05000000000000000000" pitchFamily="2" charset="2"/>
              </a:rPr>
              <a:t> 1.08e5 copies/mL</a:t>
            </a:r>
          </a:p>
          <a:p>
            <a:r>
              <a:rPr lang="en-US" sz="1200" dirty="0"/>
              <a:t>COV(0) = 2e-3 </a:t>
            </a:r>
            <a:r>
              <a:rPr lang="en-US" sz="1200" dirty="0" err="1"/>
              <a:t>pM</a:t>
            </a:r>
            <a:r>
              <a:rPr lang="en-US" sz="1200" dirty="0"/>
              <a:t> </a:t>
            </a:r>
            <a:r>
              <a:rPr lang="en-US" sz="1200" dirty="0">
                <a:sym typeface="Wingdings" panose="05000000000000000000" pitchFamily="2" charset="2"/>
              </a:rPr>
              <a:t> 1.2e5 copies/mL</a:t>
            </a:r>
            <a:endParaRPr lang="en-US" sz="1200" dirty="0"/>
          </a:p>
          <a:p>
            <a:endParaRPr lang="en-US" sz="1600" dirty="0"/>
          </a:p>
        </p:txBody>
      </p:sp>
    </p:spTree>
    <p:extLst>
      <p:ext uri="{BB962C8B-B14F-4D97-AF65-F5344CB8AC3E}">
        <p14:creationId xmlns:p14="http://schemas.microsoft.com/office/powerpoint/2010/main" val="2072981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CDB2B4-25D6-43D9-BC72-8D2EAF4095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85" y="830204"/>
            <a:ext cx="8523196" cy="4489182"/>
          </a:xfrm>
          <a:prstGeom prst="rect">
            <a:avLst/>
          </a:prstGeom>
        </p:spPr>
      </p:pic>
      <p:sp>
        <p:nvSpPr>
          <p:cNvPr id="2" name="Заголовок 1"/>
          <p:cNvSpPr>
            <a:spLocks noGrp="1"/>
          </p:cNvSpPr>
          <p:nvPr>
            <p:ph type="title"/>
          </p:nvPr>
        </p:nvSpPr>
        <p:spPr/>
        <p:txBody>
          <a:bodyPr/>
          <a:lstStyle/>
          <a:p>
            <a:r>
              <a:rPr lang="en-US" dirty="0"/>
              <a:t>Simulations: Viral load dynamics</a:t>
            </a:r>
            <a:endParaRPr lang="ru-RU" dirty="0"/>
          </a:p>
        </p:txBody>
      </p:sp>
      <p:sp>
        <p:nvSpPr>
          <p:cNvPr id="3" name="Номер слайда 2"/>
          <p:cNvSpPr>
            <a:spLocks noGrp="1"/>
          </p:cNvSpPr>
          <p:nvPr>
            <p:ph type="sldNum" sz="quarter" idx="12"/>
          </p:nvPr>
        </p:nvSpPr>
        <p:spPr/>
        <p:txBody>
          <a:bodyPr/>
          <a:lstStyle/>
          <a:p>
            <a:fld id="{8D0E1ED9-1B5C-4060-9004-48CB920062D4}" type="slidenum">
              <a:rPr lang="ru-RU" smtClean="0"/>
              <a:pPr/>
              <a:t>25</a:t>
            </a:fld>
            <a:endParaRPr lang="ru-RU"/>
          </a:p>
        </p:txBody>
      </p:sp>
      <p:sp>
        <p:nvSpPr>
          <p:cNvPr id="17" name="TextBox 16">
            <a:extLst>
              <a:ext uri="{FF2B5EF4-FFF2-40B4-BE49-F238E27FC236}">
                <a16:creationId xmlns:a16="http://schemas.microsoft.com/office/drawing/2014/main" id="{69E8A2DA-6FD8-40B5-98C9-574AB8F19F2E}"/>
              </a:ext>
            </a:extLst>
          </p:cNvPr>
          <p:cNvSpPr txBox="1"/>
          <p:nvPr/>
        </p:nvSpPr>
        <p:spPr>
          <a:xfrm>
            <a:off x="304800" y="5359398"/>
            <a:ext cx="8712200" cy="1015663"/>
          </a:xfrm>
          <a:prstGeom prst="rect">
            <a:avLst/>
          </a:prstGeom>
          <a:noFill/>
        </p:spPr>
        <p:txBody>
          <a:bodyPr wrap="square" rtlCol="0">
            <a:spAutoFit/>
          </a:bodyPr>
          <a:lstStyle/>
          <a:p>
            <a:pPr marL="285750" indent="-285750">
              <a:buFont typeface="Arial" panose="020B0604020202020204" pitchFamily="34" charset="0"/>
              <a:buChar char="•"/>
            </a:pPr>
            <a:r>
              <a:rPr lang="en-US" sz="1500" dirty="0"/>
              <a:t>There is a threshold in virus initial concentration in sputum. </a:t>
            </a:r>
          </a:p>
          <a:p>
            <a:pPr marL="285750" indent="-285750">
              <a:buFont typeface="Arial" panose="020B0604020202020204" pitchFamily="34" charset="0"/>
              <a:buChar char="•"/>
            </a:pPr>
            <a:r>
              <a:rPr lang="en-US" sz="1500" dirty="0"/>
              <a:t>The values above the threshold lead to substantial and transient virus load in sputum. </a:t>
            </a:r>
          </a:p>
          <a:p>
            <a:pPr marL="285750" indent="-285750">
              <a:buFont typeface="Arial" panose="020B0604020202020204" pitchFamily="34" charset="0"/>
              <a:buChar char="•"/>
            </a:pPr>
            <a:r>
              <a:rPr lang="en-US" sz="1500" dirty="0"/>
              <a:t>The values below the threshold do not allow detect virus in sputum at any time. </a:t>
            </a:r>
          </a:p>
          <a:p>
            <a:pPr marL="285750" indent="-285750">
              <a:buFont typeface="Arial" panose="020B0604020202020204" pitchFamily="34" charset="0"/>
              <a:buChar char="•"/>
            </a:pPr>
            <a:r>
              <a:rPr lang="en-US" sz="1500" dirty="0"/>
              <a:t>Increase in virus initial concentration results in higher peak of viral load which is faster achieved.  </a:t>
            </a:r>
            <a:endParaRPr lang="ru-RU" sz="1500" dirty="0"/>
          </a:p>
        </p:txBody>
      </p:sp>
      <p:sp>
        <p:nvSpPr>
          <p:cNvPr id="12" name="TextBox 11">
            <a:extLst>
              <a:ext uri="{FF2B5EF4-FFF2-40B4-BE49-F238E27FC236}">
                <a16:creationId xmlns:a16="http://schemas.microsoft.com/office/drawing/2014/main" id="{E41B3741-1597-474C-A2C6-D9D3C10FC778}"/>
              </a:ext>
            </a:extLst>
          </p:cNvPr>
          <p:cNvSpPr txBox="1"/>
          <p:nvPr/>
        </p:nvSpPr>
        <p:spPr>
          <a:xfrm>
            <a:off x="1367640" y="1273703"/>
            <a:ext cx="2533790" cy="1169551"/>
          </a:xfrm>
          <a:prstGeom prst="rect">
            <a:avLst/>
          </a:prstGeom>
          <a:noFill/>
        </p:spPr>
        <p:txBody>
          <a:bodyPr wrap="square" rtlCol="0">
            <a:spAutoFit/>
          </a:bodyPr>
          <a:lstStyle/>
          <a:p>
            <a:r>
              <a:rPr lang="en-US" sz="1400" b="1" dirty="0"/>
              <a:t>Virus initial concentration: </a:t>
            </a:r>
          </a:p>
          <a:p>
            <a:r>
              <a:rPr lang="en-US" sz="1400" b="1" dirty="0"/>
              <a:t>1.2e5 copies/mL</a:t>
            </a:r>
          </a:p>
          <a:p>
            <a:r>
              <a:rPr lang="en-US" sz="1400" b="1" dirty="0">
                <a:solidFill>
                  <a:srgbClr val="0000FF"/>
                </a:solidFill>
              </a:rPr>
              <a:t>1e5 copies/mL</a:t>
            </a:r>
          </a:p>
          <a:p>
            <a:r>
              <a:rPr lang="en-US" sz="1400" b="1" dirty="0">
                <a:solidFill>
                  <a:srgbClr val="FF0000"/>
                </a:solidFill>
              </a:rPr>
              <a:t>9e4 copies/mL</a:t>
            </a:r>
          </a:p>
          <a:p>
            <a:r>
              <a:rPr lang="en-US" sz="1400" b="1" dirty="0">
                <a:solidFill>
                  <a:srgbClr val="00B050"/>
                </a:solidFill>
              </a:rPr>
              <a:t>5e4 copies/mL</a:t>
            </a:r>
            <a:endParaRPr lang="ru-RU" sz="1400" b="1" dirty="0">
              <a:solidFill>
                <a:srgbClr val="00B050"/>
              </a:solidFill>
            </a:endParaRPr>
          </a:p>
        </p:txBody>
      </p:sp>
      <p:cxnSp>
        <p:nvCxnSpPr>
          <p:cNvPr id="11" name="Straight Connector 10">
            <a:extLst>
              <a:ext uri="{FF2B5EF4-FFF2-40B4-BE49-F238E27FC236}">
                <a16:creationId xmlns:a16="http://schemas.microsoft.com/office/drawing/2014/main" id="{139E1EFA-6782-4856-82F4-F417163B2DC0}"/>
              </a:ext>
            </a:extLst>
          </p:cNvPr>
          <p:cNvCxnSpPr>
            <a:cxnSpLocks/>
          </p:cNvCxnSpPr>
          <p:nvPr/>
        </p:nvCxnSpPr>
        <p:spPr>
          <a:xfrm>
            <a:off x="1281915" y="3294374"/>
            <a:ext cx="7214385" cy="0"/>
          </a:xfrm>
          <a:prstGeom prst="line">
            <a:avLst/>
          </a:prstGeom>
          <a:ln w="381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43EB322-E1F6-420F-A1CE-13123C7A42A1}"/>
              </a:ext>
            </a:extLst>
          </p:cNvPr>
          <p:cNvSpPr txBox="1"/>
          <p:nvPr/>
        </p:nvSpPr>
        <p:spPr>
          <a:xfrm>
            <a:off x="1303116" y="3294374"/>
            <a:ext cx="1660968" cy="307777"/>
          </a:xfrm>
          <a:prstGeom prst="rect">
            <a:avLst/>
          </a:prstGeom>
          <a:noFill/>
        </p:spPr>
        <p:txBody>
          <a:bodyPr wrap="none" rtlCol="0">
            <a:spAutoFit/>
          </a:bodyPr>
          <a:lstStyle/>
          <a:p>
            <a:r>
              <a:rPr lang="en-US" sz="1400" dirty="0">
                <a:solidFill>
                  <a:schemeClr val="accent2"/>
                </a:solidFill>
              </a:rPr>
              <a:t>Limit of detection </a:t>
            </a:r>
            <a:endParaRPr lang="ru-RU" sz="1400" dirty="0">
              <a:solidFill>
                <a:schemeClr val="accent2"/>
              </a:solidFill>
            </a:endParaRPr>
          </a:p>
        </p:txBody>
      </p:sp>
      <p:sp>
        <p:nvSpPr>
          <p:cNvPr id="13" name="TextBox 12">
            <a:extLst>
              <a:ext uri="{FF2B5EF4-FFF2-40B4-BE49-F238E27FC236}">
                <a16:creationId xmlns:a16="http://schemas.microsoft.com/office/drawing/2014/main" id="{947E558D-BE0C-4391-A7B7-D7CC04FB3C79}"/>
              </a:ext>
            </a:extLst>
          </p:cNvPr>
          <p:cNvSpPr txBox="1"/>
          <p:nvPr/>
        </p:nvSpPr>
        <p:spPr>
          <a:xfrm>
            <a:off x="5917135" y="1267353"/>
            <a:ext cx="2533790" cy="523220"/>
          </a:xfrm>
          <a:prstGeom prst="rect">
            <a:avLst/>
          </a:prstGeom>
          <a:noFill/>
        </p:spPr>
        <p:txBody>
          <a:bodyPr wrap="square" rtlCol="0">
            <a:spAutoFit/>
          </a:bodyPr>
          <a:lstStyle/>
          <a:p>
            <a:r>
              <a:rPr lang="en-US" sz="1400" b="1" dirty="0"/>
              <a:t>Time of IR switching ON: </a:t>
            </a:r>
          </a:p>
          <a:p>
            <a:r>
              <a:rPr lang="en-US" sz="1400" b="1" dirty="0"/>
              <a:t>50 hour</a:t>
            </a:r>
          </a:p>
        </p:txBody>
      </p:sp>
    </p:spTree>
    <p:extLst>
      <p:ext uri="{BB962C8B-B14F-4D97-AF65-F5344CB8AC3E}">
        <p14:creationId xmlns:p14="http://schemas.microsoft.com/office/powerpoint/2010/main" val="3034874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5AE714B-7D7E-4638-81D7-C9C853DE97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56" y="735158"/>
            <a:ext cx="6802017" cy="3829050"/>
          </a:xfrm>
          <a:prstGeom prst="rect">
            <a:avLst/>
          </a:prstGeom>
        </p:spPr>
      </p:pic>
      <p:sp>
        <p:nvSpPr>
          <p:cNvPr id="2" name="Заголовок 1"/>
          <p:cNvSpPr>
            <a:spLocks noGrp="1"/>
          </p:cNvSpPr>
          <p:nvPr>
            <p:ph type="title"/>
          </p:nvPr>
        </p:nvSpPr>
        <p:spPr/>
        <p:txBody>
          <a:bodyPr>
            <a:normAutofit fontScale="90000"/>
          </a:bodyPr>
          <a:lstStyle/>
          <a:p>
            <a:r>
              <a:rPr lang="en-US" dirty="0"/>
              <a:t>Simulations: Viral load dynamics w/o IR induction</a:t>
            </a:r>
            <a:endParaRPr lang="ru-RU" dirty="0"/>
          </a:p>
        </p:txBody>
      </p:sp>
      <p:sp>
        <p:nvSpPr>
          <p:cNvPr id="3" name="Номер слайда 2"/>
          <p:cNvSpPr>
            <a:spLocks noGrp="1"/>
          </p:cNvSpPr>
          <p:nvPr>
            <p:ph type="sldNum" sz="quarter" idx="12"/>
          </p:nvPr>
        </p:nvSpPr>
        <p:spPr/>
        <p:txBody>
          <a:bodyPr/>
          <a:lstStyle/>
          <a:p>
            <a:fld id="{8D0E1ED9-1B5C-4060-9004-48CB920062D4}" type="slidenum">
              <a:rPr lang="ru-RU" smtClean="0"/>
              <a:pPr/>
              <a:t>26</a:t>
            </a:fld>
            <a:endParaRPr lang="ru-RU"/>
          </a:p>
        </p:txBody>
      </p:sp>
      <p:cxnSp>
        <p:nvCxnSpPr>
          <p:cNvPr id="11" name="Straight Connector 10">
            <a:extLst>
              <a:ext uri="{FF2B5EF4-FFF2-40B4-BE49-F238E27FC236}">
                <a16:creationId xmlns:a16="http://schemas.microsoft.com/office/drawing/2014/main" id="{139E1EFA-6782-4856-82F4-F417163B2DC0}"/>
              </a:ext>
            </a:extLst>
          </p:cNvPr>
          <p:cNvCxnSpPr>
            <a:cxnSpLocks/>
          </p:cNvCxnSpPr>
          <p:nvPr/>
        </p:nvCxnSpPr>
        <p:spPr>
          <a:xfrm>
            <a:off x="1709139" y="2820065"/>
            <a:ext cx="5622994" cy="0"/>
          </a:xfrm>
          <a:prstGeom prst="line">
            <a:avLst/>
          </a:prstGeom>
          <a:ln w="381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43EB322-E1F6-420F-A1CE-13123C7A42A1}"/>
              </a:ext>
            </a:extLst>
          </p:cNvPr>
          <p:cNvSpPr txBox="1"/>
          <p:nvPr/>
        </p:nvSpPr>
        <p:spPr>
          <a:xfrm>
            <a:off x="1751852" y="2556785"/>
            <a:ext cx="1448730" cy="276999"/>
          </a:xfrm>
          <a:prstGeom prst="rect">
            <a:avLst/>
          </a:prstGeom>
          <a:noFill/>
        </p:spPr>
        <p:txBody>
          <a:bodyPr wrap="none" rtlCol="0">
            <a:spAutoFit/>
          </a:bodyPr>
          <a:lstStyle/>
          <a:p>
            <a:r>
              <a:rPr lang="en-US" sz="1200" dirty="0">
                <a:solidFill>
                  <a:schemeClr val="accent2"/>
                </a:solidFill>
              </a:rPr>
              <a:t>Limit of detection </a:t>
            </a:r>
            <a:endParaRPr lang="ru-RU" sz="1200" dirty="0">
              <a:solidFill>
                <a:schemeClr val="accent2"/>
              </a:solidFill>
            </a:endParaRPr>
          </a:p>
        </p:txBody>
      </p:sp>
      <p:sp>
        <p:nvSpPr>
          <p:cNvPr id="12" name="TextBox 11">
            <a:extLst>
              <a:ext uri="{FF2B5EF4-FFF2-40B4-BE49-F238E27FC236}">
                <a16:creationId xmlns:a16="http://schemas.microsoft.com/office/drawing/2014/main" id="{E41B3741-1597-474C-A2C6-D9D3C10FC778}"/>
              </a:ext>
            </a:extLst>
          </p:cNvPr>
          <p:cNvSpPr txBox="1"/>
          <p:nvPr/>
        </p:nvSpPr>
        <p:spPr>
          <a:xfrm>
            <a:off x="4916119" y="1182683"/>
            <a:ext cx="2162014" cy="1015663"/>
          </a:xfrm>
          <a:prstGeom prst="rect">
            <a:avLst/>
          </a:prstGeom>
          <a:noFill/>
        </p:spPr>
        <p:txBody>
          <a:bodyPr wrap="square" rtlCol="0">
            <a:spAutoFit/>
          </a:bodyPr>
          <a:lstStyle/>
          <a:p>
            <a:r>
              <a:rPr lang="en-US" sz="1200" b="1" dirty="0"/>
              <a:t>Virus initial concentration: </a:t>
            </a:r>
          </a:p>
          <a:p>
            <a:r>
              <a:rPr lang="en-US" sz="1200" b="1" dirty="0"/>
              <a:t>1.2e5 copies/mL</a:t>
            </a:r>
          </a:p>
          <a:p>
            <a:r>
              <a:rPr lang="en-US" sz="1200" b="1" dirty="0">
                <a:solidFill>
                  <a:srgbClr val="0000FF"/>
                </a:solidFill>
              </a:rPr>
              <a:t>3e4 copies/mL</a:t>
            </a:r>
          </a:p>
          <a:p>
            <a:r>
              <a:rPr lang="en-US" sz="1200" b="1" dirty="0">
                <a:solidFill>
                  <a:srgbClr val="FF0000"/>
                </a:solidFill>
              </a:rPr>
              <a:t>3e3 copies/mL</a:t>
            </a:r>
          </a:p>
          <a:p>
            <a:r>
              <a:rPr lang="en-US" sz="1200" b="1" dirty="0">
                <a:solidFill>
                  <a:srgbClr val="00B050"/>
                </a:solidFill>
              </a:rPr>
              <a:t>7.5e2 copies/mL</a:t>
            </a:r>
          </a:p>
        </p:txBody>
      </p:sp>
      <p:sp>
        <p:nvSpPr>
          <p:cNvPr id="17" name="TextBox 16">
            <a:extLst>
              <a:ext uri="{FF2B5EF4-FFF2-40B4-BE49-F238E27FC236}">
                <a16:creationId xmlns:a16="http://schemas.microsoft.com/office/drawing/2014/main" id="{69E8A2DA-6FD8-40B5-98C9-574AB8F19F2E}"/>
              </a:ext>
            </a:extLst>
          </p:cNvPr>
          <p:cNvSpPr txBox="1"/>
          <p:nvPr/>
        </p:nvSpPr>
        <p:spPr>
          <a:xfrm>
            <a:off x="195320" y="4622792"/>
            <a:ext cx="8821680" cy="2215991"/>
          </a:xfrm>
          <a:prstGeom prst="rect">
            <a:avLst/>
          </a:prstGeom>
          <a:solidFill>
            <a:schemeClr val="bg1"/>
          </a:solidFill>
        </p:spPr>
        <p:txBody>
          <a:bodyPr wrap="square" rtlCol="0">
            <a:spAutoFit/>
          </a:bodyPr>
          <a:lstStyle/>
          <a:p>
            <a:r>
              <a:rPr lang="en-US" sz="1500" i="1" dirty="0"/>
              <a:t>SIMULATION DESIGN:</a:t>
            </a:r>
            <a:r>
              <a:rPr lang="en-US" sz="1500" dirty="0"/>
              <a:t> </a:t>
            </a:r>
            <a:r>
              <a:rPr lang="en-US" sz="1200" dirty="0"/>
              <a:t>(</a:t>
            </a:r>
            <a:r>
              <a:rPr lang="en-US" sz="1200" dirty="0" err="1"/>
              <a:t>i</a:t>
            </a:r>
            <a:r>
              <a:rPr lang="en-US" sz="1200" dirty="0"/>
              <a:t>) initial COV concentration in alveolar surfactant is varied from 2e-3 to 1.9e-6 </a:t>
            </a:r>
            <a:r>
              <a:rPr lang="en-US" sz="1200" dirty="0" err="1"/>
              <a:t>pM</a:t>
            </a:r>
            <a:r>
              <a:rPr lang="en-US" sz="1200" dirty="0"/>
              <a:t>, (ii) there is no induction of IR, i.e. </a:t>
            </a:r>
            <a:r>
              <a:rPr lang="en-US" sz="1200" dirty="0" err="1"/>
              <a:t>switch_ir</a:t>
            </a:r>
            <a:r>
              <a:rPr lang="en-US" sz="1200" dirty="0"/>
              <a:t> = 0 for any time after infection</a:t>
            </a:r>
            <a:endParaRPr lang="en-US" sz="1400" dirty="0"/>
          </a:p>
          <a:p>
            <a:r>
              <a:rPr lang="en-US" sz="1500" dirty="0">
                <a:latin typeface="+mj-lt"/>
              </a:rPr>
              <a:t>RESULTS:</a:t>
            </a:r>
            <a:r>
              <a:rPr lang="en-US" sz="1500" dirty="0"/>
              <a:t> </a:t>
            </a:r>
          </a:p>
          <a:p>
            <a:pPr marL="285750" indent="-285750">
              <a:buFont typeface="Arial" panose="020B0604020202020204" pitchFamily="34" charset="0"/>
              <a:buChar char="•"/>
            </a:pPr>
            <a:r>
              <a:rPr lang="en-US" sz="1200" dirty="0"/>
              <a:t>There is a threshold in virus initial concentration. The values above the threshold lead to substantial steady state virus load. The values below the threshold do not allow detect virus in sputum at any time, i.e. viral load tends to steady state value equal to 0.  </a:t>
            </a:r>
          </a:p>
          <a:p>
            <a:pPr marL="285750" indent="-285750">
              <a:buFont typeface="Arial" panose="020B0604020202020204" pitchFamily="34" charset="0"/>
              <a:buChar char="•"/>
            </a:pPr>
            <a:r>
              <a:rPr lang="en-US" sz="1200" dirty="0"/>
              <a:t>ODE system has 1 unstable and 2 stable steady states. One of the stable steady states correspond to 0 viral load and other corresponds to very substantial viral load. </a:t>
            </a:r>
          </a:p>
          <a:p>
            <a:pPr marL="285750" indent="-285750">
              <a:buFont typeface="Arial" panose="020B0604020202020204" pitchFamily="34" charset="0"/>
              <a:buChar char="•"/>
            </a:pPr>
            <a:r>
              <a:rPr lang="en-US" sz="1200" dirty="0"/>
              <a:t>Model is able to describes self curing dynamics, i.e., viral load tends to 0 when initial virus concentration is below threshold. If initial virus concentration is above threshold then virtual patient is being infected and viral load tends to very high value with time. </a:t>
            </a:r>
            <a:endParaRPr lang="ru-RU" sz="1200" dirty="0"/>
          </a:p>
        </p:txBody>
      </p:sp>
    </p:spTree>
    <p:extLst>
      <p:ext uri="{BB962C8B-B14F-4D97-AF65-F5344CB8AC3E}">
        <p14:creationId xmlns:p14="http://schemas.microsoft.com/office/powerpoint/2010/main" val="3569804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C7E33B-EAD3-46CB-BF0B-90A882737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516311"/>
            <a:ext cx="7115174" cy="3071527"/>
          </a:xfrm>
          <a:prstGeom prst="rect">
            <a:avLst/>
          </a:prstGeom>
        </p:spPr>
      </p:pic>
      <p:sp>
        <p:nvSpPr>
          <p:cNvPr id="2" name="Заголовок 1"/>
          <p:cNvSpPr>
            <a:spLocks noGrp="1"/>
          </p:cNvSpPr>
          <p:nvPr>
            <p:ph type="title"/>
          </p:nvPr>
        </p:nvSpPr>
        <p:spPr/>
        <p:txBody>
          <a:bodyPr/>
          <a:lstStyle/>
          <a:p>
            <a:r>
              <a:rPr lang="en-US" dirty="0"/>
              <a:t>Simulations: Effect of delay in IR on viral load</a:t>
            </a:r>
            <a:endParaRPr lang="ru-RU" dirty="0"/>
          </a:p>
        </p:txBody>
      </p:sp>
      <p:sp>
        <p:nvSpPr>
          <p:cNvPr id="3" name="Номер слайда 2"/>
          <p:cNvSpPr>
            <a:spLocks noGrp="1"/>
          </p:cNvSpPr>
          <p:nvPr>
            <p:ph type="sldNum" sz="quarter" idx="12"/>
          </p:nvPr>
        </p:nvSpPr>
        <p:spPr/>
        <p:txBody>
          <a:bodyPr/>
          <a:lstStyle/>
          <a:p>
            <a:fld id="{8D0E1ED9-1B5C-4060-9004-48CB920062D4}" type="slidenum">
              <a:rPr lang="ru-RU" smtClean="0"/>
              <a:pPr/>
              <a:t>27</a:t>
            </a:fld>
            <a:endParaRPr lang="ru-RU"/>
          </a:p>
        </p:txBody>
      </p:sp>
      <p:sp>
        <p:nvSpPr>
          <p:cNvPr id="17" name="TextBox 16">
            <a:extLst>
              <a:ext uri="{FF2B5EF4-FFF2-40B4-BE49-F238E27FC236}">
                <a16:creationId xmlns:a16="http://schemas.microsoft.com/office/drawing/2014/main" id="{69E8A2DA-6FD8-40B5-98C9-574AB8F19F2E}"/>
              </a:ext>
            </a:extLst>
          </p:cNvPr>
          <p:cNvSpPr txBox="1"/>
          <p:nvPr/>
        </p:nvSpPr>
        <p:spPr>
          <a:xfrm>
            <a:off x="7056870" y="773295"/>
            <a:ext cx="2087130" cy="5724644"/>
          </a:xfrm>
          <a:prstGeom prst="rect">
            <a:avLst/>
          </a:prstGeom>
          <a:noFill/>
        </p:spPr>
        <p:txBody>
          <a:bodyPr wrap="square" rtlCol="0">
            <a:spAutoFit/>
          </a:bodyPr>
          <a:lstStyle/>
          <a:p>
            <a:r>
              <a:rPr lang="en-US" sz="1400" dirty="0"/>
              <a:t>SIMULATION DESIGN: </a:t>
            </a:r>
          </a:p>
          <a:p>
            <a:pPr marL="285750" indent="-285750">
              <a:buFont typeface="Arial" panose="020B0604020202020204" pitchFamily="34" charset="0"/>
              <a:buChar char="•"/>
            </a:pPr>
            <a:r>
              <a:rPr lang="en-US" sz="1200" dirty="0"/>
              <a:t>Start time of Immune response (IR) was varied from 10 to 320 hours past infection. </a:t>
            </a:r>
          </a:p>
          <a:p>
            <a:pPr marL="285750" indent="-285750">
              <a:buFont typeface="Arial" panose="020B0604020202020204" pitchFamily="34" charset="0"/>
              <a:buChar char="•"/>
            </a:pPr>
            <a:r>
              <a:rPr lang="en-US" sz="1200" dirty="0"/>
              <a:t>Amplitude of IR and virus initial concentration in sputum were kept the same for various start time</a:t>
            </a:r>
          </a:p>
          <a:p>
            <a:pPr marL="285750" indent="-285750">
              <a:buFont typeface="Arial" panose="020B0604020202020204" pitchFamily="34" charset="0"/>
              <a:buChar char="•"/>
            </a:pPr>
            <a:r>
              <a:rPr lang="en-US" sz="1200" dirty="0"/>
              <a:t>At each start time viral load dynamics in sputum was simulated</a:t>
            </a:r>
          </a:p>
          <a:p>
            <a:pPr marL="285750" indent="-285750">
              <a:buFont typeface="Arial" panose="020B0604020202020204" pitchFamily="34" charset="0"/>
              <a:buChar char="•"/>
            </a:pPr>
            <a:endParaRPr lang="en-US" sz="1400" dirty="0"/>
          </a:p>
          <a:p>
            <a:r>
              <a:rPr lang="en-US" sz="1400" dirty="0"/>
              <a:t>RESULTS: </a:t>
            </a:r>
          </a:p>
          <a:p>
            <a:pPr marL="285750" indent="-285750">
              <a:buFont typeface="Arial" panose="020B0604020202020204" pitchFamily="34" charset="0"/>
              <a:buChar char="•"/>
            </a:pPr>
            <a:r>
              <a:rPr lang="en-US" sz="1200" dirty="0"/>
              <a:t>Early IR (10 and </a:t>
            </a:r>
            <a:r>
              <a:rPr lang="en-US" sz="1200" dirty="0">
                <a:solidFill>
                  <a:srgbClr val="0000FF"/>
                </a:solidFill>
              </a:rPr>
              <a:t>20</a:t>
            </a:r>
            <a:r>
              <a:rPr lang="en-US" sz="1200" dirty="0"/>
              <a:t> hours) do not allow detect virus in sputum at any time. </a:t>
            </a:r>
          </a:p>
          <a:p>
            <a:pPr marL="285750" indent="-285750">
              <a:buFont typeface="Arial" panose="020B0604020202020204" pitchFamily="34" charset="0"/>
              <a:buChar char="•"/>
            </a:pPr>
            <a:r>
              <a:rPr lang="en-US" sz="1200" dirty="0"/>
              <a:t>Delay in IR start time substantially increases peak viral load and shifts the peak to later time</a:t>
            </a:r>
          </a:p>
          <a:p>
            <a:pPr marL="285750" indent="-285750">
              <a:buFont typeface="Arial" panose="020B0604020202020204" pitchFamily="34" charset="0"/>
              <a:buChar char="•"/>
            </a:pPr>
            <a:r>
              <a:rPr lang="en-US" sz="1200" dirty="0"/>
              <a:t>Very late IR start time leads to plateau in viral load dynamics with maximal viral load value</a:t>
            </a:r>
            <a:endParaRPr lang="ru-RU" sz="1200" dirty="0"/>
          </a:p>
        </p:txBody>
      </p:sp>
      <p:pic>
        <p:nvPicPr>
          <p:cNvPr id="14" name="Picture 13">
            <a:extLst>
              <a:ext uri="{FF2B5EF4-FFF2-40B4-BE49-F238E27FC236}">
                <a16:creationId xmlns:a16="http://schemas.microsoft.com/office/drawing/2014/main" id="{41356777-9059-4297-AFA8-65133C7B92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83258"/>
            <a:ext cx="7115175" cy="3003215"/>
          </a:xfrm>
          <a:prstGeom prst="rect">
            <a:avLst/>
          </a:prstGeom>
        </p:spPr>
      </p:pic>
      <p:cxnSp>
        <p:nvCxnSpPr>
          <p:cNvPr id="11" name="Straight Connector 10">
            <a:extLst>
              <a:ext uri="{FF2B5EF4-FFF2-40B4-BE49-F238E27FC236}">
                <a16:creationId xmlns:a16="http://schemas.microsoft.com/office/drawing/2014/main" id="{139E1EFA-6782-4856-82F4-F417163B2DC0}"/>
              </a:ext>
            </a:extLst>
          </p:cNvPr>
          <p:cNvCxnSpPr>
            <a:cxnSpLocks/>
          </p:cNvCxnSpPr>
          <p:nvPr/>
        </p:nvCxnSpPr>
        <p:spPr>
          <a:xfrm>
            <a:off x="839438" y="5560045"/>
            <a:ext cx="6051842" cy="0"/>
          </a:xfrm>
          <a:prstGeom prst="line">
            <a:avLst/>
          </a:prstGeom>
          <a:ln w="381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41B3741-1597-474C-A2C6-D9D3C10FC778}"/>
              </a:ext>
            </a:extLst>
          </p:cNvPr>
          <p:cNvSpPr txBox="1"/>
          <p:nvPr/>
        </p:nvSpPr>
        <p:spPr>
          <a:xfrm>
            <a:off x="4335985" y="3843463"/>
            <a:ext cx="2533790" cy="523220"/>
          </a:xfrm>
          <a:prstGeom prst="rect">
            <a:avLst/>
          </a:prstGeom>
          <a:noFill/>
        </p:spPr>
        <p:txBody>
          <a:bodyPr wrap="square" rtlCol="0">
            <a:spAutoFit/>
          </a:bodyPr>
          <a:lstStyle/>
          <a:p>
            <a:r>
              <a:rPr lang="en-US" sz="1400" b="1" dirty="0"/>
              <a:t>Virus initial concentration: </a:t>
            </a:r>
          </a:p>
          <a:p>
            <a:r>
              <a:rPr lang="en-US" sz="1400" b="1" dirty="0"/>
              <a:t>1.2e5 copies/mL</a:t>
            </a:r>
          </a:p>
        </p:txBody>
      </p:sp>
      <p:sp>
        <p:nvSpPr>
          <p:cNvPr id="16" name="TextBox 15">
            <a:extLst>
              <a:ext uri="{FF2B5EF4-FFF2-40B4-BE49-F238E27FC236}">
                <a16:creationId xmlns:a16="http://schemas.microsoft.com/office/drawing/2014/main" id="{443EB322-E1F6-420F-A1CE-13123C7A42A1}"/>
              </a:ext>
            </a:extLst>
          </p:cNvPr>
          <p:cNvSpPr txBox="1"/>
          <p:nvPr/>
        </p:nvSpPr>
        <p:spPr>
          <a:xfrm>
            <a:off x="5643918" y="5268341"/>
            <a:ext cx="1350050" cy="261610"/>
          </a:xfrm>
          <a:prstGeom prst="rect">
            <a:avLst/>
          </a:prstGeom>
          <a:noFill/>
        </p:spPr>
        <p:txBody>
          <a:bodyPr wrap="none" rtlCol="0">
            <a:spAutoFit/>
          </a:bodyPr>
          <a:lstStyle/>
          <a:p>
            <a:r>
              <a:rPr lang="en-US" sz="1100" dirty="0">
                <a:solidFill>
                  <a:schemeClr val="accent2"/>
                </a:solidFill>
              </a:rPr>
              <a:t>Limit of detection </a:t>
            </a:r>
            <a:endParaRPr lang="ru-RU" sz="1100" dirty="0">
              <a:solidFill>
                <a:schemeClr val="accent2"/>
              </a:solidFill>
            </a:endParaRPr>
          </a:p>
        </p:txBody>
      </p:sp>
      <p:cxnSp>
        <p:nvCxnSpPr>
          <p:cNvPr id="21" name="Straight Arrow Connector 20">
            <a:extLst>
              <a:ext uri="{FF2B5EF4-FFF2-40B4-BE49-F238E27FC236}">
                <a16:creationId xmlns:a16="http://schemas.microsoft.com/office/drawing/2014/main" id="{9A7CED88-38B6-438E-9D0E-E1C3699EC0C1}"/>
              </a:ext>
            </a:extLst>
          </p:cNvPr>
          <p:cNvCxnSpPr/>
          <p:nvPr/>
        </p:nvCxnSpPr>
        <p:spPr>
          <a:xfrm flipV="1">
            <a:off x="1018310" y="3298887"/>
            <a:ext cx="0" cy="2563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4AD41B5-FA18-4F23-98E8-0BBF5D0DC0FA}"/>
              </a:ext>
            </a:extLst>
          </p:cNvPr>
          <p:cNvCxnSpPr/>
          <p:nvPr/>
        </p:nvCxnSpPr>
        <p:spPr>
          <a:xfrm flipV="1">
            <a:off x="1061079" y="3301986"/>
            <a:ext cx="0" cy="256309"/>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EF1BF3C-8111-4D90-97FF-475A8AB3B629}"/>
              </a:ext>
            </a:extLst>
          </p:cNvPr>
          <p:cNvCxnSpPr/>
          <p:nvPr/>
        </p:nvCxnSpPr>
        <p:spPr>
          <a:xfrm flipV="1">
            <a:off x="1149928" y="3301986"/>
            <a:ext cx="0" cy="256309"/>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27DE337-7E99-421F-9F14-122C76FD550B}"/>
              </a:ext>
            </a:extLst>
          </p:cNvPr>
          <p:cNvCxnSpPr/>
          <p:nvPr/>
        </p:nvCxnSpPr>
        <p:spPr>
          <a:xfrm flipV="1">
            <a:off x="1309255" y="3300845"/>
            <a:ext cx="0" cy="256309"/>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E7178CF-0784-4FDD-BD01-15455BF1918B}"/>
              </a:ext>
            </a:extLst>
          </p:cNvPr>
          <p:cNvCxnSpPr/>
          <p:nvPr/>
        </p:nvCxnSpPr>
        <p:spPr>
          <a:xfrm flipV="1">
            <a:off x="1614055" y="3300844"/>
            <a:ext cx="0" cy="256309"/>
          </a:xfrm>
          <a:prstGeom prst="straightConnector1">
            <a:avLst/>
          </a:prstGeom>
          <a:ln w="28575">
            <a:solidFill>
              <a:srgbClr val="FF33CC"/>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765132D-10BB-4AD2-AC1E-420900F181EA}"/>
              </a:ext>
            </a:extLst>
          </p:cNvPr>
          <p:cNvCxnSpPr/>
          <p:nvPr/>
        </p:nvCxnSpPr>
        <p:spPr>
          <a:xfrm flipV="1">
            <a:off x="2244436" y="3300844"/>
            <a:ext cx="0" cy="256309"/>
          </a:xfrm>
          <a:prstGeom prst="straightConnector1">
            <a:avLst/>
          </a:prstGeom>
          <a:ln w="28575">
            <a:solidFill>
              <a:srgbClr val="808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5C4D11D-9966-4ED1-9339-DE1CF64DC85B}"/>
              </a:ext>
            </a:extLst>
          </p:cNvPr>
          <p:cNvCxnSpPr>
            <a:cxnSpLocks/>
          </p:cNvCxnSpPr>
          <p:nvPr/>
        </p:nvCxnSpPr>
        <p:spPr>
          <a:xfrm>
            <a:off x="1018308" y="5651386"/>
            <a:ext cx="0" cy="2563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8EFB9D2-A8ED-4AAB-8C76-A7AA5A00125D}"/>
              </a:ext>
            </a:extLst>
          </p:cNvPr>
          <p:cNvCxnSpPr>
            <a:cxnSpLocks/>
          </p:cNvCxnSpPr>
          <p:nvPr/>
        </p:nvCxnSpPr>
        <p:spPr>
          <a:xfrm>
            <a:off x="1061077" y="5654485"/>
            <a:ext cx="0" cy="256309"/>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C7D1DEA-40AF-4E63-8DC2-36B78AB2DCBE}"/>
              </a:ext>
            </a:extLst>
          </p:cNvPr>
          <p:cNvCxnSpPr>
            <a:cxnSpLocks/>
          </p:cNvCxnSpPr>
          <p:nvPr/>
        </p:nvCxnSpPr>
        <p:spPr>
          <a:xfrm>
            <a:off x="1149926" y="5566093"/>
            <a:ext cx="0" cy="256309"/>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E73319B-2C39-47E7-9C39-856B847425F1}"/>
              </a:ext>
            </a:extLst>
          </p:cNvPr>
          <p:cNvCxnSpPr>
            <a:cxnSpLocks/>
          </p:cNvCxnSpPr>
          <p:nvPr/>
        </p:nvCxnSpPr>
        <p:spPr>
          <a:xfrm>
            <a:off x="1309253" y="5339400"/>
            <a:ext cx="0" cy="256309"/>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0877D9D-0898-42AE-9840-FBC88C72AED2}"/>
              </a:ext>
            </a:extLst>
          </p:cNvPr>
          <p:cNvCxnSpPr>
            <a:cxnSpLocks/>
          </p:cNvCxnSpPr>
          <p:nvPr/>
        </p:nvCxnSpPr>
        <p:spPr>
          <a:xfrm>
            <a:off x="1614053" y="4748087"/>
            <a:ext cx="0" cy="256309"/>
          </a:xfrm>
          <a:prstGeom prst="straightConnector1">
            <a:avLst/>
          </a:prstGeom>
          <a:ln w="28575">
            <a:solidFill>
              <a:srgbClr val="FF33CC"/>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6BAE4D6-973F-40C3-8D34-8131D183A45B}"/>
              </a:ext>
            </a:extLst>
          </p:cNvPr>
          <p:cNvCxnSpPr>
            <a:cxnSpLocks/>
          </p:cNvCxnSpPr>
          <p:nvPr/>
        </p:nvCxnSpPr>
        <p:spPr>
          <a:xfrm>
            <a:off x="2244434" y="3617598"/>
            <a:ext cx="0" cy="256309"/>
          </a:xfrm>
          <a:prstGeom prst="straightConnector1">
            <a:avLst/>
          </a:prstGeom>
          <a:ln w="28575">
            <a:solidFill>
              <a:srgbClr val="808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75C29D6A-5A4D-4D13-B6FF-81ECC3BCB315}"/>
              </a:ext>
            </a:extLst>
          </p:cNvPr>
          <p:cNvSpPr txBox="1"/>
          <p:nvPr/>
        </p:nvSpPr>
        <p:spPr>
          <a:xfrm>
            <a:off x="4183585" y="1457017"/>
            <a:ext cx="2533790" cy="1600438"/>
          </a:xfrm>
          <a:prstGeom prst="rect">
            <a:avLst/>
          </a:prstGeom>
          <a:noFill/>
        </p:spPr>
        <p:txBody>
          <a:bodyPr wrap="square" rtlCol="0">
            <a:spAutoFit/>
          </a:bodyPr>
          <a:lstStyle/>
          <a:p>
            <a:r>
              <a:rPr lang="en-US" sz="1400" b="1" dirty="0"/>
              <a:t>Time of IR switching ON: </a:t>
            </a:r>
          </a:p>
          <a:p>
            <a:r>
              <a:rPr lang="en-US" sz="1400" b="1" dirty="0"/>
              <a:t>10 hour</a:t>
            </a:r>
          </a:p>
          <a:p>
            <a:r>
              <a:rPr lang="en-US" sz="1400" b="1" dirty="0">
                <a:solidFill>
                  <a:srgbClr val="0000FF"/>
                </a:solidFill>
              </a:rPr>
              <a:t>20 hour</a:t>
            </a:r>
          </a:p>
          <a:p>
            <a:r>
              <a:rPr lang="en-US" sz="1400" b="1" dirty="0">
                <a:solidFill>
                  <a:srgbClr val="FF0000"/>
                </a:solidFill>
              </a:rPr>
              <a:t>40 hour</a:t>
            </a:r>
          </a:p>
          <a:p>
            <a:r>
              <a:rPr lang="en-US" sz="1400" b="1" dirty="0">
                <a:solidFill>
                  <a:srgbClr val="00B050"/>
                </a:solidFill>
              </a:rPr>
              <a:t>80 hour</a:t>
            </a:r>
          </a:p>
          <a:p>
            <a:r>
              <a:rPr lang="en-US" sz="1400" b="1" dirty="0">
                <a:solidFill>
                  <a:srgbClr val="FF33CC"/>
                </a:solidFill>
              </a:rPr>
              <a:t>160 hour</a:t>
            </a:r>
          </a:p>
          <a:p>
            <a:r>
              <a:rPr lang="en-US" sz="1400" b="1" dirty="0">
                <a:solidFill>
                  <a:srgbClr val="808000"/>
                </a:solidFill>
              </a:rPr>
              <a:t>320 hour</a:t>
            </a:r>
            <a:endParaRPr lang="ru-RU" sz="1400" b="1" dirty="0">
              <a:solidFill>
                <a:srgbClr val="808000"/>
              </a:solidFill>
            </a:endParaRPr>
          </a:p>
        </p:txBody>
      </p:sp>
    </p:spTree>
    <p:extLst>
      <p:ext uri="{BB962C8B-B14F-4D97-AF65-F5344CB8AC3E}">
        <p14:creationId xmlns:p14="http://schemas.microsoft.com/office/powerpoint/2010/main" val="583520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6CEFC3-35E4-46AB-8178-6CE9EA81C1D9}"/>
              </a:ext>
            </a:extLst>
          </p:cNvPr>
          <p:cNvSpPr>
            <a:spLocks noGrp="1"/>
          </p:cNvSpPr>
          <p:nvPr>
            <p:ph type="sldNum" sz="quarter" idx="12"/>
          </p:nvPr>
        </p:nvSpPr>
        <p:spPr/>
        <p:txBody>
          <a:bodyPr/>
          <a:lstStyle/>
          <a:p>
            <a:fld id="{8D0E1ED9-1B5C-4060-9004-48CB920062D4}" type="slidenum">
              <a:rPr lang="ru-RU" smtClean="0"/>
              <a:pPr/>
              <a:t>28</a:t>
            </a:fld>
            <a:endParaRPr lang="ru-RU"/>
          </a:p>
        </p:txBody>
      </p:sp>
    </p:spTree>
    <p:extLst>
      <p:ext uri="{BB962C8B-B14F-4D97-AF65-F5344CB8AC3E}">
        <p14:creationId xmlns:p14="http://schemas.microsoft.com/office/powerpoint/2010/main" val="3869420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F0EDD-A17D-4CBE-9ABF-547DC9B5BF70}"/>
              </a:ext>
            </a:extLst>
          </p:cNvPr>
          <p:cNvSpPr>
            <a:spLocks noGrp="1"/>
          </p:cNvSpPr>
          <p:nvPr>
            <p:ph type="title"/>
          </p:nvPr>
        </p:nvSpPr>
        <p:spPr/>
        <p:txBody>
          <a:bodyPr>
            <a:noAutofit/>
          </a:bodyPr>
          <a:lstStyle/>
          <a:p>
            <a:r>
              <a:rPr lang="en-US" sz="2400" dirty="0"/>
              <a:t>Model simulations and experimental data</a:t>
            </a:r>
            <a:endParaRPr lang="ru-RU" sz="2400" dirty="0"/>
          </a:p>
        </p:txBody>
      </p:sp>
      <p:sp>
        <p:nvSpPr>
          <p:cNvPr id="3" name="Slide Number Placeholder 2">
            <a:extLst>
              <a:ext uri="{FF2B5EF4-FFF2-40B4-BE49-F238E27FC236}">
                <a16:creationId xmlns:a16="http://schemas.microsoft.com/office/drawing/2014/main" id="{B024B872-507A-4C79-B75E-90137F5363F8}"/>
              </a:ext>
            </a:extLst>
          </p:cNvPr>
          <p:cNvSpPr>
            <a:spLocks noGrp="1"/>
          </p:cNvSpPr>
          <p:nvPr>
            <p:ph type="sldNum" sz="quarter" idx="12"/>
          </p:nvPr>
        </p:nvSpPr>
        <p:spPr/>
        <p:txBody>
          <a:bodyPr/>
          <a:lstStyle/>
          <a:p>
            <a:fld id="{8D0E1ED9-1B5C-4060-9004-48CB920062D4}" type="slidenum">
              <a:rPr lang="ru-RU" smtClean="0"/>
              <a:pPr/>
              <a:t>29</a:t>
            </a:fld>
            <a:endParaRPr lang="ru-RU"/>
          </a:p>
        </p:txBody>
      </p:sp>
      <p:grpSp>
        <p:nvGrpSpPr>
          <p:cNvPr id="4" name="Group 3">
            <a:extLst>
              <a:ext uri="{FF2B5EF4-FFF2-40B4-BE49-F238E27FC236}">
                <a16:creationId xmlns:a16="http://schemas.microsoft.com/office/drawing/2014/main" id="{65FB4C1B-B163-4532-94B7-50ED1C68B0A0}"/>
              </a:ext>
            </a:extLst>
          </p:cNvPr>
          <p:cNvGrpSpPr/>
          <p:nvPr/>
        </p:nvGrpSpPr>
        <p:grpSpPr>
          <a:xfrm>
            <a:off x="57080" y="744684"/>
            <a:ext cx="9036118" cy="2755528"/>
            <a:chOff x="57080" y="744684"/>
            <a:chExt cx="9036118" cy="2755528"/>
          </a:xfrm>
        </p:grpSpPr>
        <p:pic>
          <p:nvPicPr>
            <p:cNvPr id="6" name="Picture 5">
              <a:extLst>
                <a:ext uri="{FF2B5EF4-FFF2-40B4-BE49-F238E27FC236}">
                  <a16:creationId xmlns:a16="http://schemas.microsoft.com/office/drawing/2014/main" id="{B884CD25-4F34-47F0-AC12-B10E9B9702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80" y="746243"/>
              <a:ext cx="4558640" cy="2753969"/>
            </a:xfrm>
            <a:prstGeom prst="rect">
              <a:avLst/>
            </a:prstGeom>
          </p:spPr>
        </p:pic>
        <p:sp>
          <p:nvSpPr>
            <p:cNvPr id="7" name="TextBox 6">
              <a:extLst>
                <a:ext uri="{FF2B5EF4-FFF2-40B4-BE49-F238E27FC236}">
                  <a16:creationId xmlns:a16="http://schemas.microsoft.com/office/drawing/2014/main" id="{62BC0829-5B49-45FD-A7E9-9360828F14D0}"/>
                </a:ext>
              </a:extLst>
            </p:cNvPr>
            <p:cNvSpPr txBox="1"/>
            <p:nvPr/>
          </p:nvSpPr>
          <p:spPr>
            <a:xfrm>
              <a:off x="2675466" y="1013139"/>
              <a:ext cx="1845732" cy="861774"/>
            </a:xfrm>
            <a:prstGeom prst="rect">
              <a:avLst/>
            </a:prstGeom>
            <a:noFill/>
          </p:spPr>
          <p:txBody>
            <a:bodyPr wrap="square" rtlCol="0">
              <a:spAutoFit/>
            </a:bodyPr>
            <a:lstStyle/>
            <a:p>
              <a:r>
                <a:rPr lang="en-US" sz="1000" dirty="0"/>
                <a:t>Wolfer et al, doi.org/10.1101/</a:t>
              </a:r>
            </a:p>
            <a:p>
              <a:r>
                <a:rPr lang="en-US" sz="1000" dirty="0"/>
                <a:t>2020.03.05.20030502</a:t>
              </a:r>
            </a:p>
            <a:p>
              <a:r>
                <a:rPr lang="en-US" sz="1000" dirty="0">
                  <a:solidFill>
                    <a:srgbClr val="0000FF"/>
                  </a:solidFill>
                </a:rPr>
                <a:t>Time/value of peak viral load and range of viral shedding [PMID 32315724]</a:t>
              </a:r>
              <a:endParaRPr lang="ru-RU" sz="1000" dirty="0">
                <a:solidFill>
                  <a:srgbClr val="0000FF"/>
                </a:solidFill>
              </a:endParaRPr>
            </a:p>
          </p:txBody>
        </p:sp>
        <p:pic>
          <p:nvPicPr>
            <p:cNvPr id="15" name="Picture 14">
              <a:extLst>
                <a:ext uri="{FF2B5EF4-FFF2-40B4-BE49-F238E27FC236}">
                  <a16:creationId xmlns:a16="http://schemas.microsoft.com/office/drawing/2014/main" id="{10F3C3B8-78D8-4368-97EF-2135EB9DE6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7683" y="744684"/>
              <a:ext cx="4465515" cy="2753969"/>
            </a:xfrm>
            <a:prstGeom prst="rect">
              <a:avLst/>
            </a:prstGeom>
          </p:spPr>
        </p:pic>
        <p:sp>
          <p:nvSpPr>
            <p:cNvPr id="16" name="TextBox 15">
              <a:extLst>
                <a:ext uri="{FF2B5EF4-FFF2-40B4-BE49-F238E27FC236}">
                  <a16:creationId xmlns:a16="http://schemas.microsoft.com/office/drawing/2014/main" id="{1E7F88A8-60C5-4FEA-B8F2-94F337325FC0}"/>
                </a:ext>
              </a:extLst>
            </p:cNvPr>
            <p:cNvSpPr txBox="1"/>
            <p:nvPr/>
          </p:nvSpPr>
          <p:spPr>
            <a:xfrm>
              <a:off x="5196275" y="1013139"/>
              <a:ext cx="1845732" cy="400110"/>
            </a:xfrm>
            <a:prstGeom prst="rect">
              <a:avLst/>
            </a:prstGeom>
            <a:noFill/>
          </p:spPr>
          <p:txBody>
            <a:bodyPr wrap="square" rtlCol="0">
              <a:spAutoFit/>
            </a:bodyPr>
            <a:lstStyle/>
            <a:p>
              <a:r>
                <a:rPr lang="en-US" sz="1000" dirty="0">
                  <a:solidFill>
                    <a:srgbClr val="0000FF"/>
                  </a:solidFill>
                </a:rPr>
                <a:t>Wolfer et al, doi.org/10.1101/</a:t>
              </a:r>
            </a:p>
            <a:p>
              <a:r>
                <a:rPr lang="en-US" sz="1000" dirty="0">
                  <a:solidFill>
                    <a:srgbClr val="0000FF"/>
                  </a:solidFill>
                </a:rPr>
                <a:t>2020.03.05.20030502</a:t>
              </a:r>
            </a:p>
          </p:txBody>
        </p:sp>
        <p:sp>
          <p:nvSpPr>
            <p:cNvPr id="18" name="TextBox 17">
              <a:extLst>
                <a:ext uri="{FF2B5EF4-FFF2-40B4-BE49-F238E27FC236}">
                  <a16:creationId xmlns:a16="http://schemas.microsoft.com/office/drawing/2014/main" id="{B5E1180F-2648-40DC-A508-D49C10E01891}"/>
                </a:ext>
              </a:extLst>
            </p:cNvPr>
            <p:cNvSpPr txBox="1"/>
            <p:nvPr/>
          </p:nvSpPr>
          <p:spPr>
            <a:xfrm>
              <a:off x="543071" y="2231168"/>
              <a:ext cx="1217993" cy="553998"/>
            </a:xfrm>
            <a:prstGeom prst="rect">
              <a:avLst/>
            </a:prstGeom>
            <a:noFill/>
          </p:spPr>
          <p:txBody>
            <a:bodyPr wrap="square" rtlCol="0">
              <a:spAutoFit/>
            </a:bodyPr>
            <a:lstStyle/>
            <a:p>
              <a:r>
                <a:rPr lang="en-US" sz="1000" b="1" dirty="0"/>
                <a:t>Virus initial concentration: 3370 copies/mL</a:t>
              </a:r>
              <a:endParaRPr lang="ru-RU" sz="1000" b="1" dirty="0"/>
            </a:p>
          </p:txBody>
        </p:sp>
        <p:sp>
          <p:nvSpPr>
            <p:cNvPr id="19" name="TextBox 18">
              <a:extLst>
                <a:ext uri="{FF2B5EF4-FFF2-40B4-BE49-F238E27FC236}">
                  <a16:creationId xmlns:a16="http://schemas.microsoft.com/office/drawing/2014/main" id="{3E9A6C7E-1ABD-493C-8E68-1B605426DC5A}"/>
                </a:ext>
              </a:extLst>
            </p:cNvPr>
            <p:cNvSpPr txBox="1"/>
            <p:nvPr/>
          </p:nvSpPr>
          <p:spPr>
            <a:xfrm>
              <a:off x="5196275" y="1456940"/>
              <a:ext cx="1217993" cy="707886"/>
            </a:xfrm>
            <a:prstGeom prst="rect">
              <a:avLst/>
            </a:prstGeom>
            <a:noFill/>
          </p:spPr>
          <p:txBody>
            <a:bodyPr wrap="square" rtlCol="0">
              <a:spAutoFit/>
            </a:bodyPr>
            <a:lstStyle/>
            <a:p>
              <a:r>
                <a:rPr lang="en-US" sz="1000" b="1" dirty="0"/>
                <a:t>Virus initial concentration: 3370 copies/mL</a:t>
              </a:r>
            </a:p>
            <a:p>
              <a:r>
                <a:rPr lang="en-US" sz="1000" b="1" dirty="0">
                  <a:solidFill>
                    <a:srgbClr val="0000FF"/>
                  </a:solidFill>
                </a:rPr>
                <a:t>6740 copies/mL</a:t>
              </a:r>
              <a:endParaRPr lang="ru-RU" sz="1000" b="1" dirty="0">
                <a:solidFill>
                  <a:srgbClr val="0000FF"/>
                </a:solidFill>
              </a:endParaRPr>
            </a:p>
          </p:txBody>
        </p:sp>
      </p:grpSp>
      <p:pic>
        <p:nvPicPr>
          <p:cNvPr id="8" name="Picture 7">
            <a:extLst>
              <a:ext uri="{FF2B5EF4-FFF2-40B4-BE49-F238E27FC236}">
                <a16:creationId xmlns:a16="http://schemas.microsoft.com/office/drawing/2014/main" id="{A3A1277B-DBF2-4759-9D0D-4F6416DEFDF9}"/>
              </a:ext>
            </a:extLst>
          </p:cNvPr>
          <p:cNvPicPr>
            <a:picLocks noChangeAspect="1"/>
          </p:cNvPicPr>
          <p:nvPr/>
        </p:nvPicPr>
        <p:blipFill>
          <a:blip r:embed="rId4"/>
          <a:stretch>
            <a:fillRect/>
          </a:stretch>
        </p:blipFill>
        <p:spPr>
          <a:xfrm>
            <a:off x="3242733" y="3498653"/>
            <a:ext cx="5878690" cy="3354662"/>
          </a:xfrm>
          <a:prstGeom prst="rect">
            <a:avLst/>
          </a:prstGeom>
        </p:spPr>
      </p:pic>
      <p:sp>
        <p:nvSpPr>
          <p:cNvPr id="24" name="TextBox 23">
            <a:extLst>
              <a:ext uri="{FF2B5EF4-FFF2-40B4-BE49-F238E27FC236}">
                <a16:creationId xmlns:a16="http://schemas.microsoft.com/office/drawing/2014/main" id="{D1B2C449-C3D3-4906-89F0-9F9712FBA877}"/>
              </a:ext>
            </a:extLst>
          </p:cNvPr>
          <p:cNvSpPr txBox="1"/>
          <p:nvPr/>
        </p:nvSpPr>
        <p:spPr>
          <a:xfrm>
            <a:off x="24475" y="3613219"/>
            <a:ext cx="3218258" cy="2862322"/>
          </a:xfrm>
          <a:prstGeom prst="rect">
            <a:avLst/>
          </a:prstGeom>
          <a:noFill/>
        </p:spPr>
        <p:txBody>
          <a:bodyPr wrap="square" rtlCol="0">
            <a:spAutoFit/>
          </a:bodyPr>
          <a:lstStyle/>
          <a:p>
            <a:pPr marL="285750" indent="-285750">
              <a:buFont typeface="Arial" panose="020B0604020202020204" pitchFamily="34" charset="0"/>
              <a:buChar char="•"/>
            </a:pPr>
            <a:r>
              <a:rPr lang="en-US" sz="1500" dirty="0"/>
              <a:t>There is a threshold in virus initial concentration. </a:t>
            </a:r>
          </a:p>
          <a:p>
            <a:pPr marL="285750" indent="-285750">
              <a:buFont typeface="Arial" panose="020B0604020202020204" pitchFamily="34" charset="0"/>
              <a:buChar char="•"/>
            </a:pPr>
            <a:r>
              <a:rPr lang="en-US" sz="1500" dirty="0"/>
              <a:t>The values above the threshold lead to substantial and transient virus load in sputum. </a:t>
            </a:r>
          </a:p>
          <a:p>
            <a:pPr marL="285750" indent="-285750">
              <a:buFont typeface="Arial" panose="020B0604020202020204" pitchFamily="34" charset="0"/>
              <a:buChar char="•"/>
            </a:pPr>
            <a:r>
              <a:rPr lang="en-US" sz="1500" dirty="0"/>
              <a:t>The values below the threshold do not allow detect virus in sputum at any time. </a:t>
            </a:r>
          </a:p>
          <a:p>
            <a:pPr marL="285750" indent="-285750">
              <a:buFont typeface="Arial" panose="020B0604020202020204" pitchFamily="34" charset="0"/>
              <a:buChar char="•"/>
            </a:pPr>
            <a:r>
              <a:rPr lang="en-US" sz="1500" dirty="0"/>
              <a:t>Increase in virus initial concentration results in higher peak of viral load which is faster achieved.  </a:t>
            </a:r>
            <a:endParaRPr lang="ru-RU" sz="1500" dirty="0"/>
          </a:p>
        </p:txBody>
      </p:sp>
      <p:sp>
        <p:nvSpPr>
          <p:cNvPr id="25" name="TextBox 24">
            <a:extLst>
              <a:ext uri="{FF2B5EF4-FFF2-40B4-BE49-F238E27FC236}">
                <a16:creationId xmlns:a16="http://schemas.microsoft.com/office/drawing/2014/main" id="{5C995FED-8F82-42BD-8B00-BD62AE216850}"/>
              </a:ext>
            </a:extLst>
          </p:cNvPr>
          <p:cNvSpPr txBox="1"/>
          <p:nvPr/>
        </p:nvSpPr>
        <p:spPr>
          <a:xfrm>
            <a:off x="3409261" y="3294004"/>
            <a:ext cx="2212465" cy="415498"/>
          </a:xfrm>
          <a:prstGeom prst="rect">
            <a:avLst/>
          </a:prstGeom>
          <a:solidFill>
            <a:schemeClr val="accent2"/>
          </a:solidFill>
        </p:spPr>
        <p:txBody>
          <a:bodyPr wrap="none" rtlCol="0">
            <a:spAutoFit/>
          </a:bodyPr>
          <a:lstStyle/>
          <a:p>
            <a:r>
              <a:rPr lang="en-US" sz="1050" b="1" i="1" dirty="0"/>
              <a:t>Dots</a:t>
            </a:r>
            <a:r>
              <a:rPr lang="en-US" sz="1050" dirty="0"/>
              <a:t> are experimental data</a:t>
            </a:r>
          </a:p>
          <a:p>
            <a:r>
              <a:rPr lang="en-US" sz="1050" b="1" i="1" dirty="0"/>
              <a:t>Solid lines</a:t>
            </a:r>
            <a:r>
              <a:rPr lang="en-US" sz="1050" dirty="0"/>
              <a:t> are model simulations</a:t>
            </a:r>
            <a:endParaRPr lang="ru-RU" sz="1050" dirty="0"/>
          </a:p>
        </p:txBody>
      </p:sp>
    </p:spTree>
    <p:extLst>
      <p:ext uri="{BB962C8B-B14F-4D97-AF65-F5344CB8AC3E}">
        <p14:creationId xmlns:p14="http://schemas.microsoft.com/office/powerpoint/2010/main" val="2896467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Model scheme: simple</a:t>
            </a:r>
            <a:endParaRPr lang="ru-RU" dirty="0"/>
          </a:p>
        </p:txBody>
      </p:sp>
      <p:sp>
        <p:nvSpPr>
          <p:cNvPr id="3" name="Номер слайда 2"/>
          <p:cNvSpPr>
            <a:spLocks noGrp="1"/>
          </p:cNvSpPr>
          <p:nvPr>
            <p:ph type="sldNum" sz="quarter" idx="12"/>
          </p:nvPr>
        </p:nvSpPr>
        <p:spPr/>
        <p:txBody>
          <a:bodyPr/>
          <a:lstStyle/>
          <a:p>
            <a:fld id="{8D0E1ED9-1B5C-4060-9004-48CB920062D4}" type="slidenum">
              <a:rPr lang="ru-RU" smtClean="0"/>
              <a:pPr/>
              <a:t>3</a:t>
            </a:fld>
            <a:endParaRPr lang="ru-RU"/>
          </a:p>
        </p:txBody>
      </p:sp>
      <p:grpSp>
        <p:nvGrpSpPr>
          <p:cNvPr id="15" name="Group 14">
            <a:extLst>
              <a:ext uri="{FF2B5EF4-FFF2-40B4-BE49-F238E27FC236}">
                <a16:creationId xmlns:a16="http://schemas.microsoft.com/office/drawing/2014/main" id="{B4C26A4E-21F8-4D44-8A1D-66AED7C3FBC5}"/>
              </a:ext>
            </a:extLst>
          </p:cNvPr>
          <p:cNvGrpSpPr/>
          <p:nvPr/>
        </p:nvGrpSpPr>
        <p:grpSpPr>
          <a:xfrm>
            <a:off x="91624" y="1633679"/>
            <a:ext cx="8850327" cy="4286775"/>
            <a:chOff x="91624" y="1633679"/>
            <a:chExt cx="8850327" cy="4286775"/>
          </a:xfrm>
        </p:grpSpPr>
        <p:sp>
          <p:nvSpPr>
            <p:cNvPr id="4" name="Rectangle: Rounded Corners 3">
              <a:extLst>
                <a:ext uri="{FF2B5EF4-FFF2-40B4-BE49-F238E27FC236}">
                  <a16:creationId xmlns:a16="http://schemas.microsoft.com/office/drawing/2014/main" id="{417DD8F7-2313-4F5C-B9C4-DA9AB2ACB20E}"/>
                </a:ext>
              </a:extLst>
            </p:cNvPr>
            <p:cNvSpPr/>
            <p:nvPr/>
          </p:nvSpPr>
          <p:spPr>
            <a:xfrm>
              <a:off x="774444" y="1950101"/>
              <a:ext cx="2183363" cy="33310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Rounded Corners 6">
              <a:extLst>
                <a:ext uri="{FF2B5EF4-FFF2-40B4-BE49-F238E27FC236}">
                  <a16:creationId xmlns:a16="http://schemas.microsoft.com/office/drawing/2014/main" id="{ABB3154B-2859-4BF3-A192-D7EDB1220974}"/>
                </a:ext>
              </a:extLst>
            </p:cNvPr>
            <p:cNvSpPr/>
            <p:nvPr/>
          </p:nvSpPr>
          <p:spPr>
            <a:xfrm>
              <a:off x="3800672" y="1950101"/>
              <a:ext cx="2183363" cy="33310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Rounded Corners 7">
              <a:extLst>
                <a:ext uri="{FF2B5EF4-FFF2-40B4-BE49-F238E27FC236}">
                  <a16:creationId xmlns:a16="http://schemas.microsoft.com/office/drawing/2014/main" id="{7688D93E-1409-4D7E-A719-5EA958A52DF9}"/>
                </a:ext>
              </a:extLst>
            </p:cNvPr>
            <p:cNvSpPr/>
            <p:nvPr/>
          </p:nvSpPr>
          <p:spPr>
            <a:xfrm>
              <a:off x="6758588" y="1950100"/>
              <a:ext cx="2183363" cy="33310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a:extLst>
                <a:ext uri="{FF2B5EF4-FFF2-40B4-BE49-F238E27FC236}">
                  <a16:creationId xmlns:a16="http://schemas.microsoft.com/office/drawing/2014/main" id="{9154F46D-CB2B-4FCF-9F75-1E66328688D0}"/>
                </a:ext>
              </a:extLst>
            </p:cNvPr>
            <p:cNvSpPr txBox="1"/>
            <p:nvPr/>
          </p:nvSpPr>
          <p:spPr>
            <a:xfrm>
              <a:off x="750699" y="2009207"/>
              <a:ext cx="625620" cy="307777"/>
            </a:xfrm>
            <a:prstGeom prst="rect">
              <a:avLst/>
            </a:prstGeom>
            <a:noFill/>
          </p:spPr>
          <p:txBody>
            <a:bodyPr wrap="none" rtlCol="0">
              <a:spAutoFit/>
            </a:bodyPr>
            <a:lstStyle/>
            <a:p>
              <a:r>
                <a:rPr lang="en-US" sz="1400" dirty="0"/>
                <a:t>ACE2</a:t>
              </a:r>
              <a:endParaRPr lang="ru-RU" sz="1400" dirty="0"/>
            </a:p>
          </p:txBody>
        </p:sp>
        <p:sp>
          <p:nvSpPr>
            <p:cNvPr id="10" name="TextBox 9">
              <a:extLst>
                <a:ext uri="{FF2B5EF4-FFF2-40B4-BE49-F238E27FC236}">
                  <a16:creationId xmlns:a16="http://schemas.microsoft.com/office/drawing/2014/main" id="{B0782BA8-CCAD-43AF-9176-9588A3284E7F}"/>
                </a:ext>
              </a:extLst>
            </p:cNvPr>
            <p:cNvSpPr txBox="1"/>
            <p:nvPr/>
          </p:nvSpPr>
          <p:spPr>
            <a:xfrm>
              <a:off x="711084" y="2952078"/>
              <a:ext cx="1081002" cy="307777"/>
            </a:xfrm>
            <a:prstGeom prst="rect">
              <a:avLst/>
            </a:prstGeom>
            <a:noFill/>
          </p:spPr>
          <p:txBody>
            <a:bodyPr wrap="none" rtlCol="0">
              <a:spAutoFit/>
            </a:bodyPr>
            <a:lstStyle/>
            <a:p>
              <a:r>
                <a:rPr lang="en-US" sz="1400" dirty="0"/>
                <a:t>COV°ACE2</a:t>
              </a:r>
              <a:endParaRPr lang="ru-RU" sz="1400" dirty="0"/>
            </a:p>
          </p:txBody>
        </p:sp>
        <p:grpSp>
          <p:nvGrpSpPr>
            <p:cNvPr id="36" name="Group 35">
              <a:extLst>
                <a:ext uri="{FF2B5EF4-FFF2-40B4-BE49-F238E27FC236}">
                  <a16:creationId xmlns:a16="http://schemas.microsoft.com/office/drawing/2014/main" id="{75BD9B54-549F-4960-94EA-DF2DA911773F}"/>
                </a:ext>
              </a:extLst>
            </p:cNvPr>
            <p:cNvGrpSpPr/>
            <p:nvPr/>
          </p:nvGrpSpPr>
          <p:grpSpPr>
            <a:xfrm>
              <a:off x="242663" y="2330230"/>
              <a:ext cx="809761" cy="911456"/>
              <a:chOff x="242663" y="2330230"/>
              <a:chExt cx="809761" cy="911456"/>
            </a:xfrm>
          </p:grpSpPr>
          <p:cxnSp>
            <p:nvCxnSpPr>
              <p:cNvPr id="9" name="Straight Arrow Connector 8">
                <a:extLst>
                  <a:ext uri="{FF2B5EF4-FFF2-40B4-BE49-F238E27FC236}">
                    <a16:creationId xmlns:a16="http://schemas.microsoft.com/office/drawing/2014/main" id="{B9AC4D83-4FA2-4A28-A7BC-977028DD4163}"/>
                  </a:ext>
                </a:extLst>
              </p:cNvPr>
              <p:cNvCxnSpPr>
                <a:cxnSpLocks/>
              </p:cNvCxnSpPr>
              <p:nvPr/>
            </p:nvCxnSpPr>
            <p:spPr>
              <a:xfrm flipH="1" flipV="1">
                <a:off x="1038705" y="2330230"/>
                <a:ext cx="3527" cy="572325"/>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Arc 11">
                <a:extLst>
                  <a:ext uri="{FF2B5EF4-FFF2-40B4-BE49-F238E27FC236}">
                    <a16:creationId xmlns:a16="http://schemas.microsoft.com/office/drawing/2014/main" id="{740ED78E-E1FA-4CB1-BC8C-B54CCAEBA294}"/>
                  </a:ext>
                </a:extLst>
              </p:cNvPr>
              <p:cNvSpPr/>
              <p:nvPr/>
            </p:nvSpPr>
            <p:spPr>
              <a:xfrm rot="20443880">
                <a:off x="242663" y="2378303"/>
                <a:ext cx="809761" cy="863383"/>
              </a:xfrm>
              <a:prstGeom prst="arc">
                <a:avLst>
                  <a:gd name="adj1" fmla="val 16864506"/>
                  <a:gd name="adj2" fmla="val 43747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
          <p:nvSpPr>
            <p:cNvPr id="17" name="TextBox 16">
              <a:extLst>
                <a:ext uri="{FF2B5EF4-FFF2-40B4-BE49-F238E27FC236}">
                  <a16:creationId xmlns:a16="http://schemas.microsoft.com/office/drawing/2014/main" id="{A26D4F30-D7AE-46CA-9600-C4AB50A92651}"/>
                </a:ext>
              </a:extLst>
            </p:cNvPr>
            <p:cNvSpPr txBox="1"/>
            <p:nvPr/>
          </p:nvSpPr>
          <p:spPr>
            <a:xfrm>
              <a:off x="91624" y="2232121"/>
              <a:ext cx="567912" cy="307777"/>
            </a:xfrm>
            <a:prstGeom prst="rect">
              <a:avLst/>
            </a:prstGeom>
            <a:noFill/>
          </p:spPr>
          <p:txBody>
            <a:bodyPr wrap="none" rtlCol="0">
              <a:spAutoFit/>
            </a:bodyPr>
            <a:lstStyle/>
            <a:p>
              <a:r>
                <a:rPr lang="en-US" sz="1400" dirty="0"/>
                <a:t>COV</a:t>
              </a:r>
              <a:endParaRPr lang="ru-RU" sz="1400" dirty="0"/>
            </a:p>
          </p:txBody>
        </p:sp>
        <p:cxnSp>
          <p:nvCxnSpPr>
            <p:cNvPr id="14" name="Straight Arrow Connector 13">
              <a:extLst>
                <a:ext uri="{FF2B5EF4-FFF2-40B4-BE49-F238E27FC236}">
                  <a16:creationId xmlns:a16="http://schemas.microsoft.com/office/drawing/2014/main" id="{ED0E4A87-3ED5-4DAA-B078-78AE6A7CC418}"/>
                </a:ext>
              </a:extLst>
            </p:cNvPr>
            <p:cNvCxnSpPr>
              <a:cxnSpLocks/>
            </p:cNvCxnSpPr>
            <p:nvPr/>
          </p:nvCxnSpPr>
          <p:spPr>
            <a:xfrm flipH="1" flipV="1">
              <a:off x="1309761" y="2213382"/>
              <a:ext cx="296648" cy="193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B1793A4-C530-4F78-BA34-DA765A010029}"/>
                </a:ext>
              </a:extLst>
            </p:cNvPr>
            <p:cNvCxnSpPr>
              <a:cxnSpLocks/>
            </p:cNvCxnSpPr>
            <p:nvPr/>
          </p:nvCxnSpPr>
          <p:spPr>
            <a:xfrm flipV="1">
              <a:off x="1040365" y="1633679"/>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Arrow: Down 19">
              <a:extLst>
                <a:ext uri="{FF2B5EF4-FFF2-40B4-BE49-F238E27FC236}">
                  <a16:creationId xmlns:a16="http://schemas.microsoft.com/office/drawing/2014/main" id="{D7818EC9-E07D-4956-8F24-E54401370326}"/>
                </a:ext>
              </a:extLst>
            </p:cNvPr>
            <p:cNvSpPr/>
            <p:nvPr/>
          </p:nvSpPr>
          <p:spPr>
            <a:xfrm>
              <a:off x="1710353" y="5332255"/>
              <a:ext cx="155772" cy="39370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Arrow: Down 20">
              <a:extLst>
                <a:ext uri="{FF2B5EF4-FFF2-40B4-BE49-F238E27FC236}">
                  <a16:creationId xmlns:a16="http://schemas.microsoft.com/office/drawing/2014/main" id="{2AAB2B3D-CECA-43AE-BE2C-C3E98E930917}"/>
                </a:ext>
              </a:extLst>
            </p:cNvPr>
            <p:cNvSpPr/>
            <p:nvPr/>
          </p:nvSpPr>
          <p:spPr>
            <a:xfrm rot="16200000">
              <a:off x="427653" y="3414614"/>
              <a:ext cx="155772" cy="393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Arrow: Down 21">
              <a:extLst>
                <a:ext uri="{FF2B5EF4-FFF2-40B4-BE49-F238E27FC236}">
                  <a16:creationId xmlns:a16="http://schemas.microsoft.com/office/drawing/2014/main" id="{7835B19F-F66A-4C82-9F58-C86076173A09}"/>
                </a:ext>
              </a:extLst>
            </p:cNvPr>
            <p:cNvSpPr/>
            <p:nvPr/>
          </p:nvSpPr>
          <p:spPr>
            <a:xfrm rot="16200000">
              <a:off x="3265070" y="3414614"/>
              <a:ext cx="155772" cy="393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Arrow: Down 22">
              <a:extLst>
                <a:ext uri="{FF2B5EF4-FFF2-40B4-BE49-F238E27FC236}">
                  <a16:creationId xmlns:a16="http://schemas.microsoft.com/office/drawing/2014/main" id="{B84D682F-60BB-4B6D-B75A-C1A6AB6DF65B}"/>
                </a:ext>
              </a:extLst>
            </p:cNvPr>
            <p:cNvSpPr/>
            <p:nvPr/>
          </p:nvSpPr>
          <p:spPr>
            <a:xfrm rot="16200000">
              <a:off x="6293425" y="3414614"/>
              <a:ext cx="155772" cy="393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Arrow: Down 23">
              <a:extLst>
                <a:ext uri="{FF2B5EF4-FFF2-40B4-BE49-F238E27FC236}">
                  <a16:creationId xmlns:a16="http://schemas.microsoft.com/office/drawing/2014/main" id="{0EDD51DC-9EC5-407E-A801-562D5DF2B9E8}"/>
                </a:ext>
              </a:extLst>
            </p:cNvPr>
            <p:cNvSpPr/>
            <p:nvPr/>
          </p:nvSpPr>
          <p:spPr>
            <a:xfrm>
              <a:off x="4814467" y="5332255"/>
              <a:ext cx="155772" cy="39370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Arrow: Down 24">
              <a:extLst>
                <a:ext uri="{FF2B5EF4-FFF2-40B4-BE49-F238E27FC236}">
                  <a16:creationId xmlns:a16="http://schemas.microsoft.com/office/drawing/2014/main" id="{3E91CC71-EFAE-4930-B89B-7249E9B6B045}"/>
                </a:ext>
              </a:extLst>
            </p:cNvPr>
            <p:cNvSpPr/>
            <p:nvPr/>
          </p:nvSpPr>
          <p:spPr>
            <a:xfrm>
              <a:off x="7772383" y="5332255"/>
              <a:ext cx="155772" cy="3937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TextBox 40">
              <a:extLst>
                <a:ext uri="{FF2B5EF4-FFF2-40B4-BE49-F238E27FC236}">
                  <a16:creationId xmlns:a16="http://schemas.microsoft.com/office/drawing/2014/main" id="{419A99DC-9BB3-4BAB-87AF-496091C7C55F}"/>
                </a:ext>
              </a:extLst>
            </p:cNvPr>
            <p:cNvSpPr txBox="1"/>
            <p:nvPr/>
          </p:nvSpPr>
          <p:spPr>
            <a:xfrm>
              <a:off x="3766949" y="2009207"/>
              <a:ext cx="625620" cy="307777"/>
            </a:xfrm>
            <a:prstGeom prst="rect">
              <a:avLst/>
            </a:prstGeom>
            <a:noFill/>
          </p:spPr>
          <p:txBody>
            <a:bodyPr wrap="none" rtlCol="0">
              <a:spAutoFit/>
            </a:bodyPr>
            <a:lstStyle/>
            <a:p>
              <a:r>
                <a:rPr lang="en-US" sz="1400" dirty="0"/>
                <a:t>ACE2</a:t>
              </a:r>
              <a:endParaRPr lang="ru-RU" sz="1400" dirty="0"/>
            </a:p>
          </p:txBody>
        </p:sp>
        <p:sp>
          <p:nvSpPr>
            <p:cNvPr id="42" name="TextBox 41">
              <a:extLst>
                <a:ext uri="{FF2B5EF4-FFF2-40B4-BE49-F238E27FC236}">
                  <a16:creationId xmlns:a16="http://schemas.microsoft.com/office/drawing/2014/main" id="{53182F9B-08B0-4128-A793-D5F6D402FEBC}"/>
                </a:ext>
              </a:extLst>
            </p:cNvPr>
            <p:cNvSpPr txBox="1"/>
            <p:nvPr/>
          </p:nvSpPr>
          <p:spPr>
            <a:xfrm>
              <a:off x="3727334" y="2952078"/>
              <a:ext cx="1081002" cy="307777"/>
            </a:xfrm>
            <a:prstGeom prst="rect">
              <a:avLst/>
            </a:prstGeom>
            <a:noFill/>
          </p:spPr>
          <p:txBody>
            <a:bodyPr wrap="none" rtlCol="0">
              <a:spAutoFit/>
            </a:bodyPr>
            <a:lstStyle/>
            <a:p>
              <a:r>
                <a:rPr lang="en-US" sz="1400" dirty="0"/>
                <a:t>COV°ACE2</a:t>
              </a:r>
              <a:endParaRPr lang="ru-RU" sz="1400" dirty="0"/>
            </a:p>
          </p:txBody>
        </p:sp>
        <p:grpSp>
          <p:nvGrpSpPr>
            <p:cNvPr id="43" name="Group 42">
              <a:extLst>
                <a:ext uri="{FF2B5EF4-FFF2-40B4-BE49-F238E27FC236}">
                  <a16:creationId xmlns:a16="http://schemas.microsoft.com/office/drawing/2014/main" id="{D8C4CCD4-FD96-4BC7-9F26-E2EE71246EF5}"/>
                </a:ext>
              </a:extLst>
            </p:cNvPr>
            <p:cNvGrpSpPr/>
            <p:nvPr/>
          </p:nvGrpSpPr>
          <p:grpSpPr>
            <a:xfrm>
              <a:off x="3258913" y="2330230"/>
              <a:ext cx="809761" cy="911456"/>
              <a:chOff x="242663" y="2330230"/>
              <a:chExt cx="809761" cy="911456"/>
            </a:xfrm>
          </p:grpSpPr>
          <p:cxnSp>
            <p:nvCxnSpPr>
              <p:cNvPr id="44" name="Straight Arrow Connector 43">
                <a:extLst>
                  <a:ext uri="{FF2B5EF4-FFF2-40B4-BE49-F238E27FC236}">
                    <a16:creationId xmlns:a16="http://schemas.microsoft.com/office/drawing/2014/main" id="{EF2A2DEB-CC18-43A3-A6BE-7823EB93E2DC}"/>
                  </a:ext>
                </a:extLst>
              </p:cNvPr>
              <p:cNvCxnSpPr>
                <a:cxnSpLocks/>
              </p:cNvCxnSpPr>
              <p:nvPr/>
            </p:nvCxnSpPr>
            <p:spPr>
              <a:xfrm flipH="1" flipV="1">
                <a:off x="1038705" y="2330230"/>
                <a:ext cx="3527" cy="572325"/>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Arc 44">
                <a:extLst>
                  <a:ext uri="{FF2B5EF4-FFF2-40B4-BE49-F238E27FC236}">
                    <a16:creationId xmlns:a16="http://schemas.microsoft.com/office/drawing/2014/main" id="{946D5E06-97F1-425C-B038-1E88A0003C26}"/>
                  </a:ext>
                </a:extLst>
              </p:cNvPr>
              <p:cNvSpPr/>
              <p:nvPr/>
            </p:nvSpPr>
            <p:spPr>
              <a:xfrm rot="20443880">
                <a:off x="242663" y="2378303"/>
                <a:ext cx="809761" cy="863383"/>
              </a:xfrm>
              <a:prstGeom prst="arc">
                <a:avLst>
                  <a:gd name="adj1" fmla="val 16864506"/>
                  <a:gd name="adj2" fmla="val 43747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
          <p:nvSpPr>
            <p:cNvPr id="46" name="TextBox 45">
              <a:extLst>
                <a:ext uri="{FF2B5EF4-FFF2-40B4-BE49-F238E27FC236}">
                  <a16:creationId xmlns:a16="http://schemas.microsoft.com/office/drawing/2014/main" id="{6FFEE659-D493-4349-9DF5-4E6A42D8BE0A}"/>
                </a:ext>
              </a:extLst>
            </p:cNvPr>
            <p:cNvSpPr txBox="1"/>
            <p:nvPr/>
          </p:nvSpPr>
          <p:spPr>
            <a:xfrm>
              <a:off x="3107874" y="2232121"/>
              <a:ext cx="567912" cy="307777"/>
            </a:xfrm>
            <a:prstGeom prst="rect">
              <a:avLst/>
            </a:prstGeom>
            <a:noFill/>
          </p:spPr>
          <p:txBody>
            <a:bodyPr wrap="none" rtlCol="0">
              <a:spAutoFit/>
            </a:bodyPr>
            <a:lstStyle/>
            <a:p>
              <a:r>
                <a:rPr lang="en-US" sz="1400" dirty="0"/>
                <a:t>COV</a:t>
              </a:r>
              <a:endParaRPr lang="ru-RU" sz="1400" dirty="0"/>
            </a:p>
          </p:txBody>
        </p:sp>
        <p:cxnSp>
          <p:nvCxnSpPr>
            <p:cNvPr id="48" name="Straight Arrow Connector 47">
              <a:extLst>
                <a:ext uri="{FF2B5EF4-FFF2-40B4-BE49-F238E27FC236}">
                  <a16:creationId xmlns:a16="http://schemas.microsoft.com/office/drawing/2014/main" id="{BD0B0111-0D74-405D-AF7E-43C7612DA842}"/>
                </a:ext>
              </a:extLst>
            </p:cNvPr>
            <p:cNvCxnSpPr>
              <a:cxnSpLocks/>
            </p:cNvCxnSpPr>
            <p:nvPr/>
          </p:nvCxnSpPr>
          <p:spPr>
            <a:xfrm flipV="1">
              <a:off x="4056615" y="1633679"/>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DF4F5997-BB09-44BF-8CCE-1A1D8220A513}"/>
                </a:ext>
              </a:extLst>
            </p:cNvPr>
            <p:cNvSpPr txBox="1"/>
            <p:nvPr/>
          </p:nvSpPr>
          <p:spPr>
            <a:xfrm>
              <a:off x="6719699" y="2009207"/>
              <a:ext cx="625620" cy="307777"/>
            </a:xfrm>
            <a:prstGeom prst="rect">
              <a:avLst/>
            </a:prstGeom>
            <a:noFill/>
          </p:spPr>
          <p:txBody>
            <a:bodyPr wrap="none" rtlCol="0">
              <a:spAutoFit/>
            </a:bodyPr>
            <a:lstStyle/>
            <a:p>
              <a:r>
                <a:rPr lang="en-US" sz="1400" dirty="0"/>
                <a:t>ACE2</a:t>
              </a:r>
              <a:endParaRPr lang="ru-RU" sz="1400" dirty="0"/>
            </a:p>
          </p:txBody>
        </p:sp>
        <p:sp>
          <p:nvSpPr>
            <p:cNvPr id="50" name="TextBox 49">
              <a:extLst>
                <a:ext uri="{FF2B5EF4-FFF2-40B4-BE49-F238E27FC236}">
                  <a16:creationId xmlns:a16="http://schemas.microsoft.com/office/drawing/2014/main" id="{B6069F25-B1DD-4A5F-9D4B-F32F8A41AF79}"/>
                </a:ext>
              </a:extLst>
            </p:cNvPr>
            <p:cNvSpPr txBox="1"/>
            <p:nvPr/>
          </p:nvSpPr>
          <p:spPr>
            <a:xfrm>
              <a:off x="6680084" y="2952078"/>
              <a:ext cx="1081002" cy="307777"/>
            </a:xfrm>
            <a:prstGeom prst="rect">
              <a:avLst/>
            </a:prstGeom>
            <a:noFill/>
          </p:spPr>
          <p:txBody>
            <a:bodyPr wrap="none" rtlCol="0">
              <a:spAutoFit/>
            </a:bodyPr>
            <a:lstStyle/>
            <a:p>
              <a:r>
                <a:rPr lang="en-US" sz="1400" dirty="0"/>
                <a:t>COV°ACE2</a:t>
              </a:r>
              <a:endParaRPr lang="ru-RU" sz="1400" dirty="0"/>
            </a:p>
          </p:txBody>
        </p:sp>
        <p:grpSp>
          <p:nvGrpSpPr>
            <p:cNvPr id="51" name="Group 50">
              <a:extLst>
                <a:ext uri="{FF2B5EF4-FFF2-40B4-BE49-F238E27FC236}">
                  <a16:creationId xmlns:a16="http://schemas.microsoft.com/office/drawing/2014/main" id="{174B683F-73D9-4A95-B2C5-BF2387828725}"/>
                </a:ext>
              </a:extLst>
            </p:cNvPr>
            <p:cNvGrpSpPr/>
            <p:nvPr/>
          </p:nvGrpSpPr>
          <p:grpSpPr>
            <a:xfrm>
              <a:off x="6211663" y="2330230"/>
              <a:ext cx="809761" cy="911456"/>
              <a:chOff x="242663" y="2330230"/>
              <a:chExt cx="809761" cy="911456"/>
            </a:xfrm>
          </p:grpSpPr>
          <p:cxnSp>
            <p:nvCxnSpPr>
              <p:cNvPr id="52" name="Straight Arrow Connector 51">
                <a:extLst>
                  <a:ext uri="{FF2B5EF4-FFF2-40B4-BE49-F238E27FC236}">
                    <a16:creationId xmlns:a16="http://schemas.microsoft.com/office/drawing/2014/main" id="{6E096A26-3620-431D-B90F-FCE61DB226B7}"/>
                  </a:ext>
                </a:extLst>
              </p:cNvPr>
              <p:cNvCxnSpPr>
                <a:cxnSpLocks/>
              </p:cNvCxnSpPr>
              <p:nvPr/>
            </p:nvCxnSpPr>
            <p:spPr>
              <a:xfrm flipH="1" flipV="1">
                <a:off x="1038705" y="2330230"/>
                <a:ext cx="3527" cy="572325"/>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Arc 52">
                <a:extLst>
                  <a:ext uri="{FF2B5EF4-FFF2-40B4-BE49-F238E27FC236}">
                    <a16:creationId xmlns:a16="http://schemas.microsoft.com/office/drawing/2014/main" id="{CAD874C8-BA0D-40DC-99CB-A10314AB7CC7}"/>
                  </a:ext>
                </a:extLst>
              </p:cNvPr>
              <p:cNvSpPr/>
              <p:nvPr/>
            </p:nvSpPr>
            <p:spPr>
              <a:xfrm rot="20443880">
                <a:off x="242663" y="2378303"/>
                <a:ext cx="809761" cy="863383"/>
              </a:xfrm>
              <a:prstGeom prst="arc">
                <a:avLst>
                  <a:gd name="adj1" fmla="val 16864506"/>
                  <a:gd name="adj2" fmla="val 43747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
          <p:nvSpPr>
            <p:cNvPr id="54" name="TextBox 53">
              <a:extLst>
                <a:ext uri="{FF2B5EF4-FFF2-40B4-BE49-F238E27FC236}">
                  <a16:creationId xmlns:a16="http://schemas.microsoft.com/office/drawing/2014/main" id="{D06F6C99-681D-4180-A480-02B9967FF8C7}"/>
                </a:ext>
              </a:extLst>
            </p:cNvPr>
            <p:cNvSpPr txBox="1"/>
            <p:nvPr/>
          </p:nvSpPr>
          <p:spPr>
            <a:xfrm>
              <a:off x="6060624" y="2232121"/>
              <a:ext cx="567912" cy="307777"/>
            </a:xfrm>
            <a:prstGeom prst="rect">
              <a:avLst/>
            </a:prstGeom>
            <a:noFill/>
          </p:spPr>
          <p:txBody>
            <a:bodyPr wrap="none" rtlCol="0">
              <a:spAutoFit/>
            </a:bodyPr>
            <a:lstStyle/>
            <a:p>
              <a:r>
                <a:rPr lang="en-US" sz="1400" dirty="0"/>
                <a:t>COV</a:t>
              </a:r>
              <a:endParaRPr lang="ru-RU" sz="1400" dirty="0"/>
            </a:p>
          </p:txBody>
        </p:sp>
        <p:cxnSp>
          <p:nvCxnSpPr>
            <p:cNvPr id="56" name="Straight Arrow Connector 55">
              <a:extLst>
                <a:ext uri="{FF2B5EF4-FFF2-40B4-BE49-F238E27FC236}">
                  <a16:creationId xmlns:a16="http://schemas.microsoft.com/office/drawing/2014/main" id="{29D12D09-8C18-4450-8F43-EDB844EA2FD9}"/>
                </a:ext>
              </a:extLst>
            </p:cNvPr>
            <p:cNvCxnSpPr>
              <a:cxnSpLocks/>
            </p:cNvCxnSpPr>
            <p:nvPr/>
          </p:nvCxnSpPr>
          <p:spPr>
            <a:xfrm flipV="1">
              <a:off x="7009365" y="1633679"/>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E4F4D4EE-5C1F-42BC-9705-9A65A46896E4}"/>
                </a:ext>
              </a:extLst>
            </p:cNvPr>
            <p:cNvSpPr txBox="1"/>
            <p:nvPr/>
          </p:nvSpPr>
          <p:spPr>
            <a:xfrm>
              <a:off x="4486888" y="3848359"/>
              <a:ext cx="729815" cy="307777"/>
            </a:xfrm>
            <a:prstGeom prst="rect">
              <a:avLst/>
            </a:prstGeom>
            <a:noFill/>
          </p:spPr>
          <p:txBody>
            <a:bodyPr wrap="none" rtlCol="0">
              <a:spAutoFit/>
            </a:bodyPr>
            <a:lstStyle/>
            <a:p>
              <a:r>
                <a:rPr lang="en-US" sz="1400" dirty="0" err="1"/>
                <a:t>COV</a:t>
              </a:r>
              <a:r>
                <a:rPr lang="en-US" sz="1400" baseline="-25000" dirty="0" err="1"/>
                <a:t>ipc</a:t>
              </a:r>
              <a:endParaRPr lang="ru-RU" sz="1400" baseline="-25000" dirty="0"/>
            </a:p>
          </p:txBody>
        </p:sp>
        <p:cxnSp>
          <p:nvCxnSpPr>
            <p:cNvPr id="59" name="Straight Arrow Connector 58">
              <a:extLst>
                <a:ext uri="{FF2B5EF4-FFF2-40B4-BE49-F238E27FC236}">
                  <a16:creationId xmlns:a16="http://schemas.microsoft.com/office/drawing/2014/main" id="{8B244448-0388-4911-9AE2-EF3A9FAB2C9E}"/>
                </a:ext>
              </a:extLst>
            </p:cNvPr>
            <p:cNvCxnSpPr>
              <a:cxnSpLocks/>
            </p:cNvCxnSpPr>
            <p:nvPr/>
          </p:nvCxnSpPr>
          <p:spPr>
            <a:xfrm>
              <a:off x="4097439" y="3208021"/>
              <a:ext cx="561687" cy="6403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64EA7E02-47E0-496F-9FAF-2C09B63E6C70}"/>
                </a:ext>
              </a:extLst>
            </p:cNvPr>
            <p:cNvSpPr txBox="1"/>
            <p:nvPr/>
          </p:nvSpPr>
          <p:spPr>
            <a:xfrm>
              <a:off x="8064384" y="4799928"/>
              <a:ext cx="806759" cy="307777"/>
            </a:xfrm>
            <a:prstGeom prst="rect">
              <a:avLst/>
            </a:prstGeom>
            <a:noFill/>
          </p:spPr>
          <p:txBody>
            <a:bodyPr wrap="none" rtlCol="0">
              <a:spAutoFit/>
            </a:bodyPr>
            <a:lstStyle/>
            <a:p>
              <a:r>
                <a:rPr lang="en-US" sz="1400" dirty="0"/>
                <a:t>COV</a:t>
              </a:r>
              <a:r>
                <a:rPr lang="en-US" sz="1400" baseline="-25000" dirty="0"/>
                <a:t>RNA</a:t>
              </a:r>
              <a:endParaRPr lang="ru-RU" sz="1400" baseline="-25000" dirty="0"/>
            </a:p>
          </p:txBody>
        </p:sp>
        <p:cxnSp>
          <p:nvCxnSpPr>
            <p:cNvPr id="68" name="Straight Arrow Connector 67">
              <a:extLst>
                <a:ext uri="{FF2B5EF4-FFF2-40B4-BE49-F238E27FC236}">
                  <a16:creationId xmlns:a16="http://schemas.microsoft.com/office/drawing/2014/main" id="{9F791555-4946-4EF5-BDB9-379A85E20070}"/>
                </a:ext>
              </a:extLst>
            </p:cNvPr>
            <p:cNvCxnSpPr>
              <a:cxnSpLocks/>
            </p:cNvCxnSpPr>
            <p:nvPr/>
          </p:nvCxnSpPr>
          <p:spPr>
            <a:xfrm>
              <a:off x="7024789" y="3208021"/>
              <a:ext cx="561687" cy="6403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808AB35-CB6A-406C-A41D-56231D045489}"/>
                </a:ext>
              </a:extLst>
            </p:cNvPr>
            <p:cNvCxnSpPr>
              <a:cxnSpLocks/>
            </p:cNvCxnSpPr>
            <p:nvPr/>
          </p:nvCxnSpPr>
          <p:spPr>
            <a:xfrm>
              <a:off x="7673895" y="4177111"/>
              <a:ext cx="561687" cy="640338"/>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8829462-9844-4893-AC01-D03BE6AEB837}"/>
                </a:ext>
              </a:extLst>
            </p:cNvPr>
            <p:cNvCxnSpPr>
              <a:cxnSpLocks/>
            </p:cNvCxnSpPr>
            <p:nvPr/>
          </p:nvCxnSpPr>
          <p:spPr>
            <a:xfrm>
              <a:off x="7976092" y="4149103"/>
              <a:ext cx="561687" cy="64033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5BF4C39-EA46-411A-A0BA-57D3300A0417}"/>
                </a:ext>
              </a:extLst>
            </p:cNvPr>
            <p:cNvCxnSpPr>
              <a:cxnSpLocks/>
            </p:cNvCxnSpPr>
            <p:nvPr/>
          </p:nvCxnSpPr>
          <p:spPr>
            <a:xfrm flipH="1">
              <a:off x="6546693" y="4183461"/>
              <a:ext cx="1022140" cy="1120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F57F9893-EB3C-44BE-8440-2D69C0951C7E}"/>
                </a:ext>
              </a:extLst>
            </p:cNvPr>
            <p:cNvSpPr txBox="1"/>
            <p:nvPr/>
          </p:nvSpPr>
          <p:spPr>
            <a:xfrm>
              <a:off x="6064897" y="5281129"/>
              <a:ext cx="567912" cy="307777"/>
            </a:xfrm>
            <a:prstGeom prst="rect">
              <a:avLst/>
            </a:prstGeom>
            <a:noFill/>
          </p:spPr>
          <p:txBody>
            <a:bodyPr wrap="none" rtlCol="0">
              <a:spAutoFit/>
            </a:bodyPr>
            <a:lstStyle/>
            <a:p>
              <a:r>
                <a:rPr lang="en-US" sz="1400" dirty="0"/>
                <a:t>COV</a:t>
              </a:r>
              <a:endParaRPr lang="ru-RU" sz="1400" dirty="0"/>
            </a:p>
          </p:txBody>
        </p:sp>
        <p:sp>
          <p:nvSpPr>
            <p:cNvPr id="73" name="TextBox 72">
              <a:extLst>
                <a:ext uri="{FF2B5EF4-FFF2-40B4-BE49-F238E27FC236}">
                  <a16:creationId xmlns:a16="http://schemas.microsoft.com/office/drawing/2014/main" id="{B395C363-61A0-4A67-AB32-89C2E67FD08F}"/>
                </a:ext>
              </a:extLst>
            </p:cNvPr>
            <p:cNvSpPr txBox="1"/>
            <p:nvPr/>
          </p:nvSpPr>
          <p:spPr>
            <a:xfrm>
              <a:off x="7325338" y="3848359"/>
              <a:ext cx="729815" cy="307777"/>
            </a:xfrm>
            <a:prstGeom prst="rect">
              <a:avLst/>
            </a:prstGeom>
            <a:noFill/>
          </p:spPr>
          <p:txBody>
            <a:bodyPr wrap="none" rtlCol="0">
              <a:spAutoFit/>
            </a:bodyPr>
            <a:lstStyle/>
            <a:p>
              <a:r>
                <a:rPr lang="en-US" sz="1400" dirty="0" err="1"/>
                <a:t>COV</a:t>
              </a:r>
              <a:r>
                <a:rPr lang="en-US" sz="1400" baseline="-25000" dirty="0" err="1"/>
                <a:t>ipc</a:t>
              </a:r>
              <a:endParaRPr lang="ru-RU" sz="1400" baseline="-25000" dirty="0"/>
            </a:p>
          </p:txBody>
        </p:sp>
        <p:sp>
          <p:nvSpPr>
            <p:cNvPr id="75" name="Freeform: Shape 74">
              <a:extLst>
                <a:ext uri="{FF2B5EF4-FFF2-40B4-BE49-F238E27FC236}">
                  <a16:creationId xmlns:a16="http://schemas.microsoft.com/office/drawing/2014/main" id="{5B2B0AE5-C669-4596-A49A-B74C3D1B159E}"/>
                </a:ext>
              </a:extLst>
            </p:cNvPr>
            <p:cNvSpPr/>
            <p:nvPr/>
          </p:nvSpPr>
          <p:spPr>
            <a:xfrm>
              <a:off x="7746340" y="4749549"/>
              <a:ext cx="381000" cy="356313"/>
            </a:xfrm>
            <a:custGeom>
              <a:avLst/>
              <a:gdLst>
                <a:gd name="connsiteX0" fmla="*/ 381000 w 381000"/>
                <a:gd name="connsiteY0" fmla="*/ 95739 h 356313"/>
                <a:gd name="connsiteX1" fmla="*/ 285750 w 381000"/>
                <a:gd name="connsiteY1" fmla="*/ 25889 h 356313"/>
                <a:gd name="connsiteX2" fmla="*/ 171450 w 381000"/>
                <a:gd name="connsiteY2" fmla="*/ 489 h 356313"/>
                <a:gd name="connsiteX3" fmla="*/ 44450 w 381000"/>
                <a:gd name="connsiteY3" fmla="*/ 44939 h 356313"/>
                <a:gd name="connsiteX4" fmla="*/ 0 w 381000"/>
                <a:gd name="connsiteY4" fmla="*/ 152889 h 356313"/>
                <a:gd name="connsiteX5" fmla="*/ 44450 w 381000"/>
                <a:gd name="connsiteY5" fmla="*/ 311639 h 356313"/>
                <a:gd name="connsiteX6" fmla="*/ 203200 w 381000"/>
                <a:gd name="connsiteY6" fmla="*/ 356089 h 356313"/>
                <a:gd name="connsiteX7" fmla="*/ 336550 w 381000"/>
                <a:gd name="connsiteY7" fmla="*/ 298939 h 356313"/>
                <a:gd name="connsiteX8" fmla="*/ 374650 w 381000"/>
                <a:gd name="connsiteY8" fmla="*/ 254489 h 356313"/>
                <a:gd name="connsiteX9" fmla="*/ 374650 w 381000"/>
                <a:gd name="connsiteY9" fmla="*/ 254489 h 35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56313">
                  <a:moveTo>
                    <a:pt x="381000" y="95739"/>
                  </a:moveTo>
                  <a:cubicBezTo>
                    <a:pt x="350837" y="68751"/>
                    <a:pt x="320675" y="41764"/>
                    <a:pt x="285750" y="25889"/>
                  </a:cubicBezTo>
                  <a:cubicBezTo>
                    <a:pt x="250825" y="10014"/>
                    <a:pt x="211667" y="-2686"/>
                    <a:pt x="171450" y="489"/>
                  </a:cubicBezTo>
                  <a:cubicBezTo>
                    <a:pt x="131233" y="3664"/>
                    <a:pt x="73025" y="19539"/>
                    <a:pt x="44450" y="44939"/>
                  </a:cubicBezTo>
                  <a:cubicBezTo>
                    <a:pt x="15875" y="70339"/>
                    <a:pt x="0" y="108439"/>
                    <a:pt x="0" y="152889"/>
                  </a:cubicBezTo>
                  <a:cubicBezTo>
                    <a:pt x="0" y="197339"/>
                    <a:pt x="10583" y="277772"/>
                    <a:pt x="44450" y="311639"/>
                  </a:cubicBezTo>
                  <a:cubicBezTo>
                    <a:pt x="78317" y="345506"/>
                    <a:pt x="154517" y="358206"/>
                    <a:pt x="203200" y="356089"/>
                  </a:cubicBezTo>
                  <a:cubicBezTo>
                    <a:pt x="251883" y="353972"/>
                    <a:pt x="307975" y="315872"/>
                    <a:pt x="336550" y="298939"/>
                  </a:cubicBezTo>
                  <a:cubicBezTo>
                    <a:pt x="365125" y="282006"/>
                    <a:pt x="374650" y="254489"/>
                    <a:pt x="374650" y="254489"/>
                  </a:cubicBezTo>
                  <a:lnTo>
                    <a:pt x="374650" y="254489"/>
                  </a:ln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6" name="TextBox 75">
              <a:extLst>
                <a:ext uri="{FF2B5EF4-FFF2-40B4-BE49-F238E27FC236}">
                  <a16:creationId xmlns:a16="http://schemas.microsoft.com/office/drawing/2014/main" id="{FFB53A45-E799-4C7E-B273-140971CDE52D}"/>
                </a:ext>
              </a:extLst>
            </p:cNvPr>
            <p:cNvSpPr txBox="1"/>
            <p:nvPr/>
          </p:nvSpPr>
          <p:spPr>
            <a:xfrm>
              <a:off x="1063509" y="1695705"/>
              <a:ext cx="542900"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shedding</a:t>
              </a:r>
              <a:endParaRPr lang="ru-RU" sz="900" b="1" dirty="0"/>
            </a:p>
          </p:txBody>
        </p:sp>
        <p:sp>
          <p:nvSpPr>
            <p:cNvPr id="79" name="TextBox 78">
              <a:extLst>
                <a:ext uri="{FF2B5EF4-FFF2-40B4-BE49-F238E27FC236}">
                  <a16:creationId xmlns:a16="http://schemas.microsoft.com/office/drawing/2014/main" id="{9DCD877A-139C-4BFB-BDBC-19BF4C747A81}"/>
                </a:ext>
              </a:extLst>
            </p:cNvPr>
            <p:cNvSpPr txBox="1"/>
            <p:nvPr/>
          </p:nvSpPr>
          <p:spPr>
            <a:xfrm>
              <a:off x="1063509" y="2654913"/>
              <a:ext cx="453132"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binding</a:t>
              </a:r>
              <a:endParaRPr lang="ru-RU" sz="900" b="1" dirty="0"/>
            </a:p>
          </p:txBody>
        </p:sp>
        <p:sp>
          <p:nvSpPr>
            <p:cNvPr id="80" name="TextBox 79">
              <a:extLst>
                <a:ext uri="{FF2B5EF4-FFF2-40B4-BE49-F238E27FC236}">
                  <a16:creationId xmlns:a16="http://schemas.microsoft.com/office/drawing/2014/main" id="{490F3BB8-59EE-48A7-9AB8-01A3CD1664C5}"/>
                </a:ext>
              </a:extLst>
            </p:cNvPr>
            <p:cNvSpPr txBox="1"/>
            <p:nvPr/>
          </p:nvSpPr>
          <p:spPr>
            <a:xfrm>
              <a:off x="1391412" y="2447269"/>
              <a:ext cx="541298"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synthesis</a:t>
              </a:r>
              <a:endParaRPr lang="ru-RU" sz="900" b="1" dirty="0"/>
            </a:p>
          </p:txBody>
        </p:sp>
        <p:sp>
          <p:nvSpPr>
            <p:cNvPr id="81" name="TextBox 80">
              <a:extLst>
                <a:ext uri="{FF2B5EF4-FFF2-40B4-BE49-F238E27FC236}">
                  <a16:creationId xmlns:a16="http://schemas.microsoft.com/office/drawing/2014/main" id="{7851D792-91B2-4EE2-81EE-27CCFC0877CB}"/>
                </a:ext>
              </a:extLst>
            </p:cNvPr>
            <p:cNvSpPr txBox="1"/>
            <p:nvPr/>
          </p:nvSpPr>
          <p:spPr>
            <a:xfrm>
              <a:off x="4086109" y="1702055"/>
              <a:ext cx="542900"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shedding</a:t>
              </a:r>
              <a:endParaRPr lang="ru-RU" sz="900" b="1" dirty="0"/>
            </a:p>
          </p:txBody>
        </p:sp>
        <p:sp>
          <p:nvSpPr>
            <p:cNvPr id="84" name="TextBox 83">
              <a:extLst>
                <a:ext uri="{FF2B5EF4-FFF2-40B4-BE49-F238E27FC236}">
                  <a16:creationId xmlns:a16="http://schemas.microsoft.com/office/drawing/2014/main" id="{14B7900B-B299-493C-BB8A-32CA6BF64BB9}"/>
                </a:ext>
              </a:extLst>
            </p:cNvPr>
            <p:cNvSpPr txBox="1"/>
            <p:nvPr/>
          </p:nvSpPr>
          <p:spPr>
            <a:xfrm>
              <a:off x="4355204" y="3315792"/>
              <a:ext cx="324892"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entry</a:t>
              </a:r>
              <a:endParaRPr lang="ru-RU" sz="900" b="1" dirty="0"/>
            </a:p>
          </p:txBody>
        </p:sp>
        <p:sp>
          <p:nvSpPr>
            <p:cNvPr id="85" name="TextBox 84">
              <a:extLst>
                <a:ext uri="{FF2B5EF4-FFF2-40B4-BE49-F238E27FC236}">
                  <a16:creationId xmlns:a16="http://schemas.microsoft.com/office/drawing/2014/main" id="{60058C76-8C2C-4202-8A76-730D7B14AE46}"/>
                </a:ext>
              </a:extLst>
            </p:cNvPr>
            <p:cNvSpPr txBox="1"/>
            <p:nvPr/>
          </p:nvSpPr>
          <p:spPr>
            <a:xfrm>
              <a:off x="7038859" y="1702055"/>
              <a:ext cx="542900"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shedding</a:t>
              </a:r>
              <a:endParaRPr lang="ru-RU" sz="900" b="1" dirty="0"/>
            </a:p>
          </p:txBody>
        </p:sp>
        <p:sp>
          <p:nvSpPr>
            <p:cNvPr id="88" name="TextBox 87">
              <a:extLst>
                <a:ext uri="{FF2B5EF4-FFF2-40B4-BE49-F238E27FC236}">
                  <a16:creationId xmlns:a16="http://schemas.microsoft.com/office/drawing/2014/main" id="{6B94A615-36CE-42B7-B7DA-882586480973}"/>
                </a:ext>
              </a:extLst>
            </p:cNvPr>
            <p:cNvSpPr txBox="1"/>
            <p:nvPr/>
          </p:nvSpPr>
          <p:spPr>
            <a:xfrm>
              <a:off x="7307954" y="3315792"/>
              <a:ext cx="324892"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entry</a:t>
              </a:r>
              <a:endParaRPr lang="ru-RU" sz="900" b="1" dirty="0"/>
            </a:p>
          </p:txBody>
        </p:sp>
        <p:sp>
          <p:nvSpPr>
            <p:cNvPr id="89" name="TextBox 88">
              <a:extLst>
                <a:ext uri="{FF2B5EF4-FFF2-40B4-BE49-F238E27FC236}">
                  <a16:creationId xmlns:a16="http://schemas.microsoft.com/office/drawing/2014/main" id="{04477DD3-1CAE-4DFB-A9F6-F24A0A8478C2}"/>
                </a:ext>
              </a:extLst>
            </p:cNvPr>
            <p:cNvSpPr txBox="1"/>
            <p:nvPr/>
          </p:nvSpPr>
          <p:spPr>
            <a:xfrm>
              <a:off x="8228470" y="4214904"/>
              <a:ext cx="595800"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uncoating</a:t>
              </a:r>
              <a:endParaRPr lang="ru-RU" sz="900" b="1" dirty="0"/>
            </a:p>
          </p:txBody>
        </p:sp>
        <p:sp>
          <p:nvSpPr>
            <p:cNvPr id="90" name="TextBox 89">
              <a:extLst>
                <a:ext uri="{FF2B5EF4-FFF2-40B4-BE49-F238E27FC236}">
                  <a16:creationId xmlns:a16="http://schemas.microsoft.com/office/drawing/2014/main" id="{E8698E9A-550D-4815-BBC1-847F60134BC2}"/>
                </a:ext>
              </a:extLst>
            </p:cNvPr>
            <p:cNvSpPr txBox="1"/>
            <p:nvPr/>
          </p:nvSpPr>
          <p:spPr>
            <a:xfrm>
              <a:off x="7320420" y="4545104"/>
              <a:ext cx="656714"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assembling</a:t>
              </a:r>
              <a:endParaRPr lang="ru-RU" sz="900" b="1" dirty="0"/>
            </a:p>
          </p:txBody>
        </p:sp>
        <p:sp>
          <p:nvSpPr>
            <p:cNvPr id="91" name="TextBox 90">
              <a:extLst>
                <a:ext uri="{FF2B5EF4-FFF2-40B4-BE49-F238E27FC236}">
                  <a16:creationId xmlns:a16="http://schemas.microsoft.com/office/drawing/2014/main" id="{8D7DA6E7-9DC5-46B9-84CA-3D8D79CD73B2}"/>
                </a:ext>
              </a:extLst>
            </p:cNvPr>
            <p:cNvSpPr txBox="1"/>
            <p:nvPr/>
          </p:nvSpPr>
          <p:spPr>
            <a:xfrm>
              <a:off x="7650452" y="5116328"/>
              <a:ext cx="627860"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replication</a:t>
              </a:r>
              <a:endParaRPr lang="ru-RU" sz="900" b="1" dirty="0"/>
            </a:p>
          </p:txBody>
        </p:sp>
        <p:cxnSp>
          <p:nvCxnSpPr>
            <p:cNvPr id="62" name="Straight Arrow Connector 61">
              <a:extLst>
                <a:ext uri="{FF2B5EF4-FFF2-40B4-BE49-F238E27FC236}">
                  <a16:creationId xmlns:a16="http://schemas.microsoft.com/office/drawing/2014/main" id="{A762FE40-2F40-47F6-86AB-6DD7977DA4A7}"/>
                </a:ext>
              </a:extLst>
            </p:cNvPr>
            <p:cNvCxnSpPr>
              <a:cxnSpLocks/>
            </p:cNvCxnSpPr>
            <p:nvPr/>
          </p:nvCxnSpPr>
          <p:spPr>
            <a:xfrm>
              <a:off x="6358752" y="5538206"/>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7971BB73-D5D5-4BDA-B52C-AA868A21447A}"/>
                </a:ext>
              </a:extLst>
            </p:cNvPr>
            <p:cNvSpPr txBox="1"/>
            <p:nvPr/>
          </p:nvSpPr>
          <p:spPr>
            <a:xfrm>
              <a:off x="6388246" y="5606582"/>
              <a:ext cx="703201"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degradation</a:t>
              </a:r>
              <a:endParaRPr lang="ru-RU" sz="900" b="1" dirty="0"/>
            </a:p>
          </p:txBody>
        </p:sp>
        <p:sp>
          <p:nvSpPr>
            <p:cNvPr id="6" name="TextBox 5">
              <a:extLst>
                <a:ext uri="{FF2B5EF4-FFF2-40B4-BE49-F238E27FC236}">
                  <a16:creationId xmlns:a16="http://schemas.microsoft.com/office/drawing/2014/main" id="{FC2EBBDF-EDEE-4ADB-8B7D-43F74A0CD083}"/>
                </a:ext>
              </a:extLst>
            </p:cNvPr>
            <p:cNvSpPr txBox="1"/>
            <p:nvPr/>
          </p:nvSpPr>
          <p:spPr>
            <a:xfrm>
              <a:off x="1248900" y="4963518"/>
              <a:ext cx="389850" cy="276999"/>
            </a:xfrm>
            <a:prstGeom prst="rect">
              <a:avLst/>
            </a:prstGeom>
            <a:solidFill>
              <a:schemeClr val="accent4">
                <a:lumMod val="40000"/>
                <a:lumOff val="60000"/>
              </a:schemeClr>
            </a:solidFill>
          </p:spPr>
          <p:txBody>
            <a:bodyPr wrap="none" rtlCol="0">
              <a:spAutoFit/>
            </a:bodyPr>
            <a:lstStyle/>
            <a:p>
              <a:r>
                <a:rPr lang="en-US" sz="1200" dirty="0">
                  <a:solidFill>
                    <a:srgbClr val="0000FF"/>
                  </a:solidFill>
                  <a:latin typeface="+mj-lt"/>
                </a:rPr>
                <a:t>PC</a:t>
              </a:r>
              <a:endParaRPr lang="ru-RU" sz="1200" dirty="0">
                <a:solidFill>
                  <a:srgbClr val="0000FF"/>
                </a:solidFill>
                <a:latin typeface="+mj-lt"/>
              </a:endParaRPr>
            </a:p>
          </p:txBody>
        </p:sp>
        <p:sp>
          <p:nvSpPr>
            <p:cNvPr id="65" name="TextBox 64">
              <a:extLst>
                <a:ext uri="{FF2B5EF4-FFF2-40B4-BE49-F238E27FC236}">
                  <a16:creationId xmlns:a16="http://schemas.microsoft.com/office/drawing/2014/main" id="{674C91FD-82DD-42C3-8595-0BC662F83EC3}"/>
                </a:ext>
              </a:extLst>
            </p:cNvPr>
            <p:cNvSpPr txBox="1"/>
            <p:nvPr/>
          </p:nvSpPr>
          <p:spPr>
            <a:xfrm>
              <a:off x="4340438" y="4975955"/>
              <a:ext cx="429156" cy="276999"/>
            </a:xfrm>
            <a:prstGeom prst="rect">
              <a:avLst/>
            </a:prstGeom>
            <a:solidFill>
              <a:schemeClr val="accent4">
                <a:lumMod val="40000"/>
                <a:lumOff val="60000"/>
              </a:schemeClr>
            </a:solidFill>
          </p:spPr>
          <p:txBody>
            <a:bodyPr wrap="none" rtlCol="0">
              <a:spAutoFit/>
            </a:bodyPr>
            <a:lstStyle/>
            <a:p>
              <a:r>
                <a:rPr lang="en-US" sz="1200" dirty="0" err="1">
                  <a:solidFill>
                    <a:srgbClr val="0000FF"/>
                  </a:solidFill>
                  <a:latin typeface="+mj-lt"/>
                </a:rPr>
                <a:t>iPC</a:t>
              </a:r>
              <a:endParaRPr lang="ru-RU" sz="1200" dirty="0">
                <a:solidFill>
                  <a:srgbClr val="0000FF"/>
                </a:solidFill>
                <a:latin typeface="+mj-lt"/>
              </a:endParaRPr>
            </a:p>
          </p:txBody>
        </p:sp>
        <p:sp>
          <p:nvSpPr>
            <p:cNvPr id="66" name="TextBox 65">
              <a:extLst>
                <a:ext uri="{FF2B5EF4-FFF2-40B4-BE49-F238E27FC236}">
                  <a16:creationId xmlns:a16="http://schemas.microsoft.com/office/drawing/2014/main" id="{F7123B67-CE33-4E45-9035-7F15EBDA26E3}"/>
                </a:ext>
              </a:extLst>
            </p:cNvPr>
            <p:cNvSpPr txBox="1"/>
            <p:nvPr/>
          </p:nvSpPr>
          <p:spPr>
            <a:xfrm>
              <a:off x="7096081" y="4979059"/>
              <a:ext cx="472437" cy="276999"/>
            </a:xfrm>
            <a:prstGeom prst="rect">
              <a:avLst/>
            </a:prstGeom>
            <a:solidFill>
              <a:schemeClr val="accent4">
                <a:lumMod val="40000"/>
                <a:lumOff val="60000"/>
              </a:schemeClr>
            </a:solidFill>
          </p:spPr>
          <p:txBody>
            <a:bodyPr wrap="none" rtlCol="0">
              <a:spAutoFit/>
            </a:bodyPr>
            <a:lstStyle/>
            <a:p>
              <a:r>
                <a:rPr lang="en-US" sz="1200" dirty="0" err="1">
                  <a:solidFill>
                    <a:srgbClr val="0000FF"/>
                  </a:solidFill>
                  <a:latin typeface="+mj-lt"/>
                </a:rPr>
                <a:t>vPC</a:t>
              </a:r>
              <a:endParaRPr lang="ru-RU" sz="1200" dirty="0">
                <a:solidFill>
                  <a:srgbClr val="0000FF"/>
                </a:solidFill>
                <a:latin typeface="+mj-lt"/>
              </a:endParaRPr>
            </a:p>
          </p:txBody>
        </p:sp>
        <p:sp>
          <p:nvSpPr>
            <p:cNvPr id="74" name="TextBox 73">
              <a:extLst>
                <a:ext uri="{FF2B5EF4-FFF2-40B4-BE49-F238E27FC236}">
                  <a16:creationId xmlns:a16="http://schemas.microsoft.com/office/drawing/2014/main" id="{C276E7CB-95D3-4C4F-84F0-4E8F2164EC9B}"/>
                </a:ext>
              </a:extLst>
            </p:cNvPr>
            <p:cNvSpPr txBox="1"/>
            <p:nvPr/>
          </p:nvSpPr>
          <p:spPr>
            <a:xfrm>
              <a:off x="291191" y="3368910"/>
              <a:ext cx="339320"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influx</a:t>
              </a:r>
              <a:endParaRPr lang="ru-RU" sz="900" b="1" dirty="0">
                <a:solidFill>
                  <a:srgbClr val="0000FF"/>
                </a:solidFill>
              </a:endParaRPr>
            </a:p>
          </p:txBody>
        </p:sp>
        <p:sp>
          <p:nvSpPr>
            <p:cNvPr id="77" name="TextBox 76">
              <a:extLst>
                <a:ext uri="{FF2B5EF4-FFF2-40B4-BE49-F238E27FC236}">
                  <a16:creationId xmlns:a16="http://schemas.microsoft.com/office/drawing/2014/main" id="{F2FF0072-9CE4-4BF3-9277-B12B05D95466}"/>
                </a:ext>
              </a:extLst>
            </p:cNvPr>
            <p:cNvSpPr txBox="1"/>
            <p:nvPr/>
          </p:nvSpPr>
          <p:spPr>
            <a:xfrm>
              <a:off x="3124448" y="3370097"/>
              <a:ext cx="55732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transition</a:t>
              </a:r>
              <a:endParaRPr lang="ru-RU" sz="900" b="1" dirty="0">
                <a:solidFill>
                  <a:srgbClr val="0000FF"/>
                </a:solidFill>
              </a:endParaRPr>
            </a:p>
          </p:txBody>
        </p:sp>
        <p:sp>
          <p:nvSpPr>
            <p:cNvPr id="78" name="TextBox 77">
              <a:extLst>
                <a:ext uri="{FF2B5EF4-FFF2-40B4-BE49-F238E27FC236}">
                  <a16:creationId xmlns:a16="http://schemas.microsoft.com/office/drawing/2014/main" id="{7BB1E2A5-F186-4EAC-9ACC-DAE6ED4B49D0}"/>
                </a:ext>
              </a:extLst>
            </p:cNvPr>
            <p:cNvSpPr txBox="1"/>
            <p:nvPr/>
          </p:nvSpPr>
          <p:spPr>
            <a:xfrm>
              <a:off x="6109814" y="3374969"/>
              <a:ext cx="55732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transition</a:t>
              </a:r>
              <a:endParaRPr lang="ru-RU" sz="900" b="1" dirty="0">
                <a:solidFill>
                  <a:srgbClr val="0000FF"/>
                </a:solidFill>
              </a:endParaRPr>
            </a:p>
          </p:txBody>
        </p:sp>
        <p:sp>
          <p:nvSpPr>
            <p:cNvPr id="93" name="TextBox 92">
              <a:extLst>
                <a:ext uri="{FF2B5EF4-FFF2-40B4-BE49-F238E27FC236}">
                  <a16:creationId xmlns:a16="http://schemas.microsoft.com/office/drawing/2014/main" id="{051BEC52-3917-4B8F-BDE0-4C02693E7ED9}"/>
                </a:ext>
              </a:extLst>
            </p:cNvPr>
            <p:cNvSpPr txBox="1"/>
            <p:nvPr/>
          </p:nvSpPr>
          <p:spPr>
            <a:xfrm>
              <a:off x="1856126" y="5421457"/>
              <a:ext cx="34893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death</a:t>
              </a:r>
              <a:endParaRPr lang="ru-RU" sz="900" b="1" dirty="0">
                <a:solidFill>
                  <a:srgbClr val="0000FF"/>
                </a:solidFill>
              </a:endParaRPr>
            </a:p>
          </p:txBody>
        </p:sp>
        <p:sp>
          <p:nvSpPr>
            <p:cNvPr id="94" name="TextBox 93">
              <a:extLst>
                <a:ext uri="{FF2B5EF4-FFF2-40B4-BE49-F238E27FC236}">
                  <a16:creationId xmlns:a16="http://schemas.microsoft.com/office/drawing/2014/main" id="{93C12B76-A6A3-405F-9F5F-4D650921AFC6}"/>
                </a:ext>
              </a:extLst>
            </p:cNvPr>
            <p:cNvSpPr txBox="1"/>
            <p:nvPr/>
          </p:nvSpPr>
          <p:spPr>
            <a:xfrm>
              <a:off x="4984461" y="5421457"/>
              <a:ext cx="34893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death</a:t>
              </a:r>
              <a:endParaRPr lang="ru-RU" sz="900" b="1" dirty="0">
                <a:solidFill>
                  <a:srgbClr val="0000FF"/>
                </a:solidFill>
              </a:endParaRPr>
            </a:p>
          </p:txBody>
        </p:sp>
        <p:sp>
          <p:nvSpPr>
            <p:cNvPr id="95" name="TextBox 94">
              <a:extLst>
                <a:ext uri="{FF2B5EF4-FFF2-40B4-BE49-F238E27FC236}">
                  <a16:creationId xmlns:a16="http://schemas.microsoft.com/office/drawing/2014/main" id="{496DCE72-1D43-4850-B9A4-0410564243B4}"/>
                </a:ext>
              </a:extLst>
            </p:cNvPr>
            <p:cNvSpPr txBox="1"/>
            <p:nvPr/>
          </p:nvSpPr>
          <p:spPr>
            <a:xfrm>
              <a:off x="7922009" y="5421897"/>
              <a:ext cx="34893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death</a:t>
              </a:r>
              <a:endParaRPr lang="ru-RU" sz="900" b="1" dirty="0">
                <a:solidFill>
                  <a:srgbClr val="0000FF"/>
                </a:solidFill>
              </a:endParaRPr>
            </a:p>
          </p:txBody>
        </p:sp>
        <p:cxnSp>
          <p:nvCxnSpPr>
            <p:cNvPr id="96" name="Straight Arrow Connector 95">
              <a:extLst>
                <a:ext uri="{FF2B5EF4-FFF2-40B4-BE49-F238E27FC236}">
                  <a16:creationId xmlns:a16="http://schemas.microsoft.com/office/drawing/2014/main" id="{24BC3DEE-8F26-46E8-9D55-5878F76CCF28}"/>
                </a:ext>
              </a:extLst>
            </p:cNvPr>
            <p:cNvCxnSpPr>
              <a:cxnSpLocks/>
            </p:cNvCxnSpPr>
            <p:nvPr/>
          </p:nvCxnSpPr>
          <p:spPr>
            <a:xfrm flipH="1" flipV="1">
              <a:off x="4335997" y="2197830"/>
              <a:ext cx="296648" cy="193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04CC265E-E4B6-41A6-B4CA-94AA64CDF9C6}"/>
                </a:ext>
              </a:extLst>
            </p:cNvPr>
            <p:cNvSpPr txBox="1"/>
            <p:nvPr/>
          </p:nvSpPr>
          <p:spPr>
            <a:xfrm>
              <a:off x="4089745" y="2639361"/>
              <a:ext cx="453132"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binding</a:t>
              </a:r>
              <a:endParaRPr lang="ru-RU" sz="900" b="1" dirty="0"/>
            </a:p>
          </p:txBody>
        </p:sp>
        <p:sp>
          <p:nvSpPr>
            <p:cNvPr id="98" name="TextBox 97">
              <a:extLst>
                <a:ext uri="{FF2B5EF4-FFF2-40B4-BE49-F238E27FC236}">
                  <a16:creationId xmlns:a16="http://schemas.microsoft.com/office/drawing/2014/main" id="{342CB1E1-5F91-42C5-BEF8-4261ADF55527}"/>
                </a:ext>
              </a:extLst>
            </p:cNvPr>
            <p:cNvSpPr txBox="1"/>
            <p:nvPr/>
          </p:nvSpPr>
          <p:spPr>
            <a:xfrm>
              <a:off x="4417648" y="2431717"/>
              <a:ext cx="541298"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synthesis</a:t>
              </a:r>
              <a:endParaRPr lang="ru-RU" sz="900" b="1" dirty="0"/>
            </a:p>
          </p:txBody>
        </p:sp>
        <p:cxnSp>
          <p:nvCxnSpPr>
            <p:cNvPr id="99" name="Straight Arrow Connector 98">
              <a:extLst>
                <a:ext uri="{FF2B5EF4-FFF2-40B4-BE49-F238E27FC236}">
                  <a16:creationId xmlns:a16="http://schemas.microsoft.com/office/drawing/2014/main" id="{CEF64BF8-1472-4A20-983A-E91FB5778EE0}"/>
                </a:ext>
              </a:extLst>
            </p:cNvPr>
            <p:cNvCxnSpPr>
              <a:cxnSpLocks/>
            </p:cNvCxnSpPr>
            <p:nvPr/>
          </p:nvCxnSpPr>
          <p:spPr>
            <a:xfrm flipH="1" flipV="1">
              <a:off x="7278251" y="2200939"/>
              <a:ext cx="296648" cy="193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F22069CA-7204-4E7C-A82B-4D17A73024B7}"/>
                </a:ext>
              </a:extLst>
            </p:cNvPr>
            <p:cNvSpPr txBox="1"/>
            <p:nvPr/>
          </p:nvSpPr>
          <p:spPr>
            <a:xfrm>
              <a:off x="7031999" y="2642470"/>
              <a:ext cx="453132"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binding</a:t>
              </a:r>
              <a:endParaRPr lang="ru-RU" sz="900" b="1" dirty="0"/>
            </a:p>
          </p:txBody>
        </p:sp>
        <p:sp>
          <p:nvSpPr>
            <p:cNvPr id="101" name="TextBox 100">
              <a:extLst>
                <a:ext uri="{FF2B5EF4-FFF2-40B4-BE49-F238E27FC236}">
                  <a16:creationId xmlns:a16="http://schemas.microsoft.com/office/drawing/2014/main" id="{3CB78F34-E8A9-48C3-99F9-4517E700353F}"/>
                </a:ext>
              </a:extLst>
            </p:cNvPr>
            <p:cNvSpPr txBox="1"/>
            <p:nvPr/>
          </p:nvSpPr>
          <p:spPr>
            <a:xfrm>
              <a:off x="7359902" y="2434826"/>
              <a:ext cx="541298"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synthesis</a:t>
              </a:r>
              <a:endParaRPr lang="ru-RU" sz="900" b="1" dirty="0"/>
            </a:p>
          </p:txBody>
        </p:sp>
        <p:sp>
          <p:nvSpPr>
            <p:cNvPr id="102" name="TextBox 101">
              <a:extLst>
                <a:ext uri="{FF2B5EF4-FFF2-40B4-BE49-F238E27FC236}">
                  <a16:creationId xmlns:a16="http://schemas.microsoft.com/office/drawing/2014/main" id="{EE2F1A71-955B-47B6-B0FB-D7812F79E3A5}"/>
                </a:ext>
              </a:extLst>
            </p:cNvPr>
            <p:cNvSpPr txBox="1"/>
            <p:nvPr/>
          </p:nvSpPr>
          <p:spPr>
            <a:xfrm>
              <a:off x="7091694" y="4753102"/>
              <a:ext cx="430690"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release</a:t>
              </a:r>
              <a:endParaRPr lang="ru-RU" sz="900" b="1" dirty="0"/>
            </a:p>
          </p:txBody>
        </p:sp>
      </p:grpSp>
      <p:sp>
        <p:nvSpPr>
          <p:cNvPr id="16" name="TextBox 15">
            <a:extLst>
              <a:ext uri="{FF2B5EF4-FFF2-40B4-BE49-F238E27FC236}">
                <a16:creationId xmlns:a16="http://schemas.microsoft.com/office/drawing/2014/main" id="{025B8158-08F9-4779-8603-A2C9C2449937}"/>
              </a:ext>
            </a:extLst>
          </p:cNvPr>
          <p:cNvSpPr txBox="1"/>
          <p:nvPr/>
        </p:nvSpPr>
        <p:spPr>
          <a:xfrm>
            <a:off x="2360647" y="6074223"/>
            <a:ext cx="4944174" cy="738664"/>
          </a:xfrm>
          <a:prstGeom prst="rect">
            <a:avLst/>
          </a:prstGeom>
          <a:solidFill>
            <a:schemeClr val="accent4">
              <a:lumMod val="40000"/>
              <a:lumOff val="60000"/>
            </a:schemeClr>
          </a:solidFill>
        </p:spPr>
        <p:txBody>
          <a:bodyPr wrap="none" rtlCol="0">
            <a:spAutoFit/>
          </a:bodyPr>
          <a:lstStyle/>
          <a:p>
            <a:r>
              <a:rPr lang="en-US" sz="1400" dirty="0">
                <a:solidFill>
                  <a:srgbClr val="0000FF"/>
                </a:solidFill>
                <a:latin typeface="+mj-lt"/>
              </a:rPr>
              <a:t>PC</a:t>
            </a:r>
            <a:r>
              <a:rPr lang="en-US" sz="1400" dirty="0"/>
              <a:t> - Pneumocytes free of virus</a:t>
            </a:r>
          </a:p>
          <a:p>
            <a:r>
              <a:rPr lang="en-US" sz="1400" dirty="0" err="1">
                <a:solidFill>
                  <a:srgbClr val="0000FF"/>
                </a:solidFill>
                <a:latin typeface="+mj-lt"/>
              </a:rPr>
              <a:t>iPC</a:t>
            </a:r>
            <a:r>
              <a:rPr lang="en-US" sz="1400" dirty="0"/>
              <a:t> - Pneumocyte with entered but not yet replicated virus</a:t>
            </a:r>
          </a:p>
          <a:p>
            <a:r>
              <a:rPr lang="en-US" sz="1400" dirty="0" err="1">
                <a:solidFill>
                  <a:srgbClr val="0000FF"/>
                </a:solidFill>
                <a:latin typeface="+mj-lt"/>
              </a:rPr>
              <a:t>vPC</a:t>
            </a:r>
            <a:r>
              <a:rPr lang="en-US" sz="1400" dirty="0"/>
              <a:t> - Pneumocyte with actively replicated virus </a:t>
            </a:r>
            <a:endParaRPr lang="ru-RU" sz="1400" dirty="0"/>
          </a:p>
        </p:txBody>
      </p:sp>
      <p:sp>
        <p:nvSpPr>
          <p:cNvPr id="82" name="TextBox 81">
            <a:extLst>
              <a:ext uri="{FF2B5EF4-FFF2-40B4-BE49-F238E27FC236}">
                <a16:creationId xmlns:a16="http://schemas.microsoft.com/office/drawing/2014/main" id="{1F669B41-8D53-492D-8B3E-17B19683DD91}"/>
              </a:ext>
            </a:extLst>
          </p:cNvPr>
          <p:cNvSpPr txBox="1"/>
          <p:nvPr/>
        </p:nvSpPr>
        <p:spPr>
          <a:xfrm>
            <a:off x="438541" y="783197"/>
            <a:ext cx="8275342" cy="369332"/>
          </a:xfrm>
          <a:prstGeom prst="rect">
            <a:avLst/>
          </a:prstGeom>
          <a:noFill/>
        </p:spPr>
        <p:txBody>
          <a:bodyPr wrap="none" rtlCol="0">
            <a:spAutoFit/>
          </a:bodyPr>
          <a:lstStyle/>
          <a:p>
            <a:r>
              <a:rPr lang="en-US" dirty="0"/>
              <a:t>Changes in the version in comparison with VL_v0.1.0 is selected by red circles</a:t>
            </a:r>
            <a:endParaRPr lang="ru-RU" dirty="0"/>
          </a:p>
        </p:txBody>
      </p:sp>
    </p:spTree>
    <p:extLst>
      <p:ext uri="{BB962C8B-B14F-4D97-AF65-F5344CB8AC3E}">
        <p14:creationId xmlns:p14="http://schemas.microsoft.com/office/powerpoint/2010/main" val="1166076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F0EDD-A17D-4CBE-9ABF-547DC9B5BF70}"/>
              </a:ext>
            </a:extLst>
          </p:cNvPr>
          <p:cNvSpPr>
            <a:spLocks noGrp="1"/>
          </p:cNvSpPr>
          <p:nvPr>
            <p:ph type="title"/>
          </p:nvPr>
        </p:nvSpPr>
        <p:spPr/>
        <p:txBody>
          <a:bodyPr>
            <a:noAutofit/>
          </a:bodyPr>
          <a:lstStyle/>
          <a:p>
            <a:r>
              <a:rPr lang="en-US" sz="2400" dirty="0"/>
              <a:t>Mph sub-model: scheme and calibration</a:t>
            </a:r>
            <a:endParaRPr lang="ru-RU" sz="2400" dirty="0"/>
          </a:p>
        </p:txBody>
      </p:sp>
      <p:pic>
        <p:nvPicPr>
          <p:cNvPr id="14" name="Picture 13">
            <a:extLst>
              <a:ext uri="{FF2B5EF4-FFF2-40B4-BE49-F238E27FC236}">
                <a16:creationId xmlns:a16="http://schemas.microsoft.com/office/drawing/2014/main" id="{A7A194CD-A7BA-4080-A4D6-56712F29665C}"/>
              </a:ext>
            </a:extLst>
          </p:cNvPr>
          <p:cNvPicPr>
            <a:picLocks noChangeAspect="1"/>
          </p:cNvPicPr>
          <p:nvPr/>
        </p:nvPicPr>
        <p:blipFill>
          <a:blip r:embed="rId2"/>
          <a:stretch>
            <a:fillRect/>
          </a:stretch>
        </p:blipFill>
        <p:spPr>
          <a:xfrm>
            <a:off x="1" y="802217"/>
            <a:ext cx="5971592" cy="3582028"/>
          </a:xfrm>
          <a:prstGeom prst="rect">
            <a:avLst/>
          </a:prstGeom>
        </p:spPr>
      </p:pic>
      <p:pic>
        <p:nvPicPr>
          <p:cNvPr id="5" name="Picture 4">
            <a:extLst>
              <a:ext uri="{FF2B5EF4-FFF2-40B4-BE49-F238E27FC236}">
                <a16:creationId xmlns:a16="http://schemas.microsoft.com/office/drawing/2014/main" id="{8EDB2B72-1C83-411A-A3BD-1FA2AE9D3B2A}"/>
              </a:ext>
            </a:extLst>
          </p:cNvPr>
          <p:cNvPicPr>
            <a:picLocks noChangeAspect="1"/>
          </p:cNvPicPr>
          <p:nvPr/>
        </p:nvPicPr>
        <p:blipFill>
          <a:blip r:embed="rId3"/>
          <a:stretch>
            <a:fillRect/>
          </a:stretch>
        </p:blipFill>
        <p:spPr>
          <a:xfrm>
            <a:off x="10396" y="4505456"/>
            <a:ext cx="3190005" cy="1914004"/>
          </a:xfrm>
          <a:prstGeom prst="rect">
            <a:avLst/>
          </a:prstGeom>
        </p:spPr>
      </p:pic>
      <p:pic>
        <p:nvPicPr>
          <p:cNvPr id="9" name="Picture 8">
            <a:extLst>
              <a:ext uri="{FF2B5EF4-FFF2-40B4-BE49-F238E27FC236}">
                <a16:creationId xmlns:a16="http://schemas.microsoft.com/office/drawing/2014/main" id="{5859E10C-EA16-4FFC-8422-E82E669C421C}"/>
              </a:ext>
            </a:extLst>
          </p:cNvPr>
          <p:cNvPicPr>
            <a:picLocks noChangeAspect="1"/>
          </p:cNvPicPr>
          <p:nvPr/>
        </p:nvPicPr>
        <p:blipFill>
          <a:blip r:embed="rId4"/>
          <a:stretch>
            <a:fillRect/>
          </a:stretch>
        </p:blipFill>
        <p:spPr>
          <a:xfrm>
            <a:off x="3162012" y="4483357"/>
            <a:ext cx="5971592" cy="2154785"/>
          </a:xfrm>
          <a:prstGeom prst="rect">
            <a:avLst/>
          </a:prstGeom>
        </p:spPr>
      </p:pic>
      <p:sp>
        <p:nvSpPr>
          <p:cNvPr id="17" name="TextBox 16">
            <a:extLst>
              <a:ext uri="{FF2B5EF4-FFF2-40B4-BE49-F238E27FC236}">
                <a16:creationId xmlns:a16="http://schemas.microsoft.com/office/drawing/2014/main" id="{EC7AAF6A-9C52-4255-AE76-9573567EB771}"/>
              </a:ext>
            </a:extLst>
          </p:cNvPr>
          <p:cNvSpPr txBox="1"/>
          <p:nvPr/>
        </p:nvSpPr>
        <p:spPr>
          <a:xfrm>
            <a:off x="6036906" y="802216"/>
            <a:ext cx="3079107" cy="3554819"/>
          </a:xfrm>
          <a:prstGeom prst="rect">
            <a:avLst/>
          </a:prstGeom>
          <a:noFill/>
        </p:spPr>
        <p:txBody>
          <a:bodyPr wrap="square" rtlCol="0">
            <a:spAutoFit/>
          </a:bodyPr>
          <a:lstStyle/>
          <a:p>
            <a:pPr marL="285750" indent="-285750">
              <a:buFont typeface="Arial" panose="020B0604020202020204" pitchFamily="34" charset="0"/>
              <a:buChar char="•"/>
            </a:pPr>
            <a:r>
              <a:rPr lang="en-US" sz="1500" dirty="0"/>
              <a:t>Sub-model of macrophage (Mph) life cycle was constructed on the basis of Mph passport available in Immune Response Template (</a:t>
            </a:r>
            <a:r>
              <a:rPr lang="en-US" sz="1500" dirty="0">
                <a:hlinkClick r:id="rId5"/>
              </a:rPr>
              <a:t>https://irt.insysbio.com</a:t>
            </a:r>
            <a:r>
              <a:rPr lang="en-US" sz="1500" dirty="0"/>
              <a:t>)</a:t>
            </a:r>
          </a:p>
          <a:p>
            <a:pPr marL="285750" indent="-285750">
              <a:buFont typeface="Arial" panose="020B0604020202020204" pitchFamily="34" charset="0"/>
              <a:buChar char="•"/>
            </a:pPr>
            <a:r>
              <a:rPr lang="en-US" sz="1500" i="1" dirty="0"/>
              <a:t>In vivo</a:t>
            </a:r>
            <a:r>
              <a:rPr lang="en-US" sz="1500" dirty="0"/>
              <a:t> baseline data for calibration were extracted from </a:t>
            </a:r>
            <a:r>
              <a:rPr lang="en-US" sz="1500" dirty="0" err="1"/>
              <a:t>Cytocon</a:t>
            </a:r>
            <a:r>
              <a:rPr lang="en-US" sz="1500" dirty="0"/>
              <a:t> DB (</a:t>
            </a:r>
            <a:r>
              <a:rPr lang="en-US" sz="1500" dirty="0">
                <a:hlinkClick r:id="rId6"/>
              </a:rPr>
              <a:t>http://cytocon.insysbio.com</a:t>
            </a:r>
            <a:r>
              <a:rPr lang="en-US" sz="1500" dirty="0"/>
              <a:t>)</a:t>
            </a:r>
          </a:p>
          <a:p>
            <a:pPr marL="285750" indent="-285750">
              <a:buFont typeface="Arial" panose="020B0604020202020204" pitchFamily="34" charset="0"/>
              <a:buChar char="•"/>
            </a:pPr>
            <a:r>
              <a:rPr lang="en-US" sz="1500" dirty="0"/>
              <a:t>We have upgraded Mph sub-model to take into account lung specifics and calibrated it against in vivo baseline data measured for healthy subjects</a:t>
            </a:r>
            <a:endParaRPr lang="ru-RU" sz="1500" dirty="0"/>
          </a:p>
        </p:txBody>
      </p:sp>
    </p:spTree>
    <p:extLst>
      <p:ext uri="{BB962C8B-B14F-4D97-AF65-F5344CB8AC3E}">
        <p14:creationId xmlns:p14="http://schemas.microsoft.com/office/powerpoint/2010/main" val="1374722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F0EDD-A17D-4CBE-9ABF-547DC9B5BF70}"/>
              </a:ext>
            </a:extLst>
          </p:cNvPr>
          <p:cNvSpPr>
            <a:spLocks noGrp="1"/>
          </p:cNvSpPr>
          <p:nvPr>
            <p:ph type="title"/>
          </p:nvPr>
        </p:nvSpPr>
        <p:spPr>
          <a:xfrm>
            <a:off x="412519" y="14580"/>
            <a:ext cx="8324156" cy="507710"/>
          </a:xfrm>
        </p:spPr>
        <p:txBody>
          <a:bodyPr>
            <a:noAutofit/>
          </a:bodyPr>
          <a:lstStyle/>
          <a:p>
            <a:r>
              <a:rPr lang="en-US" sz="2000" dirty="0"/>
              <a:t>Model simulations: Effect of delay in Immune Response on viral load</a:t>
            </a:r>
            <a:endParaRPr lang="ru-RU" sz="2000" dirty="0"/>
          </a:p>
        </p:txBody>
      </p:sp>
      <p:sp>
        <p:nvSpPr>
          <p:cNvPr id="3" name="Slide Number Placeholder 2">
            <a:extLst>
              <a:ext uri="{FF2B5EF4-FFF2-40B4-BE49-F238E27FC236}">
                <a16:creationId xmlns:a16="http://schemas.microsoft.com/office/drawing/2014/main" id="{B024B872-507A-4C79-B75E-90137F5363F8}"/>
              </a:ext>
            </a:extLst>
          </p:cNvPr>
          <p:cNvSpPr>
            <a:spLocks noGrp="1"/>
          </p:cNvSpPr>
          <p:nvPr>
            <p:ph type="sldNum" sz="quarter" idx="12"/>
          </p:nvPr>
        </p:nvSpPr>
        <p:spPr/>
        <p:txBody>
          <a:bodyPr/>
          <a:lstStyle/>
          <a:p>
            <a:fld id="{8D0E1ED9-1B5C-4060-9004-48CB920062D4}" type="slidenum">
              <a:rPr lang="ru-RU" smtClean="0"/>
              <a:pPr/>
              <a:t>31</a:t>
            </a:fld>
            <a:endParaRPr lang="ru-RU"/>
          </a:p>
        </p:txBody>
      </p:sp>
      <p:pic>
        <p:nvPicPr>
          <p:cNvPr id="5" name="Picture 4">
            <a:extLst>
              <a:ext uri="{FF2B5EF4-FFF2-40B4-BE49-F238E27FC236}">
                <a16:creationId xmlns:a16="http://schemas.microsoft.com/office/drawing/2014/main" id="{A45E7B72-82E1-4A2D-ACBE-99FB3D92D295}"/>
              </a:ext>
            </a:extLst>
          </p:cNvPr>
          <p:cNvPicPr>
            <a:picLocks noChangeAspect="1"/>
          </p:cNvPicPr>
          <p:nvPr/>
        </p:nvPicPr>
        <p:blipFill>
          <a:blip r:embed="rId2"/>
          <a:stretch>
            <a:fillRect/>
          </a:stretch>
        </p:blipFill>
        <p:spPr>
          <a:xfrm>
            <a:off x="195321" y="494296"/>
            <a:ext cx="6552470" cy="5087007"/>
          </a:xfrm>
          <a:prstGeom prst="rect">
            <a:avLst/>
          </a:prstGeom>
        </p:spPr>
      </p:pic>
      <p:sp>
        <p:nvSpPr>
          <p:cNvPr id="39" name="TextBox 38">
            <a:extLst>
              <a:ext uri="{FF2B5EF4-FFF2-40B4-BE49-F238E27FC236}">
                <a16:creationId xmlns:a16="http://schemas.microsoft.com/office/drawing/2014/main" id="{8D7D1452-A17A-4E27-ADEF-6EEEECF28192}"/>
              </a:ext>
            </a:extLst>
          </p:cNvPr>
          <p:cNvSpPr txBox="1"/>
          <p:nvPr/>
        </p:nvSpPr>
        <p:spPr>
          <a:xfrm>
            <a:off x="0" y="5557177"/>
            <a:ext cx="9144000" cy="1138773"/>
          </a:xfrm>
          <a:prstGeom prst="rect">
            <a:avLst/>
          </a:prstGeom>
          <a:solidFill>
            <a:schemeClr val="bg1"/>
          </a:solidFill>
        </p:spPr>
        <p:txBody>
          <a:bodyPr wrap="square" rtlCol="0">
            <a:spAutoFit/>
          </a:bodyPr>
          <a:lstStyle/>
          <a:p>
            <a:r>
              <a:rPr lang="en-US" sz="2000" dirty="0">
                <a:latin typeface="+mj-lt"/>
              </a:rPr>
              <a:t>RESULTS: </a:t>
            </a:r>
          </a:p>
          <a:p>
            <a:pPr marL="285750" indent="-285750">
              <a:buFont typeface="Arial" panose="020B0604020202020204" pitchFamily="34" charset="0"/>
              <a:buChar char="•"/>
            </a:pPr>
            <a:r>
              <a:rPr lang="en-US" sz="1600" dirty="0"/>
              <a:t>Early IR (10 and </a:t>
            </a:r>
            <a:r>
              <a:rPr lang="en-US" sz="1600" dirty="0">
                <a:solidFill>
                  <a:srgbClr val="0000FF"/>
                </a:solidFill>
              </a:rPr>
              <a:t>20</a:t>
            </a:r>
            <a:r>
              <a:rPr lang="en-US" sz="1600" dirty="0"/>
              <a:t> hours) do not allow to detect virus in sputum at any time. </a:t>
            </a:r>
          </a:p>
          <a:p>
            <a:pPr marL="285750" indent="-285750">
              <a:buFont typeface="Arial" panose="020B0604020202020204" pitchFamily="34" charset="0"/>
              <a:buChar char="•"/>
            </a:pPr>
            <a:r>
              <a:rPr lang="en-US" sz="1600" dirty="0"/>
              <a:t>Delay in IR start substantially increases peak viral load and shifts the peak to later time</a:t>
            </a:r>
          </a:p>
          <a:p>
            <a:pPr marL="285750" indent="-285750">
              <a:buFont typeface="Arial" panose="020B0604020202020204" pitchFamily="34" charset="0"/>
              <a:buChar char="•"/>
            </a:pPr>
            <a:r>
              <a:rPr lang="en-US" sz="1600" dirty="0"/>
              <a:t>Very late IR start leads to plateau in viral load dynamics with maximal viral load value</a:t>
            </a:r>
            <a:endParaRPr lang="ru-RU" sz="1600" dirty="0"/>
          </a:p>
        </p:txBody>
      </p:sp>
      <p:sp>
        <p:nvSpPr>
          <p:cNvPr id="40" name="TextBox 39">
            <a:extLst>
              <a:ext uri="{FF2B5EF4-FFF2-40B4-BE49-F238E27FC236}">
                <a16:creationId xmlns:a16="http://schemas.microsoft.com/office/drawing/2014/main" id="{7464A271-210F-4C68-BAAA-3C1E89771FBA}"/>
              </a:ext>
            </a:extLst>
          </p:cNvPr>
          <p:cNvSpPr txBox="1"/>
          <p:nvPr/>
        </p:nvSpPr>
        <p:spPr>
          <a:xfrm>
            <a:off x="6822435" y="1403463"/>
            <a:ext cx="2293573" cy="3354765"/>
          </a:xfrm>
          <a:prstGeom prst="rect">
            <a:avLst/>
          </a:prstGeom>
          <a:noFill/>
        </p:spPr>
        <p:txBody>
          <a:bodyPr wrap="square" rtlCol="0">
            <a:spAutoFit/>
          </a:bodyPr>
          <a:lstStyle/>
          <a:p>
            <a:r>
              <a:rPr lang="en-US" sz="1600" dirty="0"/>
              <a:t>SIMULATION DESIGN: </a:t>
            </a:r>
          </a:p>
          <a:p>
            <a:pPr marL="285750" indent="-285750">
              <a:buFont typeface="Arial" panose="020B0604020202020204" pitchFamily="34" charset="0"/>
              <a:buChar char="•"/>
            </a:pPr>
            <a:r>
              <a:rPr lang="en-US" sz="1400" dirty="0"/>
              <a:t>Start time of Immune response (IR) was varied from 10 to 320 hours past infection. </a:t>
            </a:r>
          </a:p>
          <a:p>
            <a:pPr marL="285750" indent="-285750">
              <a:buFont typeface="Arial" panose="020B0604020202020204" pitchFamily="34" charset="0"/>
              <a:buChar char="•"/>
            </a:pPr>
            <a:r>
              <a:rPr lang="en-US" sz="1400" dirty="0"/>
              <a:t>Amplitude of IR and virus initial concentration in sputum were kept the same for various start time</a:t>
            </a:r>
          </a:p>
          <a:p>
            <a:pPr marL="285750" indent="-285750">
              <a:buFont typeface="Arial" panose="020B0604020202020204" pitchFamily="34" charset="0"/>
              <a:buChar char="•"/>
            </a:pPr>
            <a:r>
              <a:rPr lang="en-US" sz="1400" dirty="0"/>
              <a:t>At each start time viral load dynamics in sputum was simulated</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14606261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F0EDD-A17D-4CBE-9ABF-547DC9B5BF70}"/>
              </a:ext>
            </a:extLst>
          </p:cNvPr>
          <p:cNvSpPr>
            <a:spLocks noGrp="1"/>
          </p:cNvSpPr>
          <p:nvPr>
            <p:ph type="title"/>
          </p:nvPr>
        </p:nvSpPr>
        <p:spPr>
          <a:xfrm>
            <a:off x="412519" y="14580"/>
            <a:ext cx="8324156" cy="507710"/>
          </a:xfrm>
        </p:spPr>
        <p:txBody>
          <a:bodyPr>
            <a:noAutofit/>
          </a:bodyPr>
          <a:lstStyle/>
          <a:p>
            <a:r>
              <a:rPr lang="en-US" sz="2400" dirty="0"/>
              <a:t>Model simulations: self curing viral load dynamics</a:t>
            </a:r>
            <a:endParaRPr lang="ru-RU" sz="2400" dirty="0"/>
          </a:p>
        </p:txBody>
      </p:sp>
      <p:sp>
        <p:nvSpPr>
          <p:cNvPr id="3" name="Slide Number Placeholder 2">
            <a:extLst>
              <a:ext uri="{FF2B5EF4-FFF2-40B4-BE49-F238E27FC236}">
                <a16:creationId xmlns:a16="http://schemas.microsoft.com/office/drawing/2014/main" id="{B024B872-507A-4C79-B75E-90137F5363F8}"/>
              </a:ext>
            </a:extLst>
          </p:cNvPr>
          <p:cNvSpPr>
            <a:spLocks noGrp="1"/>
          </p:cNvSpPr>
          <p:nvPr>
            <p:ph type="sldNum" sz="quarter" idx="12"/>
          </p:nvPr>
        </p:nvSpPr>
        <p:spPr/>
        <p:txBody>
          <a:bodyPr/>
          <a:lstStyle/>
          <a:p>
            <a:fld id="{8D0E1ED9-1B5C-4060-9004-48CB920062D4}" type="slidenum">
              <a:rPr lang="ru-RU" smtClean="0"/>
              <a:pPr/>
              <a:t>32</a:t>
            </a:fld>
            <a:endParaRPr lang="ru-RU"/>
          </a:p>
        </p:txBody>
      </p:sp>
      <p:sp>
        <p:nvSpPr>
          <p:cNvPr id="39" name="TextBox 38">
            <a:extLst>
              <a:ext uri="{FF2B5EF4-FFF2-40B4-BE49-F238E27FC236}">
                <a16:creationId xmlns:a16="http://schemas.microsoft.com/office/drawing/2014/main" id="{8D7D1452-A17A-4E27-ADEF-6EEEECF28192}"/>
              </a:ext>
            </a:extLst>
          </p:cNvPr>
          <p:cNvSpPr txBox="1"/>
          <p:nvPr/>
        </p:nvSpPr>
        <p:spPr>
          <a:xfrm>
            <a:off x="65313" y="2953946"/>
            <a:ext cx="3738175" cy="3847207"/>
          </a:xfrm>
          <a:prstGeom prst="rect">
            <a:avLst/>
          </a:prstGeom>
          <a:solidFill>
            <a:schemeClr val="bg1"/>
          </a:solidFill>
        </p:spPr>
        <p:txBody>
          <a:bodyPr wrap="square" rtlCol="0">
            <a:spAutoFit/>
          </a:bodyPr>
          <a:lstStyle/>
          <a:p>
            <a:r>
              <a:rPr lang="en-US" sz="2000" dirty="0">
                <a:latin typeface="+mj-lt"/>
              </a:rPr>
              <a:t>RESULTS: </a:t>
            </a:r>
          </a:p>
          <a:p>
            <a:pPr marL="285750" indent="-285750">
              <a:buFont typeface="Arial" panose="020B0604020202020204" pitchFamily="34" charset="0"/>
              <a:buChar char="•"/>
            </a:pPr>
            <a:r>
              <a:rPr lang="en-US" sz="1600" dirty="0"/>
              <a:t>ODE system has 1 unstable and 2 stable steady states. One of the stable steady states correspond to 0 viral load and other corresponds to very substantial viral load.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Model is able to describes self curing dynamics, i.e., viral load tends to 0 when initial virus concentration is below threshold. If initial virus concentration is above threshold then virtual patient is being infected and viral load tends to very high value with time. </a:t>
            </a:r>
            <a:endParaRPr lang="ru-RU" sz="1600" dirty="0"/>
          </a:p>
        </p:txBody>
      </p:sp>
      <p:pic>
        <p:nvPicPr>
          <p:cNvPr id="7" name="Picture 6">
            <a:extLst>
              <a:ext uri="{FF2B5EF4-FFF2-40B4-BE49-F238E27FC236}">
                <a16:creationId xmlns:a16="http://schemas.microsoft.com/office/drawing/2014/main" id="{DB3434B7-9AAB-4C7A-8600-E0922813F051}"/>
              </a:ext>
            </a:extLst>
          </p:cNvPr>
          <p:cNvPicPr>
            <a:picLocks noChangeAspect="1"/>
          </p:cNvPicPr>
          <p:nvPr/>
        </p:nvPicPr>
        <p:blipFill>
          <a:blip r:embed="rId2"/>
          <a:stretch>
            <a:fillRect/>
          </a:stretch>
        </p:blipFill>
        <p:spPr>
          <a:xfrm>
            <a:off x="3812820" y="3586829"/>
            <a:ext cx="5340511" cy="3107206"/>
          </a:xfrm>
          <a:prstGeom prst="rect">
            <a:avLst/>
          </a:prstGeom>
        </p:spPr>
      </p:pic>
      <p:pic>
        <p:nvPicPr>
          <p:cNvPr id="4" name="Picture 3">
            <a:extLst>
              <a:ext uri="{FF2B5EF4-FFF2-40B4-BE49-F238E27FC236}">
                <a16:creationId xmlns:a16="http://schemas.microsoft.com/office/drawing/2014/main" id="{C6D6E8B0-D3A3-4D7B-B4F4-AFB0B72656D4}"/>
              </a:ext>
            </a:extLst>
          </p:cNvPr>
          <p:cNvPicPr>
            <a:picLocks noChangeAspect="1"/>
          </p:cNvPicPr>
          <p:nvPr/>
        </p:nvPicPr>
        <p:blipFill>
          <a:blip r:embed="rId3"/>
          <a:stretch>
            <a:fillRect/>
          </a:stretch>
        </p:blipFill>
        <p:spPr>
          <a:xfrm>
            <a:off x="3803489" y="566144"/>
            <a:ext cx="5340511" cy="2837390"/>
          </a:xfrm>
          <a:prstGeom prst="rect">
            <a:avLst/>
          </a:prstGeom>
        </p:spPr>
      </p:pic>
      <p:pic>
        <p:nvPicPr>
          <p:cNvPr id="6" name="Picture 5">
            <a:extLst>
              <a:ext uri="{FF2B5EF4-FFF2-40B4-BE49-F238E27FC236}">
                <a16:creationId xmlns:a16="http://schemas.microsoft.com/office/drawing/2014/main" id="{01EFA586-346E-4B60-B071-3E19E57FE2D1}"/>
              </a:ext>
            </a:extLst>
          </p:cNvPr>
          <p:cNvPicPr>
            <a:picLocks noChangeAspect="1"/>
          </p:cNvPicPr>
          <p:nvPr/>
        </p:nvPicPr>
        <p:blipFill>
          <a:blip r:embed="rId4"/>
          <a:stretch>
            <a:fillRect/>
          </a:stretch>
        </p:blipFill>
        <p:spPr>
          <a:xfrm>
            <a:off x="0" y="566144"/>
            <a:ext cx="3803489" cy="2215723"/>
          </a:xfrm>
          <a:prstGeom prst="rect">
            <a:avLst/>
          </a:prstGeom>
        </p:spPr>
      </p:pic>
      <p:sp>
        <p:nvSpPr>
          <p:cNvPr id="8" name="TextBox 7">
            <a:extLst>
              <a:ext uri="{FF2B5EF4-FFF2-40B4-BE49-F238E27FC236}">
                <a16:creationId xmlns:a16="http://schemas.microsoft.com/office/drawing/2014/main" id="{D207B163-DBC1-4F56-8CC3-09DA688C5034}"/>
              </a:ext>
            </a:extLst>
          </p:cNvPr>
          <p:cNvSpPr txBox="1"/>
          <p:nvPr/>
        </p:nvSpPr>
        <p:spPr>
          <a:xfrm>
            <a:off x="4599993" y="3509996"/>
            <a:ext cx="4159024" cy="369332"/>
          </a:xfrm>
          <a:prstGeom prst="rect">
            <a:avLst/>
          </a:prstGeom>
          <a:noFill/>
        </p:spPr>
        <p:txBody>
          <a:bodyPr wrap="none" rtlCol="0">
            <a:spAutoFit/>
          </a:bodyPr>
          <a:lstStyle/>
          <a:p>
            <a:r>
              <a:rPr lang="en-US" dirty="0">
                <a:latin typeface="+mj-lt"/>
              </a:rPr>
              <a:t>Viral load dynamics w/o IR induction</a:t>
            </a:r>
            <a:endParaRPr lang="ru-RU" dirty="0">
              <a:latin typeface="+mj-lt"/>
            </a:endParaRPr>
          </a:p>
        </p:txBody>
      </p:sp>
      <p:sp>
        <p:nvSpPr>
          <p:cNvPr id="12" name="TextBox 11">
            <a:extLst>
              <a:ext uri="{FF2B5EF4-FFF2-40B4-BE49-F238E27FC236}">
                <a16:creationId xmlns:a16="http://schemas.microsoft.com/office/drawing/2014/main" id="{54B85EB7-CACA-4388-9017-377E7ABB932B}"/>
              </a:ext>
            </a:extLst>
          </p:cNvPr>
          <p:cNvSpPr txBox="1"/>
          <p:nvPr/>
        </p:nvSpPr>
        <p:spPr>
          <a:xfrm>
            <a:off x="4593772" y="517976"/>
            <a:ext cx="4212692" cy="369332"/>
          </a:xfrm>
          <a:prstGeom prst="rect">
            <a:avLst/>
          </a:prstGeom>
          <a:noFill/>
        </p:spPr>
        <p:txBody>
          <a:bodyPr wrap="none" rtlCol="0">
            <a:spAutoFit/>
          </a:bodyPr>
          <a:lstStyle/>
          <a:p>
            <a:r>
              <a:rPr lang="en-US" dirty="0">
                <a:latin typeface="+mj-lt"/>
              </a:rPr>
              <a:t>Viral load dynamics with IR induction</a:t>
            </a:r>
            <a:endParaRPr lang="ru-RU" dirty="0">
              <a:latin typeface="+mj-lt"/>
            </a:endParaRPr>
          </a:p>
        </p:txBody>
      </p:sp>
      <p:sp>
        <p:nvSpPr>
          <p:cNvPr id="9" name="TextBox 8">
            <a:extLst>
              <a:ext uri="{FF2B5EF4-FFF2-40B4-BE49-F238E27FC236}">
                <a16:creationId xmlns:a16="http://schemas.microsoft.com/office/drawing/2014/main" id="{1B3F9064-BD72-47A5-8E6B-1D27CA0CA27B}"/>
              </a:ext>
            </a:extLst>
          </p:cNvPr>
          <p:cNvSpPr txBox="1"/>
          <p:nvPr/>
        </p:nvSpPr>
        <p:spPr>
          <a:xfrm>
            <a:off x="7456414" y="5337110"/>
            <a:ext cx="1612942" cy="276999"/>
          </a:xfrm>
          <a:prstGeom prst="rect">
            <a:avLst/>
          </a:prstGeom>
          <a:noFill/>
        </p:spPr>
        <p:txBody>
          <a:bodyPr wrap="none" rtlCol="0">
            <a:spAutoFit/>
          </a:bodyPr>
          <a:lstStyle/>
          <a:p>
            <a:r>
              <a:rPr lang="en-US" sz="1200" dirty="0">
                <a:highlight>
                  <a:srgbClr val="00FF00"/>
                </a:highlight>
              </a:rPr>
              <a:t>self curing dynamics</a:t>
            </a:r>
            <a:endParaRPr lang="ru-RU" sz="1200" dirty="0">
              <a:highlight>
                <a:srgbClr val="00FF00"/>
              </a:highlight>
            </a:endParaRPr>
          </a:p>
        </p:txBody>
      </p:sp>
      <p:sp>
        <p:nvSpPr>
          <p:cNvPr id="14" name="TextBox 13">
            <a:extLst>
              <a:ext uri="{FF2B5EF4-FFF2-40B4-BE49-F238E27FC236}">
                <a16:creationId xmlns:a16="http://schemas.microsoft.com/office/drawing/2014/main" id="{D82C5532-E2D5-48E0-AA53-02C5CCA137E2}"/>
              </a:ext>
            </a:extLst>
          </p:cNvPr>
          <p:cNvSpPr txBox="1"/>
          <p:nvPr/>
        </p:nvSpPr>
        <p:spPr>
          <a:xfrm>
            <a:off x="5192186" y="4033933"/>
            <a:ext cx="799642" cy="276999"/>
          </a:xfrm>
          <a:prstGeom prst="rect">
            <a:avLst/>
          </a:prstGeom>
          <a:noFill/>
        </p:spPr>
        <p:txBody>
          <a:bodyPr wrap="none" rtlCol="0">
            <a:spAutoFit/>
          </a:bodyPr>
          <a:lstStyle/>
          <a:p>
            <a:r>
              <a:rPr lang="en-US" sz="1200" dirty="0">
                <a:highlight>
                  <a:srgbClr val="FF0000"/>
                </a:highlight>
              </a:rPr>
              <a:t>infection</a:t>
            </a:r>
            <a:endParaRPr lang="ru-RU" sz="1200" dirty="0">
              <a:highlight>
                <a:srgbClr val="FF0000"/>
              </a:highlight>
            </a:endParaRPr>
          </a:p>
        </p:txBody>
      </p:sp>
    </p:spTree>
    <p:extLst>
      <p:ext uri="{BB962C8B-B14F-4D97-AF65-F5344CB8AC3E}">
        <p14:creationId xmlns:p14="http://schemas.microsoft.com/office/powerpoint/2010/main" val="4172162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Model scheme: detailed</a:t>
            </a:r>
            <a:endParaRPr lang="ru-RU" dirty="0"/>
          </a:p>
        </p:txBody>
      </p:sp>
      <p:sp>
        <p:nvSpPr>
          <p:cNvPr id="3" name="Номер слайда 2"/>
          <p:cNvSpPr>
            <a:spLocks noGrp="1"/>
          </p:cNvSpPr>
          <p:nvPr>
            <p:ph type="sldNum" sz="quarter" idx="12"/>
          </p:nvPr>
        </p:nvSpPr>
        <p:spPr/>
        <p:txBody>
          <a:bodyPr/>
          <a:lstStyle/>
          <a:p>
            <a:fld id="{8D0E1ED9-1B5C-4060-9004-48CB920062D4}" type="slidenum">
              <a:rPr lang="ru-RU" smtClean="0"/>
              <a:pPr/>
              <a:t>4</a:t>
            </a:fld>
            <a:endParaRPr lang="ru-RU"/>
          </a:p>
        </p:txBody>
      </p:sp>
      <p:sp>
        <p:nvSpPr>
          <p:cNvPr id="128" name="TextBox 127">
            <a:extLst>
              <a:ext uri="{FF2B5EF4-FFF2-40B4-BE49-F238E27FC236}">
                <a16:creationId xmlns:a16="http://schemas.microsoft.com/office/drawing/2014/main" id="{EB4E5F86-8460-46EE-9A80-C4923E865745}"/>
              </a:ext>
            </a:extLst>
          </p:cNvPr>
          <p:cNvSpPr txBox="1"/>
          <p:nvPr/>
        </p:nvSpPr>
        <p:spPr>
          <a:xfrm>
            <a:off x="2360647" y="6074223"/>
            <a:ext cx="4944174" cy="738664"/>
          </a:xfrm>
          <a:prstGeom prst="rect">
            <a:avLst/>
          </a:prstGeom>
          <a:solidFill>
            <a:schemeClr val="accent4">
              <a:lumMod val="40000"/>
              <a:lumOff val="60000"/>
            </a:schemeClr>
          </a:solidFill>
        </p:spPr>
        <p:txBody>
          <a:bodyPr wrap="none" rtlCol="0">
            <a:spAutoFit/>
          </a:bodyPr>
          <a:lstStyle/>
          <a:p>
            <a:r>
              <a:rPr lang="en-US" sz="1400" dirty="0">
                <a:solidFill>
                  <a:srgbClr val="0000FF"/>
                </a:solidFill>
                <a:latin typeface="+mj-lt"/>
              </a:rPr>
              <a:t>PC</a:t>
            </a:r>
            <a:r>
              <a:rPr lang="en-US" sz="1400" dirty="0"/>
              <a:t> - Pneumocytes free of virus</a:t>
            </a:r>
          </a:p>
          <a:p>
            <a:r>
              <a:rPr lang="en-US" sz="1400" dirty="0" err="1">
                <a:solidFill>
                  <a:srgbClr val="0000FF"/>
                </a:solidFill>
                <a:latin typeface="+mj-lt"/>
              </a:rPr>
              <a:t>iPC</a:t>
            </a:r>
            <a:r>
              <a:rPr lang="en-US" sz="1400" dirty="0"/>
              <a:t> - Pneumocyte with entered but not yet replicated virus</a:t>
            </a:r>
          </a:p>
          <a:p>
            <a:r>
              <a:rPr lang="en-US" sz="1400" dirty="0" err="1">
                <a:solidFill>
                  <a:srgbClr val="0000FF"/>
                </a:solidFill>
                <a:latin typeface="+mj-lt"/>
              </a:rPr>
              <a:t>vPC</a:t>
            </a:r>
            <a:r>
              <a:rPr lang="en-US" sz="1400" dirty="0"/>
              <a:t> - Pneumocyte with actively replicated virus </a:t>
            </a:r>
            <a:endParaRPr lang="ru-RU" sz="1400" dirty="0"/>
          </a:p>
        </p:txBody>
      </p:sp>
      <p:sp>
        <p:nvSpPr>
          <p:cNvPr id="108" name="TextBox 107">
            <a:extLst>
              <a:ext uri="{FF2B5EF4-FFF2-40B4-BE49-F238E27FC236}">
                <a16:creationId xmlns:a16="http://schemas.microsoft.com/office/drawing/2014/main" id="{4D2566FC-4D84-42DE-937C-24F2C8DA7556}"/>
              </a:ext>
            </a:extLst>
          </p:cNvPr>
          <p:cNvSpPr txBox="1"/>
          <p:nvPr/>
        </p:nvSpPr>
        <p:spPr>
          <a:xfrm>
            <a:off x="438541" y="783197"/>
            <a:ext cx="8275342" cy="369332"/>
          </a:xfrm>
          <a:prstGeom prst="rect">
            <a:avLst/>
          </a:prstGeom>
          <a:noFill/>
        </p:spPr>
        <p:txBody>
          <a:bodyPr wrap="none" rtlCol="0">
            <a:spAutoFit/>
          </a:bodyPr>
          <a:lstStyle/>
          <a:p>
            <a:r>
              <a:rPr lang="en-US" dirty="0"/>
              <a:t>Changes in the version in comparison with VL_v0.1.0 is selected by red circles</a:t>
            </a:r>
            <a:endParaRPr lang="ru-RU" dirty="0"/>
          </a:p>
        </p:txBody>
      </p:sp>
      <p:grpSp>
        <p:nvGrpSpPr>
          <p:cNvPr id="31" name="Group 30">
            <a:extLst>
              <a:ext uri="{FF2B5EF4-FFF2-40B4-BE49-F238E27FC236}">
                <a16:creationId xmlns:a16="http://schemas.microsoft.com/office/drawing/2014/main" id="{98D579DB-0CF8-43C7-9530-9FF15E76468D}"/>
              </a:ext>
            </a:extLst>
          </p:cNvPr>
          <p:cNvGrpSpPr/>
          <p:nvPr/>
        </p:nvGrpSpPr>
        <p:grpSpPr>
          <a:xfrm>
            <a:off x="52695" y="933061"/>
            <a:ext cx="9160699" cy="5452055"/>
            <a:chOff x="52695" y="933061"/>
            <a:chExt cx="9160699" cy="5452055"/>
          </a:xfrm>
        </p:grpSpPr>
        <p:sp>
          <p:nvSpPr>
            <p:cNvPr id="4" name="Rectangle: Rounded Corners 3">
              <a:extLst>
                <a:ext uri="{FF2B5EF4-FFF2-40B4-BE49-F238E27FC236}">
                  <a16:creationId xmlns:a16="http://schemas.microsoft.com/office/drawing/2014/main" id="{417DD8F7-2313-4F5C-B9C4-DA9AB2ACB20E}"/>
                </a:ext>
              </a:extLst>
            </p:cNvPr>
            <p:cNvSpPr/>
            <p:nvPr/>
          </p:nvSpPr>
          <p:spPr>
            <a:xfrm>
              <a:off x="774444" y="1950101"/>
              <a:ext cx="2183363" cy="33310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Rounded Corners 6">
              <a:extLst>
                <a:ext uri="{FF2B5EF4-FFF2-40B4-BE49-F238E27FC236}">
                  <a16:creationId xmlns:a16="http://schemas.microsoft.com/office/drawing/2014/main" id="{ABB3154B-2859-4BF3-A192-D7EDB1220974}"/>
                </a:ext>
              </a:extLst>
            </p:cNvPr>
            <p:cNvSpPr/>
            <p:nvPr/>
          </p:nvSpPr>
          <p:spPr>
            <a:xfrm>
              <a:off x="3800672" y="1950101"/>
              <a:ext cx="2183363" cy="33310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Rounded Corners 7">
              <a:extLst>
                <a:ext uri="{FF2B5EF4-FFF2-40B4-BE49-F238E27FC236}">
                  <a16:creationId xmlns:a16="http://schemas.microsoft.com/office/drawing/2014/main" id="{7688D93E-1409-4D7E-A719-5EA958A52DF9}"/>
                </a:ext>
              </a:extLst>
            </p:cNvPr>
            <p:cNvSpPr/>
            <p:nvPr/>
          </p:nvSpPr>
          <p:spPr>
            <a:xfrm>
              <a:off x="6758588" y="1950100"/>
              <a:ext cx="2183363" cy="33310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a:extLst>
                <a:ext uri="{FF2B5EF4-FFF2-40B4-BE49-F238E27FC236}">
                  <a16:creationId xmlns:a16="http://schemas.microsoft.com/office/drawing/2014/main" id="{9154F46D-CB2B-4FCF-9F75-1E66328688D0}"/>
                </a:ext>
              </a:extLst>
            </p:cNvPr>
            <p:cNvSpPr txBox="1"/>
            <p:nvPr/>
          </p:nvSpPr>
          <p:spPr>
            <a:xfrm>
              <a:off x="750699" y="2009207"/>
              <a:ext cx="625620" cy="307777"/>
            </a:xfrm>
            <a:prstGeom prst="rect">
              <a:avLst/>
            </a:prstGeom>
            <a:noFill/>
          </p:spPr>
          <p:txBody>
            <a:bodyPr wrap="none" rtlCol="0">
              <a:spAutoFit/>
            </a:bodyPr>
            <a:lstStyle/>
            <a:p>
              <a:r>
                <a:rPr lang="en-US" sz="1400" dirty="0"/>
                <a:t>ACE2</a:t>
              </a:r>
              <a:endParaRPr lang="ru-RU" sz="1400" dirty="0"/>
            </a:p>
          </p:txBody>
        </p:sp>
        <p:sp>
          <p:nvSpPr>
            <p:cNvPr id="10" name="TextBox 9">
              <a:extLst>
                <a:ext uri="{FF2B5EF4-FFF2-40B4-BE49-F238E27FC236}">
                  <a16:creationId xmlns:a16="http://schemas.microsoft.com/office/drawing/2014/main" id="{B0782BA8-CCAD-43AF-9176-9588A3284E7F}"/>
                </a:ext>
              </a:extLst>
            </p:cNvPr>
            <p:cNvSpPr txBox="1"/>
            <p:nvPr/>
          </p:nvSpPr>
          <p:spPr>
            <a:xfrm>
              <a:off x="711084" y="2952078"/>
              <a:ext cx="1081002" cy="307777"/>
            </a:xfrm>
            <a:prstGeom prst="rect">
              <a:avLst/>
            </a:prstGeom>
            <a:noFill/>
          </p:spPr>
          <p:txBody>
            <a:bodyPr wrap="none" rtlCol="0">
              <a:spAutoFit/>
            </a:bodyPr>
            <a:lstStyle/>
            <a:p>
              <a:r>
                <a:rPr lang="en-US" sz="1400" dirty="0"/>
                <a:t>COV°ACE2</a:t>
              </a:r>
              <a:endParaRPr lang="ru-RU" sz="1400" dirty="0"/>
            </a:p>
          </p:txBody>
        </p:sp>
        <p:grpSp>
          <p:nvGrpSpPr>
            <p:cNvPr id="36" name="Group 35">
              <a:extLst>
                <a:ext uri="{FF2B5EF4-FFF2-40B4-BE49-F238E27FC236}">
                  <a16:creationId xmlns:a16="http://schemas.microsoft.com/office/drawing/2014/main" id="{75BD9B54-549F-4960-94EA-DF2DA911773F}"/>
                </a:ext>
              </a:extLst>
            </p:cNvPr>
            <p:cNvGrpSpPr/>
            <p:nvPr/>
          </p:nvGrpSpPr>
          <p:grpSpPr>
            <a:xfrm>
              <a:off x="242663" y="2330230"/>
              <a:ext cx="809761" cy="911456"/>
              <a:chOff x="242663" y="2330230"/>
              <a:chExt cx="809761" cy="911456"/>
            </a:xfrm>
          </p:grpSpPr>
          <p:cxnSp>
            <p:nvCxnSpPr>
              <p:cNvPr id="9" name="Straight Arrow Connector 8">
                <a:extLst>
                  <a:ext uri="{FF2B5EF4-FFF2-40B4-BE49-F238E27FC236}">
                    <a16:creationId xmlns:a16="http://schemas.microsoft.com/office/drawing/2014/main" id="{B9AC4D83-4FA2-4A28-A7BC-977028DD4163}"/>
                  </a:ext>
                </a:extLst>
              </p:cNvPr>
              <p:cNvCxnSpPr>
                <a:cxnSpLocks/>
              </p:cNvCxnSpPr>
              <p:nvPr/>
            </p:nvCxnSpPr>
            <p:spPr>
              <a:xfrm flipH="1" flipV="1">
                <a:off x="1038705" y="2330230"/>
                <a:ext cx="3527" cy="572325"/>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Arc 11">
                <a:extLst>
                  <a:ext uri="{FF2B5EF4-FFF2-40B4-BE49-F238E27FC236}">
                    <a16:creationId xmlns:a16="http://schemas.microsoft.com/office/drawing/2014/main" id="{740ED78E-E1FA-4CB1-BC8C-B54CCAEBA294}"/>
                  </a:ext>
                </a:extLst>
              </p:cNvPr>
              <p:cNvSpPr/>
              <p:nvPr/>
            </p:nvSpPr>
            <p:spPr>
              <a:xfrm rot="20443880">
                <a:off x="242663" y="2378303"/>
                <a:ext cx="809761" cy="863383"/>
              </a:xfrm>
              <a:prstGeom prst="arc">
                <a:avLst>
                  <a:gd name="adj1" fmla="val 16864506"/>
                  <a:gd name="adj2" fmla="val 43747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
          <p:nvSpPr>
            <p:cNvPr id="17" name="TextBox 16">
              <a:extLst>
                <a:ext uri="{FF2B5EF4-FFF2-40B4-BE49-F238E27FC236}">
                  <a16:creationId xmlns:a16="http://schemas.microsoft.com/office/drawing/2014/main" id="{A26D4F30-D7AE-46CA-9600-C4AB50A92651}"/>
                </a:ext>
              </a:extLst>
            </p:cNvPr>
            <p:cNvSpPr txBox="1"/>
            <p:nvPr/>
          </p:nvSpPr>
          <p:spPr>
            <a:xfrm>
              <a:off x="91624" y="2232121"/>
              <a:ext cx="567912" cy="307777"/>
            </a:xfrm>
            <a:prstGeom prst="rect">
              <a:avLst/>
            </a:prstGeom>
            <a:noFill/>
          </p:spPr>
          <p:txBody>
            <a:bodyPr wrap="none" rtlCol="0">
              <a:spAutoFit/>
            </a:bodyPr>
            <a:lstStyle/>
            <a:p>
              <a:r>
                <a:rPr lang="en-US" sz="1400" dirty="0"/>
                <a:t>COV</a:t>
              </a:r>
              <a:endParaRPr lang="ru-RU" sz="1400" dirty="0"/>
            </a:p>
          </p:txBody>
        </p:sp>
        <p:cxnSp>
          <p:nvCxnSpPr>
            <p:cNvPr id="14" name="Straight Arrow Connector 13">
              <a:extLst>
                <a:ext uri="{FF2B5EF4-FFF2-40B4-BE49-F238E27FC236}">
                  <a16:creationId xmlns:a16="http://schemas.microsoft.com/office/drawing/2014/main" id="{ED0E4A87-3ED5-4DAA-B078-78AE6A7CC418}"/>
                </a:ext>
              </a:extLst>
            </p:cNvPr>
            <p:cNvCxnSpPr>
              <a:cxnSpLocks/>
            </p:cNvCxnSpPr>
            <p:nvPr/>
          </p:nvCxnSpPr>
          <p:spPr>
            <a:xfrm flipH="1" flipV="1">
              <a:off x="1309761" y="2213382"/>
              <a:ext cx="296648" cy="193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B1793A4-C530-4F78-BA34-DA765A010029}"/>
                </a:ext>
              </a:extLst>
            </p:cNvPr>
            <p:cNvCxnSpPr>
              <a:cxnSpLocks/>
            </p:cNvCxnSpPr>
            <p:nvPr/>
          </p:nvCxnSpPr>
          <p:spPr>
            <a:xfrm flipV="1">
              <a:off x="1040365" y="1633679"/>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Arrow: Down 19">
              <a:extLst>
                <a:ext uri="{FF2B5EF4-FFF2-40B4-BE49-F238E27FC236}">
                  <a16:creationId xmlns:a16="http://schemas.microsoft.com/office/drawing/2014/main" id="{D7818EC9-E07D-4956-8F24-E54401370326}"/>
                </a:ext>
              </a:extLst>
            </p:cNvPr>
            <p:cNvSpPr/>
            <p:nvPr/>
          </p:nvSpPr>
          <p:spPr>
            <a:xfrm>
              <a:off x="1710353" y="5332255"/>
              <a:ext cx="155772" cy="39370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Arrow: Down 20">
              <a:extLst>
                <a:ext uri="{FF2B5EF4-FFF2-40B4-BE49-F238E27FC236}">
                  <a16:creationId xmlns:a16="http://schemas.microsoft.com/office/drawing/2014/main" id="{2AAB2B3D-CECA-43AE-BE2C-C3E98E930917}"/>
                </a:ext>
              </a:extLst>
            </p:cNvPr>
            <p:cNvSpPr/>
            <p:nvPr/>
          </p:nvSpPr>
          <p:spPr>
            <a:xfrm rot="16200000">
              <a:off x="427653" y="3414614"/>
              <a:ext cx="155772" cy="393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Arrow: Down 21">
              <a:extLst>
                <a:ext uri="{FF2B5EF4-FFF2-40B4-BE49-F238E27FC236}">
                  <a16:creationId xmlns:a16="http://schemas.microsoft.com/office/drawing/2014/main" id="{7835B19F-F66A-4C82-9F58-C86076173A09}"/>
                </a:ext>
              </a:extLst>
            </p:cNvPr>
            <p:cNvSpPr/>
            <p:nvPr/>
          </p:nvSpPr>
          <p:spPr>
            <a:xfrm rot="16200000">
              <a:off x="3265070" y="3414614"/>
              <a:ext cx="155772" cy="393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Arrow: Down 22">
              <a:extLst>
                <a:ext uri="{FF2B5EF4-FFF2-40B4-BE49-F238E27FC236}">
                  <a16:creationId xmlns:a16="http://schemas.microsoft.com/office/drawing/2014/main" id="{B84D682F-60BB-4B6D-B75A-C1A6AB6DF65B}"/>
                </a:ext>
              </a:extLst>
            </p:cNvPr>
            <p:cNvSpPr/>
            <p:nvPr/>
          </p:nvSpPr>
          <p:spPr>
            <a:xfrm rot="16200000">
              <a:off x="6293425" y="3414614"/>
              <a:ext cx="155772" cy="393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Arrow: Down 23">
              <a:extLst>
                <a:ext uri="{FF2B5EF4-FFF2-40B4-BE49-F238E27FC236}">
                  <a16:creationId xmlns:a16="http://schemas.microsoft.com/office/drawing/2014/main" id="{0EDD51DC-9EC5-407E-A801-562D5DF2B9E8}"/>
                </a:ext>
              </a:extLst>
            </p:cNvPr>
            <p:cNvSpPr/>
            <p:nvPr/>
          </p:nvSpPr>
          <p:spPr>
            <a:xfrm>
              <a:off x="4814467" y="5332255"/>
              <a:ext cx="155772" cy="39370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Arrow: Down 24">
              <a:extLst>
                <a:ext uri="{FF2B5EF4-FFF2-40B4-BE49-F238E27FC236}">
                  <a16:creationId xmlns:a16="http://schemas.microsoft.com/office/drawing/2014/main" id="{3E91CC71-EFAE-4930-B89B-7249E9B6B045}"/>
                </a:ext>
              </a:extLst>
            </p:cNvPr>
            <p:cNvSpPr/>
            <p:nvPr/>
          </p:nvSpPr>
          <p:spPr>
            <a:xfrm>
              <a:off x="7772383" y="5332255"/>
              <a:ext cx="155772" cy="3937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TextBox 40">
              <a:extLst>
                <a:ext uri="{FF2B5EF4-FFF2-40B4-BE49-F238E27FC236}">
                  <a16:creationId xmlns:a16="http://schemas.microsoft.com/office/drawing/2014/main" id="{419A99DC-9BB3-4BAB-87AF-496091C7C55F}"/>
                </a:ext>
              </a:extLst>
            </p:cNvPr>
            <p:cNvSpPr txBox="1"/>
            <p:nvPr/>
          </p:nvSpPr>
          <p:spPr>
            <a:xfrm>
              <a:off x="3766949" y="2009207"/>
              <a:ext cx="625620" cy="307777"/>
            </a:xfrm>
            <a:prstGeom prst="rect">
              <a:avLst/>
            </a:prstGeom>
            <a:noFill/>
          </p:spPr>
          <p:txBody>
            <a:bodyPr wrap="none" rtlCol="0">
              <a:spAutoFit/>
            </a:bodyPr>
            <a:lstStyle/>
            <a:p>
              <a:r>
                <a:rPr lang="en-US" sz="1400" dirty="0"/>
                <a:t>ACE2</a:t>
              </a:r>
              <a:endParaRPr lang="ru-RU" sz="1400" dirty="0"/>
            </a:p>
          </p:txBody>
        </p:sp>
        <p:sp>
          <p:nvSpPr>
            <p:cNvPr id="42" name="TextBox 41">
              <a:extLst>
                <a:ext uri="{FF2B5EF4-FFF2-40B4-BE49-F238E27FC236}">
                  <a16:creationId xmlns:a16="http://schemas.microsoft.com/office/drawing/2014/main" id="{53182F9B-08B0-4128-A793-D5F6D402FEBC}"/>
                </a:ext>
              </a:extLst>
            </p:cNvPr>
            <p:cNvSpPr txBox="1"/>
            <p:nvPr/>
          </p:nvSpPr>
          <p:spPr>
            <a:xfrm>
              <a:off x="3727334" y="2952078"/>
              <a:ext cx="1081002" cy="307777"/>
            </a:xfrm>
            <a:prstGeom prst="rect">
              <a:avLst/>
            </a:prstGeom>
            <a:noFill/>
          </p:spPr>
          <p:txBody>
            <a:bodyPr wrap="none" rtlCol="0">
              <a:spAutoFit/>
            </a:bodyPr>
            <a:lstStyle/>
            <a:p>
              <a:r>
                <a:rPr lang="en-US" sz="1400" dirty="0"/>
                <a:t>COV°ACE2</a:t>
              </a:r>
              <a:endParaRPr lang="ru-RU" sz="1400" dirty="0"/>
            </a:p>
          </p:txBody>
        </p:sp>
        <p:grpSp>
          <p:nvGrpSpPr>
            <p:cNvPr id="43" name="Group 42">
              <a:extLst>
                <a:ext uri="{FF2B5EF4-FFF2-40B4-BE49-F238E27FC236}">
                  <a16:creationId xmlns:a16="http://schemas.microsoft.com/office/drawing/2014/main" id="{D8C4CCD4-FD96-4BC7-9F26-E2EE71246EF5}"/>
                </a:ext>
              </a:extLst>
            </p:cNvPr>
            <p:cNvGrpSpPr/>
            <p:nvPr/>
          </p:nvGrpSpPr>
          <p:grpSpPr>
            <a:xfrm>
              <a:off x="3258913" y="2330230"/>
              <a:ext cx="809761" cy="911456"/>
              <a:chOff x="242663" y="2330230"/>
              <a:chExt cx="809761" cy="911456"/>
            </a:xfrm>
          </p:grpSpPr>
          <p:cxnSp>
            <p:nvCxnSpPr>
              <p:cNvPr id="44" name="Straight Arrow Connector 43">
                <a:extLst>
                  <a:ext uri="{FF2B5EF4-FFF2-40B4-BE49-F238E27FC236}">
                    <a16:creationId xmlns:a16="http://schemas.microsoft.com/office/drawing/2014/main" id="{EF2A2DEB-CC18-43A3-A6BE-7823EB93E2DC}"/>
                  </a:ext>
                </a:extLst>
              </p:cNvPr>
              <p:cNvCxnSpPr>
                <a:cxnSpLocks/>
              </p:cNvCxnSpPr>
              <p:nvPr/>
            </p:nvCxnSpPr>
            <p:spPr>
              <a:xfrm flipH="1" flipV="1">
                <a:off x="1038705" y="2330230"/>
                <a:ext cx="3527" cy="572325"/>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Arc 44">
                <a:extLst>
                  <a:ext uri="{FF2B5EF4-FFF2-40B4-BE49-F238E27FC236}">
                    <a16:creationId xmlns:a16="http://schemas.microsoft.com/office/drawing/2014/main" id="{946D5E06-97F1-425C-B038-1E88A0003C26}"/>
                  </a:ext>
                </a:extLst>
              </p:cNvPr>
              <p:cNvSpPr/>
              <p:nvPr/>
            </p:nvSpPr>
            <p:spPr>
              <a:xfrm rot="20443880">
                <a:off x="242663" y="2378303"/>
                <a:ext cx="809761" cy="863383"/>
              </a:xfrm>
              <a:prstGeom prst="arc">
                <a:avLst>
                  <a:gd name="adj1" fmla="val 16864506"/>
                  <a:gd name="adj2" fmla="val 43747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
          <p:nvSpPr>
            <p:cNvPr id="46" name="TextBox 45">
              <a:extLst>
                <a:ext uri="{FF2B5EF4-FFF2-40B4-BE49-F238E27FC236}">
                  <a16:creationId xmlns:a16="http://schemas.microsoft.com/office/drawing/2014/main" id="{6FFEE659-D493-4349-9DF5-4E6A42D8BE0A}"/>
                </a:ext>
              </a:extLst>
            </p:cNvPr>
            <p:cNvSpPr txBox="1"/>
            <p:nvPr/>
          </p:nvSpPr>
          <p:spPr>
            <a:xfrm>
              <a:off x="3107874" y="2232121"/>
              <a:ext cx="567912" cy="307777"/>
            </a:xfrm>
            <a:prstGeom prst="rect">
              <a:avLst/>
            </a:prstGeom>
            <a:noFill/>
          </p:spPr>
          <p:txBody>
            <a:bodyPr wrap="none" rtlCol="0">
              <a:spAutoFit/>
            </a:bodyPr>
            <a:lstStyle/>
            <a:p>
              <a:r>
                <a:rPr lang="en-US" sz="1400" dirty="0"/>
                <a:t>COV</a:t>
              </a:r>
              <a:endParaRPr lang="ru-RU" sz="1400" dirty="0"/>
            </a:p>
          </p:txBody>
        </p:sp>
        <p:cxnSp>
          <p:nvCxnSpPr>
            <p:cNvPr id="48" name="Straight Arrow Connector 47">
              <a:extLst>
                <a:ext uri="{FF2B5EF4-FFF2-40B4-BE49-F238E27FC236}">
                  <a16:creationId xmlns:a16="http://schemas.microsoft.com/office/drawing/2014/main" id="{BD0B0111-0D74-405D-AF7E-43C7612DA842}"/>
                </a:ext>
              </a:extLst>
            </p:cNvPr>
            <p:cNvCxnSpPr>
              <a:cxnSpLocks/>
            </p:cNvCxnSpPr>
            <p:nvPr/>
          </p:nvCxnSpPr>
          <p:spPr>
            <a:xfrm flipV="1">
              <a:off x="4056615" y="1633679"/>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DF4F5997-BB09-44BF-8CCE-1A1D8220A513}"/>
                </a:ext>
              </a:extLst>
            </p:cNvPr>
            <p:cNvSpPr txBox="1"/>
            <p:nvPr/>
          </p:nvSpPr>
          <p:spPr>
            <a:xfrm>
              <a:off x="6719699" y="2009207"/>
              <a:ext cx="625620" cy="307777"/>
            </a:xfrm>
            <a:prstGeom prst="rect">
              <a:avLst/>
            </a:prstGeom>
            <a:noFill/>
          </p:spPr>
          <p:txBody>
            <a:bodyPr wrap="none" rtlCol="0">
              <a:spAutoFit/>
            </a:bodyPr>
            <a:lstStyle/>
            <a:p>
              <a:r>
                <a:rPr lang="en-US" sz="1400" dirty="0"/>
                <a:t>ACE2</a:t>
              </a:r>
              <a:endParaRPr lang="ru-RU" sz="1400" dirty="0"/>
            </a:p>
          </p:txBody>
        </p:sp>
        <p:sp>
          <p:nvSpPr>
            <p:cNvPr id="50" name="TextBox 49">
              <a:extLst>
                <a:ext uri="{FF2B5EF4-FFF2-40B4-BE49-F238E27FC236}">
                  <a16:creationId xmlns:a16="http://schemas.microsoft.com/office/drawing/2014/main" id="{B6069F25-B1DD-4A5F-9D4B-F32F8A41AF79}"/>
                </a:ext>
              </a:extLst>
            </p:cNvPr>
            <p:cNvSpPr txBox="1"/>
            <p:nvPr/>
          </p:nvSpPr>
          <p:spPr>
            <a:xfrm>
              <a:off x="6680084" y="2952078"/>
              <a:ext cx="1081002" cy="307777"/>
            </a:xfrm>
            <a:prstGeom prst="rect">
              <a:avLst/>
            </a:prstGeom>
            <a:noFill/>
          </p:spPr>
          <p:txBody>
            <a:bodyPr wrap="none" rtlCol="0">
              <a:spAutoFit/>
            </a:bodyPr>
            <a:lstStyle/>
            <a:p>
              <a:r>
                <a:rPr lang="en-US" sz="1400" dirty="0"/>
                <a:t>COV°ACE2</a:t>
              </a:r>
              <a:endParaRPr lang="ru-RU" sz="1400" dirty="0"/>
            </a:p>
          </p:txBody>
        </p:sp>
        <p:grpSp>
          <p:nvGrpSpPr>
            <p:cNvPr id="51" name="Group 50">
              <a:extLst>
                <a:ext uri="{FF2B5EF4-FFF2-40B4-BE49-F238E27FC236}">
                  <a16:creationId xmlns:a16="http://schemas.microsoft.com/office/drawing/2014/main" id="{174B683F-73D9-4A95-B2C5-BF2387828725}"/>
                </a:ext>
              </a:extLst>
            </p:cNvPr>
            <p:cNvGrpSpPr/>
            <p:nvPr/>
          </p:nvGrpSpPr>
          <p:grpSpPr>
            <a:xfrm>
              <a:off x="6211663" y="2330230"/>
              <a:ext cx="809761" cy="911456"/>
              <a:chOff x="242663" y="2330230"/>
              <a:chExt cx="809761" cy="911456"/>
            </a:xfrm>
          </p:grpSpPr>
          <p:cxnSp>
            <p:nvCxnSpPr>
              <p:cNvPr id="52" name="Straight Arrow Connector 51">
                <a:extLst>
                  <a:ext uri="{FF2B5EF4-FFF2-40B4-BE49-F238E27FC236}">
                    <a16:creationId xmlns:a16="http://schemas.microsoft.com/office/drawing/2014/main" id="{6E096A26-3620-431D-B90F-FCE61DB226B7}"/>
                  </a:ext>
                </a:extLst>
              </p:cNvPr>
              <p:cNvCxnSpPr>
                <a:cxnSpLocks/>
              </p:cNvCxnSpPr>
              <p:nvPr/>
            </p:nvCxnSpPr>
            <p:spPr>
              <a:xfrm flipH="1" flipV="1">
                <a:off x="1038705" y="2330230"/>
                <a:ext cx="3527" cy="572325"/>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Arc 52">
                <a:extLst>
                  <a:ext uri="{FF2B5EF4-FFF2-40B4-BE49-F238E27FC236}">
                    <a16:creationId xmlns:a16="http://schemas.microsoft.com/office/drawing/2014/main" id="{CAD874C8-BA0D-40DC-99CB-A10314AB7CC7}"/>
                  </a:ext>
                </a:extLst>
              </p:cNvPr>
              <p:cNvSpPr/>
              <p:nvPr/>
            </p:nvSpPr>
            <p:spPr>
              <a:xfrm rot="20443880">
                <a:off x="242663" y="2378303"/>
                <a:ext cx="809761" cy="863383"/>
              </a:xfrm>
              <a:prstGeom prst="arc">
                <a:avLst>
                  <a:gd name="adj1" fmla="val 16864506"/>
                  <a:gd name="adj2" fmla="val 43747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
          <p:nvSpPr>
            <p:cNvPr id="54" name="TextBox 53">
              <a:extLst>
                <a:ext uri="{FF2B5EF4-FFF2-40B4-BE49-F238E27FC236}">
                  <a16:creationId xmlns:a16="http://schemas.microsoft.com/office/drawing/2014/main" id="{D06F6C99-681D-4180-A480-02B9967FF8C7}"/>
                </a:ext>
              </a:extLst>
            </p:cNvPr>
            <p:cNvSpPr txBox="1"/>
            <p:nvPr/>
          </p:nvSpPr>
          <p:spPr>
            <a:xfrm>
              <a:off x="6060624" y="2232121"/>
              <a:ext cx="567912" cy="307777"/>
            </a:xfrm>
            <a:prstGeom prst="rect">
              <a:avLst/>
            </a:prstGeom>
            <a:noFill/>
          </p:spPr>
          <p:txBody>
            <a:bodyPr wrap="none" rtlCol="0">
              <a:spAutoFit/>
            </a:bodyPr>
            <a:lstStyle/>
            <a:p>
              <a:r>
                <a:rPr lang="en-US" sz="1400" dirty="0"/>
                <a:t>COV</a:t>
              </a:r>
              <a:endParaRPr lang="ru-RU" sz="1400" dirty="0"/>
            </a:p>
          </p:txBody>
        </p:sp>
        <p:cxnSp>
          <p:nvCxnSpPr>
            <p:cNvPr id="56" name="Straight Arrow Connector 55">
              <a:extLst>
                <a:ext uri="{FF2B5EF4-FFF2-40B4-BE49-F238E27FC236}">
                  <a16:creationId xmlns:a16="http://schemas.microsoft.com/office/drawing/2014/main" id="{29D12D09-8C18-4450-8F43-EDB844EA2FD9}"/>
                </a:ext>
              </a:extLst>
            </p:cNvPr>
            <p:cNvCxnSpPr>
              <a:cxnSpLocks/>
            </p:cNvCxnSpPr>
            <p:nvPr/>
          </p:nvCxnSpPr>
          <p:spPr>
            <a:xfrm flipV="1">
              <a:off x="7009365" y="1633679"/>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E4F4D4EE-5C1F-42BC-9705-9A65A46896E4}"/>
                </a:ext>
              </a:extLst>
            </p:cNvPr>
            <p:cNvSpPr txBox="1"/>
            <p:nvPr/>
          </p:nvSpPr>
          <p:spPr>
            <a:xfrm>
              <a:off x="4486888" y="3848359"/>
              <a:ext cx="729815" cy="307777"/>
            </a:xfrm>
            <a:prstGeom prst="rect">
              <a:avLst/>
            </a:prstGeom>
            <a:noFill/>
          </p:spPr>
          <p:txBody>
            <a:bodyPr wrap="none" rtlCol="0">
              <a:spAutoFit/>
            </a:bodyPr>
            <a:lstStyle/>
            <a:p>
              <a:r>
                <a:rPr lang="en-US" sz="1400" dirty="0" err="1"/>
                <a:t>COV</a:t>
              </a:r>
              <a:r>
                <a:rPr lang="en-US" sz="1400" baseline="-25000" dirty="0" err="1"/>
                <a:t>ipc</a:t>
              </a:r>
              <a:endParaRPr lang="ru-RU" sz="1400" baseline="-25000" dirty="0"/>
            </a:p>
          </p:txBody>
        </p:sp>
        <p:cxnSp>
          <p:nvCxnSpPr>
            <p:cNvPr id="59" name="Straight Arrow Connector 58">
              <a:extLst>
                <a:ext uri="{FF2B5EF4-FFF2-40B4-BE49-F238E27FC236}">
                  <a16:creationId xmlns:a16="http://schemas.microsoft.com/office/drawing/2014/main" id="{8B244448-0388-4911-9AE2-EF3A9FAB2C9E}"/>
                </a:ext>
              </a:extLst>
            </p:cNvPr>
            <p:cNvCxnSpPr>
              <a:cxnSpLocks/>
            </p:cNvCxnSpPr>
            <p:nvPr/>
          </p:nvCxnSpPr>
          <p:spPr>
            <a:xfrm>
              <a:off x="4097439" y="3208021"/>
              <a:ext cx="561687" cy="6403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64EA7E02-47E0-496F-9FAF-2C09B63E6C70}"/>
                </a:ext>
              </a:extLst>
            </p:cNvPr>
            <p:cNvSpPr txBox="1"/>
            <p:nvPr/>
          </p:nvSpPr>
          <p:spPr>
            <a:xfrm>
              <a:off x="8064384" y="4799928"/>
              <a:ext cx="806759" cy="307777"/>
            </a:xfrm>
            <a:prstGeom prst="rect">
              <a:avLst/>
            </a:prstGeom>
            <a:noFill/>
          </p:spPr>
          <p:txBody>
            <a:bodyPr wrap="none" rtlCol="0">
              <a:spAutoFit/>
            </a:bodyPr>
            <a:lstStyle/>
            <a:p>
              <a:r>
                <a:rPr lang="en-US" sz="1400" dirty="0"/>
                <a:t>COV</a:t>
              </a:r>
              <a:r>
                <a:rPr lang="en-US" sz="1400" baseline="-25000" dirty="0"/>
                <a:t>RNA</a:t>
              </a:r>
              <a:endParaRPr lang="ru-RU" sz="1400" baseline="-25000" dirty="0"/>
            </a:p>
          </p:txBody>
        </p:sp>
        <p:cxnSp>
          <p:nvCxnSpPr>
            <p:cNvPr id="68" name="Straight Arrow Connector 67">
              <a:extLst>
                <a:ext uri="{FF2B5EF4-FFF2-40B4-BE49-F238E27FC236}">
                  <a16:creationId xmlns:a16="http://schemas.microsoft.com/office/drawing/2014/main" id="{9F791555-4946-4EF5-BDB9-379A85E20070}"/>
                </a:ext>
              </a:extLst>
            </p:cNvPr>
            <p:cNvCxnSpPr>
              <a:cxnSpLocks/>
            </p:cNvCxnSpPr>
            <p:nvPr/>
          </p:nvCxnSpPr>
          <p:spPr>
            <a:xfrm>
              <a:off x="7024789" y="3208021"/>
              <a:ext cx="561687" cy="6403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808AB35-CB6A-406C-A41D-56231D045489}"/>
                </a:ext>
              </a:extLst>
            </p:cNvPr>
            <p:cNvCxnSpPr>
              <a:cxnSpLocks/>
            </p:cNvCxnSpPr>
            <p:nvPr/>
          </p:nvCxnSpPr>
          <p:spPr>
            <a:xfrm>
              <a:off x="7673895" y="4177111"/>
              <a:ext cx="561687" cy="640338"/>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8829462-9844-4893-AC01-D03BE6AEB837}"/>
                </a:ext>
              </a:extLst>
            </p:cNvPr>
            <p:cNvCxnSpPr>
              <a:cxnSpLocks/>
            </p:cNvCxnSpPr>
            <p:nvPr/>
          </p:nvCxnSpPr>
          <p:spPr>
            <a:xfrm>
              <a:off x="7976092" y="4149103"/>
              <a:ext cx="561687" cy="64033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5BF4C39-EA46-411A-A0BA-57D3300A0417}"/>
                </a:ext>
              </a:extLst>
            </p:cNvPr>
            <p:cNvCxnSpPr>
              <a:cxnSpLocks/>
            </p:cNvCxnSpPr>
            <p:nvPr/>
          </p:nvCxnSpPr>
          <p:spPr>
            <a:xfrm flipH="1">
              <a:off x="6546693" y="4183461"/>
              <a:ext cx="1022140" cy="1120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F57F9893-EB3C-44BE-8440-2D69C0951C7E}"/>
                </a:ext>
              </a:extLst>
            </p:cNvPr>
            <p:cNvSpPr txBox="1"/>
            <p:nvPr/>
          </p:nvSpPr>
          <p:spPr>
            <a:xfrm>
              <a:off x="6064897" y="5281129"/>
              <a:ext cx="567912" cy="307777"/>
            </a:xfrm>
            <a:prstGeom prst="rect">
              <a:avLst/>
            </a:prstGeom>
            <a:noFill/>
          </p:spPr>
          <p:txBody>
            <a:bodyPr wrap="none" rtlCol="0">
              <a:spAutoFit/>
            </a:bodyPr>
            <a:lstStyle/>
            <a:p>
              <a:r>
                <a:rPr lang="en-US" sz="1400" dirty="0"/>
                <a:t>COV</a:t>
              </a:r>
              <a:endParaRPr lang="ru-RU" sz="1400" dirty="0"/>
            </a:p>
          </p:txBody>
        </p:sp>
        <p:sp>
          <p:nvSpPr>
            <p:cNvPr id="73" name="TextBox 72">
              <a:extLst>
                <a:ext uri="{FF2B5EF4-FFF2-40B4-BE49-F238E27FC236}">
                  <a16:creationId xmlns:a16="http://schemas.microsoft.com/office/drawing/2014/main" id="{B395C363-61A0-4A67-AB32-89C2E67FD08F}"/>
                </a:ext>
              </a:extLst>
            </p:cNvPr>
            <p:cNvSpPr txBox="1"/>
            <p:nvPr/>
          </p:nvSpPr>
          <p:spPr>
            <a:xfrm>
              <a:off x="7325338" y="3848359"/>
              <a:ext cx="729815" cy="307777"/>
            </a:xfrm>
            <a:prstGeom prst="rect">
              <a:avLst/>
            </a:prstGeom>
            <a:noFill/>
          </p:spPr>
          <p:txBody>
            <a:bodyPr wrap="none" rtlCol="0">
              <a:spAutoFit/>
            </a:bodyPr>
            <a:lstStyle/>
            <a:p>
              <a:r>
                <a:rPr lang="en-US" sz="1400" dirty="0" err="1"/>
                <a:t>COV</a:t>
              </a:r>
              <a:r>
                <a:rPr lang="en-US" sz="1400" baseline="-25000" dirty="0" err="1"/>
                <a:t>ipc</a:t>
              </a:r>
              <a:endParaRPr lang="ru-RU" sz="1400" baseline="-25000" dirty="0"/>
            </a:p>
          </p:txBody>
        </p:sp>
        <p:sp>
          <p:nvSpPr>
            <p:cNvPr id="75" name="Freeform: Shape 74">
              <a:extLst>
                <a:ext uri="{FF2B5EF4-FFF2-40B4-BE49-F238E27FC236}">
                  <a16:creationId xmlns:a16="http://schemas.microsoft.com/office/drawing/2014/main" id="{5B2B0AE5-C669-4596-A49A-B74C3D1B159E}"/>
                </a:ext>
              </a:extLst>
            </p:cNvPr>
            <p:cNvSpPr/>
            <p:nvPr/>
          </p:nvSpPr>
          <p:spPr>
            <a:xfrm>
              <a:off x="7746340" y="4749549"/>
              <a:ext cx="381000" cy="356313"/>
            </a:xfrm>
            <a:custGeom>
              <a:avLst/>
              <a:gdLst>
                <a:gd name="connsiteX0" fmla="*/ 381000 w 381000"/>
                <a:gd name="connsiteY0" fmla="*/ 95739 h 356313"/>
                <a:gd name="connsiteX1" fmla="*/ 285750 w 381000"/>
                <a:gd name="connsiteY1" fmla="*/ 25889 h 356313"/>
                <a:gd name="connsiteX2" fmla="*/ 171450 w 381000"/>
                <a:gd name="connsiteY2" fmla="*/ 489 h 356313"/>
                <a:gd name="connsiteX3" fmla="*/ 44450 w 381000"/>
                <a:gd name="connsiteY3" fmla="*/ 44939 h 356313"/>
                <a:gd name="connsiteX4" fmla="*/ 0 w 381000"/>
                <a:gd name="connsiteY4" fmla="*/ 152889 h 356313"/>
                <a:gd name="connsiteX5" fmla="*/ 44450 w 381000"/>
                <a:gd name="connsiteY5" fmla="*/ 311639 h 356313"/>
                <a:gd name="connsiteX6" fmla="*/ 203200 w 381000"/>
                <a:gd name="connsiteY6" fmla="*/ 356089 h 356313"/>
                <a:gd name="connsiteX7" fmla="*/ 336550 w 381000"/>
                <a:gd name="connsiteY7" fmla="*/ 298939 h 356313"/>
                <a:gd name="connsiteX8" fmla="*/ 374650 w 381000"/>
                <a:gd name="connsiteY8" fmla="*/ 254489 h 356313"/>
                <a:gd name="connsiteX9" fmla="*/ 374650 w 381000"/>
                <a:gd name="connsiteY9" fmla="*/ 254489 h 35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56313">
                  <a:moveTo>
                    <a:pt x="381000" y="95739"/>
                  </a:moveTo>
                  <a:cubicBezTo>
                    <a:pt x="350837" y="68751"/>
                    <a:pt x="320675" y="41764"/>
                    <a:pt x="285750" y="25889"/>
                  </a:cubicBezTo>
                  <a:cubicBezTo>
                    <a:pt x="250825" y="10014"/>
                    <a:pt x="211667" y="-2686"/>
                    <a:pt x="171450" y="489"/>
                  </a:cubicBezTo>
                  <a:cubicBezTo>
                    <a:pt x="131233" y="3664"/>
                    <a:pt x="73025" y="19539"/>
                    <a:pt x="44450" y="44939"/>
                  </a:cubicBezTo>
                  <a:cubicBezTo>
                    <a:pt x="15875" y="70339"/>
                    <a:pt x="0" y="108439"/>
                    <a:pt x="0" y="152889"/>
                  </a:cubicBezTo>
                  <a:cubicBezTo>
                    <a:pt x="0" y="197339"/>
                    <a:pt x="10583" y="277772"/>
                    <a:pt x="44450" y="311639"/>
                  </a:cubicBezTo>
                  <a:cubicBezTo>
                    <a:pt x="78317" y="345506"/>
                    <a:pt x="154517" y="358206"/>
                    <a:pt x="203200" y="356089"/>
                  </a:cubicBezTo>
                  <a:cubicBezTo>
                    <a:pt x="251883" y="353972"/>
                    <a:pt x="307975" y="315872"/>
                    <a:pt x="336550" y="298939"/>
                  </a:cubicBezTo>
                  <a:cubicBezTo>
                    <a:pt x="365125" y="282006"/>
                    <a:pt x="374650" y="254489"/>
                    <a:pt x="374650" y="254489"/>
                  </a:cubicBezTo>
                  <a:lnTo>
                    <a:pt x="374650" y="254489"/>
                  </a:ln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6" name="TextBox 75">
              <a:extLst>
                <a:ext uri="{FF2B5EF4-FFF2-40B4-BE49-F238E27FC236}">
                  <a16:creationId xmlns:a16="http://schemas.microsoft.com/office/drawing/2014/main" id="{FFB53A45-E799-4C7E-B273-140971CDE52D}"/>
                </a:ext>
              </a:extLst>
            </p:cNvPr>
            <p:cNvSpPr txBox="1"/>
            <p:nvPr/>
          </p:nvSpPr>
          <p:spPr>
            <a:xfrm>
              <a:off x="1063509" y="1695705"/>
              <a:ext cx="542900"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shedding</a:t>
              </a:r>
              <a:endParaRPr lang="ru-RU" sz="900" b="1" dirty="0"/>
            </a:p>
          </p:txBody>
        </p:sp>
        <p:sp>
          <p:nvSpPr>
            <p:cNvPr id="79" name="TextBox 78">
              <a:extLst>
                <a:ext uri="{FF2B5EF4-FFF2-40B4-BE49-F238E27FC236}">
                  <a16:creationId xmlns:a16="http://schemas.microsoft.com/office/drawing/2014/main" id="{9DCD877A-139C-4BFB-BDBC-19BF4C747A81}"/>
                </a:ext>
              </a:extLst>
            </p:cNvPr>
            <p:cNvSpPr txBox="1"/>
            <p:nvPr/>
          </p:nvSpPr>
          <p:spPr>
            <a:xfrm>
              <a:off x="1063509" y="2654913"/>
              <a:ext cx="453132"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binding</a:t>
              </a:r>
              <a:endParaRPr lang="ru-RU" sz="900" b="1" dirty="0"/>
            </a:p>
          </p:txBody>
        </p:sp>
        <p:sp>
          <p:nvSpPr>
            <p:cNvPr id="80" name="TextBox 79">
              <a:extLst>
                <a:ext uri="{FF2B5EF4-FFF2-40B4-BE49-F238E27FC236}">
                  <a16:creationId xmlns:a16="http://schemas.microsoft.com/office/drawing/2014/main" id="{490F3BB8-59EE-48A7-9AB8-01A3CD1664C5}"/>
                </a:ext>
              </a:extLst>
            </p:cNvPr>
            <p:cNvSpPr txBox="1"/>
            <p:nvPr/>
          </p:nvSpPr>
          <p:spPr>
            <a:xfrm>
              <a:off x="1391412" y="2447269"/>
              <a:ext cx="541298"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synthesis</a:t>
              </a:r>
              <a:endParaRPr lang="ru-RU" sz="900" b="1" dirty="0"/>
            </a:p>
          </p:txBody>
        </p:sp>
        <p:sp>
          <p:nvSpPr>
            <p:cNvPr id="81" name="TextBox 80">
              <a:extLst>
                <a:ext uri="{FF2B5EF4-FFF2-40B4-BE49-F238E27FC236}">
                  <a16:creationId xmlns:a16="http://schemas.microsoft.com/office/drawing/2014/main" id="{7851D792-91B2-4EE2-81EE-27CCFC0877CB}"/>
                </a:ext>
              </a:extLst>
            </p:cNvPr>
            <p:cNvSpPr txBox="1"/>
            <p:nvPr/>
          </p:nvSpPr>
          <p:spPr>
            <a:xfrm>
              <a:off x="4086109" y="1702055"/>
              <a:ext cx="542900"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shedding</a:t>
              </a:r>
              <a:endParaRPr lang="ru-RU" sz="900" b="1" dirty="0"/>
            </a:p>
          </p:txBody>
        </p:sp>
        <p:sp>
          <p:nvSpPr>
            <p:cNvPr id="84" name="TextBox 83">
              <a:extLst>
                <a:ext uri="{FF2B5EF4-FFF2-40B4-BE49-F238E27FC236}">
                  <a16:creationId xmlns:a16="http://schemas.microsoft.com/office/drawing/2014/main" id="{14B7900B-B299-493C-BB8A-32CA6BF64BB9}"/>
                </a:ext>
              </a:extLst>
            </p:cNvPr>
            <p:cNvSpPr txBox="1"/>
            <p:nvPr/>
          </p:nvSpPr>
          <p:spPr>
            <a:xfrm>
              <a:off x="4355204" y="3315792"/>
              <a:ext cx="324892"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entry</a:t>
              </a:r>
              <a:endParaRPr lang="ru-RU" sz="900" b="1" dirty="0"/>
            </a:p>
          </p:txBody>
        </p:sp>
        <p:sp>
          <p:nvSpPr>
            <p:cNvPr id="85" name="TextBox 84">
              <a:extLst>
                <a:ext uri="{FF2B5EF4-FFF2-40B4-BE49-F238E27FC236}">
                  <a16:creationId xmlns:a16="http://schemas.microsoft.com/office/drawing/2014/main" id="{60058C76-8C2C-4202-8A76-730D7B14AE46}"/>
                </a:ext>
              </a:extLst>
            </p:cNvPr>
            <p:cNvSpPr txBox="1"/>
            <p:nvPr/>
          </p:nvSpPr>
          <p:spPr>
            <a:xfrm>
              <a:off x="7038859" y="1702055"/>
              <a:ext cx="542900"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shedding</a:t>
              </a:r>
              <a:endParaRPr lang="ru-RU" sz="900" b="1" dirty="0"/>
            </a:p>
          </p:txBody>
        </p:sp>
        <p:sp>
          <p:nvSpPr>
            <p:cNvPr id="88" name="TextBox 87">
              <a:extLst>
                <a:ext uri="{FF2B5EF4-FFF2-40B4-BE49-F238E27FC236}">
                  <a16:creationId xmlns:a16="http://schemas.microsoft.com/office/drawing/2014/main" id="{6B94A615-36CE-42B7-B7DA-882586480973}"/>
                </a:ext>
              </a:extLst>
            </p:cNvPr>
            <p:cNvSpPr txBox="1"/>
            <p:nvPr/>
          </p:nvSpPr>
          <p:spPr>
            <a:xfrm>
              <a:off x="7307954" y="3315792"/>
              <a:ext cx="324892"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entry</a:t>
              </a:r>
              <a:endParaRPr lang="ru-RU" sz="900" b="1" dirty="0"/>
            </a:p>
          </p:txBody>
        </p:sp>
        <p:sp>
          <p:nvSpPr>
            <p:cNvPr id="89" name="TextBox 88">
              <a:extLst>
                <a:ext uri="{FF2B5EF4-FFF2-40B4-BE49-F238E27FC236}">
                  <a16:creationId xmlns:a16="http://schemas.microsoft.com/office/drawing/2014/main" id="{04477DD3-1CAE-4DFB-A9F6-F24A0A8478C2}"/>
                </a:ext>
              </a:extLst>
            </p:cNvPr>
            <p:cNvSpPr txBox="1"/>
            <p:nvPr/>
          </p:nvSpPr>
          <p:spPr>
            <a:xfrm>
              <a:off x="8228470" y="4214904"/>
              <a:ext cx="595800"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uncoating</a:t>
              </a:r>
              <a:endParaRPr lang="ru-RU" sz="900" b="1" dirty="0"/>
            </a:p>
          </p:txBody>
        </p:sp>
        <p:sp>
          <p:nvSpPr>
            <p:cNvPr id="90" name="TextBox 89">
              <a:extLst>
                <a:ext uri="{FF2B5EF4-FFF2-40B4-BE49-F238E27FC236}">
                  <a16:creationId xmlns:a16="http://schemas.microsoft.com/office/drawing/2014/main" id="{E8698E9A-550D-4815-BBC1-847F60134BC2}"/>
                </a:ext>
              </a:extLst>
            </p:cNvPr>
            <p:cNvSpPr txBox="1"/>
            <p:nvPr/>
          </p:nvSpPr>
          <p:spPr>
            <a:xfrm>
              <a:off x="7320420" y="4545104"/>
              <a:ext cx="656714"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assembling</a:t>
              </a:r>
              <a:endParaRPr lang="ru-RU" sz="900" b="1" dirty="0"/>
            </a:p>
          </p:txBody>
        </p:sp>
        <p:sp>
          <p:nvSpPr>
            <p:cNvPr id="91" name="TextBox 90">
              <a:extLst>
                <a:ext uri="{FF2B5EF4-FFF2-40B4-BE49-F238E27FC236}">
                  <a16:creationId xmlns:a16="http://schemas.microsoft.com/office/drawing/2014/main" id="{8D7DA6E7-9DC5-46B9-84CA-3D8D79CD73B2}"/>
                </a:ext>
              </a:extLst>
            </p:cNvPr>
            <p:cNvSpPr txBox="1"/>
            <p:nvPr/>
          </p:nvSpPr>
          <p:spPr>
            <a:xfrm>
              <a:off x="7650452" y="5116328"/>
              <a:ext cx="627860"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replication</a:t>
              </a:r>
              <a:endParaRPr lang="ru-RU" sz="900" b="1" dirty="0"/>
            </a:p>
          </p:txBody>
        </p:sp>
        <p:sp>
          <p:nvSpPr>
            <p:cNvPr id="92" name="TextBox 91">
              <a:extLst>
                <a:ext uri="{FF2B5EF4-FFF2-40B4-BE49-F238E27FC236}">
                  <a16:creationId xmlns:a16="http://schemas.microsoft.com/office/drawing/2014/main" id="{05BE2B69-F71A-4197-9020-90DDACC71C34}"/>
                </a:ext>
              </a:extLst>
            </p:cNvPr>
            <p:cNvSpPr txBox="1"/>
            <p:nvPr/>
          </p:nvSpPr>
          <p:spPr>
            <a:xfrm>
              <a:off x="7091694" y="4753102"/>
              <a:ext cx="430690"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release</a:t>
              </a:r>
              <a:endParaRPr lang="ru-RU" sz="900" b="1" dirty="0"/>
            </a:p>
          </p:txBody>
        </p:sp>
        <p:cxnSp>
          <p:nvCxnSpPr>
            <p:cNvPr id="62" name="Straight Arrow Connector 61">
              <a:extLst>
                <a:ext uri="{FF2B5EF4-FFF2-40B4-BE49-F238E27FC236}">
                  <a16:creationId xmlns:a16="http://schemas.microsoft.com/office/drawing/2014/main" id="{A762FE40-2F40-47F6-86AB-6DD7977DA4A7}"/>
                </a:ext>
              </a:extLst>
            </p:cNvPr>
            <p:cNvCxnSpPr>
              <a:cxnSpLocks/>
            </p:cNvCxnSpPr>
            <p:nvPr/>
          </p:nvCxnSpPr>
          <p:spPr>
            <a:xfrm>
              <a:off x="6358752" y="5538206"/>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7971BB73-D5D5-4BDA-B52C-AA868A21447A}"/>
                </a:ext>
              </a:extLst>
            </p:cNvPr>
            <p:cNvSpPr txBox="1"/>
            <p:nvPr/>
          </p:nvSpPr>
          <p:spPr>
            <a:xfrm>
              <a:off x="6388246" y="5606582"/>
              <a:ext cx="703201"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degradation</a:t>
              </a:r>
              <a:endParaRPr lang="ru-RU" sz="900" b="1" dirty="0"/>
            </a:p>
          </p:txBody>
        </p:sp>
        <p:sp>
          <p:nvSpPr>
            <p:cNvPr id="6" name="TextBox 5">
              <a:extLst>
                <a:ext uri="{FF2B5EF4-FFF2-40B4-BE49-F238E27FC236}">
                  <a16:creationId xmlns:a16="http://schemas.microsoft.com/office/drawing/2014/main" id="{FC2EBBDF-EDEE-4ADB-8B7D-43F74A0CD083}"/>
                </a:ext>
              </a:extLst>
            </p:cNvPr>
            <p:cNvSpPr txBox="1"/>
            <p:nvPr/>
          </p:nvSpPr>
          <p:spPr>
            <a:xfrm>
              <a:off x="1248900" y="4963518"/>
              <a:ext cx="389850" cy="276999"/>
            </a:xfrm>
            <a:prstGeom prst="rect">
              <a:avLst/>
            </a:prstGeom>
            <a:solidFill>
              <a:schemeClr val="accent4">
                <a:lumMod val="40000"/>
                <a:lumOff val="60000"/>
              </a:schemeClr>
            </a:solidFill>
          </p:spPr>
          <p:txBody>
            <a:bodyPr wrap="none" rtlCol="0">
              <a:spAutoFit/>
            </a:bodyPr>
            <a:lstStyle/>
            <a:p>
              <a:r>
                <a:rPr lang="en-US" sz="1200" dirty="0">
                  <a:solidFill>
                    <a:srgbClr val="0000FF"/>
                  </a:solidFill>
                  <a:latin typeface="+mj-lt"/>
                </a:rPr>
                <a:t>PC</a:t>
              </a:r>
              <a:endParaRPr lang="ru-RU" sz="1200" dirty="0">
                <a:solidFill>
                  <a:srgbClr val="0000FF"/>
                </a:solidFill>
                <a:latin typeface="+mj-lt"/>
              </a:endParaRPr>
            </a:p>
          </p:txBody>
        </p:sp>
        <p:sp>
          <p:nvSpPr>
            <p:cNvPr id="65" name="TextBox 64">
              <a:extLst>
                <a:ext uri="{FF2B5EF4-FFF2-40B4-BE49-F238E27FC236}">
                  <a16:creationId xmlns:a16="http://schemas.microsoft.com/office/drawing/2014/main" id="{674C91FD-82DD-42C3-8595-0BC662F83EC3}"/>
                </a:ext>
              </a:extLst>
            </p:cNvPr>
            <p:cNvSpPr txBox="1"/>
            <p:nvPr/>
          </p:nvSpPr>
          <p:spPr>
            <a:xfrm>
              <a:off x="4340438" y="4975955"/>
              <a:ext cx="429156" cy="276999"/>
            </a:xfrm>
            <a:prstGeom prst="rect">
              <a:avLst/>
            </a:prstGeom>
            <a:solidFill>
              <a:schemeClr val="accent4">
                <a:lumMod val="40000"/>
                <a:lumOff val="60000"/>
              </a:schemeClr>
            </a:solidFill>
          </p:spPr>
          <p:txBody>
            <a:bodyPr wrap="none" rtlCol="0">
              <a:spAutoFit/>
            </a:bodyPr>
            <a:lstStyle/>
            <a:p>
              <a:r>
                <a:rPr lang="en-US" sz="1200" dirty="0" err="1">
                  <a:solidFill>
                    <a:srgbClr val="0000FF"/>
                  </a:solidFill>
                  <a:latin typeface="+mj-lt"/>
                </a:rPr>
                <a:t>iPC</a:t>
              </a:r>
              <a:endParaRPr lang="ru-RU" sz="1200" dirty="0">
                <a:solidFill>
                  <a:srgbClr val="0000FF"/>
                </a:solidFill>
                <a:latin typeface="+mj-lt"/>
              </a:endParaRPr>
            </a:p>
          </p:txBody>
        </p:sp>
        <p:sp>
          <p:nvSpPr>
            <p:cNvPr id="66" name="TextBox 65">
              <a:extLst>
                <a:ext uri="{FF2B5EF4-FFF2-40B4-BE49-F238E27FC236}">
                  <a16:creationId xmlns:a16="http://schemas.microsoft.com/office/drawing/2014/main" id="{F7123B67-CE33-4E45-9035-7F15EBDA26E3}"/>
                </a:ext>
              </a:extLst>
            </p:cNvPr>
            <p:cNvSpPr txBox="1"/>
            <p:nvPr/>
          </p:nvSpPr>
          <p:spPr>
            <a:xfrm>
              <a:off x="7096081" y="4979059"/>
              <a:ext cx="472437" cy="276999"/>
            </a:xfrm>
            <a:prstGeom prst="rect">
              <a:avLst/>
            </a:prstGeom>
            <a:solidFill>
              <a:schemeClr val="accent4">
                <a:lumMod val="40000"/>
                <a:lumOff val="60000"/>
              </a:schemeClr>
            </a:solidFill>
          </p:spPr>
          <p:txBody>
            <a:bodyPr wrap="none" rtlCol="0">
              <a:spAutoFit/>
            </a:bodyPr>
            <a:lstStyle/>
            <a:p>
              <a:r>
                <a:rPr lang="en-US" sz="1200" dirty="0" err="1">
                  <a:solidFill>
                    <a:srgbClr val="0000FF"/>
                  </a:solidFill>
                  <a:latin typeface="+mj-lt"/>
                </a:rPr>
                <a:t>vPC</a:t>
              </a:r>
              <a:endParaRPr lang="ru-RU" sz="1200" dirty="0">
                <a:solidFill>
                  <a:srgbClr val="0000FF"/>
                </a:solidFill>
                <a:latin typeface="+mj-lt"/>
              </a:endParaRPr>
            </a:p>
          </p:txBody>
        </p:sp>
        <p:sp>
          <p:nvSpPr>
            <p:cNvPr id="74" name="TextBox 73">
              <a:extLst>
                <a:ext uri="{FF2B5EF4-FFF2-40B4-BE49-F238E27FC236}">
                  <a16:creationId xmlns:a16="http://schemas.microsoft.com/office/drawing/2014/main" id="{C276E7CB-95D3-4C4F-84F0-4E8F2164EC9B}"/>
                </a:ext>
              </a:extLst>
            </p:cNvPr>
            <p:cNvSpPr txBox="1"/>
            <p:nvPr/>
          </p:nvSpPr>
          <p:spPr>
            <a:xfrm>
              <a:off x="291191" y="3368910"/>
              <a:ext cx="339320"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influx</a:t>
              </a:r>
              <a:endParaRPr lang="ru-RU" sz="900" b="1" dirty="0">
                <a:solidFill>
                  <a:srgbClr val="0000FF"/>
                </a:solidFill>
              </a:endParaRPr>
            </a:p>
          </p:txBody>
        </p:sp>
        <p:sp>
          <p:nvSpPr>
            <p:cNvPr id="77" name="TextBox 76">
              <a:extLst>
                <a:ext uri="{FF2B5EF4-FFF2-40B4-BE49-F238E27FC236}">
                  <a16:creationId xmlns:a16="http://schemas.microsoft.com/office/drawing/2014/main" id="{F2FF0072-9CE4-4BF3-9277-B12B05D95466}"/>
                </a:ext>
              </a:extLst>
            </p:cNvPr>
            <p:cNvSpPr txBox="1"/>
            <p:nvPr/>
          </p:nvSpPr>
          <p:spPr>
            <a:xfrm>
              <a:off x="3124448" y="3370097"/>
              <a:ext cx="55732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transition</a:t>
              </a:r>
              <a:endParaRPr lang="ru-RU" sz="900" b="1" dirty="0">
                <a:solidFill>
                  <a:srgbClr val="0000FF"/>
                </a:solidFill>
              </a:endParaRPr>
            </a:p>
          </p:txBody>
        </p:sp>
        <p:sp>
          <p:nvSpPr>
            <p:cNvPr id="78" name="TextBox 77">
              <a:extLst>
                <a:ext uri="{FF2B5EF4-FFF2-40B4-BE49-F238E27FC236}">
                  <a16:creationId xmlns:a16="http://schemas.microsoft.com/office/drawing/2014/main" id="{7BB1E2A5-F186-4EAC-9ACC-DAE6ED4B49D0}"/>
                </a:ext>
              </a:extLst>
            </p:cNvPr>
            <p:cNvSpPr txBox="1"/>
            <p:nvPr/>
          </p:nvSpPr>
          <p:spPr>
            <a:xfrm>
              <a:off x="6109814" y="3374969"/>
              <a:ext cx="55732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transition</a:t>
              </a:r>
              <a:endParaRPr lang="ru-RU" sz="900" b="1" dirty="0">
                <a:solidFill>
                  <a:srgbClr val="0000FF"/>
                </a:solidFill>
              </a:endParaRPr>
            </a:p>
          </p:txBody>
        </p:sp>
        <p:sp>
          <p:nvSpPr>
            <p:cNvPr id="93" name="TextBox 92">
              <a:extLst>
                <a:ext uri="{FF2B5EF4-FFF2-40B4-BE49-F238E27FC236}">
                  <a16:creationId xmlns:a16="http://schemas.microsoft.com/office/drawing/2014/main" id="{051BEC52-3917-4B8F-BDE0-4C02693E7ED9}"/>
                </a:ext>
              </a:extLst>
            </p:cNvPr>
            <p:cNvSpPr txBox="1"/>
            <p:nvPr/>
          </p:nvSpPr>
          <p:spPr>
            <a:xfrm>
              <a:off x="1856126" y="5421457"/>
              <a:ext cx="34893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death</a:t>
              </a:r>
              <a:endParaRPr lang="ru-RU" sz="900" b="1" dirty="0">
                <a:solidFill>
                  <a:srgbClr val="0000FF"/>
                </a:solidFill>
              </a:endParaRPr>
            </a:p>
          </p:txBody>
        </p:sp>
        <p:sp>
          <p:nvSpPr>
            <p:cNvPr id="94" name="TextBox 93">
              <a:extLst>
                <a:ext uri="{FF2B5EF4-FFF2-40B4-BE49-F238E27FC236}">
                  <a16:creationId xmlns:a16="http://schemas.microsoft.com/office/drawing/2014/main" id="{93C12B76-A6A3-405F-9F5F-4D650921AFC6}"/>
                </a:ext>
              </a:extLst>
            </p:cNvPr>
            <p:cNvSpPr txBox="1"/>
            <p:nvPr/>
          </p:nvSpPr>
          <p:spPr>
            <a:xfrm>
              <a:off x="4984461" y="5421457"/>
              <a:ext cx="34893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death</a:t>
              </a:r>
              <a:endParaRPr lang="ru-RU" sz="900" b="1" dirty="0">
                <a:solidFill>
                  <a:srgbClr val="0000FF"/>
                </a:solidFill>
              </a:endParaRPr>
            </a:p>
          </p:txBody>
        </p:sp>
        <p:sp>
          <p:nvSpPr>
            <p:cNvPr id="95" name="TextBox 94">
              <a:extLst>
                <a:ext uri="{FF2B5EF4-FFF2-40B4-BE49-F238E27FC236}">
                  <a16:creationId xmlns:a16="http://schemas.microsoft.com/office/drawing/2014/main" id="{496DCE72-1D43-4850-B9A4-0410564243B4}"/>
                </a:ext>
              </a:extLst>
            </p:cNvPr>
            <p:cNvSpPr txBox="1"/>
            <p:nvPr/>
          </p:nvSpPr>
          <p:spPr>
            <a:xfrm>
              <a:off x="7922009" y="5421897"/>
              <a:ext cx="34893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death</a:t>
              </a:r>
              <a:endParaRPr lang="ru-RU" sz="900" b="1" dirty="0">
                <a:solidFill>
                  <a:srgbClr val="0000FF"/>
                </a:solidFill>
              </a:endParaRPr>
            </a:p>
          </p:txBody>
        </p:sp>
        <p:cxnSp>
          <p:nvCxnSpPr>
            <p:cNvPr id="96" name="Straight Arrow Connector 95">
              <a:extLst>
                <a:ext uri="{FF2B5EF4-FFF2-40B4-BE49-F238E27FC236}">
                  <a16:creationId xmlns:a16="http://schemas.microsoft.com/office/drawing/2014/main" id="{24BC3DEE-8F26-46E8-9D55-5878F76CCF28}"/>
                </a:ext>
              </a:extLst>
            </p:cNvPr>
            <p:cNvCxnSpPr>
              <a:cxnSpLocks/>
            </p:cNvCxnSpPr>
            <p:nvPr/>
          </p:nvCxnSpPr>
          <p:spPr>
            <a:xfrm flipH="1" flipV="1">
              <a:off x="4335997" y="2197830"/>
              <a:ext cx="296648" cy="193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04CC265E-E4B6-41A6-B4CA-94AA64CDF9C6}"/>
                </a:ext>
              </a:extLst>
            </p:cNvPr>
            <p:cNvSpPr txBox="1"/>
            <p:nvPr/>
          </p:nvSpPr>
          <p:spPr>
            <a:xfrm>
              <a:off x="4089745" y="2639361"/>
              <a:ext cx="453132"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binding</a:t>
              </a:r>
              <a:endParaRPr lang="ru-RU" sz="900" b="1" dirty="0"/>
            </a:p>
          </p:txBody>
        </p:sp>
        <p:sp>
          <p:nvSpPr>
            <p:cNvPr id="98" name="TextBox 97">
              <a:extLst>
                <a:ext uri="{FF2B5EF4-FFF2-40B4-BE49-F238E27FC236}">
                  <a16:creationId xmlns:a16="http://schemas.microsoft.com/office/drawing/2014/main" id="{342CB1E1-5F91-42C5-BEF8-4261ADF55527}"/>
                </a:ext>
              </a:extLst>
            </p:cNvPr>
            <p:cNvSpPr txBox="1"/>
            <p:nvPr/>
          </p:nvSpPr>
          <p:spPr>
            <a:xfrm>
              <a:off x="4417648" y="2431717"/>
              <a:ext cx="541298"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synthesis</a:t>
              </a:r>
              <a:endParaRPr lang="ru-RU" sz="900" b="1" dirty="0"/>
            </a:p>
          </p:txBody>
        </p:sp>
        <p:cxnSp>
          <p:nvCxnSpPr>
            <p:cNvPr id="99" name="Straight Arrow Connector 98">
              <a:extLst>
                <a:ext uri="{FF2B5EF4-FFF2-40B4-BE49-F238E27FC236}">
                  <a16:creationId xmlns:a16="http://schemas.microsoft.com/office/drawing/2014/main" id="{CEF64BF8-1472-4A20-983A-E91FB5778EE0}"/>
                </a:ext>
              </a:extLst>
            </p:cNvPr>
            <p:cNvCxnSpPr>
              <a:cxnSpLocks/>
            </p:cNvCxnSpPr>
            <p:nvPr/>
          </p:nvCxnSpPr>
          <p:spPr>
            <a:xfrm flipH="1" flipV="1">
              <a:off x="7278251" y="2200939"/>
              <a:ext cx="296648" cy="193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F22069CA-7204-4E7C-A82B-4D17A73024B7}"/>
                </a:ext>
              </a:extLst>
            </p:cNvPr>
            <p:cNvSpPr txBox="1"/>
            <p:nvPr/>
          </p:nvSpPr>
          <p:spPr>
            <a:xfrm>
              <a:off x="7031999" y="2642470"/>
              <a:ext cx="453132"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binding</a:t>
              </a:r>
              <a:endParaRPr lang="ru-RU" sz="900" b="1" dirty="0"/>
            </a:p>
          </p:txBody>
        </p:sp>
        <p:sp>
          <p:nvSpPr>
            <p:cNvPr id="101" name="TextBox 100">
              <a:extLst>
                <a:ext uri="{FF2B5EF4-FFF2-40B4-BE49-F238E27FC236}">
                  <a16:creationId xmlns:a16="http://schemas.microsoft.com/office/drawing/2014/main" id="{3CB78F34-E8A9-48C3-99F9-4517E700353F}"/>
                </a:ext>
              </a:extLst>
            </p:cNvPr>
            <p:cNvSpPr txBox="1"/>
            <p:nvPr/>
          </p:nvSpPr>
          <p:spPr>
            <a:xfrm>
              <a:off x="7359902" y="2434826"/>
              <a:ext cx="541298"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synthesis</a:t>
              </a:r>
              <a:endParaRPr lang="ru-RU" sz="900" b="1" dirty="0"/>
            </a:p>
          </p:txBody>
        </p:sp>
        <p:cxnSp>
          <p:nvCxnSpPr>
            <p:cNvPr id="13" name="Straight Arrow Connector 12">
              <a:extLst>
                <a:ext uri="{FF2B5EF4-FFF2-40B4-BE49-F238E27FC236}">
                  <a16:creationId xmlns:a16="http://schemas.microsoft.com/office/drawing/2014/main" id="{9DA47CCC-81EB-41A3-B4F4-27B6E82122E4}"/>
                </a:ext>
              </a:extLst>
            </p:cNvPr>
            <p:cNvCxnSpPr>
              <a:cxnSpLocks/>
            </p:cNvCxnSpPr>
            <p:nvPr/>
          </p:nvCxnSpPr>
          <p:spPr>
            <a:xfrm>
              <a:off x="1356416" y="2146866"/>
              <a:ext cx="2457188" cy="0"/>
            </a:xfrm>
            <a:prstGeom prst="straightConnector1">
              <a:avLst/>
            </a:prstGeom>
            <a:ln w="571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1078F9B-44F8-409F-A7E0-08D01E8E86C0}"/>
                </a:ext>
              </a:extLst>
            </p:cNvPr>
            <p:cNvCxnSpPr>
              <a:cxnSpLocks/>
            </p:cNvCxnSpPr>
            <p:nvPr/>
          </p:nvCxnSpPr>
          <p:spPr>
            <a:xfrm flipV="1">
              <a:off x="1818802" y="3083044"/>
              <a:ext cx="1951253" cy="8999"/>
            </a:xfrm>
            <a:prstGeom prst="straightConnector1">
              <a:avLst/>
            </a:prstGeom>
            <a:ln w="571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30F66BA-5A8F-4F7D-9304-F49B62F4B37D}"/>
                </a:ext>
              </a:extLst>
            </p:cNvPr>
            <p:cNvCxnSpPr>
              <a:cxnSpLocks/>
            </p:cNvCxnSpPr>
            <p:nvPr/>
          </p:nvCxnSpPr>
          <p:spPr>
            <a:xfrm>
              <a:off x="4345950" y="2149495"/>
              <a:ext cx="2457188" cy="0"/>
            </a:xfrm>
            <a:prstGeom prst="straightConnector1">
              <a:avLst/>
            </a:prstGeom>
            <a:ln w="571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E36D4EB8-8AC8-4079-ADF3-0C2AC78CACD4}"/>
                </a:ext>
              </a:extLst>
            </p:cNvPr>
            <p:cNvCxnSpPr>
              <a:cxnSpLocks/>
            </p:cNvCxnSpPr>
            <p:nvPr/>
          </p:nvCxnSpPr>
          <p:spPr>
            <a:xfrm flipV="1">
              <a:off x="4808336" y="3085673"/>
              <a:ext cx="1951253" cy="8999"/>
            </a:xfrm>
            <a:prstGeom prst="straightConnector1">
              <a:avLst/>
            </a:prstGeom>
            <a:ln w="571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5DD3912E-C044-493E-9C9B-DC4EB7B8F94F}"/>
                </a:ext>
              </a:extLst>
            </p:cNvPr>
            <p:cNvCxnSpPr>
              <a:cxnSpLocks/>
            </p:cNvCxnSpPr>
            <p:nvPr/>
          </p:nvCxnSpPr>
          <p:spPr>
            <a:xfrm>
              <a:off x="5036409" y="3969662"/>
              <a:ext cx="2323493" cy="0"/>
            </a:xfrm>
            <a:prstGeom prst="straightConnector1">
              <a:avLst/>
            </a:prstGeom>
            <a:ln w="571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56FB43F1-D9DA-41EB-8116-FCA56E5052BB}"/>
                </a:ext>
              </a:extLst>
            </p:cNvPr>
            <p:cNvSpPr txBox="1"/>
            <p:nvPr/>
          </p:nvSpPr>
          <p:spPr>
            <a:xfrm>
              <a:off x="1786089" y="2202814"/>
              <a:ext cx="1111967"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transition with cells</a:t>
              </a:r>
              <a:endParaRPr lang="ru-RU" sz="900" b="1" dirty="0"/>
            </a:p>
          </p:txBody>
        </p:sp>
        <p:sp>
          <p:nvSpPr>
            <p:cNvPr id="104" name="TextBox 103">
              <a:extLst>
                <a:ext uri="{FF2B5EF4-FFF2-40B4-BE49-F238E27FC236}">
                  <a16:creationId xmlns:a16="http://schemas.microsoft.com/office/drawing/2014/main" id="{DC3BED7D-43CB-4917-911C-E191DDCE799A}"/>
                </a:ext>
              </a:extLst>
            </p:cNvPr>
            <p:cNvSpPr txBox="1"/>
            <p:nvPr/>
          </p:nvSpPr>
          <p:spPr>
            <a:xfrm>
              <a:off x="1770536" y="3148319"/>
              <a:ext cx="1111967"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transition with cells</a:t>
              </a:r>
              <a:endParaRPr lang="ru-RU" sz="900" b="1" dirty="0"/>
            </a:p>
          </p:txBody>
        </p:sp>
        <p:sp>
          <p:nvSpPr>
            <p:cNvPr id="105" name="TextBox 104">
              <a:extLst>
                <a:ext uri="{FF2B5EF4-FFF2-40B4-BE49-F238E27FC236}">
                  <a16:creationId xmlns:a16="http://schemas.microsoft.com/office/drawing/2014/main" id="{431B8D56-68B0-4958-9D37-F8F3D5795431}"/>
                </a:ext>
              </a:extLst>
            </p:cNvPr>
            <p:cNvSpPr txBox="1"/>
            <p:nvPr/>
          </p:nvSpPr>
          <p:spPr>
            <a:xfrm>
              <a:off x="4812328" y="2205923"/>
              <a:ext cx="1111967"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transition with cells</a:t>
              </a:r>
              <a:endParaRPr lang="ru-RU" sz="900" b="1" dirty="0"/>
            </a:p>
          </p:txBody>
        </p:sp>
        <p:sp>
          <p:nvSpPr>
            <p:cNvPr id="106" name="TextBox 105">
              <a:extLst>
                <a:ext uri="{FF2B5EF4-FFF2-40B4-BE49-F238E27FC236}">
                  <a16:creationId xmlns:a16="http://schemas.microsoft.com/office/drawing/2014/main" id="{461508CE-6748-4DA2-9A4C-22D4A01C4110}"/>
                </a:ext>
              </a:extLst>
            </p:cNvPr>
            <p:cNvSpPr txBox="1"/>
            <p:nvPr/>
          </p:nvSpPr>
          <p:spPr>
            <a:xfrm>
              <a:off x="4796775" y="3151428"/>
              <a:ext cx="1111967"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transition with cells</a:t>
              </a:r>
              <a:endParaRPr lang="ru-RU" sz="900" b="1" dirty="0"/>
            </a:p>
          </p:txBody>
        </p:sp>
        <p:sp>
          <p:nvSpPr>
            <p:cNvPr id="107" name="TextBox 106">
              <a:extLst>
                <a:ext uri="{FF2B5EF4-FFF2-40B4-BE49-F238E27FC236}">
                  <a16:creationId xmlns:a16="http://schemas.microsoft.com/office/drawing/2014/main" id="{1D958E5C-A247-4132-8150-89398AE4F54A}"/>
                </a:ext>
              </a:extLst>
            </p:cNvPr>
            <p:cNvSpPr txBox="1"/>
            <p:nvPr/>
          </p:nvSpPr>
          <p:spPr>
            <a:xfrm>
              <a:off x="5332011" y="4023151"/>
              <a:ext cx="1111967"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transition with cells</a:t>
              </a:r>
              <a:endParaRPr lang="ru-RU" sz="900" b="1" dirty="0"/>
            </a:p>
          </p:txBody>
        </p:sp>
        <p:cxnSp>
          <p:nvCxnSpPr>
            <p:cNvPr id="27" name="Straight Connector 26">
              <a:extLst>
                <a:ext uri="{FF2B5EF4-FFF2-40B4-BE49-F238E27FC236}">
                  <a16:creationId xmlns:a16="http://schemas.microsoft.com/office/drawing/2014/main" id="{4A2361D3-15AB-4B45-8EA5-7FF8D453B4C5}"/>
                </a:ext>
              </a:extLst>
            </p:cNvPr>
            <p:cNvCxnSpPr/>
            <p:nvPr/>
          </p:nvCxnSpPr>
          <p:spPr>
            <a:xfrm>
              <a:off x="2108718" y="9330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2E8E603F-BD81-4B56-93E8-79DCF83D0D63}"/>
                </a:ext>
              </a:extLst>
            </p:cNvPr>
            <p:cNvCxnSpPr>
              <a:cxnSpLocks/>
            </p:cNvCxnSpPr>
            <p:nvPr/>
          </p:nvCxnSpPr>
          <p:spPr>
            <a:xfrm flipH="1" flipV="1">
              <a:off x="291191" y="2799671"/>
              <a:ext cx="500201" cy="212343"/>
            </a:xfrm>
            <a:prstGeom prst="straightConnector1">
              <a:avLst/>
            </a:prstGeom>
            <a:ln w="571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97682137-588E-48AD-8902-C571470124A6}"/>
                </a:ext>
              </a:extLst>
            </p:cNvPr>
            <p:cNvCxnSpPr>
              <a:cxnSpLocks/>
            </p:cNvCxnSpPr>
            <p:nvPr/>
          </p:nvCxnSpPr>
          <p:spPr>
            <a:xfrm flipH="1" flipV="1">
              <a:off x="461920" y="1600632"/>
              <a:ext cx="397116" cy="464370"/>
            </a:xfrm>
            <a:prstGeom prst="straightConnector1">
              <a:avLst/>
            </a:prstGeom>
            <a:ln w="571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85DB5895-2E40-46F8-88B2-43B3EA1456E6}"/>
                </a:ext>
              </a:extLst>
            </p:cNvPr>
            <p:cNvCxnSpPr>
              <a:cxnSpLocks/>
            </p:cNvCxnSpPr>
            <p:nvPr/>
          </p:nvCxnSpPr>
          <p:spPr>
            <a:xfrm flipH="1" flipV="1">
              <a:off x="3312367" y="2799671"/>
              <a:ext cx="514937" cy="180587"/>
            </a:xfrm>
            <a:prstGeom prst="straightConnector1">
              <a:avLst/>
            </a:prstGeom>
            <a:ln w="571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967C721D-950D-4954-A3C3-1077CB324599}"/>
                </a:ext>
              </a:extLst>
            </p:cNvPr>
            <p:cNvCxnSpPr>
              <a:cxnSpLocks/>
            </p:cNvCxnSpPr>
            <p:nvPr/>
          </p:nvCxnSpPr>
          <p:spPr>
            <a:xfrm flipH="1" flipV="1">
              <a:off x="3497832" y="1568876"/>
              <a:ext cx="397116" cy="464370"/>
            </a:xfrm>
            <a:prstGeom prst="straightConnector1">
              <a:avLst/>
            </a:prstGeom>
            <a:ln w="571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90A4CD40-8101-43B1-8911-F98D8BD1E395}"/>
                </a:ext>
              </a:extLst>
            </p:cNvPr>
            <p:cNvCxnSpPr>
              <a:cxnSpLocks/>
            </p:cNvCxnSpPr>
            <p:nvPr/>
          </p:nvCxnSpPr>
          <p:spPr>
            <a:xfrm flipH="1" flipV="1">
              <a:off x="6251510" y="2799671"/>
              <a:ext cx="523240" cy="169843"/>
            </a:xfrm>
            <a:prstGeom prst="straightConnector1">
              <a:avLst/>
            </a:prstGeom>
            <a:ln w="571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75456339-D388-4E20-826B-A3EABC7D7EC1}"/>
                </a:ext>
              </a:extLst>
            </p:cNvPr>
            <p:cNvCxnSpPr>
              <a:cxnSpLocks/>
            </p:cNvCxnSpPr>
            <p:nvPr/>
          </p:nvCxnSpPr>
          <p:spPr>
            <a:xfrm flipH="1" flipV="1">
              <a:off x="6445278" y="1558132"/>
              <a:ext cx="397116" cy="464370"/>
            </a:xfrm>
            <a:prstGeom prst="straightConnector1">
              <a:avLst/>
            </a:prstGeom>
            <a:ln w="571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3C10027-1CA0-4B80-9044-20BA4313F9B6}"/>
                </a:ext>
              </a:extLst>
            </p:cNvPr>
            <p:cNvCxnSpPr>
              <a:cxnSpLocks/>
            </p:cNvCxnSpPr>
            <p:nvPr/>
          </p:nvCxnSpPr>
          <p:spPr>
            <a:xfrm flipH="1">
              <a:off x="6616543" y="4102331"/>
              <a:ext cx="726580" cy="377126"/>
            </a:xfrm>
            <a:prstGeom prst="straightConnector1">
              <a:avLst/>
            </a:prstGeom>
            <a:ln w="571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8B73CC5B-CACC-4F19-992B-4A17635B5492}"/>
                </a:ext>
              </a:extLst>
            </p:cNvPr>
            <p:cNvSpPr txBox="1"/>
            <p:nvPr/>
          </p:nvSpPr>
          <p:spPr>
            <a:xfrm>
              <a:off x="6086750" y="4457979"/>
              <a:ext cx="567912" cy="307777"/>
            </a:xfrm>
            <a:prstGeom prst="rect">
              <a:avLst/>
            </a:prstGeom>
            <a:noFill/>
          </p:spPr>
          <p:txBody>
            <a:bodyPr wrap="none" rtlCol="0">
              <a:spAutoFit/>
            </a:bodyPr>
            <a:lstStyle/>
            <a:p>
              <a:r>
                <a:rPr lang="en-US" sz="1400" dirty="0"/>
                <a:t>COV</a:t>
              </a:r>
              <a:endParaRPr lang="ru-RU" sz="1400" dirty="0"/>
            </a:p>
          </p:txBody>
        </p:sp>
        <p:cxnSp>
          <p:nvCxnSpPr>
            <p:cNvPr id="119" name="Straight Arrow Connector 118">
              <a:extLst>
                <a:ext uri="{FF2B5EF4-FFF2-40B4-BE49-F238E27FC236}">
                  <a16:creationId xmlns:a16="http://schemas.microsoft.com/office/drawing/2014/main" id="{51EF5094-FF8A-4C8D-8C1B-1F1E6E4CFCBA}"/>
                </a:ext>
              </a:extLst>
            </p:cNvPr>
            <p:cNvCxnSpPr>
              <a:cxnSpLocks/>
            </p:cNvCxnSpPr>
            <p:nvPr/>
          </p:nvCxnSpPr>
          <p:spPr>
            <a:xfrm flipH="1">
              <a:off x="3764482" y="4105435"/>
              <a:ext cx="726580" cy="377126"/>
            </a:xfrm>
            <a:prstGeom prst="straightConnector1">
              <a:avLst/>
            </a:prstGeom>
            <a:ln w="571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D4AB0FAF-AA7A-4D89-B99D-ED8935A2656F}"/>
                </a:ext>
              </a:extLst>
            </p:cNvPr>
            <p:cNvSpPr txBox="1"/>
            <p:nvPr/>
          </p:nvSpPr>
          <p:spPr>
            <a:xfrm>
              <a:off x="3234689" y="4461083"/>
              <a:ext cx="567912" cy="307777"/>
            </a:xfrm>
            <a:prstGeom prst="rect">
              <a:avLst/>
            </a:prstGeom>
            <a:noFill/>
          </p:spPr>
          <p:txBody>
            <a:bodyPr wrap="none" rtlCol="0">
              <a:spAutoFit/>
            </a:bodyPr>
            <a:lstStyle/>
            <a:p>
              <a:r>
                <a:rPr lang="en-US" sz="1400" dirty="0"/>
                <a:t>COV</a:t>
              </a:r>
              <a:endParaRPr lang="ru-RU" sz="1400" dirty="0"/>
            </a:p>
          </p:txBody>
        </p:sp>
        <p:sp>
          <p:nvSpPr>
            <p:cNvPr id="121" name="TextBox 120">
              <a:extLst>
                <a:ext uri="{FF2B5EF4-FFF2-40B4-BE49-F238E27FC236}">
                  <a16:creationId xmlns:a16="http://schemas.microsoft.com/office/drawing/2014/main" id="{F5437F0E-6401-41C6-8851-39FBBC3CD488}"/>
                </a:ext>
              </a:extLst>
            </p:cNvPr>
            <p:cNvSpPr txBox="1"/>
            <p:nvPr/>
          </p:nvSpPr>
          <p:spPr>
            <a:xfrm>
              <a:off x="128346" y="1263528"/>
              <a:ext cx="888876" cy="298810"/>
            </a:xfrm>
            <a:prstGeom prst="rect">
              <a:avLst/>
            </a:prstGeom>
            <a:solidFill>
              <a:schemeClr val="accent1">
                <a:lumMod val="20000"/>
                <a:lumOff val="80000"/>
              </a:schemeClr>
            </a:solidFill>
          </p:spPr>
          <p:txBody>
            <a:bodyPr wrap="square" lIns="18000" tIns="10800" rIns="18000" bIns="10800" rtlCol="0">
              <a:spAutoFit/>
            </a:bodyPr>
            <a:lstStyle/>
            <a:p>
              <a:r>
                <a:rPr lang="en-US" sz="900" b="1" dirty="0"/>
                <a:t>degradation with cell death</a:t>
              </a:r>
              <a:endParaRPr lang="ru-RU" sz="900" b="1" dirty="0"/>
            </a:p>
          </p:txBody>
        </p:sp>
        <p:sp>
          <p:nvSpPr>
            <p:cNvPr id="122" name="TextBox 121">
              <a:extLst>
                <a:ext uri="{FF2B5EF4-FFF2-40B4-BE49-F238E27FC236}">
                  <a16:creationId xmlns:a16="http://schemas.microsoft.com/office/drawing/2014/main" id="{527938B3-5C1F-4E31-83FB-F88B3386D582}"/>
                </a:ext>
              </a:extLst>
            </p:cNvPr>
            <p:cNvSpPr txBox="1"/>
            <p:nvPr/>
          </p:nvSpPr>
          <p:spPr>
            <a:xfrm>
              <a:off x="3238548" y="1238641"/>
              <a:ext cx="888876" cy="298810"/>
            </a:xfrm>
            <a:prstGeom prst="rect">
              <a:avLst/>
            </a:prstGeom>
            <a:solidFill>
              <a:schemeClr val="accent1">
                <a:lumMod val="20000"/>
                <a:lumOff val="80000"/>
              </a:schemeClr>
            </a:solidFill>
          </p:spPr>
          <p:txBody>
            <a:bodyPr wrap="square" lIns="18000" tIns="10800" rIns="18000" bIns="10800" rtlCol="0">
              <a:spAutoFit/>
            </a:bodyPr>
            <a:lstStyle/>
            <a:p>
              <a:r>
                <a:rPr lang="en-US" sz="900" b="1" dirty="0"/>
                <a:t>degradation with cell death</a:t>
              </a:r>
              <a:endParaRPr lang="ru-RU" sz="900" b="1" dirty="0"/>
            </a:p>
          </p:txBody>
        </p:sp>
        <p:sp>
          <p:nvSpPr>
            <p:cNvPr id="123" name="TextBox 122">
              <a:extLst>
                <a:ext uri="{FF2B5EF4-FFF2-40B4-BE49-F238E27FC236}">
                  <a16:creationId xmlns:a16="http://schemas.microsoft.com/office/drawing/2014/main" id="{4D86905A-C5C5-40A1-8F83-7CDCACFDBA3A}"/>
                </a:ext>
              </a:extLst>
            </p:cNvPr>
            <p:cNvSpPr txBox="1"/>
            <p:nvPr/>
          </p:nvSpPr>
          <p:spPr>
            <a:xfrm>
              <a:off x="6171471" y="1232417"/>
              <a:ext cx="888876" cy="298810"/>
            </a:xfrm>
            <a:prstGeom prst="rect">
              <a:avLst/>
            </a:prstGeom>
            <a:solidFill>
              <a:schemeClr val="accent1">
                <a:lumMod val="20000"/>
                <a:lumOff val="80000"/>
              </a:schemeClr>
            </a:solidFill>
          </p:spPr>
          <p:txBody>
            <a:bodyPr wrap="square" lIns="18000" tIns="10800" rIns="18000" bIns="10800" rtlCol="0">
              <a:spAutoFit/>
            </a:bodyPr>
            <a:lstStyle/>
            <a:p>
              <a:r>
                <a:rPr lang="en-US" sz="900" b="1" dirty="0"/>
                <a:t>degradation with cell death</a:t>
              </a:r>
              <a:endParaRPr lang="ru-RU" sz="900" b="1" dirty="0"/>
            </a:p>
          </p:txBody>
        </p:sp>
        <p:sp>
          <p:nvSpPr>
            <p:cNvPr id="124" name="TextBox 123">
              <a:extLst>
                <a:ext uri="{FF2B5EF4-FFF2-40B4-BE49-F238E27FC236}">
                  <a16:creationId xmlns:a16="http://schemas.microsoft.com/office/drawing/2014/main" id="{AB7BCFFD-1FA5-46FD-8B8F-24D4701D35E0}"/>
                </a:ext>
              </a:extLst>
            </p:cNvPr>
            <p:cNvSpPr txBox="1"/>
            <p:nvPr/>
          </p:nvSpPr>
          <p:spPr>
            <a:xfrm>
              <a:off x="8205553" y="6056348"/>
              <a:ext cx="888876" cy="298810"/>
            </a:xfrm>
            <a:prstGeom prst="rect">
              <a:avLst/>
            </a:prstGeom>
            <a:solidFill>
              <a:schemeClr val="accent1">
                <a:lumMod val="20000"/>
                <a:lumOff val="80000"/>
              </a:schemeClr>
            </a:solidFill>
          </p:spPr>
          <p:txBody>
            <a:bodyPr wrap="square" lIns="18000" tIns="10800" rIns="18000" bIns="10800" rtlCol="0">
              <a:spAutoFit/>
            </a:bodyPr>
            <a:lstStyle/>
            <a:p>
              <a:r>
                <a:rPr lang="en-US" sz="900" b="1" dirty="0"/>
                <a:t>degradation with cell death</a:t>
              </a:r>
              <a:endParaRPr lang="ru-RU" sz="900" b="1" dirty="0"/>
            </a:p>
          </p:txBody>
        </p:sp>
        <p:cxnSp>
          <p:nvCxnSpPr>
            <p:cNvPr id="125" name="Straight Arrow Connector 124">
              <a:extLst>
                <a:ext uri="{FF2B5EF4-FFF2-40B4-BE49-F238E27FC236}">
                  <a16:creationId xmlns:a16="http://schemas.microsoft.com/office/drawing/2014/main" id="{5B3B7F65-9193-4BA0-B6EA-02EE737A0AE8}"/>
                </a:ext>
              </a:extLst>
            </p:cNvPr>
            <p:cNvCxnSpPr>
              <a:cxnSpLocks/>
            </p:cNvCxnSpPr>
            <p:nvPr/>
          </p:nvCxnSpPr>
          <p:spPr>
            <a:xfrm>
              <a:off x="8437915" y="5131807"/>
              <a:ext cx="2574" cy="678268"/>
            </a:xfrm>
            <a:prstGeom prst="straightConnector1">
              <a:avLst/>
            </a:prstGeom>
            <a:ln w="571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3B75D955-ADF4-47D1-9EFF-7C330EAF0596}"/>
                </a:ext>
              </a:extLst>
            </p:cNvPr>
            <p:cNvSpPr txBox="1"/>
            <p:nvPr/>
          </p:nvSpPr>
          <p:spPr>
            <a:xfrm>
              <a:off x="4096962" y="4364404"/>
              <a:ext cx="888876" cy="298810"/>
            </a:xfrm>
            <a:prstGeom prst="rect">
              <a:avLst/>
            </a:prstGeom>
            <a:solidFill>
              <a:schemeClr val="accent1">
                <a:lumMod val="20000"/>
                <a:lumOff val="80000"/>
              </a:schemeClr>
            </a:solidFill>
          </p:spPr>
          <p:txBody>
            <a:bodyPr wrap="square" lIns="18000" tIns="10800" rIns="18000" bIns="10800" rtlCol="0">
              <a:spAutoFit/>
            </a:bodyPr>
            <a:lstStyle/>
            <a:p>
              <a:r>
                <a:rPr lang="en-US" sz="900" b="1" dirty="0"/>
                <a:t>degradation with cell death</a:t>
              </a:r>
              <a:endParaRPr lang="ru-RU" sz="900" b="1" dirty="0"/>
            </a:p>
          </p:txBody>
        </p:sp>
        <p:grpSp>
          <p:nvGrpSpPr>
            <p:cNvPr id="29" name="Group 28">
              <a:extLst>
                <a:ext uri="{FF2B5EF4-FFF2-40B4-BE49-F238E27FC236}">
                  <a16:creationId xmlns:a16="http://schemas.microsoft.com/office/drawing/2014/main" id="{1418B427-6CF0-4842-93CC-9B92530B715C}"/>
                </a:ext>
              </a:extLst>
            </p:cNvPr>
            <p:cNvGrpSpPr/>
            <p:nvPr/>
          </p:nvGrpSpPr>
          <p:grpSpPr>
            <a:xfrm>
              <a:off x="3364536" y="4497280"/>
              <a:ext cx="274865" cy="206603"/>
              <a:chOff x="284972" y="5606582"/>
              <a:chExt cx="274865" cy="206603"/>
            </a:xfrm>
          </p:grpSpPr>
          <p:cxnSp>
            <p:nvCxnSpPr>
              <p:cNvPr id="26" name="Straight Connector 25">
                <a:extLst>
                  <a:ext uri="{FF2B5EF4-FFF2-40B4-BE49-F238E27FC236}">
                    <a16:creationId xmlns:a16="http://schemas.microsoft.com/office/drawing/2014/main" id="{9F8C07DA-E593-4EFA-9CEF-F280DC6DA7B7}"/>
                  </a:ext>
                </a:extLst>
              </p:cNvPr>
              <p:cNvCxnSpPr/>
              <p:nvPr/>
            </p:nvCxnSpPr>
            <p:spPr>
              <a:xfrm>
                <a:off x="291191" y="5606582"/>
                <a:ext cx="268646" cy="20349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2FF36DA-7E2D-4CC0-95AB-0AAB193DAE72}"/>
                  </a:ext>
                </a:extLst>
              </p:cNvPr>
              <p:cNvCxnSpPr>
                <a:cxnSpLocks/>
              </p:cNvCxnSpPr>
              <p:nvPr/>
            </p:nvCxnSpPr>
            <p:spPr>
              <a:xfrm flipH="1">
                <a:off x="284972" y="5609692"/>
                <a:ext cx="268646" cy="20349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82F21923-3E51-47DC-A2FD-14E27D2ED4AA}"/>
                </a:ext>
              </a:extLst>
            </p:cNvPr>
            <p:cNvGrpSpPr/>
            <p:nvPr/>
          </p:nvGrpSpPr>
          <p:grpSpPr>
            <a:xfrm>
              <a:off x="6217027" y="4469272"/>
              <a:ext cx="274865" cy="206603"/>
              <a:chOff x="284972" y="5606582"/>
              <a:chExt cx="274865" cy="206603"/>
            </a:xfrm>
          </p:grpSpPr>
          <p:cxnSp>
            <p:nvCxnSpPr>
              <p:cNvPr id="127" name="Straight Connector 126">
                <a:extLst>
                  <a:ext uri="{FF2B5EF4-FFF2-40B4-BE49-F238E27FC236}">
                    <a16:creationId xmlns:a16="http://schemas.microsoft.com/office/drawing/2014/main" id="{58253D79-7C97-449F-89E6-3715987E199A}"/>
                  </a:ext>
                </a:extLst>
              </p:cNvPr>
              <p:cNvCxnSpPr/>
              <p:nvPr/>
            </p:nvCxnSpPr>
            <p:spPr>
              <a:xfrm>
                <a:off x="291191" y="5606582"/>
                <a:ext cx="268646" cy="20349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25791B5B-F408-4B73-AA72-2B204A0C308D}"/>
                  </a:ext>
                </a:extLst>
              </p:cNvPr>
              <p:cNvCxnSpPr>
                <a:cxnSpLocks/>
              </p:cNvCxnSpPr>
              <p:nvPr/>
            </p:nvCxnSpPr>
            <p:spPr>
              <a:xfrm flipH="1">
                <a:off x="284972" y="5609692"/>
                <a:ext cx="268646" cy="20349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0" name="Oval 29">
              <a:extLst>
                <a:ext uri="{FF2B5EF4-FFF2-40B4-BE49-F238E27FC236}">
                  <a16:creationId xmlns:a16="http://schemas.microsoft.com/office/drawing/2014/main" id="{EEFD0903-E646-40C0-9A2E-8ACF072F2137}"/>
                </a:ext>
              </a:extLst>
            </p:cNvPr>
            <p:cNvSpPr/>
            <p:nvPr/>
          </p:nvSpPr>
          <p:spPr>
            <a:xfrm>
              <a:off x="52695" y="2673300"/>
              <a:ext cx="1159479" cy="5988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0" name="Oval 129">
              <a:extLst>
                <a:ext uri="{FF2B5EF4-FFF2-40B4-BE49-F238E27FC236}">
                  <a16:creationId xmlns:a16="http://schemas.microsoft.com/office/drawing/2014/main" id="{7B9873DC-C9C5-4DFE-8E96-1048843357F8}"/>
                </a:ext>
              </a:extLst>
            </p:cNvPr>
            <p:cNvSpPr/>
            <p:nvPr/>
          </p:nvSpPr>
          <p:spPr>
            <a:xfrm>
              <a:off x="3043181" y="2612628"/>
              <a:ext cx="1159479" cy="5988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1" name="Oval 130">
              <a:extLst>
                <a:ext uri="{FF2B5EF4-FFF2-40B4-BE49-F238E27FC236}">
                  <a16:creationId xmlns:a16="http://schemas.microsoft.com/office/drawing/2014/main" id="{8C0AEE56-B4EA-425A-A9A4-5B53F3404B09}"/>
                </a:ext>
              </a:extLst>
            </p:cNvPr>
            <p:cNvSpPr/>
            <p:nvPr/>
          </p:nvSpPr>
          <p:spPr>
            <a:xfrm>
              <a:off x="6028684" y="2592970"/>
              <a:ext cx="1159479" cy="5988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2" name="Oval 131">
              <a:extLst>
                <a:ext uri="{FF2B5EF4-FFF2-40B4-BE49-F238E27FC236}">
                  <a16:creationId xmlns:a16="http://schemas.microsoft.com/office/drawing/2014/main" id="{B1991E3F-0094-4C37-9813-9DF38457BB88}"/>
                </a:ext>
              </a:extLst>
            </p:cNvPr>
            <p:cNvSpPr/>
            <p:nvPr/>
          </p:nvSpPr>
          <p:spPr>
            <a:xfrm>
              <a:off x="2901751" y="4197861"/>
              <a:ext cx="1159479" cy="5988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3" name="Oval 132">
              <a:extLst>
                <a:ext uri="{FF2B5EF4-FFF2-40B4-BE49-F238E27FC236}">
                  <a16:creationId xmlns:a16="http://schemas.microsoft.com/office/drawing/2014/main" id="{A86BF624-C108-477A-BB68-EB41A27BDADA}"/>
                </a:ext>
              </a:extLst>
            </p:cNvPr>
            <p:cNvSpPr/>
            <p:nvPr/>
          </p:nvSpPr>
          <p:spPr>
            <a:xfrm>
              <a:off x="5783578" y="4224398"/>
              <a:ext cx="1159479" cy="5988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4" name="TextBox 133">
              <a:extLst>
                <a:ext uri="{FF2B5EF4-FFF2-40B4-BE49-F238E27FC236}">
                  <a16:creationId xmlns:a16="http://schemas.microsoft.com/office/drawing/2014/main" id="{D7D17C9A-60A8-48C1-9C1B-C8F7B98F5B79}"/>
                </a:ext>
              </a:extLst>
            </p:cNvPr>
            <p:cNvSpPr txBox="1"/>
            <p:nvPr/>
          </p:nvSpPr>
          <p:spPr>
            <a:xfrm>
              <a:off x="8167393" y="5769435"/>
              <a:ext cx="567912" cy="307777"/>
            </a:xfrm>
            <a:prstGeom prst="rect">
              <a:avLst/>
            </a:prstGeom>
            <a:noFill/>
          </p:spPr>
          <p:txBody>
            <a:bodyPr wrap="none" rtlCol="0">
              <a:spAutoFit/>
            </a:bodyPr>
            <a:lstStyle/>
            <a:p>
              <a:r>
                <a:rPr lang="en-US" sz="1400" dirty="0"/>
                <a:t>COV</a:t>
              </a:r>
              <a:endParaRPr lang="ru-RU" sz="1400" dirty="0"/>
            </a:p>
          </p:txBody>
        </p:sp>
        <p:grpSp>
          <p:nvGrpSpPr>
            <p:cNvPr id="135" name="Group 134">
              <a:extLst>
                <a:ext uri="{FF2B5EF4-FFF2-40B4-BE49-F238E27FC236}">
                  <a16:creationId xmlns:a16="http://schemas.microsoft.com/office/drawing/2014/main" id="{5DA561C8-3E75-4A4B-B81E-43299F02FAF5}"/>
                </a:ext>
              </a:extLst>
            </p:cNvPr>
            <p:cNvGrpSpPr/>
            <p:nvPr/>
          </p:nvGrpSpPr>
          <p:grpSpPr>
            <a:xfrm>
              <a:off x="8313916" y="5809590"/>
              <a:ext cx="274865" cy="206603"/>
              <a:chOff x="284972" y="5606582"/>
              <a:chExt cx="274865" cy="206603"/>
            </a:xfrm>
          </p:grpSpPr>
          <p:cxnSp>
            <p:nvCxnSpPr>
              <p:cNvPr id="136" name="Straight Connector 135">
                <a:extLst>
                  <a:ext uri="{FF2B5EF4-FFF2-40B4-BE49-F238E27FC236}">
                    <a16:creationId xmlns:a16="http://schemas.microsoft.com/office/drawing/2014/main" id="{F8AD63FA-85DA-41A4-BBDA-F296D5A2B2D2}"/>
                  </a:ext>
                </a:extLst>
              </p:cNvPr>
              <p:cNvCxnSpPr/>
              <p:nvPr/>
            </p:nvCxnSpPr>
            <p:spPr>
              <a:xfrm>
                <a:off x="291191" y="5606582"/>
                <a:ext cx="268646" cy="20349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BA79A204-31CD-4E68-AAF8-48A4322BFABD}"/>
                  </a:ext>
                </a:extLst>
              </p:cNvPr>
              <p:cNvCxnSpPr>
                <a:cxnSpLocks/>
              </p:cNvCxnSpPr>
              <p:nvPr/>
            </p:nvCxnSpPr>
            <p:spPr>
              <a:xfrm flipH="1">
                <a:off x="284972" y="5609692"/>
                <a:ext cx="268646" cy="20349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38" name="Oval 137">
              <a:extLst>
                <a:ext uri="{FF2B5EF4-FFF2-40B4-BE49-F238E27FC236}">
                  <a16:creationId xmlns:a16="http://schemas.microsoft.com/office/drawing/2014/main" id="{51BDCBAE-D24F-4B46-ABC7-A81E1B6B44FE}"/>
                </a:ext>
              </a:extLst>
            </p:cNvPr>
            <p:cNvSpPr/>
            <p:nvPr/>
          </p:nvSpPr>
          <p:spPr>
            <a:xfrm>
              <a:off x="4043469" y="4219512"/>
              <a:ext cx="1159479" cy="5988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9" name="Oval 138">
              <a:extLst>
                <a:ext uri="{FF2B5EF4-FFF2-40B4-BE49-F238E27FC236}">
                  <a16:creationId xmlns:a16="http://schemas.microsoft.com/office/drawing/2014/main" id="{28603391-A3E8-4112-AE32-E23E54A2AAAD}"/>
                </a:ext>
              </a:extLst>
            </p:cNvPr>
            <p:cNvSpPr/>
            <p:nvPr/>
          </p:nvSpPr>
          <p:spPr>
            <a:xfrm>
              <a:off x="8053915" y="5786279"/>
              <a:ext cx="1159479" cy="5988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2938659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Model scheme: regulations</a:t>
            </a:r>
            <a:endParaRPr lang="ru-RU" dirty="0"/>
          </a:p>
        </p:txBody>
      </p:sp>
      <p:sp>
        <p:nvSpPr>
          <p:cNvPr id="3" name="Номер слайда 2"/>
          <p:cNvSpPr>
            <a:spLocks noGrp="1"/>
          </p:cNvSpPr>
          <p:nvPr>
            <p:ph type="sldNum" sz="quarter" idx="12"/>
          </p:nvPr>
        </p:nvSpPr>
        <p:spPr/>
        <p:txBody>
          <a:bodyPr/>
          <a:lstStyle/>
          <a:p>
            <a:fld id="{8D0E1ED9-1B5C-4060-9004-48CB920062D4}" type="slidenum">
              <a:rPr lang="ru-RU" smtClean="0"/>
              <a:pPr/>
              <a:t>5</a:t>
            </a:fld>
            <a:endParaRPr lang="ru-RU"/>
          </a:p>
        </p:txBody>
      </p:sp>
      <p:sp>
        <p:nvSpPr>
          <p:cNvPr id="128" name="TextBox 127">
            <a:extLst>
              <a:ext uri="{FF2B5EF4-FFF2-40B4-BE49-F238E27FC236}">
                <a16:creationId xmlns:a16="http://schemas.microsoft.com/office/drawing/2014/main" id="{EB4E5F86-8460-46EE-9A80-C4923E865745}"/>
              </a:ext>
            </a:extLst>
          </p:cNvPr>
          <p:cNvSpPr txBox="1"/>
          <p:nvPr/>
        </p:nvSpPr>
        <p:spPr>
          <a:xfrm>
            <a:off x="2360647" y="6074223"/>
            <a:ext cx="4944174" cy="738664"/>
          </a:xfrm>
          <a:prstGeom prst="rect">
            <a:avLst/>
          </a:prstGeom>
          <a:solidFill>
            <a:schemeClr val="accent4">
              <a:lumMod val="40000"/>
              <a:lumOff val="60000"/>
            </a:schemeClr>
          </a:solidFill>
        </p:spPr>
        <p:txBody>
          <a:bodyPr wrap="none" rtlCol="0">
            <a:spAutoFit/>
          </a:bodyPr>
          <a:lstStyle/>
          <a:p>
            <a:r>
              <a:rPr lang="en-US" sz="1400" dirty="0">
                <a:solidFill>
                  <a:srgbClr val="0000FF"/>
                </a:solidFill>
                <a:latin typeface="+mj-lt"/>
              </a:rPr>
              <a:t>PC</a:t>
            </a:r>
            <a:r>
              <a:rPr lang="en-US" sz="1400" dirty="0"/>
              <a:t> - Pneumocytes free of virus</a:t>
            </a:r>
          </a:p>
          <a:p>
            <a:r>
              <a:rPr lang="en-US" sz="1400" dirty="0" err="1">
                <a:solidFill>
                  <a:srgbClr val="0000FF"/>
                </a:solidFill>
                <a:latin typeface="+mj-lt"/>
              </a:rPr>
              <a:t>iPC</a:t>
            </a:r>
            <a:r>
              <a:rPr lang="en-US" sz="1400" dirty="0"/>
              <a:t> - Pneumocyte with entered but not yet replicated virus</a:t>
            </a:r>
          </a:p>
          <a:p>
            <a:r>
              <a:rPr lang="en-US" sz="1400" dirty="0" err="1">
                <a:solidFill>
                  <a:srgbClr val="0000FF"/>
                </a:solidFill>
                <a:latin typeface="+mj-lt"/>
              </a:rPr>
              <a:t>vPC</a:t>
            </a:r>
            <a:r>
              <a:rPr lang="en-US" sz="1400" dirty="0"/>
              <a:t> - Pneumocyte with actively replicated virus </a:t>
            </a:r>
            <a:endParaRPr lang="ru-RU" sz="1400" dirty="0"/>
          </a:p>
        </p:txBody>
      </p:sp>
      <p:sp>
        <p:nvSpPr>
          <p:cNvPr id="108" name="TextBox 107">
            <a:extLst>
              <a:ext uri="{FF2B5EF4-FFF2-40B4-BE49-F238E27FC236}">
                <a16:creationId xmlns:a16="http://schemas.microsoft.com/office/drawing/2014/main" id="{4D2566FC-4D84-42DE-937C-24F2C8DA7556}"/>
              </a:ext>
            </a:extLst>
          </p:cNvPr>
          <p:cNvSpPr txBox="1"/>
          <p:nvPr/>
        </p:nvSpPr>
        <p:spPr>
          <a:xfrm>
            <a:off x="438541" y="783197"/>
            <a:ext cx="8275342" cy="369332"/>
          </a:xfrm>
          <a:prstGeom prst="rect">
            <a:avLst/>
          </a:prstGeom>
          <a:noFill/>
        </p:spPr>
        <p:txBody>
          <a:bodyPr wrap="none" rtlCol="0">
            <a:spAutoFit/>
          </a:bodyPr>
          <a:lstStyle/>
          <a:p>
            <a:r>
              <a:rPr lang="en-US" dirty="0"/>
              <a:t>Changes in the version in comparison with VL_v0.1.0 is selected by red circles</a:t>
            </a:r>
            <a:endParaRPr lang="ru-RU" dirty="0"/>
          </a:p>
        </p:txBody>
      </p:sp>
      <p:grpSp>
        <p:nvGrpSpPr>
          <p:cNvPr id="32" name="Group 31">
            <a:extLst>
              <a:ext uri="{FF2B5EF4-FFF2-40B4-BE49-F238E27FC236}">
                <a16:creationId xmlns:a16="http://schemas.microsoft.com/office/drawing/2014/main" id="{33BB85C7-D33A-48FF-AA50-D5C4C7B0A2DB}"/>
              </a:ext>
            </a:extLst>
          </p:cNvPr>
          <p:cNvGrpSpPr/>
          <p:nvPr/>
        </p:nvGrpSpPr>
        <p:grpSpPr>
          <a:xfrm>
            <a:off x="52695" y="933061"/>
            <a:ext cx="9160699" cy="5452055"/>
            <a:chOff x="52695" y="933061"/>
            <a:chExt cx="9160699" cy="5452055"/>
          </a:xfrm>
        </p:grpSpPr>
        <p:sp>
          <p:nvSpPr>
            <p:cNvPr id="4" name="Rectangle: Rounded Corners 3">
              <a:extLst>
                <a:ext uri="{FF2B5EF4-FFF2-40B4-BE49-F238E27FC236}">
                  <a16:creationId xmlns:a16="http://schemas.microsoft.com/office/drawing/2014/main" id="{417DD8F7-2313-4F5C-B9C4-DA9AB2ACB20E}"/>
                </a:ext>
              </a:extLst>
            </p:cNvPr>
            <p:cNvSpPr/>
            <p:nvPr/>
          </p:nvSpPr>
          <p:spPr>
            <a:xfrm>
              <a:off x="774444" y="1950101"/>
              <a:ext cx="2183363" cy="33310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Rounded Corners 6">
              <a:extLst>
                <a:ext uri="{FF2B5EF4-FFF2-40B4-BE49-F238E27FC236}">
                  <a16:creationId xmlns:a16="http://schemas.microsoft.com/office/drawing/2014/main" id="{ABB3154B-2859-4BF3-A192-D7EDB1220974}"/>
                </a:ext>
              </a:extLst>
            </p:cNvPr>
            <p:cNvSpPr/>
            <p:nvPr/>
          </p:nvSpPr>
          <p:spPr>
            <a:xfrm>
              <a:off x="3800672" y="1950101"/>
              <a:ext cx="2183363" cy="33310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Rounded Corners 7">
              <a:extLst>
                <a:ext uri="{FF2B5EF4-FFF2-40B4-BE49-F238E27FC236}">
                  <a16:creationId xmlns:a16="http://schemas.microsoft.com/office/drawing/2014/main" id="{7688D93E-1409-4D7E-A719-5EA958A52DF9}"/>
                </a:ext>
              </a:extLst>
            </p:cNvPr>
            <p:cNvSpPr/>
            <p:nvPr/>
          </p:nvSpPr>
          <p:spPr>
            <a:xfrm>
              <a:off x="6758588" y="1950100"/>
              <a:ext cx="2183363" cy="33310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a:extLst>
                <a:ext uri="{FF2B5EF4-FFF2-40B4-BE49-F238E27FC236}">
                  <a16:creationId xmlns:a16="http://schemas.microsoft.com/office/drawing/2014/main" id="{9154F46D-CB2B-4FCF-9F75-1E66328688D0}"/>
                </a:ext>
              </a:extLst>
            </p:cNvPr>
            <p:cNvSpPr txBox="1"/>
            <p:nvPr/>
          </p:nvSpPr>
          <p:spPr>
            <a:xfrm>
              <a:off x="750699" y="2009207"/>
              <a:ext cx="625620" cy="307777"/>
            </a:xfrm>
            <a:prstGeom prst="rect">
              <a:avLst/>
            </a:prstGeom>
            <a:noFill/>
          </p:spPr>
          <p:txBody>
            <a:bodyPr wrap="none" rtlCol="0">
              <a:spAutoFit/>
            </a:bodyPr>
            <a:lstStyle/>
            <a:p>
              <a:r>
                <a:rPr lang="en-US" sz="1400" dirty="0"/>
                <a:t>ACE2</a:t>
              </a:r>
              <a:endParaRPr lang="ru-RU" sz="1400" dirty="0"/>
            </a:p>
          </p:txBody>
        </p:sp>
        <p:sp>
          <p:nvSpPr>
            <p:cNvPr id="10" name="TextBox 9">
              <a:extLst>
                <a:ext uri="{FF2B5EF4-FFF2-40B4-BE49-F238E27FC236}">
                  <a16:creationId xmlns:a16="http://schemas.microsoft.com/office/drawing/2014/main" id="{B0782BA8-CCAD-43AF-9176-9588A3284E7F}"/>
                </a:ext>
              </a:extLst>
            </p:cNvPr>
            <p:cNvSpPr txBox="1"/>
            <p:nvPr/>
          </p:nvSpPr>
          <p:spPr>
            <a:xfrm>
              <a:off x="711084" y="2952078"/>
              <a:ext cx="1081002" cy="307777"/>
            </a:xfrm>
            <a:prstGeom prst="rect">
              <a:avLst/>
            </a:prstGeom>
            <a:noFill/>
          </p:spPr>
          <p:txBody>
            <a:bodyPr wrap="none" rtlCol="0">
              <a:spAutoFit/>
            </a:bodyPr>
            <a:lstStyle/>
            <a:p>
              <a:r>
                <a:rPr lang="en-US" sz="1400" dirty="0"/>
                <a:t>COV°ACE2</a:t>
              </a:r>
              <a:endParaRPr lang="ru-RU" sz="1400" dirty="0"/>
            </a:p>
          </p:txBody>
        </p:sp>
        <p:grpSp>
          <p:nvGrpSpPr>
            <p:cNvPr id="36" name="Group 35">
              <a:extLst>
                <a:ext uri="{FF2B5EF4-FFF2-40B4-BE49-F238E27FC236}">
                  <a16:creationId xmlns:a16="http://schemas.microsoft.com/office/drawing/2014/main" id="{75BD9B54-549F-4960-94EA-DF2DA911773F}"/>
                </a:ext>
              </a:extLst>
            </p:cNvPr>
            <p:cNvGrpSpPr/>
            <p:nvPr/>
          </p:nvGrpSpPr>
          <p:grpSpPr>
            <a:xfrm>
              <a:off x="242663" y="2330230"/>
              <a:ext cx="809761" cy="911456"/>
              <a:chOff x="242663" y="2330230"/>
              <a:chExt cx="809761" cy="911456"/>
            </a:xfrm>
          </p:grpSpPr>
          <p:cxnSp>
            <p:nvCxnSpPr>
              <p:cNvPr id="9" name="Straight Arrow Connector 8">
                <a:extLst>
                  <a:ext uri="{FF2B5EF4-FFF2-40B4-BE49-F238E27FC236}">
                    <a16:creationId xmlns:a16="http://schemas.microsoft.com/office/drawing/2014/main" id="{B9AC4D83-4FA2-4A28-A7BC-977028DD4163}"/>
                  </a:ext>
                </a:extLst>
              </p:cNvPr>
              <p:cNvCxnSpPr>
                <a:cxnSpLocks/>
              </p:cNvCxnSpPr>
              <p:nvPr/>
            </p:nvCxnSpPr>
            <p:spPr>
              <a:xfrm flipH="1" flipV="1">
                <a:off x="1038705" y="2330230"/>
                <a:ext cx="3527" cy="572325"/>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Arc 11">
                <a:extLst>
                  <a:ext uri="{FF2B5EF4-FFF2-40B4-BE49-F238E27FC236}">
                    <a16:creationId xmlns:a16="http://schemas.microsoft.com/office/drawing/2014/main" id="{740ED78E-E1FA-4CB1-BC8C-B54CCAEBA294}"/>
                  </a:ext>
                </a:extLst>
              </p:cNvPr>
              <p:cNvSpPr/>
              <p:nvPr/>
            </p:nvSpPr>
            <p:spPr>
              <a:xfrm rot="20443880">
                <a:off x="242663" y="2378303"/>
                <a:ext cx="809761" cy="863383"/>
              </a:xfrm>
              <a:prstGeom prst="arc">
                <a:avLst>
                  <a:gd name="adj1" fmla="val 16864506"/>
                  <a:gd name="adj2" fmla="val 43747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
          <p:nvSpPr>
            <p:cNvPr id="17" name="TextBox 16">
              <a:extLst>
                <a:ext uri="{FF2B5EF4-FFF2-40B4-BE49-F238E27FC236}">
                  <a16:creationId xmlns:a16="http://schemas.microsoft.com/office/drawing/2014/main" id="{A26D4F30-D7AE-46CA-9600-C4AB50A92651}"/>
                </a:ext>
              </a:extLst>
            </p:cNvPr>
            <p:cNvSpPr txBox="1"/>
            <p:nvPr/>
          </p:nvSpPr>
          <p:spPr>
            <a:xfrm>
              <a:off x="91624" y="2232121"/>
              <a:ext cx="567912" cy="307777"/>
            </a:xfrm>
            <a:prstGeom prst="rect">
              <a:avLst/>
            </a:prstGeom>
            <a:noFill/>
          </p:spPr>
          <p:txBody>
            <a:bodyPr wrap="none" rtlCol="0">
              <a:spAutoFit/>
            </a:bodyPr>
            <a:lstStyle/>
            <a:p>
              <a:r>
                <a:rPr lang="en-US" sz="1400" dirty="0"/>
                <a:t>COV</a:t>
              </a:r>
              <a:endParaRPr lang="ru-RU" sz="1400" dirty="0"/>
            </a:p>
          </p:txBody>
        </p:sp>
        <p:cxnSp>
          <p:nvCxnSpPr>
            <p:cNvPr id="14" name="Straight Arrow Connector 13">
              <a:extLst>
                <a:ext uri="{FF2B5EF4-FFF2-40B4-BE49-F238E27FC236}">
                  <a16:creationId xmlns:a16="http://schemas.microsoft.com/office/drawing/2014/main" id="{ED0E4A87-3ED5-4DAA-B078-78AE6A7CC418}"/>
                </a:ext>
              </a:extLst>
            </p:cNvPr>
            <p:cNvCxnSpPr>
              <a:cxnSpLocks/>
            </p:cNvCxnSpPr>
            <p:nvPr/>
          </p:nvCxnSpPr>
          <p:spPr>
            <a:xfrm flipH="1" flipV="1">
              <a:off x="1309761" y="2213382"/>
              <a:ext cx="296648" cy="193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B1793A4-C530-4F78-BA34-DA765A010029}"/>
                </a:ext>
              </a:extLst>
            </p:cNvPr>
            <p:cNvCxnSpPr>
              <a:cxnSpLocks/>
            </p:cNvCxnSpPr>
            <p:nvPr/>
          </p:nvCxnSpPr>
          <p:spPr>
            <a:xfrm flipV="1">
              <a:off x="1040365" y="1633679"/>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Arrow: Down 19">
              <a:extLst>
                <a:ext uri="{FF2B5EF4-FFF2-40B4-BE49-F238E27FC236}">
                  <a16:creationId xmlns:a16="http://schemas.microsoft.com/office/drawing/2014/main" id="{D7818EC9-E07D-4956-8F24-E54401370326}"/>
                </a:ext>
              </a:extLst>
            </p:cNvPr>
            <p:cNvSpPr/>
            <p:nvPr/>
          </p:nvSpPr>
          <p:spPr>
            <a:xfrm>
              <a:off x="1710353" y="5332255"/>
              <a:ext cx="155772" cy="39370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Arrow: Down 20">
              <a:extLst>
                <a:ext uri="{FF2B5EF4-FFF2-40B4-BE49-F238E27FC236}">
                  <a16:creationId xmlns:a16="http://schemas.microsoft.com/office/drawing/2014/main" id="{2AAB2B3D-CECA-43AE-BE2C-C3E98E930917}"/>
                </a:ext>
              </a:extLst>
            </p:cNvPr>
            <p:cNvSpPr/>
            <p:nvPr/>
          </p:nvSpPr>
          <p:spPr>
            <a:xfrm rot="16200000">
              <a:off x="427653" y="3414614"/>
              <a:ext cx="155772" cy="393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Arrow: Down 21">
              <a:extLst>
                <a:ext uri="{FF2B5EF4-FFF2-40B4-BE49-F238E27FC236}">
                  <a16:creationId xmlns:a16="http://schemas.microsoft.com/office/drawing/2014/main" id="{7835B19F-F66A-4C82-9F58-C86076173A09}"/>
                </a:ext>
              </a:extLst>
            </p:cNvPr>
            <p:cNvSpPr/>
            <p:nvPr/>
          </p:nvSpPr>
          <p:spPr>
            <a:xfrm rot="16200000">
              <a:off x="3265070" y="3414614"/>
              <a:ext cx="155772" cy="393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Arrow: Down 22">
              <a:extLst>
                <a:ext uri="{FF2B5EF4-FFF2-40B4-BE49-F238E27FC236}">
                  <a16:creationId xmlns:a16="http://schemas.microsoft.com/office/drawing/2014/main" id="{B84D682F-60BB-4B6D-B75A-C1A6AB6DF65B}"/>
                </a:ext>
              </a:extLst>
            </p:cNvPr>
            <p:cNvSpPr/>
            <p:nvPr/>
          </p:nvSpPr>
          <p:spPr>
            <a:xfrm rot="16200000">
              <a:off x="6293425" y="3414614"/>
              <a:ext cx="155772" cy="393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Arrow: Down 23">
              <a:extLst>
                <a:ext uri="{FF2B5EF4-FFF2-40B4-BE49-F238E27FC236}">
                  <a16:creationId xmlns:a16="http://schemas.microsoft.com/office/drawing/2014/main" id="{0EDD51DC-9EC5-407E-A801-562D5DF2B9E8}"/>
                </a:ext>
              </a:extLst>
            </p:cNvPr>
            <p:cNvSpPr/>
            <p:nvPr/>
          </p:nvSpPr>
          <p:spPr>
            <a:xfrm>
              <a:off x="4814467" y="5332255"/>
              <a:ext cx="155772" cy="39370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Arrow: Down 24">
              <a:extLst>
                <a:ext uri="{FF2B5EF4-FFF2-40B4-BE49-F238E27FC236}">
                  <a16:creationId xmlns:a16="http://schemas.microsoft.com/office/drawing/2014/main" id="{3E91CC71-EFAE-4930-B89B-7249E9B6B045}"/>
                </a:ext>
              </a:extLst>
            </p:cNvPr>
            <p:cNvSpPr/>
            <p:nvPr/>
          </p:nvSpPr>
          <p:spPr>
            <a:xfrm>
              <a:off x="7772383" y="5332255"/>
              <a:ext cx="155772" cy="3937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TextBox 40">
              <a:extLst>
                <a:ext uri="{FF2B5EF4-FFF2-40B4-BE49-F238E27FC236}">
                  <a16:creationId xmlns:a16="http://schemas.microsoft.com/office/drawing/2014/main" id="{419A99DC-9BB3-4BAB-87AF-496091C7C55F}"/>
                </a:ext>
              </a:extLst>
            </p:cNvPr>
            <p:cNvSpPr txBox="1"/>
            <p:nvPr/>
          </p:nvSpPr>
          <p:spPr>
            <a:xfrm>
              <a:off x="3766949" y="2009207"/>
              <a:ext cx="625620" cy="307777"/>
            </a:xfrm>
            <a:prstGeom prst="rect">
              <a:avLst/>
            </a:prstGeom>
            <a:noFill/>
          </p:spPr>
          <p:txBody>
            <a:bodyPr wrap="none" rtlCol="0">
              <a:spAutoFit/>
            </a:bodyPr>
            <a:lstStyle/>
            <a:p>
              <a:r>
                <a:rPr lang="en-US" sz="1400" dirty="0"/>
                <a:t>ACE2</a:t>
              </a:r>
              <a:endParaRPr lang="ru-RU" sz="1400" dirty="0"/>
            </a:p>
          </p:txBody>
        </p:sp>
        <p:sp>
          <p:nvSpPr>
            <p:cNvPr id="42" name="TextBox 41">
              <a:extLst>
                <a:ext uri="{FF2B5EF4-FFF2-40B4-BE49-F238E27FC236}">
                  <a16:creationId xmlns:a16="http://schemas.microsoft.com/office/drawing/2014/main" id="{53182F9B-08B0-4128-A793-D5F6D402FEBC}"/>
                </a:ext>
              </a:extLst>
            </p:cNvPr>
            <p:cNvSpPr txBox="1"/>
            <p:nvPr/>
          </p:nvSpPr>
          <p:spPr>
            <a:xfrm>
              <a:off x="3727334" y="2952078"/>
              <a:ext cx="1081002" cy="307777"/>
            </a:xfrm>
            <a:prstGeom prst="rect">
              <a:avLst/>
            </a:prstGeom>
            <a:noFill/>
          </p:spPr>
          <p:txBody>
            <a:bodyPr wrap="none" rtlCol="0">
              <a:spAutoFit/>
            </a:bodyPr>
            <a:lstStyle/>
            <a:p>
              <a:r>
                <a:rPr lang="en-US" sz="1400" dirty="0"/>
                <a:t>COV°ACE2</a:t>
              </a:r>
              <a:endParaRPr lang="ru-RU" sz="1400" dirty="0"/>
            </a:p>
          </p:txBody>
        </p:sp>
        <p:grpSp>
          <p:nvGrpSpPr>
            <p:cNvPr id="43" name="Group 42">
              <a:extLst>
                <a:ext uri="{FF2B5EF4-FFF2-40B4-BE49-F238E27FC236}">
                  <a16:creationId xmlns:a16="http://schemas.microsoft.com/office/drawing/2014/main" id="{D8C4CCD4-FD96-4BC7-9F26-E2EE71246EF5}"/>
                </a:ext>
              </a:extLst>
            </p:cNvPr>
            <p:cNvGrpSpPr/>
            <p:nvPr/>
          </p:nvGrpSpPr>
          <p:grpSpPr>
            <a:xfrm>
              <a:off x="3258913" y="2330230"/>
              <a:ext cx="809761" cy="911456"/>
              <a:chOff x="242663" y="2330230"/>
              <a:chExt cx="809761" cy="911456"/>
            </a:xfrm>
          </p:grpSpPr>
          <p:cxnSp>
            <p:nvCxnSpPr>
              <p:cNvPr id="44" name="Straight Arrow Connector 43">
                <a:extLst>
                  <a:ext uri="{FF2B5EF4-FFF2-40B4-BE49-F238E27FC236}">
                    <a16:creationId xmlns:a16="http://schemas.microsoft.com/office/drawing/2014/main" id="{EF2A2DEB-CC18-43A3-A6BE-7823EB93E2DC}"/>
                  </a:ext>
                </a:extLst>
              </p:cNvPr>
              <p:cNvCxnSpPr>
                <a:cxnSpLocks/>
              </p:cNvCxnSpPr>
              <p:nvPr/>
            </p:nvCxnSpPr>
            <p:spPr>
              <a:xfrm flipH="1" flipV="1">
                <a:off x="1038705" y="2330230"/>
                <a:ext cx="3527" cy="572325"/>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Arc 44">
                <a:extLst>
                  <a:ext uri="{FF2B5EF4-FFF2-40B4-BE49-F238E27FC236}">
                    <a16:creationId xmlns:a16="http://schemas.microsoft.com/office/drawing/2014/main" id="{946D5E06-97F1-425C-B038-1E88A0003C26}"/>
                  </a:ext>
                </a:extLst>
              </p:cNvPr>
              <p:cNvSpPr/>
              <p:nvPr/>
            </p:nvSpPr>
            <p:spPr>
              <a:xfrm rot="20443880">
                <a:off x="242663" y="2378303"/>
                <a:ext cx="809761" cy="863383"/>
              </a:xfrm>
              <a:prstGeom prst="arc">
                <a:avLst>
                  <a:gd name="adj1" fmla="val 16864506"/>
                  <a:gd name="adj2" fmla="val 43747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
          <p:nvSpPr>
            <p:cNvPr id="46" name="TextBox 45">
              <a:extLst>
                <a:ext uri="{FF2B5EF4-FFF2-40B4-BE49-F238E27FC236}">
                  <a16:creationId xmlns:a16="http://schemas.microsoft.com/office/drawing/2014/main" id="{6FFEE659-D493-4349-9DF5-4E6A42D8BE0A}"/>
                </a:ext>
              </a:extLst>
            </p:cNvPr>
            <p:cNvSpPr txBox="1"/>
            <p:nvPr/>
          </p:nvSpPr>
          <p:spPr>
            <a:xfrm>
              <a:off x="3107874" y="2232121"/>
              <a:ext cx="567912" cy="307777"/>
            </a:xfrm>
            <a:prstGeom prst="rect">
              <a:avLst/>
            </a:prstGeom>
            <a:noFill/>
          </p:spPr>
          <p:txBody>
            <a:bodyPr wrap="none" rtlCol="0">
              <a:spAutoFit/>
            </a:bodyPr>
            <a:lstStyle/>
            <a:p>
              <a:r>
                <a:rPr lang="en-US" sz="1400" dirty="0"/>
                <a:t>COV</a:t>
              </a:r>
              <a:endParaRPr lang="ru-RU" sz="1400" dirty="0"/>
            </a:p>
          </p:txBody>
        </p:sp>
        <p:cxnSp>
          <p:nvCxnSpPr>
            <p:cNvPr id="48" name="Straight Arrow Connector 47">
              <a:extLst>
                <a:ext uri="{FF2B5EF4-FFF2-40B4-BE49-F238E27FC236}">
                  <a16:creationId xmlns:a16="http://schemas.microsoft.com/office/drawing/2014/main" id="{BD0B0111-0D74-405D-AF7E-43C7612DA842}"/>
                </a:ext>
              </a:extLst>
            </p:cNvPr>
            <p:cNvCxnSpPr>
              <a:cxnSpLocks/>
            </p:cNvCxnSpPr>
            <p:nvPr/>
          </p:nvCxnSpPr>
          <p:spPr>
            <a:xfrm flipV="1">
              <a:off x="4056615" y="1633679"/>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DF4F5997-BB09-44BF-8CCE-1A1D8220A513}"/>
                </a:ext>
              </a:extLst>
            </p:cNvPr>
            <p:cNvSpPr txBox="1"/>
            <p:nvPr/>
          </p:nvSpPr>
          <p:spPr>
            <a:xfrm>
              <a:off x="6719699" y="2009207"/>
              <a:ext cx="625620" cy="307777"/>
            </a:xfrm>
            <a:prstGeom prst="rect">
              <a:avLst/>
            </a:prstGeom>
            <a:noFill/>
          </p:spPr>
          <p:txBody>
            <a:bodyPr wrap="none" rtlCol="0">
              <a:spAutoFit/>
            </a:bodyPr>
            <a:lstStyle/>
            <a:p>
              <a:r>
                <a:rPr lang="en-US" sz="1400" dirty="0"/>
                <a:t>ACE2</a:t>
              </a:r>
              <a:endParaRPr lang="ru-RU" sz="1400" dirty="0"/>
            </a:p>
          </p:txBody>
        </p:sp>
        <p:sp>
          <p:nvSpPr>
            <p:cNvPr id="50" name="TextBox 49">
              <a:extLst>
                <a:ext uri="{FF2B5EF4-FFF2-40B4-BE49-F238E27FC236}">
                  <a16:creationId xmlns:a16="http://schemas.microsoft.com/office/drawing/2014/main" id="{B6069F25-B1DD-4A5F-9D4B-F32F8A41AF79}"/>
                </a:ext>
              </a:extLst>
            </p:cNvPr>
            <p:cNvSpPr txBox="1"/>
            <p:nvPr/>
          </p:nvSpPr>
          <p:spPr>
            <a:xfrm>
              <a:off x="6680084" y="2952078"/>
              <a:ext cx="1081002" cy="307777"/>
            </a:xfrm>
            <a:prstGeom prst="rect">
              <a:avLst/>
            </a:prstGeom>
            <a:noFill/>
          </p:spPr>
          <p:txBody>
            <a:bodyPr wrap="none" rtlCol="0">
              <a:spAutoFit/>
            </a:bodyPr>
            <a:lstStyle/>
            <a:p>
              <a:r>
                <a:rPr lang="en-US" sz="1400" dirty="0"/>
                <a:t>COV°ACE2</a:t>
              </a:r>
              <a:endParaRPr lang="ru-RU" sz="1400" dirty="0"/>
            </a:p>
          </p:txBody>
        </p:sp>
        <p:grpSp>
          <p:nvGrpSpPr>
            <p:cNvPr id="51" name="Group 50">
              <a:extLst>
                <a:ext uri="{FF2B5EF4-FFF2-40B4-BE49-F238E27FC236}">
                  <a16:creationId xmlns:a16="http://schemas.microsoft.com/office/drawing/2014/main" id="{174B683F-73D9-4A95-B2C5-BF2387828725}"/>
                </a:ext>
              </a:extLst>
            </p:cNvPr>
            <p:cNvGrpSpPr/>
            <p:nvPr/>
          </p:nvGrpSpPr>
          <p:grpSpPr>
            <a:xfrm>
              <a:off x="6211663" y="2330230"/>
              <a:ext cx="809761" cy="911456"/>
              <a:chOff x="242663" y="2330230"/>
              <a:chExt cx="809761" cy="911456"/>
            </a:xfrm>
          </p:grpSpPr>
          <p:cxnSp>
            <p:nvCxnSpPr>
              <p:cNvPr id="52" name="Straight Arrow Connector 51">
                <a:extLst>
                  <a:ext uri="{FF2B5EF4-FFF2-40B4-BE49-F238E27FC236}">
                    <a16:creationId xmlns:a16="http://schemas.microsoft.com/office/drawing/2014/main" id="{6E096A26-3620-431D-B90F-FCE61DB226B7}"/>
                  </a:ext>
                </a:extLst>
              </p:cNvPr>
              <p:cNvCxnSpPr>
                <a:cxnSpLocks/>
              </p:cNvCxnSpPr>
              <p:nvPr/>
            </p:nvCxnSpPr>
            <p:spPr>
              <a:xfrm flipH="1" flipV="1">
                <a:off x="1038705" y="2330230"/>
                <a:ext cx="3527" cy="572325"/>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Arc 52">
                <a:extLst>
                  <a:ext uri="{FF2B5EF4-FFF2-40B4-BE49-F238E27FC236}">
                    <a16:creationId xmlns:a16="http://schemas.microsoft.com/office/drawing/2014/main" id="{CAD874C8-BA0D-40DC-99CB-A10314AB7CC7}"/>
                  </a:ext>
                </a:extLst>
              </p:cNvPr>
              <p:cNvSpPr/>
              <p:nvPr/>
            </p:nvSpPr>
            <p:spPr>
              <a:xfrm rot="20443880">
                <a:off x="242663" y="2378303"/>
                <a:ext cx="809761" cy="863383"/>
              </a:xfrm>
              <a:prstGeom prst="arc">
                <a:avLst>
                  <a:gd name="adj1" fmla="val 16864506"/>
                  <a:gd name="adj2" fmla="val 43747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
          <p:nvSpPr>
            <p:cNvPr id="54" name="TextBox 53">
              <a:extLst>
                <a:ext uri="{FF2B5EF4-FFF2-40B4-BE49-F238E27FC236}">
                  <a16:creationId xmlns:a16="http://schemas.microsoft.com/office/drawing/2014/main" id="{D06F6C99-681D-4180-A480-02B9967FF8C7}"/>
                </a:ext>
              </a:extLst>
            </p:cNvPr>
            <p:cNvSpPr txBox="1"/>
            <p:nvPr/>
          </p:nvSpPr>
          <p:spPr>
            <a:xfrm>
              <a:off x="6060624" y="2232121"/>
              <a:ext cx="567912" cy="307777"/>
            </a:xfrm>
            <a:prstGeom prst="rect">
              <a:avLst/>
            </a:prstGeom>
            <a:noFill/>
          </p:spPr>
          <p:txBody>
            <a:bodyPr wrap="none" rtlCol="0">
              <a:spAutoFit/>
            </a:bodyPr>
            <a:lstStyle/>
            <a:p>
              <a:r>
                <a:rPr lang="en-US" sz="1400" dirty="0"/>
                <a:t>COV</a:t>
              </a:r>
              <a:endParaRPr lang="ru-RU" sz="1400" dirty="0"/>
            </a:p>
          </p:txBody>
        </p:sp>
        <p:cxnSp>
          <p:nvCxnSpPr>
            <p:cNvPr id="56" name="Straight Arrow Connector 55">
              <a:extLst>
                <a:ext uri="{FF2B5EF4-FFF2-40B4-BE49-F238E27FC236}">
                  <a16:creationId xmlns:a16="http://schemas.microsoft.com/office/drawing/2014/main" id="{29D12D09-8C18-4450-8F43-EDB844EA2FD9}"/>
                </a:ext>
              </a:extLst>
            </p:cNvPr>
            <p:cNvCxnSpPr>
              <a:cxnSpLocks/>
            </p:cNvCxnSpPr>
            <p:nvPr/>
          </p:nvCxnSpPr>
          <p:spPr>
            <a:xfrm flipV="1">
              <a:off x="7009365" y="1633679"/>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E4F4D4EE-5C1F-42BC-9705-9A65A46896E4}"/>
                </a:ext>
              </a:extLst>
            </p:cNvPr>
            <p:cNvSpPr txBox="1"/>
            <p:nvPr/>
          </p:nvSpPr>
          <p:spPr>
            <a:xfrm>
              <a:off x="4486888" y="3848359"/>
              <a:ext cx="729815" cy="307777"/>
            </a:xfrm>
            <a:prstGeom prst="rect">
              <a:avLst/>
            </a:prstGeom>
            <a:noFill/>
          </p:spPr>
          <p:txBody>
            <a:bodyPr wrap="none" rtlCol="0">
              <a:spAutoFit/>
            </a:bodyPr>
            <a:lstStyle/>
            <a:p>
              <a:r>
                <a:rPr lang="en-US" sz="1400" dirty="0" err="1"/>
                <a:t>COV</a:t>
              </a:r>
              <a:r>
                <a:rPr lang="en-US" sz="1400" baseline="-25000" dirty="0" err="1"/>
                <a:t>ipc</a:t>
              </a:r>
              <a:endParaRPr lang="ru-RU" sz="1400" baseline="-25000" dirty="0"/>
            </a:p>
          </p:txBody>
        </p:sp>
        <p:cxnSp>
          <p:nvCxnSpPr>
            <p:cNvPr id="59" name="Straight Arrow Connector 58">
              <a:extLst>
                <a:ext uri="{FF2B5EF4-FFF2-40B4-BE49-F238E27FC236}">
                  <a16:creationId xmlns:a16="http://schemas.microsoft.com/office/drawing/2014/main" id="{8B244448-0388-4911-9AE2-EF3A9FAB2C9E}"/>
                </a:ext>
              </a:extLst>
            </p:cNvPr>
            <p:cNvCxnSpPr>
              <a:cxnSpLocks/>
            </p:cNvCxnSpPr>
            <p:nvPr/>
          </p:nvCxnSpPr>
          <p:spPr>
            <a:xfrm>
              <a:off x="4097439" y="3208021"/>
              <a:ext cx="561687" cy="6403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64EA7E02-47E0-496F-9FAF-2C09B63E6C70}"/>
                </a:ext>
              </a:extLst>
            </p:cNvPr>
            <p:cNvSpPr txBox="1"/>
            <p:nvPr/>
          </p:nvSpPr>
          <p:spPr>
            <a:xfrm>
              <a:off x="8064384" y="4799928"/>
              <a:ext cx="806759" cy="307777"/>
            </a:xfrm>
            <a:prstGeom prst="rect">
              <a:avLst/>
            </a:prstGeom>
            <a:noFill/>
          </p:spPr>
          <p:txBody>
            <a:bodyPr wrap="none" rtlCol="0">
              <a:spAutoFit/>
            </a:bodyPr>
            <a:lstStyle/>
            <a:p>
              <a:r>
                <a:rPr lang="en-US" sz="1400" dirty="0"/>
                <a:t>COV</a:t>
              </a:r>
              <a:r>
                <a:rPr lang="en-US" sz="1400" baseline="-25000" dirty="0"/>
                <a:t>RNA</a:t>
              </a:r>
              <a:endParaRPr lang="ru-RU" sz="1400" baseline="-25000" dirty="0"/>
            </a:p>
          </p:txBody>
        </p:sp>
        <p:cxnSp>
          <p:nvCxnSpPr>
            <p:cNvPr id="68" name="Straight Arrow Connector 67">
              <a:extLst>
                <a:ext uri="{FF2B5EF4-FFF2-40B4-BE49-F238E27FC236}">
                  <a16:creationId xmlns:a16="http://schemas.microsoft.com/office/drawing/2014/main" id="{9F791555-4946-4EF5-BDB9-379A85E20070}"/>
                </a:ext>
              </a:extLst>
            </p:cNvPr>
            <p:cNvCxnSpPr>
              <a:cxnSpLocks/>
            </p:cNvCxnSpPr>
            <p:nvPr/>
          </p:nvCxnSpPr>
          <p:spPr>
            <a:xfrm>
              <a:off x="7024789" y="3208021"/>
              <a:ext cx="561687" cy="6403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808AB35-CB6A-406C-A41D-56231D045489}"/>
                </a:ext>
              </a:extLst>
            </p:cNvPr>
            <p:cNvCxnSpPr>
              <a:cxnSpLocks/>
            </p:cNvCxnSpPr>
            <p:nvPr/>
          </p:nvCxnSpPr>
          <p:spPr>
            <a:xfrm>
              <a:off x="7673895" y="4177111"/>
              <a:ext cx="561687" cy="640338"/>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8829462-9844-4893-AC01-D03BE6AEB837}"/>
                </a:ext>
              </a:extLst>
            </p:cNvPr>
            <p:cNvCxnSpPr>
              <a:cxnSpLocks/>
            </p:cNvCxnSpPr>
            <p:nvPr/>
          </p:nvCxnSpPr>
          <p:spPr>
            <a:xfrm>
              <a:off x="7976092" y="4149103"/>
              <a:ext cx="561687" cy="64033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5BF4C39-EA46-411A-A0BA-57D3300A0417}"/>
                </a:ext>
              </a:extLst>
            </p:cNvPr>
            <p:cNvCxnSpPr>
              <a:cxnSpLocks/>
            </p:cNvCxnSpPr>
            <p:nvPr/>
          </p:nvCxnSpPr>
          <p:spPr>
            <a:xfrm flipH="1">
              <a:off x="6546693" y="4183461"/>
              <a:ext cx="1022140" cy="1120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F57F9893-EB3C-44BE-8440-2D69C0951C7E}"/>
                </a:ext>
              </a:extLst>
            </p:cNvPr>
            <p:cNvSpPr txBox="1"/>
            <p:nvPr/>
          </p:nvSpPr>
          <p:spPr>
            <a:xfrm>
              <a:off x="6064897" y="5281129"/>
              <a:ext cx="567912" cy="307777"/>
            </a:xfrm>
            <a:prstGeom prst="rect">
              <a:avLst/>
            </a:prstGeom>
            <a:noFill/>
          </p:spPr>
          <p:txBody>
            <a:bodyPr wrap="none" rtlCol="0">
              <a:spAutoFit/>
            </a:bodyPr>
            <a:lstStyle/>
            <a:p>
              <a:r>
                <a:rPr lang="en-US" sz="1400" dirty="0"/>
                <a:t>COV</a:t>
              </a:r>
              <a:endParaRPr lang="ru-RU" sz="1400" dirty="0"/>
            </a:p>
          </p:txBody>
        </p:sp>
        <p:sp>
          <p:nvSpPr>
            <p:cNvPr id="73" name="TextBox 72">
              <a:extLst>
                <a:ext uri="{FF2B5EF4-FFF2-40B4-BE49-F238E27FC236}">
                  <a16:creationId xmlns:a16="http://schemas.microsoft.com/office/drawing/2014/main" id="{B395C363-61A0-4A67-AB32-89C2E67FD08F}"/>
                </a:ext>
              </a:extLst>
            </p:cNvPr>
            <p:cNvSpPr txBox="1"/>
            <p:nvPr/>
          </p:nvSpPr>
          <p:spPr>
            <a:xfrm>
              <a:off x="7325338" y="3848359"/>
              <a:ext cx="729815" cy="307777"/>
            </a:xfrm>
            <a:prstGeom prst="rect">
              <a:avLst/>
            </a:prstGeom>
            <a:noFill/>
          </p:spPr>
          <p:txBody>
            <a:bodyPr wrap="none" rtlCol="0">
              <a:spAutoFit/>
            </a:bodyPr>
            <a:lstStyle/>
            <a:p>
              <a:r>
                <a:rPr lang="en-US" sz="1400" dirty="0" err="1"/>
                <a:t>COV</a:t>
              </a:r>
              <a:r>
                <a:rPr lang="en-US" sz="1400" baseline="-25000" dirty="0" err="1"/>
                <a:t>ipc</a:t>
              </a:r>
              <a:endParaRPr lang="ru-RU" sz="1400" baseline="-25000" dirty="0"/>
            </a:p>
          </p:txBody>
        </p:sp>
        <p:sp>
          <p:nvSpPr>
            <p:cNvPr id="75" name="Freeform: Shape 74">
              <a:extLst>
                <a:ext uri="{FF2B5EF4-FFF2-40B4-BE49-F238E27FC236}">
                  <a16:creationId xmlns:a16="http://schemas.microsoft.com/office/drawing/2014/main" id="{5B2B0AE5-C669-4596-A49A-B74C3D1B159E}"/>
                </a:ext>
              </a:extLst>
            </p:cNvPr>
            <p:cNvSpPr/>
            <p:nvPr/>
          </p:nvSpPr>
          <p:spPr>
            <a:xfrm>
              <a:off x="7746340" y="4749549"/>
              <a:ext cx="381000" cy="356313"/>
            </a:xfrm>
            <a:custGeom>
              <a:avLst/>
              <a:gdLst>
                <a:gd name="connsiteX0" fmla="*/ 381000 w 381000"/>
                <a:gd name="connsiteY0" fmla="*/ 95739 h 356313"/>
                <a:gd name="connsiteX1" fmla="*/ 285750 w 381000"/>
                <a:gd name="connsiteY1" fmla="*/ 25889 h 356313"/>
                <a:gd name="connsiteX2" fmla="*/ 171450 w 381000"/>
                <a:gd name="connsiteY2" fmla="*/ 489 h 356313"/>
                <a:gd name="connsiteX3" fmla="*/ 44450 w 381000"/>
                <a:gd name="connsiteY3" fmla="*/ 44939 h 356313"/>
                <a:gd name="connsiteX4" fmla="*/ 0 w 381000"/>
                <a:gd name="connsiteY4" fmla="*/ 152889 h 356313"/>
                <a:gd name="connsiteX5" fmla="*/ 44450 w 381000"/>
                <a:gd name="connsiteY5" fmla="*/ 311639 h 356313"/>
                <a:gd name="connsiteX6" fmla="*/ 203200 w 381000"/>
                <a:gd name="connsiteY6" fmla="*/ 356089 h 356313"/>
                <a:gd name="connsiteX7" fmla="*/ 336550 w 381000"/>
                <a:gd name="connsiteY7" fmla="*/ 298939 h 356313"/>
                <a:gd name="connsiteX8" fmla="*/ 374650 w 381000"/>
                <a:gd name="connsiteY8" fmla="*/ 254489 h 356313"/>
                <a:gd name="connsiteX9" fmla="*/ 374650 w 381000"/>
                <a:gd name="connsiteY9" fmla="*/ 254489 h 35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56313">
                  <a:moveTo>
                    <a:pt x="381000" y="95739"/>
                  </a:moveTo>
                  <a:cubicBezTo>
                    <a:pt x="350837" y="68751"/>
                    <a:pt x="320675" y="41764"/>
                    <a:pt x="285750" y="25889"/>
                  </a:cubicBezTo>
                  <a:cubicBezTo>
                    <a:pt x="250825" y="10014"/>
                    <a:pt x="211667" y="-2686"/>
                    <a:pt x="171450" y="489"/>
                  </a:cubicBezTo>
                  <a:cubicBezTo>
                    <a:pt x="131233" y="3664"/>
                    <a:pt x="73025" y="19539"/>
                    <a:pt x="44450" y="44939"/>
                  </a:cubicBezTo>
                  <a:cubicBezTo>
                    <a:pt x="15875" y="70339"/>
                    <a:pt x="0" y="108439"/>
                    <a:pt x="0" y="152889"/>
                  </a:cubicBezTo>
                  <a:cubicBezTo>
                    <a:pt x="0" y="197339"/>
                    <a:pt x="10583" y="277772"/>
                    <a:pt x="44450" y="311639"/>
                  </a:cubicBezTo>
                  <a:cubicBezTo>
                    <a:pt x="78317" y="345506"/>
                    <a:pt x="154517" y="358206"/>
                    <a:pt x="203200" y="356089"/>
                  </a:cubicBezTo>
                  <a:cubicBezTo>
                    <a:pt x="251883" y="353972"/>
                    <a:pt x="307975" y="315872"/>
                    <a:pt x="336550" y="298939"/>
                  </a:cubicBezTo>
                  <a:cubicBezTo>
                    <a:pt x="365125" y="282006"/>
                    <a:pt x="374650" y="254489"/>
                    <a:pt x="374650" y="254489"/>
                  </a:cubicBezTo>
                  <a:lnTo>
                    <a:pt x="374650" y="254489"/>
                  </a:ln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6" name="TextBox 75">
              <a:extLst>
                <a:ext uri="{FF2B5EF4-FFF2-40B4-BE49-F238E27FC236}">
                  <a16:creationId xmlns:a16="http://schemas.microsoft.com/office/drawing/2014/main" id="{FFB53A45-E799-4C7E-B273-140971CDE52D}"/>
                </a:ext>
              </a:extLst>
            </p:cNvPr>
            <p:cNvSpPr txBox="1"/>
            <p:nvPr/>
          </p:nvSpPr>
          <p:spPr>
            <a:xfrm>
              <a:off x="1063509" y="1695705"/>
              <a:ext cx="542900"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shedding</a:t>
              </a:r>
              <a:endParaRPr lang="ru-RU" sz="900" b="1" dirty="0"/>
            </a:p>
          </p:txBody>
        </p:sp>
        <p:sp>
          <p:nvSpPr>
            <p:cNvPr id="79" name="TextBox 78">
              <a:extLst>
                <a:ext uri="{FF2B5EF4-FFF2-40B4-BE49-F238E27FC236}">
                  <a16:creationId xmlns:a16="http://schemas.microsoft.com/office/drawing/2014/main" id="{9DCD877A-139C-4BFB-BDBC-19BF4C747A81}"/>
                </a:ext>
              </a:extLst>
            </p:cNvPr>
            <p:cNvSpPr txBox="1"/>
            <p:nvPr/>
          </p:nvSpPr>
          <p:spPr>
            <a:xfrm>
              <a:off x="1063509" y="2654913"/>
              <a:ext cx="453132"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binding</a:t>
              </a:r>
              <a:endParaRPr lang="ru-RU" sz="900" b="1" dirty="0"/>
            </a:p>
          </p:txBody>
        </p:sp>
        <p:sp>
          <p:nvSpPr>
            <p:cNvPr id="80" name="TextBox 79">
              <a:extLst>
                <a:ext uri="{FF2B5EF4-FFF2-40B4-BE49-F238E27FC236}">
                  <a16:creationId xmlns:a16="http://schemas.microsoft.com/office/drawing/2014/main" id="{490F3BB8-59EE-48A7-9AB8-01A3CD1664C5}"/>
                </a:ext>
              </a:extLst>
            </p:cNvPr>
            <p:cNvSpPr txBox="1"/>
            <p:nvPr/>
          </p:nvSpPr>
          <p:spPr>
            <a:xfrm>
              <a:off x="1391412" y="2447269"/>
              <a:ext cx="541298"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synthesis</a:t>
              </a:r>
              <a:endParaRPr lang="ru-RU" sz="900" b="1" dirty="0"/>
            </a:p>
          </p:txBody>
        </p:sp>
        <p:sp>
          <p:nvSpPr>
            <p:cNvPr id="81" name="TextBox 80">
              <a:extLst>
                <a:ext uri="{FF2B5EF4-FFF2-40B4-BE49-F238E27FC236}">
                  <a16:creationId xmlns:a16="http://schemas.microsoft.com/office/drawing/2014/main" id="{7851D792-91B2-4EE2-81EE-27CCFC0877CB}"/>
                </a:ext>
              </a:extLst>
            </p:cNvPr>
            <p:cNvSpPr txBox="1"/>
            <p:nvPr/>
          </p:nvSpPr>
          <p:spPr>
            <a:xfrm>
              <a:off x="4086109" y="1702055"/>
              <a:ext cx="542900"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shedding</a:t>
              </a:r>
              <a:endParaRPr lang="ru-RU" sz="900" b="1" dirty="0"/>
            </a:p>
          </p:txBody>
        </p:sp>
        <p:sp>
          <p:nvSpPr>
            <p:cNvPr id="84" name="TextBox 83">
              <a:extLst>
                <a:ext uri="{FF2B5EF4-FFF2-40B4-BE49-F238E27FC236}">
                  <a16:creationId xmlns:a16="http://schemas.microsoft.com/office/drawing/2014/main" id="{14B7900B-B299-493C-BB8A-32CA6BF64BB9}"/>
                </a:ext>
              </a:extLst>
            </p:cNvPr>
            <p:cNvSpPr txBox="1"/>
            <p:nvPr/>
          </p:nvSpPr>
          <p:spPr>
            <a:xfrm>
              <a:off x="4355204" y="3315792"/>
              <a:ext cx="324892"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entry</a:t>
              </a:r>
              <a:endParaRPr lang="ru-RU" sz="900" b="1" dirty="0"/>
            </a:p>
          </p:txBody>
        </p:sp>
        <p:sp>
          <p:nvSpPr>
            <p:cNvPr id="85" name="TextBox 84">
              <a:extLst>
                <a:ext uri="{FF2B5EF4-FFF2-40B4-BE49-F238E27FC236}">
                  <a16:creationId xmlns:a16="http://schemas.microsoft.com/office/drawing/2014/main" id="{60058C76-8C2C-4202-8A76-730D7B14AE46}"/>
                </a:ext>
              </a:extLst>
            </p:cNvPr>
            <p:cNvSpPr txBox="1"/>
            <p:nvPr/>
          </p:nvSpPr>
          <p:spPr>
            <a:xfrm>
              <a:off x="7038859" y="1702055"/>
              <a:ext cx="542900"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shedding</a:t>
              </a:r>
              <a:endParaRPr lang="ru-RU" sz="900" b="1" dirty="0"/>
            </a:p>
          </p:txBody>
        </p:sp>
        <p:sp>
          <p:nvSpPr>
            <p:cNvPr id="88" name="TextBox 87">
              <a:extLst>
                <a:ext uri="{FF2B5EF4-FFF2-40B4-BE49-F238E27FC236}">
                  <a16:creationId xmlns:a16="http://schemas.microsoft.com/office/drawing/2014/main" id="{6B94A615-36CE-42B7-B7DA-882586480973}"/>
                </a:ext>
              </a:extLst>
            </p:cNvPr>
            <p:cNvSpPr txBox="1"/>
            <p:nvPr/>
          </p:nvSpPr>
          <p:spPr>
            <a:xfrm>
              <a:off x="7307954" y="3315792"/>
              <a:ext cx="324892"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entry</a:t>
              </a:r>
              <a:endParaRPr lang="ru-RU" sz="900" b="1" dirty="0"/>
            </a:p>
          </p:txBody>
        </p:sp>
        <p:sp>
          <p:nvSpPr>
            <p:cNvPr id="89" name="TextBox 88">
              <a:extLst>
                <a:ext uri="{FF2B5EF4-FFF2-40B4-BE49-F238E27FC236}">
                  <a16:creationId xmlns:a16="http://schemas.microsoft.com/office/drawing/2014/main" id="{04477DD3-1CAE-4DFB-A9F6-F24A0A8478C2}"/>
                </a:ext>
              </a:extLst>
            </p:cNvPr>
            <p:cNvSpPr txBox="1"/>
            <p:nvPr/>
          </p:nvSpPr>
          <p:spPr>
            <a:xfrm>
              <a:off x="8228470" y="4214904"/>
              <a:ext cx="595800"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uncoating</a:t>
              </a:r>
              <a:endParaRPr lang="ru-RU" sz="900" b="1" dirty="0"/>
            </a:p>
          </p:txBody>
        </p:sp>
        <p:sp>
          <p:nvSpPr>
            <p:cNvPr id="90" name="TextBox 89">
              <a:extLst>
                <a:ext uri="{FF2B5EF4-FFF2-40B4-BE49-F238E27FC236}">
                  <a16:creationId xmlns:a16="http://schemas.microsoft.com/office/drawing/2014/main" id="{E8698E9A-550D-4815-BBC1-847F60134BC2}"/>
                </a:ext>
              </a:extLst>
            </p:cNvPr>
            <p:cNvSpPr txBox="1"/>
            <p:nvPr/>
          </p:nvSpPr>
          <p:spPr>
            <a:xfrm>
              <a:off x="7320420" y="4545104"/>
              <a:ext cx="656714"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assembling</a:t>
              </a:r>
              <a:endParaRPr lang="ru-RU" sz="900" b="1" dirty="0"/>
            </a:p>
          </p:txBody>
        </p:sp>
        <p:sp>
          <p:nvSpPr>
            <p:cNvPr id="91" name="TextBox 90">
              <a:extLst>
                <a:ext uri="{FF2B5EF4-FFF2-40B4-BE49-F238E27FC236}">
                  <a16:creationId xmlns:a16="http://schemas.microsoft.com/office/drawing/2014/main" id="{8D7DA6E7-9DC5-46B9-84CA-3D8D79CD73B2}"/>
                </a:ext>
              </a:extLst>
            </p:cNvPr>
            <p:cNvSpPr txBox="1"/>
            <p:nvPr/>
          </p:nvSpPr>
          <p:spPr>
            <a:xfrm>
              <a:off x="7650452" y="5116328"/>
              <a:ext cx="627860"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replication</a:t>
              </a:r>
              <a:endParaRPr lang="ru-RU" sz="900" b="1" dirty="0"/>
            </a:p>
          </p:txBody>
        </p:sp>
        <p:sp>
          <p:nvSpPr>
            <p:cNvPr id="92" name="TextBox 91">
              <a:extLst>
                <a:ext uri="{FF2B5EF4-FFF2-40B4-BE49-F238E27FC236}">
                  <a16:creationId xmlns:a16="http://schemas.microsoft.com/office/drawing/2014/main" id="{05BE2B69-F71A-4197-9020-90DDACC71C34}"/>
                </a:ext>
              </a:extLst>
            </p:cNvPr>
            <p:cNvSpPr txBox="1"/>
            <p:nvPr/>
          </p:nvSpPr>
          <p:spPr>
            <a:xfrm>
              <a:off x="7091694" y="4753102"/>
              <a:ext cx="430690"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release</a:t>
              </a:r>
              <a:endParaRPr lang="ru-RU" sz="900" b="1" dirty="0"/>
            </a:p>
          </p:txBody>
        </p:sp>
        <p:cxnSp>
          <p:nvCxnSpPr>
            <p:cNvPr id="62" name="Straight Arrow Connector 61">
              <a:extLst>
                <a:ext uri="{FF2B5EF4-FFF2-40B4-BE49-F238E27FC236}">
                  <a16:creationId xmlns:a16="http://schemas.microsoft.com/office/drawing/2014/main" id="{A762FE40-2F40-47F6-86AB-6DD7977DA4A7}"/>
                </a:ext>
              </a:extLst>
            </p:cNvPr>
            <p:cNvCxnSpPr>
              <a:cxnSpLocks/>
            </p:cNvCxnSpPr>
            <p:nvPr/>
          </p:nvCxnSpPr>
          <p:spPr>
            <a:xfrm>
              <a:off x="6358752" y="5538206"/>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7971BB73-D5D5-4BDA-B52C-AA868A21447A}"/>
                </a:ext>
              </a:extLst>
            </p:cNvPr>
            <p:cNvSpPr txBox="1"/>
            <p:nvPr/>
          </p:nvSpPr>
          <p:spPr>
            <a:xfrm>
              <a:off x="6388246" y="5606582"/>
              <a:ext cx="703201"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degradation</a:t>
              </a:r>
              <a:endParaRPr lang="ru-RU" sz="900" b="1" dirty="0"/>
            </a:p>
          </p:txBody>
        </p:sp>
        <p:sp>
          <p:nvSpPr>
            <p:cNvPr id="6" name="TextBox 5">
              <a:extLst>
                <a:ext uri="{FF2B5EF4-FFF2-40B4-BE49-F238E27FC236}">
                  <a16:creationId xmlns:a16="http://schemas.microsoft.com/office/drawing/2014/main" id="{FC2EBBDF-EDEE-4ADB-8B7D-43F74A0CD083}"/>
                </a:ext>
              </a:extLst>
            </p:cNvPr>
            <p:cNvSpPr txBox="1"/>
            <p:nvPr/>
          </p:nvSpPr>
          <p:spPr>
            <a:xfrm>
              <a:off x="1248900" y="4963518"/>
              <a:ext cx="389850" cy="276999"/>
            </a:xfrm>
            <a:prstGeom prst="rect">
              <a:avLst/>
            </a:prstGeom>
            <a:solidFill>
              <a:schemeClr val="accent4">
                <a:lumMod val="40000"/>
                <a:lumOff val="60000"/>
              </a:schemeClr>
            </a:solidFill>
          </p:spPr>
          <p:txBody>
            <a:bodyPr wrap="none" rtlCol="0">
              <a:spAutoFit/>
            </a:bodyPr>
            <a:lstStyle/>
            <a:p>
              <a:r>
                <a:rPr lang="en-US" sz="1200" dirty="0">
                  <a:solidFill>
                    <a:srgbClr val="0000FF"/>
                  </a:solidFill>
                  <a:latin typeface="+mj-lt"/>
                </a:rPr>
                <a:t>PC</a:t>
              </a:r>
              <a:endParaRPr lang="ru-RU" sz="1200" dirty="0">
                <a:solidFill>
                  <a:srgbClr val="0000FF"/>
                </a:solidFill>
                <a:latin typeface="+mj-lt"/>
              </a:endParaRPr>
            </a:p>
          </p:txBody>
        </p:sp>
        <p:sp>
          <p:nvSpPr>
            <p:cNvPr id="65" name="TextBox 64">
              <a:extLst>
                <a:ext uri="{FF2B5EF4-FFF2-40B4-BE49-F238E27FC236}">
                  <a16:creationId xmlns:a16="http://schemas.microsoft.com/office/drawing/2014/main" id="{674C91FD-82DD-42C3-8595-0BC662F83EC3}"/>
                </a:ext>
              </a:extLst>
            </p:cNvPr>
            <p:cNvSpPr txBox="1"/>
            <p:nvPr/>
          </p:nvSpPr>
          <p:spPr>
            <a:xfrm>
              <a:off x="4340438" y="4975955"/>
              <a:ext cx="429156" cy="276999"/>
            </a:xfrm>
            <a:prstGeom prst="rect">
              <a:avLst/>
            </a:prstGeom>
            <a:solidFill>
              <a:schemeClr val="accent4">
                <a:lumMod val="40000"/>
                <a:lumOff val="60000"/>
              </a:schemeClr>
            </a:solidFill>
          </p:spPr>
          <p:txBody>
            <a:bodyPr wrap="none" rtlCol="0">
              <a:spAutoFit/>
            </a:bodyPr>
            <a:lstStyle/>
            <a:p>
              <a:r>
                <a:rPr lang="en-US" sz="1200" dirty="0" err="1">
                  <a:solidFill>
                    <a:srgbClr val="0000FF"/>
                  </a:solidFill>
                  <a:latin typeface="+mj-lt"/>
                </a:rPr>
                <a:t>iPC</a:t>
              </a:r>
              <a:endParaRPr lang="ru-RU" sz="1200" dirty="0">
                <a:solidFill>
                  <a:srgbClr val="0000FF"/>
                </a:solidFill>
                <a:latin typeface="+mj-lt"/>
              </a:endParaRPr>
            </a:p>
          </p:txBody>
        </p:sp>
        <p:sp>
          <p:nvSpPr>
            <p:cNvPr id="66" name="TextBox 65">
              <a:extLst>
                <a:ext uri="{FF2B5EF4-FFF2-40B4-BE49-F238E27FC236}">
                  <a16:creationId xmlns:a16="http://schemas.microsoft.com/office/drawing/2014/main" id="{F7123B67-CE33-4E45-9035-7F15EBDA26E3}"/>
                </a:ext>
              </a:extLst>
            </p:cNvPr>
            <p:cNvSpPr txBox="1"/>
            <p:nvPr/>
          </p:nvSpPr>
          <p:spPr>
            <a:xfrm>
              <a:off x="7096081" y="4979059"/>
              <a:ext cx="472437" cy="276999"/>
            </a:xfrm>
            <a:prstGeom prst="rect">
              <a:avLst/>
            </a:prstGeom>
            <a:solidFill>
              <a:schemeClr val="accent4">
                <a:lumMod val="40000"/>
                <a:lumOff val="60000"/>
              </a:schemeClr>
            </a:solidFill>
          </p:spPr>
          <p:txBody>
            <a:bodyPr wrap="none" rtlCol="0">
              <a:spAutoFit/>
            </a:bodyPr>
            <a:lstStyle/>
            <a:p>
              <a:r>
                <a:rPr lang="en-US" sz="1200" dirty="0" err="1">
                  <a:solidFill>
                    <a:srgbClr val="0000FF"/>
                  </a:solidFill>
                  <a:latin typeface="+mj-lt"/>
                </a:rPr>
                <a:t>vPC</a:t>
              </a:r>
              <a:endParaRPr lang="ru-RU" sz="1200" dirty="0">
                <a:solidFill>
                  <a:srgbClr val="0000FF"/>
                </a:solidFill>
                <a:latin typeface="+mj-lt"/>
              </a:endParaRPr>
            </a:p>
          </p:txBody>
        </p:sp>
        <p:sp>
          <p:nvSpPr>
            <p:cNvPr id="74" name="TextBox 73">
              <a:extLst>
                <a:ext uri="{FF2B5EF4-FFF2-40B4-BE49-F238E27FC236}">
                  <a16:creationId xmlns:a16="http://schemas.microsoft.com/office/drawing/2014/main" id="{C276E7CB-95D3-4C4F-84F0-4E8F2164EC9B}"/>
                </a:ext>
              </a:extLst>
            </p:cNvPr>
            <p:cNvSpPr txBox="1"/>
            <p:nvPr/>
          </p:nvSpPr>
          <p:spPr>
            <a:xfrm>
              <a:off x="291191" y="3368910"/>
              <a:ext cx="339320"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influx</a:t>
              </a:r>
              <a:endParaRPr lang="ru-RU" sz="900" b="1" dirty="0">
                <a:solidFill>
                  <a:srgbClr val="0000FF"/>
                </a:solidFill>
              </a:endParaRPr>
            </a:p>
          </p:txBody>
        </p:sp>
        <p:sp>
          <p:nvSpPr>
            <p:cNvPr id="77" name="TextBox 76">
              <a:extLst>
                <a:ext uri="{FF2B5EF4-FFF2-40B4-BE49-F238E27FC236}">
                  <a16:creationId xmlns:a16="http://schemas.microsoft.com/office/drawing/2014/main" id="{F2FF0072-9CE4-4BF3-9277-B12B05D95466}"/>
                </a:ext>
              </a:extLst>
            </p:cNvPr>
            <p:cNvSpPr txBox="1"/>
            <p:nvPr/>
          </p:nvSpPr>
          <p:spPr>
            <a:xfrm>
              <a:off x="3124448" y="3370097"/>
              <a:ext cx="55732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transition</a:t>
              </a:r>
              <a:endParaRPr lang="ru-RU" sz="900" b="1" dirty="0">
                <a:solidFill>
                  <a:srgbClr val="0000FF"/>
                </a:solidFill>
              </a:endParaRPr>
            </a:p>
          </p:txBody>
        </p:sp>
        <p:sp>
          <p:nvSpPr>
            <p:cNvPr id="78" name="TextBox 77">
              <a:extLst>
                <a:ext uri="{FF2B5EF4-FFF2-40B4-BE49-F238E27FC236}">
                  <a16:creationId xmlns:a16="http://schemas.microsoft.com/office/drawing/2014/main" id="{7BB1E2A5-F186-4EAC-9ACC-DAE6ED4B49D0}"/>
                </a:ext>
              </a:extLst>
            </p:cNvPr>
            <p:cNvSpPr txBox="1"/>
            <p:nvPr/>
          </p:nvSpPr>
          <p:spPr>
            <a:xfrm>
              <a:off x="6109814" y="3374969"/>
              <a:ext cx="55732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transition</a:t>
              </a:r>
              <a:endParaRPr lang="ru-RU" sz="900" b="1" dirty="0">
                <a:solidFill>
                  <a:srgbClr val="0000FF"/>
                </a:solidFill>
              </a:endParaRPr>
            </a:p>
          </p:txBody>
        </p:sp>
        <p:sp>
          <p:nvSpPr>
            <p:cNvPr id="93" name="TextBox 92">
              <a:extLst>
                <a:ext uri="{FF2B5EF4-FFF2-40B4-BE49-F238E27FC236}">
                  <a16:creationId xmlns:a16="http://schemas.microsoft.com/office/drawing/2014/main" id="{051BEC52-3917-4B8F-BDE0-4C02693E7ED9}"/>
                </a:ext>
              </a:extLst>
            </p:cNvPr>
            <p:cNvSpPr txBox="1"/>
            <p:nvPr/>
          </p:nvSpPr>
          <p:spPr>
            <a:xfrm>
              <a:off x="1856126" y="5421457"/>
              <a:ext cx="34893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death</a:t>
              </a:r>
              <a:endParaRPr lang="ru-RU" sz="900" b="1" dirty="0">
                <a:solidFill>
                  <a:srgbClr val="0000FF"/>
                </a:solidFill>
              </a:endParaRPr>
            </a:p>
          </p:txBody>
        </p:sp>
        <p:sp>
          <p:nvSpPr>
            <p:cNvPr id="94" name="TextBox 93">
              <a:extLst>
                <a:ext uri="{FF2B5EF4-FFF2-40B4-BE49-F238E27FC236}">
                  <a16:creationId xmlns:a16="http://schemas.microsoft.com/office/drawing/2014/main" id="{93C12B76-A6A3-405F-9F5F-4D650921AFC6}"/>
                </a:ext>
              </a:extLst>
            </p:cNvPr>
            <p:cNvSpPr txBox="1"/>
            <p:nvPr/>
          </p:nvSpPr>
          <p:spPr>
            <a:xfrm>
              <a:off x="4984461" y="5421457"/>
              <a:ext cx="34893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death</a:t>
              </a:r>
              <a:endParaRPr lang="ru-RU" sz="900" b="1" dirty="0">
                <a:solidFill>
                  <a:srgbClr val="0000FF"/>
                </a:solidFill>
              </a:endParaRPr>
            </a:p>
          </p:txBody>
        </p:sp>
        <p:sp>
          <p:nvSpPr>
            <p:cNvPr id="95" name="TextBox 94">
              <a:extLst>
                <a:ext uri="{FF2B5EF4-FFF2-40B4-BE49-F238E27FC236}">
                  <a16:creationId xmlns:a16="http://schemas.microsoft.com/office/drawing/2014/main" id="{496DCE72-1D43-4850-B9A4-0410564243B4}"/>
                </a:ext>
              </a:extLst>
            </p:cNvPr>
            <p:cNvSpPr txBox="1"/>
            <p:nvPr/>
          </p:nvSpPr>
          <p:spPr>
            <a:xfrm>
              <a:off x="7922009" y="5421897"/>
              <a:ext cx="34893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death</a:t>
              </a:r>
              <a:endParaRPr lang="ru-RU" sz="900" b="1" dirty="0">
                <a:solidFill>
                  <a:srgbClr val="0000FF"/>
                </a:solidFill>
              </a:endParaRPr>
            </a:p>
          </p:txBody>
        </p:sp>
        <p:cxnSp>
          <p:nvCxnSpPr>
            <p:cNvPr id="96" name="Straight Arrow Connector 95">
              <a:extLst>
                <a:ext uri="{FF2B5EF4-FFF2-40B4-BE49-F238E27FC236}">
                  <a16:creationId xmlns:a16="http://schemas.microsoft.com/office/drawing/2014/main" id="{24BC3DEE-8F26-46E8-9D55-5878F76CCF28}"/>
                </a:ext>
              </a:extLst>
            </p:cNvPr>
            <p:cNvCxnSpPr>
              <a:cxnSpLocks/>
            </p:cNvCxnSpPr>
            <p:nvPr/>
          </p:nvCxnSpPr>
          <p:spPr>
            <a:xfrm flipH="1" flipV="1">
              <a:off x="4335997" y="2197830"/>
              <a:ext cx="296648" cy="193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04CC265E-E4B6-41A6-B4CA-94AA64CDF9C6}"/>
                </a:ext>
              </a:extLst>
            </p:cNvPr>
            <p:cNvSpPr txBox="1"/>
            <p:nvPr/>
          </p:nvSpPr>
          <p:spPr>
            <a:xfrm>
              <a:off x="4089745" y="2639361"/>
              <a:ext cx="453132"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binding</a:t>
              </a:r>
              <a:endParaRPr lang="ru-RU" sz="900" b="1" dirty="0"/>
            </a:p>
          </p:txBody>
        </p:sp>
        <p:sp>
          <p:nvSpPr>
            <p:cNvPr id="98" name="TextBox 97">
              <a:extLst>
                <a:ext uri="{FF2B5EF4-FFF2-40B4-BE49-F238E27FC236}">
                  <a16:creationId xmlns:a16="http://schemas.microsoft.com/office/drawing/2014/main" id="{342CB1E1-5F91-42C5-BEF8-4261ADF55527}"/>
                </a:ext>
              </a:extLst>
            </p:cNvPr>
            <p:cNvSpPr txBox="1"/>
            <p:nvPr/>
          </p:nvSpPr>
          <p:spPr>
            <a:xfrm>
              <a:off x="4417648" y="2431717"/>
              <a:ext cx="541298"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synthesis</a:t>
              </a:r>
              <a:endParaRPr lang="ru-RU" sz="900" b="1" dirty="0"/>
            </a:p>
          </p:txBody>
        </p:sp>
        <p:cxnSp>
          <p:nvCxnSpPr>
            <p:cNvPr id="99" name="Straight Arrow Connector 98">
              <a:extLst>
                <a:ext uri="{FF2B5EF4-FFF2-40B4-BE49-F238E27FC236}">
                  <a16:creationId xmlns:a16="http://schemas.microsoft.com/office/drawing/2014/main" id="{CEF64BF8-1472-4A20-983A-E91FB5778EE0}"/>
                </a:ext>
              </a:extLst>
            </p:cNvPr>
            <p:cNvCxnSpPr>
              <a:cxnSpLocks/>
            </p:cNvCxnSpPr>
            <p:nvPr/>
          </p:nvCxnSpPr>
          <p:spPr>
            <a:xfrm flipH="1" flipV="1">
              <a:off x="7278251" y="2200939"/>
              <a:ext cx="296648" cy="193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F22069CA-7204-4E7C-A82B-4D17A73024B7}"/>
                </a:ext>
              </a:extLst>
            </p:cNvPr>
            <p:cNvSpPr txBox="1"/>
            <p:nvPr/>
          </p:nvSpPr>
          <p:spPr>
            <a:xfrm>
              <a:off x="7031999" y="2642470"/>
              <a:ext cx="453132"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binding</a:t>
              </a:r>
              <a:endParaRPr lang="ru-RU" sz="900" b="1" dirty="0"/>
            </a:p>
          </p:txBody>
        </p:sp>
        <p:sp>
          <p:nvSpPr>
            <p:cNvPr id="101" name="TextBox 100">
              <a:extLst>
                <a:ext uri="{FF2B5EF4-FFF2-40B4-BE49-F238E27FC236}">
                  <a16:creationId xmlns:a16="http://schemas.microsoft.com/office/drawing/2014/main" id="{3CB78F34-E8A9-48C3-99F9-4517E700353F}"/>
                </a:ext>
              </a:extLst>
            </p:cNvPr>
            <p:cNvSpPr txBox="1"/>
            <p:nvPr/>
          </p:nvSpPr>
          <p:spPr>
            <a:xfrm>
              <a:off x="7359902" y="2434826"/>
              <a:ext cx="541298"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synthesis</a:t>
              </a:r>
              <a:endParaRPr lang="ru-RU" sz="900" b="1" dirty="0"/>
            </a:p>
          </p:txBody>
        </p:sp>
        <p:cxnSp>
          <p:nvCxnSpPr>
            <p:cNvPr id="13" name="Straight Arrow Connector 12">
              <a:extLst>
                <a:ext uri="{FF2B5EF4-FFF2-40B4-BE49-F238E27FC236}">
                  <a16:creationId xmlns:a16="http://schemas.microsoft.com/office/drawing/2014/main" id="{9DA47CCC-81EB-41A3-B4F4-27B6E82122E4}"/>
                </a:ext>
              </a:extLst>
            </p:cNvPr>
            <p:cNvCxnSpPr>
              <a:cxnSpLocks/>
            </p:cNvCxnSpPr>
            <p:nvPr/>
          </p:nvCxnSpPr>
          <p:spPr>
            <a:xfrm>
              <a:off x="1356416" y="2146866"/>
              <a:ext cx="2457188" cy="0"/>
            </a:xfrm>
            <a:prstGeom prst="straightConnector1">
              <a:avLst/>
            </a:prstGeom>
            <a:ln w="571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1078F9B-44F8-409F-A7E0-08D01E8E86C0}"/>
                </a:ext>
              </a:extLst>
            </p:cNvPr>
            <p:cNvCxnSpPr>
              <a:cxnSpLocks/>
            </p:cNvCxnSpPr>
            <p:nvPr/>
          </p:nvCxnSpPr>
          <p:spPr>
            <a:xfrm flipV="1">
              <a:off x="1818802" y="3083044"/>
              <a:ext cx="1951253" cy="8999"/>
            </a:xfrm>
            <a:prstGeom prst="straightConnector1">
              <a:avLst/>
            </a:prstGeom>
            <a:ln w="571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30F66BA-5A8F-4F7D-9304-F49B62F4B37D}"/>
                </a:ext>
              </a:extLst>
            </p:cNvPr>
            <p:cNvCxnSpPr>
              <a:cxnSpLocks/>
            </p:cNvCxnSpPr>
            <p:nvPr/>
          </p:nvCxnSpPr>
          <p:spPr>
            <a:xfrm>
              <a:off x="4345950" y="2149495"/>
              <a:ext cx="2457188" cy="0"/>
            </a:xfrm>
            <a:prstGeom prst="straightConnector1">
              <a:avLst/>
            </a:prstGeom>
            <a:ln w="571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E36D4EB8-8AC8-4079-ADF3-0C2AC78CACD4}"/>
                </a:ext>
              </a:extLst>
            </p:cNvPr>
            <p:cNvCxnSpPr>
              <a:cxnSpLocks/>
            </p:cNvCxnSpPr>
            <p:nvPr/>
          </p:nvCxnSpPr>
          <p:spPr>
            <a:xfrm flipV="1">
              <a:off x="4808336" y="3085673"/>
              <a:ext cx="1951253" cy="8999"/>
            </a:xfrm>
            <a:prstGeom prst="straightConnector1">
              <a:avLst/>
            </a:prstGeom>
            <a:ln w="571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5DD3912E-C044-493E-9C9B-DC4EB7B8F94F}"/>
                </a:ext>
              </a:extLst>
            </p:cNvPr>
            <p:cNvCxnSpPr>
              <a:cxnSpLocks/>
            </p:cNvCxnSpPr>
            <p:nvPr/>
          </p:nvCxnSpPr>
          <p:spPr>
            <a:xfrm>
              <a:off x="5036409" y="3969662"/>
              <a:ext cx="2323493" cy="0"/>
            </a:xfrm>
            <a:prstGeom prst="straightConnector1">
              <a:avLst/>
            </a:prstGeom>
            <a:ln w="571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56FB43F1-D9DA-41EB-8116-FCA56E5052BB}"/>
                </a:ext>
              </a:extLst>
            </p:cNvPr>
            <p:cNvSpPr txBox="1"/>
            <p:nvPr/>
          </p:nvSpPr>
          <p:spPr>
            <a:xfrm>
              <a:off x="1786089" y="2202814"/>
              <a:ext cx="1111967"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transition with cells</a:t>
              </a:r>
              <a:endParaRPr lang="ru-RU" sz="900" b="1" dirty="0"/>
            </a:p>
          </p:txBody>
        </p:sp>
        <p:sp>
          <p:nvSpPr>
            <p:cNvPr id="104" name="TextBox 103">
              <a:extLst>
                <a:ext uri="{FF2B5EF4-FFF2-40B4-BE49-F238E27FC236}">
                  <a16:creationId xmlns:a16="http://schemas.microsoft.com/office/drawing/2014/main" id="{DC3BED7D-43CB-4917-911C-E191DDCE799A}"/>
                </a:ext>
              </a:extLst>
            </p:cNvPr>
            <p:cNvSpPr txBox="1"/>
            <p:nvPr/>
          </p:nvSpPr>
          <p:spPr>
            <a:xfrm>
              <a:off x="1770536" y="3148319"/>
              <a:ext cx="1111967"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transition with cells</a:t>
              </a:r>
              <a:endParaRPr lang="ru-RU" sz="900" b="1" dirty="0"/>
            </a:p>
          </p:txBody>
        </p:sp>
        <p:sp>
          <p:nvSpPr>
            <p:cNvPr id="105" name="TextBox 104">
              <a:extLst>
                <a:ext uri="{FF2B5EF4-FFF2-40B4-BE49-F238E27FC236}">
                  <a16:creationId xmlns:a16="http://schemas.microsoft.com/office/drawing/2014/main" id="{431B8D56-68B0-4958-9D37-F8F3D5795431}"/>
                </a:ext>
              </a:extLst>
            </p:cNvPr>
            <p:cNvSpPr txBox="1"/>
            <p:nvPr/>
          </p:nvSpPr>
          <p:spPr>
            <a:xfrm>
              <a:off x="4812328" y="2205923"/>
              <a:ext cx="1111967"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transition with cells</a:t>
              </a:r>
              <a:endParaRPr lang="ru-RU" sz="900" b="1" dirty="0"/>
            </a:p>
          </p:txBody>
        </p:sp>
        <p:sp>
          <p:nvSpPr>
            <p:cNvPr id="106" name="TextBox 105">
              <a:extLst>
                <a:ext uri="{FF2B5EF4-FFF2-40B4-BE49-F238E27FC236}">
                  <a16:creationId xmlns:a16="http://schemas.microsoft.com/office/drawing/2014/main" id="{461508CE-6748-4DA2-9A4C-22D4A01C4110}"/>
                </a:ext>
              </a:extLst>
            </p:cNvPr>
            <p:cNvSpPr txBox="1"/>
            <p:nvPr/>
          </p:nvSpPr>
          <p:spPr>
            <a:xfrm>
              <a:off x="4796775" y="3151428"/>
              <a:ext cx="1111967"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transition with cells</a:t>
              </a:r>
              <a:endParaRPr lang="ru-RU" sz="900" b="1" dirty="0"/>
            </a:p>
          </p:txBody>
        </p:sp>
        <p:sp>
          <p:nvSpPr>
            <p:cNvPr id="107" name="TextBox 106">
              <a:extLst>
                <a:ext uri="{FF2B5EF4-FFF2-40B4-BE49-F238E27FC236}">
                  <a16:creationId xmlns:a16="http://schemas.microsoft.com/office/drawing/2014/main" id="{1D958E5C-A247-4132-8150-89398AE4F54A}"/>
                </a:ext>
              </a:extLst>
            </p:cNvPr>
            <p:cNvSpPr txBox="1"/>
            <p:nvPr/>
          </p:nvSpPr>
          <p:spPr>
            <a:xfrm>
              <a:off x="5332011" y="4023151"/>
              <a:ext cx="1111967"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transition with cells</a:t>
              </a:r>
              <a:endParaRPr lang="ru-RU" sz="900" b="1" dirty="0"/>
            </a:p>
          </p:txBody>
        </p:sp>
        <p:cxnSp>
          <p:nvCxnSpPr>
            <p:cNvPr id="27" name="Straight Connector 26">
              <a:extLst>
                <a:ext uri="{FF2B5EF4-FFF2-40B4-BE49-F238E27FC236}">
                  <a16:creationId xmlns:a16="http://schemas.microsoft.com/office/drawing/2014/main" id="{4A2361D3-15AB-4B45-8EA5-7FF8D453B4C5}"/>
                </a:ext>
              </a:extLst>
            </p:cNvPr>
            <p:cNvCxnSpPr/>
            <p:nvPr/>
          </p:nvCxnSpPr>
          <p:spPr>
            <a:xfrm>
              <a:off x="2108718" y="9330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2E8E603F-BD81-4B56-93E8-79DCF83D0D63}"/>
                </a:ext>
              </a:extLst>
            </p:cNvPr>
            <p:cNvCxnSpPr>
              <a:cxnSpLocks/>
            </p:cNvCxnSpPr>
            <p:nvPr/>
          </p:nvCxnSpPr>
          <p:spPr>
            <a:xfrm flipH="1" flipV="1">
              <a:off x="291191" y="2799671"/>
              <a:ext cx="500201" cy="212343"/>
            </a:xfrm>
            <a:prstGeom prst="straightConnector1">
              <a:avLst/>
            </a:prstGeom>
            <a:ln w="571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97682137-588E-48AD-8902-C571470124A6}"/>
                </a:ext>
              </a:extLst>
            </p:cNvPr>
            <p:cNvCxnSpPr>
              <a:cxnSpLocks/>
            </p:cNvCxnSpPr>
            <p:nvPr/>
          </p:nvCxnSpPr>
          <p:spPr>
            <a:xfrm flipH="1" flipV="1">
              <a:off x="461920" y="1600632"/>
              <a:ext cx="397116" cy="464370"/>
            </a:xfrm>
            <a:prstGeom prst="straightConnector1">
              <a:avLst/>
            </a:prstGeom>
            <a:ln w="571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85DB5895-2E40-46F8-88B2-43B3EA1456E6}"/>
                </a:ext>
              </a:extLst>
            </p:cNvPr>
            <p:cNvCxnSpPr>
              <a:cxnSpLocks/>
            </p:cNvCxnSpPr>
            <p:nvPr/>
          </p:nvCxnSpPr>
          <p:spPr>
            <a:xfrm flipH="1" flipV="1">
              <a:off x="3312367" y="2799671"/>
              <a:ext cx="514937" cy="180587"/>
            </a:xfrm>
            <a:prstGeom prst="straightConnector1">
              <a:avLst/>
            </a:prstGeom>
            <a:ln w="571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967C721D-950D-4954-A3C3-1077CB324599}"/>
                </a:ext>
              </a:extLst>
            </p:cNvPr>
            <p:cNvCxnSpPr>
              <a:cxnSpLocks/>
            </p:cNvCxnSpPr>
            <p:nvPr/>
          </p:nvCxnSpPr>
          <p:spPr>
            <a:xfrm flipH="1" flipV="1">
              <a:off x="3497832" y="1568876"/>
              <a:ext cx="397116" cy="464370"/>
            </a:xfrm>
            <a:prstGeom prst="straightConnector1">
              <a:avLst/>
            </a:prstGeom>
            <a:ln w="571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90A4CD40-8101-43B1-8911-F98D8BD1E395}"/>
                </a:ext>
              </a:extLst>
            </p:cNvPr>
            <p:cNvCxnSpPr>
              <a:cxnSpLocks/>
            </p:cNvCxnSpPr>
            <p:nvPr/>
          </p:nvCxnSpPr>
          <p:spPr>
            <a:xfrm flipH="1" flipV="1">
              <a:off x="6251510" y="2799671"/>
              <a:ext cx="523240" cy="169843"/>
            </a:xfrm>
            <a:prstGeom prst="straightConnector1">
              <a:avLst/>
            </a:prstGeom>
            <a:ln w="571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75456339-D388-4E20-826B-A3EABC7D7EC1}"/>
                </a:ext>
              </a:extLst>
            </p:cNvPr>
            <p:cNvCxnSpPr>
              <a:cxnSpLocks/>
            </p:cNvCxnSpPr>
            <p:nvPr/>
          </p:nvCxnSpPr>
          <p:spPr>
            <a:xfrm flipH="1" flipV="1">
              <a:off x="6445278" y="1558132"/>
              <a:ext cx="397116" cy="464370"/>
            </a:xfrm>
            <a:prstGeom prst="straightConnector1">
              <a:avLst/>
            </a:prstGeom>
            <a:ln w="571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3C10027-1CA0-4B80-9044-20BA4313F9B6}"/>
                </a:ext>
              </a:extLst>
            </p:cNvPr>
            <p:cNvCxnSpPr>
              <a:cxnSpLocks/>
            </p:cNvCxnSpPr>
            <p:nvPr/>
          </p:nvCxnSpPr>
          <p:spPr>
            <a:xfrm flipH="1">
              <a:off x="6616543" y="4102331"/>
              <a:ext cx="726580" cy="377126"/>
            </a:xfrm>
            <a:prstGeom prst="straightConnector1">
              <a:avLst/>
            </a:prstGeom>
            <a:ln w="571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8B73CC5B-CACC-4F19-992B-4A17635B5492}"/>
                </a:ext>
              </a:extLst>
            </p:cNvPr>
            <p:cNvSpPr txBox="1"/>
            <p:nvPr/>
          </p:nvSpPr>
          <p:spPr>
            <a:xfrm>
              <a:off x="6086750" y="4457979"/>
              <a:ext cx="567912" cy="307777"/>
            </a:xfrm>
            <a:prstGeom prst="rect">
              <a:avLst/>
            </a:prstGeom>
            <a:noFill/>
          </p:spPr>
          <p:txBody>
            <a:bodyPr wrap="none" rtlCol="0">
              <a:spAutoFit/>
            </a:bodyPr>
            <a:lstStyle/>
            <a:p>
              <a:r>
                <a:rPr lang="en-US" sz="1400" dirty="0"/>
                <a:t>COV</a:t>
              </a:r>
              <a:endParaRPr lang="ru-RU" sz="1400" dirty="0"/>
            </a:p>
          </p:txBody>
        </p:sp>
        <p:cxnSp>
          <p:nvCxnSpPr>
            <p:cNvPr id="119" name="Straight Arrow Connector 118">
              <a:extLst>
                <a:ext uri="{FF2B5EF4-FFF2-40B4-BE49-F238E27FC236}">
                  <a16:creationId xmlns:a16="http://schemas.microsoft.com/office/drawing/2014/main" id="{51EF5094-FF8A-4C8D-8C1B-1F1E6E4CFCBA}"/>
                </a:ext>
              </a:extLst>
            </p:cNvPr>
            <p:cNvCxnSpPr>
              <a:cxnSpLocks/>
            </p:cNvCxnSpPr>
            <p:nvPr/>
          </p:nvCxnSpPr>
          <p:spPr>
            <a:xfrm flipH="1">
              <a:off x="3764482" y="4105435"/>
              <a:ext cx="726580" cy="377126"/>
            </a:xfrm>
            <a:prstGeom prst="straightConnector1">
              <a:avLst/>
            </a:prstGeom>
            <a:ln w="571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D4AB0FAF-AA7A-4D89-B99D-ED8935A2656F}"/>
                </a:ext>
              </a:extLst>
            </p:cNvPr>
            <p:cNvSpPr txBox="1"/>
            <p:nvPr/>
          </p:nvSpPr>
          <p:spPr>
            <a:xfrm>
              <a:off x="3234689" y="4461083"/>
              <a:ext cx="567912" cy="307777"/>
            </a:xfrm>
            <a:prstGeom prst="rect">
              <a:avLst/>
            </a:prstGeom>
            <a:noFill/>
          </p:spPr>
          <p:txBody>
            <a:bodyPr wrap="none" rtlCol="0">
              <a:spAutoFit/>
            </a:bodyPr>
            <a:lstStyle/>
            <a:p>
              <a:r>
                <a:rPr lang="en-US" sz="1400" dirty="0"/>
                <a:t>COV</a:t>
              </a:r>
              <a:endParaRPr lang="ru-RU" sz="1400" dirty="0"/>
            </a:p>
          </p:txBody>
        </p:sp>
        <p:sp>
          <p:nvSpPr>
            <p:cNvPr id="122" name="TextBox 121">
              <a:extLst>
                <a:ext uri="{FF2B5EF4-FFF2-40B4-BE49-F238E27FC236}">
                  <a16:creationId xmlns:a16="http://schemas.microsoft.com/office/drawing/2014/main" id="{527938B3-5C1F-4E31-83FB-F88B3386D582}"/>
                </a:ext>
              </a:extLst>
            </p:cNvPr>
            <p:cNvSpPr txBox="1"/>
            <p:nvPr/>
          </p:nvSpPr>
          <p:spPr>
            <a:xfrm>
              <a:off x="3238548" y="1238641"/>
              <a:ext cx="888876" cy="298810"/>
            </a:xfrm>
            <a:prstGeom prst="rect">
              <a:avLst/>
            </a:prstGeom>
            <a:solidFill>
              <a:schemeClr val="accent1">
                <a:lumMod val="20000"/>
                <a:lumOff val="80000"/>
              </a:schemeClr>
            </a:solidFill>
          </p:spPr>
          <p:txBody>
            <a:bodyPr wrap="square" lIns="18000" tIns="10800" rIns="18000" bIns="10800" rtlCol="0">
              <a:spAutoFit/>
            </a:bodyPr>
            <a:lstStyle/>
            <a:p>
              <a:r>
                <a:rPr lang="en-US" sz="900" b="1" dirty="0"/>
                <a:t>degradation with cell death</a:t>
              </a:r>
              <a:endParaRPr lang="ru-RU" sz="900" b="1" dirty="0"/>
            </a:p>
          </p:txBody>
        </p:sp>
        <p:sp>
          <p:nvSpPr>
            <p:cNvPr id="123" name="TextBox 122">
              <a:extLst>
                <a:ext uri="{FF2B5EF4-FFF2-40B4-BE49-F238E27FC236}">
                  <a16:creationId xmlns:a16="http://schemas.microsoft.com/office/drawing/2014/main" id="{4D86905A-C5C5-40A1-8F83-7CDCACFDBA3A}"/>
                </a:ext>
              </a:extLst>
            </p:cNvPr>
            <p:cNvSpPr txBox="1"/>
            <p:nvPr/>
          </p:nvSpPr>
          <p:spPr>
            <a:xfrm>
              <a:off x="6171471" y="1232417"/>
              <a:ext cx="888876" cy="298810"/>
            </a:xfrm>
            <a:prstGeom prst="rect">
              <a:avLst/>
            </a:prstGeom>
            <a:solidFill>
              <a:schemeClr val="accent1">
                <a:lumMod val="20000"/>
                <a:lumOff val="80000"/>
              </a:schemeClr>
            </a:solidFill>
          </p:spPr>
          <p:txBody>
            <a:bodyPr wrap="square" lIns="18000" tIns="10800" rIns="18000" bIns="10800" rtlCol="0">
              <a:spAutoFit/>
            </a:bodyPr>
            <a:lstStyle/>
            <a:p>
              <a:r>
                <a:rPr lang="en-US" sz="900" b="1" dirty="0"/>
                <a:t>degradation with cell death</a:t>
              </a:r>
              <a:endParaRPr lang="ru-RU" sz="900" b="1" dirty="0"/>
            </a:p>
          </p:txBody>
        </p:sp>
        <p:sp>
          <p:nvSpPr>
            <p:cNvPr id="124" name="TextBox 123">
              <a:extLst>
                <a:ext uri="{FF2B5EF4-FFF2-40B4-BE49-F238E27FC236}">
                  <a16:creationId xmlns:a16="http://schemas.microsoft.com/office/drawing/2014/main" id="{AB7BCFFD-1FA5-46FD-8B8F-24D4701D35E0}"/>
                </a:ext>
              </a:extLst>
            </p:cNvPr>
            <p:cNvSpPr txBox="1"/>
            <p:nvPr/>
          </p:nvSpPr>
          <p:spPr>
            <a:xfrm>
              <a:off x="8205553" y="6056348"/>
              <a:ext cx="888876" cy="298810"/>
            </a:xfrm>
            <a:prstGeom prst="rect">
              <a:avLst/>
            </a:prstGeom>
            <a:solidFill>
              <a:schemeClr val="accent1">
                <a:lumMod val="20000"/>
                <a:lumOff val="80000"/>
              </a:schemeClr>
            </a:solidFill>
          </p:spPr>
          <p:txBody>
            <a:bodyPr wrap="square" lIns="18000" tIns="10800" rIns="18000" bIns="10800" rtlCol="0">
              <a:spAutoFit/>
            </a:bodyPr>
            <a:lstStyle/>
            <a:p>
              <a:r>
                <a:rPr lang="en-US" sz="900" b="1" dirty="0"/>
                <a:t>degradation with cell death</a:t>
              </a:r>
              <a:endParaRPr lang="ru-RU" sz="900" b="1" dirty="0"/>
            </a:p>
          </p:txBody>
        </p:sp>
        <p:cxnSp>
          <p:nvCxnSpPr>
            <p:cNvPr id="125" name="Straight Arrow Connector 124">
              <a:extLst>
                <a:ext uri="{FF2B5EF4-FFF2-40B4-BE49-F238E27FC236}">
                  <a16:creationId xmlns:a16="http://schemas.microsoft.com/office/drawing/2014/main" id="{5B3B7F65-9193-4BA0-B6EA-02EE737A0AE8}"/>
                </a:ext>
              </a:extLst>
            </p:cNvPr>
            <p:cNvCxnSpPr>
              <a:cxnSpLocks/>
            </p:cNvCxnSpPr>
            <p:nvPr/>
          </p:nvCxnSpPr>
          <p:spPr>
            <a:xfrm>
              <a:off x="8437915" y="5131807"/>
              <a:ext cx="2574" cy="678268"/>
            </a:xfrm>
            <a:prstGeom prst="straightConnector1">
              <a:avLst/>
            </a:prstGeom>
            <a:ln w="571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3B75D955-ADF4-47D1-9EFF-7C330EAF0596}"/>
                </a:ext>
              </a:extLst>
            </p:cNvPr>
            <p:cNvSpPr txBox="1"/>
            <p:nvPr/>
          </p:nvSpPr>
          <p:spPr>
            <a:xfrm>
              <a:off x="4096962" y="4364404"/>
              <a:ext cx="888876" cy="298810"/>
            </a:xfrm>
            <a:prstGeom prst="rect">
              <a:avLst/>
            </a:prstGeom>
            <a:solidFill>
              <a:schemeClr val="accent1">
                <a:lumMod val="20000"/>
                <a:lumOff val="80000"/>
              </a:schemeClr>
            </a:solidFill>
          </p:spPr>
          <p:txBody>
            <a:bodyPr wrap="square" lIns="18000" tIns="10800" rIns="18000" bIns="10800" rtlCol="0">
              <a:spAutoFit/>
            </a:bodyPr>
            <a:lstStyle/>
            <a:p>
              <a:r>
                <a:rPr lang="en-US" sz="900" b="1" dirty="0"/>
                <a:t>degradation with cell death</a:t>
              </a:r>
              <a:endParaRPr lang="ru-RU" sz="900" b="1" dirty="0"/>
            </a:p>
          </p:txBody>
        </p:sp>
        <p:grpSp>
          <p:nvGrpSpPr>
            <p:cNvPr id="29" name="Group 28">
              <a:extLst>
                <a:ext uri="{FF2B5EF4-FFF2-40B4-BE49-F238E27FC236}">
                  <a16:creationId xmlns:a16="http://schemas.microsoft.com/office/drawing/2014/main" id="{1418B427-6CF0-4842-93CC-9B92530B715C}"/>
                </a:ext>
              </a:extLst>
            </p:cNvPr>
            <p:cNvGrpSpPr/>
            <p:nvPr/>
          </p:nvGrpSpPr>
          <p:grpSpPr>
            <a:xfrm>
              <a:off x="3364536" y="4497280"/>
              <a:ext cx="274865" cy="206603"/>
              <a:chOff x="284972" y="5606582"/>
              <a:chExt cx="274865" cy="206603"/>
            </a:xfrm>
          </p:grpSpPr>
          <p:cxnSp>
            <p:nvCxnSpPr>
              <p:cNvPr id="26" name="Straight Connector 25">
                <a:extLst>
                  <a:ext uri="{FF2B5EF4-FFF2-40B4-BE49-F238E27FC236}">
                    <a16:creationId xmlns:a16="http://schemas.microsoft.com/office/drawing/2014/main" id="{9F8C07DA-E593-4EFA-9CEF-F280DC6DA7B7}"/>
                  </a:ext>
                </a:extLst>
              </p:cNvPr>
              <p:cNvCxnSpPr/>
              <p:nvPr/>
            </p:nvCxnSpPr>
            <p:spPr>
              <a:xfrm>
                <a:off x="291191" y="5606582"/>
                <a:ext cx="268646" cy="20349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2FF36DA-7E2D-4CC0-95AB-0AAB193DAE72}"/>
                  </a:ext>
                </a:extLst>
              </p:cNvPr>
              <p:cNvCxnSpPr>
                <a:cxnSpLocks/>
              </p:cNvCxnSpPr>
              <p:nvPr/>
            </p:nvCxnSpPr>
            <p:spPr>
              <a:xfrm flipH="1">
                <a:off x="284972" y="5609692"/>
                <a:ext cx="268646" cy="20349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82F21923-3E51-47DC-A2FD-14E27D2ED4AA}"/>
                </a:ext>
              </a:extLst>
            </p:cNvPr>
            <p:cNvGrpSpPr/>
            <p:nvPr/>
          </p:nvGrpSpPr>
          <p:grpSpPr>
            <a:xfrm>
              <a:off x="6217027" y="4469272"/>
              <a:ext cx="274865" cy="206603"/>
              <a:chOff x="284972" y="5606582"/>
              <a:chExt cx="274865" cy="206603"/>
            </a:xfrm>
          </p:grpSpPr>
          <p:cxnSp>
            <p:nvCxnSpPr>
              <p:cNvPr id="127" name="Straight Connector 126">
                <a:extLst>
                  <a:ext uri="{FF2B5EF4-FFF2-40B4-BE49-F238E27FC236}">
                    <a16:creationId xmlns:a16="http://schemas.microsoft.com/office/drawing/2014/main" id="{58253D79-7C97-449F-89E6-3715987E199A}"/>
                  </a:ext>
                </a:extLst>
              </p:cNvPr>
              <p:cNvCxnSpPr/>
              <p:nvPr/>
            </p:nvCxnSpPr>
            <p:spPr>
              <a:xfrm>
                <a:off x="291191" y="5606582"/>
                <a:ext cx="268646" cy="20349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25791B5B-F408-4B73-AA72-2B204A0C308D}"/>
                  </a:ext>
                </a:extLst>
              </p:cNvPr>
              <p:cNvCxnSpPr>
                <a:cxnSpLocks/>
              </p:cNvCxnSpPr>
              <p:nvPr/>
            </p:nvCxnSpPr>
            <p:spPr>
              <a:xfrm flipH="1">
                <a:off x="284972" y="5609692"/>
                <a:ext cx="268646" cy="20349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0" name="Oval 29">
              <a:extLst>
                <a:ext uri="{FF2B5EF4-FFF2-40B4-BE49-F238E27FC236}">
                  <a16:creationId xmlns:a16="http://schemas.microsoft.com/office/drawing/2014/main" id="{EEFD0903-E646-40C0-9A2E-8ACF072F2137}"/>
                </a:ext>
              </a:extLst>
            </p:cNvPr>
            <p:cNvSpPr/>
            <p:nvPr/>
          </p:nvSpPr>
          <p:spPr>
            <a:xfrm>
              <a:off x="52695" y="2673300"/>
              <a:ext cx="1159479" cy="5988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0" name="Oval 129">
              <a:extLst>
                <a:ext uri="{FF2B5EF4-FFF2-40B4-BE49-F238E27FC236}">
                  <a16:creationId xmlns:a16="http://schemas.microsoft.com/office/drawing/2014/main" id="{7B9873DC-C9C5-4DFE-8E96-1048843357F8}"/>
                </a:ext>
              </a:extLst>
            </p:cNvPr>
            <p:cNvSpPr/>
            <p:nvPr/>
          </p:nvSpPr>
          <p:spPr>
            <a:xfrm>
              <a:off x="3043181" y="2612628"/>
              <a:ext cx="1159479" cy="5988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1" name="Oval 130">
              <a:extLst>
                <a:ext uri="{FF2B5EF4-FFF2-40B4-BE49-F238E27FC236}">
                  <a16:creationId xmlns:a16="http://schemas.microsoft.com/office/drawing/2014/main" id="{8C0AEE56-B4EA-425A-A9A4-5B53F3404B09}"/>
                </a:ext>
              </a:extLst>
            </p:cNvPr>
            <p:cNvSpPr/>
            <p:nvPr/>
          </p:nvSpPr>
          <p:spPr>
            <a:xfrm>
              <a:off x="6028684" y="2592970"/>
              <a:ext cx="1159479" cy="5988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2" name="Oval 131">
              <a:extLst>
                <a:ext uri="{FF2B5EF4-FFF2-40B4-BE49-F238E27FC236}">
                  <a16:creationId xmlns:a16="http://schemas.microsoft.com/office/drawing/2014/main" id="{B1991E3F-0094-4C37-9813-9DF38457BB88}"/>
                </a:ext>
              </a:extLst>
            </p:cNvPr>
            <p:cNvSpPr/>
            <p:nvPr/>
          </p:nvSpPr>
          <p:spPr>
            <a:xfrm>
              <a:off x="2901751" y="4197861"/>
              <a:ext cx="1159479" cy="5988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3" name="Oval 132">
              <a:extLst>
                <a:ext uri="{FF2B5EF4-FFF2-40B4-BE49-F238E27FC236}">
                  <a16:creationId xmlns:a16="http://schemas.microsoft.com/office/drawing/2014/main" id="{A86BF624-C108-477A-BB68-EB41A27BDADA}"/>
                </a:ext>
              </a:extLst>
            </p:cNvPr>
            <p:cNvSpPr/>
            <p:nvPr/>
          </p:nvSpPr>
          <p:spPr>
            <a:xfrm>
              <a:off x="5783578" y="4224398"/>
              <a:ext cx="1159479" cy="5988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4" name="TextBox 133">
              <a:extLst>
                <a:ext uri="{FF2B5EF4-FFF2-40B4-BE49-F238E27FC236}">
                  <a16:creationId xmlns:a16="http://schemas.microsoft.com/office/drawing/2014/main" id="{D7D17C9A-60A8-48C1-9C1B-C8F7B98F5B79}"/>
                </a:ext>
              </a:extLst>
            </p:cNvPr>
            <p:cNvSpPr txBox="1"/>
            <p:nvPr/>
          </p:nvSpPr>
          <p:spPr>
            <a:xfrm>
              <a:off x="8167393" y="5769435"/>
              <a:ext cx="567912" cy="307777"/>
            </a:xfrm>
            <a:prstGeom prst="rect">
              <a:avLst/>
            </a:prstGeom>
            <a:noFill/>
          </p:spPr>
          <p:txBody>
            <a:bodyPr wrap="none" rtlCol="0">
              <a:spAutoFit/>
            </a:bodyPr>
            <a:lstStyle/>
            <a:p>
              <a:r>
                <a:rPr lang="en-US" sz="1400" dirty="0"/>
                <a:t>COV</a:t>
              </a:r>
              <a:endParaRPr lang="ru-RU" sz="1400" dirty="0"/>
            </a:p>
          </p:txBody>
        </p:sp>
        <p:grpSp>
          <p:nvGrpSpPr>
            <p:cNvPr id="135" name="Group 134">
              <a:extLst>
                <a:ext uri="{FF2B5EF4-FFF2-40B4-BE49-F238E27FC236}">
                  <a16:creationId xmlns:a16="http://schemas.microsoft.com/office/drawing/2014/main" id="{5DA561C8-3E75-4A4B-B81E-43299F02FAF5}"/>
                </a:ext>
              </a:extLst>
            </p:cNvPr>
            <p:cNvGrpSpPr/>
            <p:nvPr/>
          </p:nvGrpSpPr>
          <p:grpSpPr>
            <a:xfrm>
              <a:off x="8313916" y="5809590"/>
              <a:ext cx="274865" cy="206603"/>
              <a:chOff x="284972" y="5606582"/>
              <a:chExt cx="274865" cy="206603"/>
            </a:xfrm>
          </p:grpSpPr>
          <p:cxnSp>
            <p:nvCxnSpPr>
              <p:cNvPr id="136" name="Straight Connector 135">
                <a:extLst>
                  <a:ext uri="{FF2B5EF4-FFF2-40B4-BE49-F238E27FC236}">
                    <a16:creationId xmlns:a16="http://schemas.microsoft.com/office/drawing/2014/main" id="{F8AD63FA-85DA-41A4-BBDA-F296D5A2B2D2}"/>
                  </a:ext>
                </a:extLst>
              </p:cNvPr>
              <p:cNvCxnSpPr/>
              <p:nvPr/>
            </p:nvCxnSpPr>
            <p:spPr>
              <a:xfrm>
                <a:off x="291191" y="5606582"/>
                <a:ext cx="268646" cy="20349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BA79A204-31CD-4E68-AAF8-48A4322BFABD}"/>
                  </a:ext>
                </a:extLst>
              </p:cNvPr>
              <p:cNvCxnSpPr>
                <a:cxnSpLocks/>
              </p:cNvCxnSpPr>
              <p:nvPr/>
            </p:nvCxnSpPr>
            <p:spPr>
              <a:xfrm flipH="1">
                <a:off x="284972" y="5609692"/>
                <a:ext cx="268646" cy="20349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38" name="Oval 137">
              <a:extLst>
                <a:ext uri="{FF2B5EF4-FFF2-40B4-BE49-F238E27FC236}">
                  <a16:creationId xmlns:a16="http://schemas.microsoft.com/office/drawing/2014/main" id="{51BDCBAE-D24F-4B46-ABC7-A81E1B6B44FE}"/>
                </a:ext>
              </a:extLst>
            </p:cNvPr>
            <p:cNvSpPr/>
            <p:nvPr/>
          </p:nvSpPr>
          <p:spPr>
            <a:xfrm>
              <a:off x="4043469" y="4219512"/>
              <a:ext cx="1159479" cy="5988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9" name="Oval 138">
              <a:extLst>
                <a:ext uri="{FF2B5EF4-FFF2-40B4-BE49-F238E27FC236}">
                  <a16:creationId xmlns:a16="http://schemas.microsoft.com/office/drawing/2014/main" id="{28603391-A3E8-4112-AE32-E23E54A2AAAD}"/>
                </a:ext>
              </a:extLst>
            </p:cNvPr>
            <p:cNvSpPr/>
            <p:nvPr/>
          </p:nvSpPr>
          <p:spPr>
            <a:xfrm>
              <a:off x="8053915" y="5786279"/>
              <a:ext cx="1159479" cy="5988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40" name="Straight Connector 139">
              <a:extLst>
                <a:ext uri="{FF2B5EF4-FFF2-40B4-BE49-F238E27FC236}">
                  <a16:creationId xmlns:a16="http://schemas.microsoft.com/office/drawing/2014/main" id="{E89E6714-A001-4911-8DF3-FC74BA5F5D80}"/>
                </a:ext>
              </a:extLst>
            </p:cNvPr>
            <p:cNvCxnSpPr>
              <a:cxnSpLocks/>
            </p:cNvCxnSpPr>
            <p:nvPr/>
          </p:nvCxnSpPr>
          <p:spPr>
            <a:xfrm>
              <a:off x="1211090" y="3220201"/>
              <a:ext cx="1746717" cy="395415"/>
            </a:xfrm>
            <a:prstGeom prst="line">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DC97B518-F2D2-4529-B416-BA651FA00E96}"/>
                </a:ext>
              </a:extLst>
            </p:cNvPr>
            <p:cNvPicPr>
              <a:picLocks noChangeAspect="1"/>
            </p:cNvPicPr>
            <p:nvPr/>
          </p:nvPicPr>
          <p:blipFill>
            <a:blip r:embed="rId3"/>
            <a:stretch>
              <a:fillRect/>
            </a:stretch>
          </p:blipFill>
          <p:spPr>
            <a:xfrm>
              <a:off x="2894948" y="3462283"/>
              <a:ext cx="300328" cy="352559"/>
            </a:xfrm>
            <a:prstGeom prst="rect">
              <a:avLst/>
            </a:prstGeom>
          </p:spPr>
        </p:pic>
        <p:cxnSp>
          <p:nvCxnSpPr>
            <p:cNvPr id="142" name="Straight Connector 141">
              <a:extLst>
                <a:ext uri="{FF2B5EF4-FFF2-40B4-BE49-F238E27FC236}">
                  <a16:creationId xmlns:a16="http://schemas.microsoft.com/office/drawing/2014/main" id="{676F3DCF-3F68-4BC9-845F-63BA85E5C890}"/>
                </a:ext>
              </a:extLst>
            </p:cNvPr>
            <p:cNvCxnSpPr>
              <a:cxnSpLocks/>
            </p:cNvCxnSpPr>
            <p:nvPr/>
          </p:nvCxnSpPr>
          <p:spPr>
            <a:xfrm flipV="1">
              <a:off x="4819086" y="3615616"/>
              <a:ext cx="1164949" cy="248284"/>
            </a:xfrm>
            <a:prstGeom prst="line">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p:pic>
          <p:nvPicPr>
            <p:cNvPr id="143" name="Picture 142">
              <a:extLst>
                <a:ext uri="{FF2B5EF4-FFF2-40B4-BE49-F238E27FC236}">
                  <a16:creationId xmlns:a16="http://schemas.microsoft.com/office/drawing/2014/main" id="{AD86CBF2-F0F1-4037-94DE-8FDFF5A1BCA5}"/>
                </a:ext>
              </a:extLst>
            </p:cNvPr>
            <p:cNvPicPr>
              <a:picLocks noChangeAspect="1"/>
            </p:cNvPicPr>
            <p:nvPr/>
          </p:nvPicPr>
          <p:blipFill>
            <a:blip r:embed="rId3"/>
            <a:stretch>
              <a:fillRect/>
            </a:stretch>
          </p:blipFill>
          <p:spPr>
            <a:xfrm>
              <a:off x="5894624" y="3446735"/>
              <a:ext cx="300328" cy="352559"/>
            </a:xfrm>
            <a:prstGeom prst="rect">
              <a:avLst/>
            </a:prstGeom>
          </p:spPr>
        </p:pic>
        <p:cxnSp>
          <p:nvCxnSpPr>
            <p:cNvPr id="144" name="Straight Connector 143">
              <a:extLst>
                <a:ext uri="{FF2B5EF4-FFF2-40B4-BE49-F238E27FC236}">
                  <a16:creationId xmlns:a16="http://schemas.microsoft.com/office/drawing/2014/main" id="{11B5D6DC-B438-493E-B31D-92E9C4E1F3D2}"/>
                </a:ext>
              </a:extLst>
            </p:cNvPr>
            <p:cNvCxnSpPr>
              <a:cxnSpLocks/>
            </p:cNvCxnSpPr>
            <p:nvPr/>
          </p:nvCxnSpPr>
          <p:spPr>
            <a:xfrm>
              <a:off x="1210851" y="2598612"/>
              <a:ext cx="1001001" cy="6594"/>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FAADE3C5-2F46-490A-8351-5CDF3317BBBC}"/>
                </a:ext>
              </a:extLst>
            </p:cNvPr>
            <p:cNvSpPr/>
            <p:nvPr/>
          </p:nvSpPr>
          <p:spPr>
            <a:xfrm>
              <a:off x="3107874" y="5252954"/>
              <a:ext cx="231555" cy="211198"/>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0000"/>
                  </a:solidFill>
                </a:rPr>
                <a:t>-</a:t>
              </a:r>
              <a:endParaRPr lang="ru-RU" sz="3600" dirty="0">
                <a:solidFill>
                  <a:srgbClr val="FF0000"/>
                </a:solidFill>
              </a:endParaRPr>
            </a:p>
          </p:txBody>
        </p:sp>
        <p:pic>
          <p:nvPicPr>
            <p:cNvPr id="16" name="Picture 15">
              <a:extLst>
                <a:ext uri="{FF2B5EF4-FFF2-40B4-BE49-F238E27FC236}">
                  <a16:creationId xmlns:a16="http://schemas.microsoft.com/office/drawing/2014/main" id="{3BF58FA0-DC1D-48A4-B3E9-F5C943D23870}"/>
                </a:ext>
              </a:extLst>
            </p:cNvPr>
            <p:cNvPicPr>
              <a:picLocks noChangeAspect="1"/>
            </p:cNvPicPr>
            <p:nvPr/>
          </p:nvPicPr>
          <p:blipFill>
            <a:blip r:embed="rId4"/>
            <a:stretch>
              <a:fillRect/>
            </a:stretch>
          </p:blipFill>
          <p:spPr>
            <a:xfrm>
              <a:off x="885756" y="2310340"/>
              <a:ext cx="483331" cy="624794"/>
            </a:xfrm>
            <a:prstGeom prst="rect">
              <a:avLst/>
            </a:prstGeom>
          </p:spPr>
        </p:pic>
        <p:sp>
          <p:nvSpPr>
            <p:cNvPr id="146" name="TextBox 145">
              <a:extLst>
                <a:ext uri="{FF2B5EF4-FFF2-40B4-BE49-F238E27FC236}">
                  <a16:creationId xmlns:a16="http://schemas.microsoft.com/office/drawing/2014/main" id="{E27BAA91-4BB7-4C12-8AA9-3080B365BE93}"/>
                </a:ext>
              </a:extLst>
            </p:cNvPr>
            <p:cNvSpPr txBox="1"/>
            <p:nvPr/>
          </p:nvSpPr>
          <p:spPr>
            <a:xfrm>
              <a:off x="2221863" y="2478502"/>
              <a:ext cx="724810" cy="298810"/>
            </a:xfrm>
            <a:prstGeom prst="rect">
              <a:avLst/>
            </a:prstGeom>
            <a:solidFill>
              <a:schemeClr val="accent4">
                <a:lumMod val="60000"/>
                <a:lumOff val="40000"/>
              </a:schemeClr>
            </a:solidFill>
          </p:spPr>
          <p:txBody>
            <a:bodyPr wrap="square" lIns="18000" tIns="10800" rIns="18000" bIns="10800" rtlCol="0">
              <a:spAutoFit/>
            </a:bodyPr>
            <a:lstStyle/>
            <a:p>
              <a:r>
                <a:rPr lang="en-US" sz="900" dirty="0"/>
                <a:t>COV°ACE2 per cell</a:t>
              </a:r>
              <a:endParaRPr lang="ru-RU" sz="900" dirty="0"/>
            </a:p>
          </p:txBody>
        </p:sp>
        <p:sp>
          <p:nvSpPr>
            <p:cNvPr id="147" name="TextBox 146">
              <a:extLst>
                <a:ext uri="{FF2B5EF4-FFF2-40B4-BE49-F238E27FC236}">
                  <a16:creationId xmlns:a16="http://schemas.microsoft.com/office/drawing/2014/main" id="{966A7BE5-889C-4E87-BA5A-2B6BCD9CBB59}"/>
                </a:ext>
              </a:extLst>
            </p:cNvPr>
            <p:cNvSpPr txBox="1"/>
            <p:nvPr/>
          </p:nvSpPr>
          <p:spPr>
            <a:xfrm>
              <a:off x="262547" y="1247438"/>
              <a:ext cx="888876" cy="298810"/>
            </a:xfrm>
            <a:prstGeom prst="rect">
              <a:avLst/>
            </a:prstGeom>
            <a:solidFill>
              <a:schemeClr val="accent1">
                <a:lumMod val="20000"/>
                <a:lumOff val="80000"/>
              </a:schemeClr>
            </a:solidFill>
          </p:spPr>
          <p:txBody>
            <a:bodyPr wrap="square" lIns="18000" tIns="10800" rIns="18000" bIns="10800" rtlCol="0">
              <a:spAutoFit/>
            </a:bodyPr>
            <a:lstStyle/>
            <a:p>
              <a:r>
                <a:rPr lang="en-US" sz="900" b="1" dirty="0"/>
                <a:t>degradation with cell death</a:t>
              </a:r>
              <a:endParaRPr lang="ru-RU" sz="900" b="1" dirty="0"/>
            </a:p>
          </p:txBody>
        </p:sp>
        <p:cxnSp>
          <p:nvCxnSpPr>
            <p:cNvPr id="148" name="Straight Connector 147">
              <a:extLst>
                <a:ext uri="{FF2B5EF4-FFF2-40B4-BE49-F238E27FC236}">
                  <a16:creationId xmlns:a16="http://schemas.microsoft.com/office/drawing/2014/main" id="{1BD1D89C-0156-48DE-975F-34465495D6FB}"/>
                </a:ext>
              </a:extLst>
            </p:cNvPr>
            <p:cNvCxnSpPr>
              <a:cxnSpLocks/>
            </p:cNvCxnSpPr>
            <p:nvPr/>
          </p:nvCxnSpPr>
          <p:spPr>
            <a:xfrm>
              <a:off x="4227755" y="2601727"/>
              <a:ext cx="1001001" cy="6594"/>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149" name="Picture 148">
              <a:extLst>
                <a:ext uri="{FF2B5EF4-FFF2-40B4-BE49-F238E27FC236}">
                  <a16:creationId xmlns:a16="http://schemas.microsoft.com/office/drawing/2014/main" id="{52E780FC-1A57-4281-B9A1-3E77F2FD91C0}"/>
                </a:ext>
              </a:extLst>
            </p:cNvPr>
            <p:cNvPicPr>
              <a:picLocks noChangeAspect="1"/>
            </p:cNvPicPr>
            <p:nvPr/>
          </p:nvPicPr>
          <p:blipFill>
            <a:blip r:embed="rId4"/>
            <a:stretch>
              <a:fillRect/>
            </a:stretch>
          </p:blipFill>
          <p:spPr>
            <a:xfrm>
              <a:off x="3902660" y="2313455"/>
              <a:ext cx="483331" cy="624794"/>
            </a:xfrm>
            <a:prstGeom prst="rect">
              <a:avLst/>
            </a:prstGeom>
          </p:spPr>
        </p:pic>
        <p:sp>
          <p:nvSpPr>
            <p:cNvPr id="150" name="TextBox 149">
              <a:extLst>
                <a:ext uri="{FF2B5EF4-FFF2-40B4-BE49-F238E27FC236}">
                  <a16:creationId xmlns:a16="http://schemas.microsoft.com/office/drawing/2014/main" id="{0993C223-8BC5-45F3-BCBE-80D22F656EFC}"/>
                </a:ext>
              </a:extLst>
            </p:cNvPr>
            <p:cNvSpPr txBox="1"/>
            <p:nvPr/>
          </p:nvSpPr>
          <p:spPr>
            <a:xfrm>
              <a:off x="5238767" y="2481617"/>
              <a:ext cx="724810" cy="298810"/>
            </a:xfrm>
            <a:prstGeom prst="rect">
              <a:avLst/>
            </a:prstGeom>
            <a:solidFill>
              <a:schemeClr val="accent4">
                <a:lumMod val="60000"/>
                <a:lumOff val="40000"/>
              </a:schemeClr>
            </a:solidFill>
          </p:spPr>
          <p:txBody>
            <a:bodyPr wrap="square" lIns="18000" tIns="10800" rIns="18000" bIns="10800" rtlCol="0">
              <a:spAutoFit/>
            </a:bodyPr>
            <a:lstStyle/>
            <a:p>
              <a:r>
                <a:rPr lang="en-US" sz="900" dirty="0"/>
                <a:t>COV°ACE2 per cell</a:t>
              </a:r>
              <a:endParaRPr lang="ru-RU" sz="900" dirty="0"/>
            </a:p>
          </p:txBody>
        </p:sp>
        <p:cxnSp>
          <p:nvCxnSpPr>
            <p:cNvPr id="151" name="Straight Connector 150">
              <a:extLst>
                <a:ext uri="{FF2B5EF4-FFF2-40B4-BE49-F238E27FC236}">
                  <a16:creationId xmlns:a16="http://schemas.microsoft.com/office/drawing/2014/main" id="{D17A3F7E-5CF8-451F-9E52-2F3DE1960527}"/>
                </a:ext>
              </a:extLst>
            </p:cNvPr>
            <p:cNvCxnSpPr>
              <a:cxnSpLocks/>
            </p:cNvCxnSpPr>
            <p:nvPr/>
          </p:nvCxnSpPr>
          <p:spPr>
            <a:xfrm>
              <a:off x="7185556" y="2601720"/>
              <a:ext cx="1001001" cy="6594"/>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152" name="Picture 151">
              <a:extLst>
                <a:ext uri="{FF2B5EF4-FFF2-40B4-BE49-F238E27FC236}">
                  <a16:creationId xmlns:a16="http://schemas.microsoft.com/office/drawing/2014/main" id="{DA8C8EA1-554B-4756-9404-13688BFAD8FE}"/>
                </a:ext>
              </a:extLst>
            </p:cNvPr>
            <p:cNvPicPr>
              <a:picLocks noChangeAspect="1"/>
            </p:cNvPicPr>
            <p:nvPr/>
          </p:nvPicPr>
          <p:blipFill>
            <a:blip r:embed="rId4"/>
            <a:stretch>
              <a:fillRect/>
            </a:stretch>
          </p:blipFill>
          <p:spPr>
            <a:xfrm>
              <a:off x="6860461" y="2313448"/>
              <a:ext cx="483331" cy="624794"/>
            </a:xfrm>
            <a:prstGeom prst="rect">
              <a:avLst/>
            </a:prstGeom>
          </p:spPr>
        </p:pic>
        <p:sp>
          <p:nvSpPr>
            <p:cNvPr id="153" name="TextBox 152">
              <a:extLst>
                <a:ext uri="{FF2B5EF4-FFF2-40B4-BE49-F238E27FC236}">
                  <a16:creationId xmlns:a16="http://schemas.microsoft.com/office/drawing/2014/main" id="{02386638-4216-4377-A090-EC18FB947F2F}"/>
                </a:ext>
              </a:extLst>
            </p:cNvPr>
            <p:cNvSpPr txBox="1"/>
            <p:nvPr/>
          </p:nvSpPr>
          <p:spPr>
            <a:xfrm>
              <a:off x="8196568" y="2481610"/>
              <a:ext cx="724810" cy="298810"/>
            </a:xfrm>
            <a:prstGeom prst="rect">
              <a:avLst/>
            </a:prstGeom>
            <a:solidFill>
              <a:schemeClr val="accent4">
                <a:lumMod val="60000"/>
                <a:lumOff val="40000"/>
              </a:schemeClr>
            </a:solidFill>
          </p:spPr>
          <p:txBody>
            <a:bodyPr wrap="square" lIns="18000" tIns="10800" rIns="18000" bIns="10800" rtlCol="0">
              <a:spAutoFit/>
            </a:bodyPr>
            <a:lstStyle/>
            <a:p>
              <a:r>
                <a:rPr lang="en-US" sz="900" dirty="0"/>
                <a:t>COV°ACE2 per cell</a:t>
              </a:r>
              <a:endParaRPr lang="ru-RU" sz="900" dirty="0"/>
            </a:p>
          </p:txBody>
        </p:sp>
        <p:sp>
          <p:nvSpPr>
            <p:cNvPr id="154" name="Oval 153">
              <a:extLst>
                <a:ext uri="{FF2B5EF4-FFF2-40B4-BE49-F238E27FC236}">
                  <a16:creationId xmlns:a16="http://schemas.microsoft.com/office/drawing/2014/main" id="{59ED7746-B0C4-40EC-978B-7351CEB480B0}"/>
                </a:ext>
              </a:extLst>
            </p:cNvPr>
            <p:cNvSpPr/>
            <p:nvPr/>
          </p:nvSpPr>
          <p:spPr>
            <a:xfrm>
              <a:off x="988405" y="2265882"/>
              <a:ext cx="2119468" cy="5988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5" name="Oval 154">
              <a:extLst>
                <a:ext uri="{FF2B5EF4-FFF2-40B4-BE49-F238E27FC236}">
                  <a16:creationId xmlns:a16="http://schemas.microsoft.com/office/drawing/2014/main" id="{266522A9-69B7-4A36-96A1-ADBCF43E259C}"/>
                </a:ext>
              </a:extLst>
            </p:cNvPr>
            <p:cNvSpPr/>
            <p:nvPr/>
          </p:nvSpPr>
          <p:spPr>
            <a:xfrm>
              <a:off x="3969039" y="2287647"/>
              <a:ext cx="2119468" cy="5988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6" name="Oval 155">
              <a:extLst>
                <a:ext uri="{FF2B5EF4-FFF2-40B4-BE49-F238E27FC236}">
                  <a16:creationId xmlns:a16="http://schemas.microsoft.com/office/drawing/2014/main" id="{E8FB976E-4FAD-4E0E-8F32-FB051427598E}"/>
                </a:ext>
              </a:extLst>
            </p:cNvPr>
            <p:cNvSpPr/>
            <p:nvPr/>
          </p:nvSpPr>
          <p:spPr>
            <a:xfrm>
              <a:off x="6925680" y="2268656"/>
              <a:ext cx="2119468" cy="5988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2489909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F0EDD-A17D-4CBE-9ABF-547DC9B5BF70}"/>
              </a:ext>
            </a:extLst>
          </p:cNvPr>
          <p:cNvSpPr>
            <a:spLocks noGrp="1"/>
          </p:cNvSpPr>
          <p:nvPr>
            <p:ph type="title"/>
          </p:nvPr>
        </p:nvSpPr>
        <p:spPr/>
        <p:txBody>
          <a:bodyPr>
            <a:noAutofit/>
          </a:bodyPr>
          <a:lstStyle/>
          <a:p>
            <a:r>
              <a:rPr lang="en-US" sz="2400" dirty="0"/>
              <a:t>Reproduction of clinical data on viral load dynamics</a:t>
            </a:r>
            <a:endParaRPr lang="ru-RU" sz="2400" dirty="0"/>
          </a:p>
        </p:txBody>
      </p:sp>
      <p:sp>
        <p:nvSpPr>
          <p:cNvPr id="3" name="Slide Number Placeholder 2">
            <a:extLst>
              <a:ext uri="{FF2B5EF4-FFF2-40B4-BE49-F238E27FC236}">
                <a16:creationId xmlns:a16="http://schemas.microsoft.com/office/drawing/2014/main" id="{B024B872-507A-4C79-B75E-90137F5363F8}"/>
              </a:ext>
            </a:extLst>
          </p:cNvPr>
          <p:cNvSpPr>
            <a:spLocks noGrp="1"/>
          </p:cNvSpPr>
          <p:nvPr>
            <p:ph type="sldNum" sz="quarter" idx="12"/>
          </p:nvPr>
        </p:nvSpPr>
        <p:spPr/>
        <p:txBody>
          <a:bodyPr/>
          <a:lstStyle/>
          <a:p>
            <a:fld id="{8D0E1ED9-1B5C-4060-9004-48CB920062D4}" type="slidenum">
              <a:rPr lang="ru-RU" smtClean="0"/>
              <a:pPr/>
              <a:t>6</a:t>
            </a:fld>
            <a:endParaRPr lang="ru-RU"/>
          </a:p>
        </p:txBody>
      </p:sp>
      <p:pic>
        <p:nvPicPr>
          <p:cNvPr id="5" name="Picture 4">
            <a:extLst>
              <a:ext uri="{FF2B5EF4-FFF2-40B4-BE49-F238E27FC236}">
                <a16:creationId xmlns:a16="http://schemas.microsoft.com/office/drawing/2014/main" id="{EAE48CF8-4D87-41DD-B4F9-66C9316D045C}"/>
              </a:ext>
            </a:extLst>
          </p:cNvPr>
          <p:cNvPicPr>
            <a:picLocks noChangeAspect="1"/>
          </p:cNvPicPr>
          <p:nvPr/>
        </p:nvPicPr>
        <p:blipFill>
          <a:blip r:embed="rId2"/>
          <a:stretch>
            <a:fillRect/>
          </a:stretch>
        </p:blipFill>
        <p:spPr>
          <a:xfrm>
            <a:off x="289180" y="802216"/>
            <a:ext cx="4758681" cy="2864080"/>
          </a:xfrm>
          <a:prstGeom prst="rect">
            <a:avLst/>
          </a:prstGeom>
        </p:spPr>
      </p:pic>
      <p:pic>
        <p:nvPicPr>
          <p:cNvPr id="9" name="Picture 8">
            <a:extLst>
              <a:ext uri="{FF2B5EF4-FFF2-40B4-BE49-F238E27FC236}">
                <a16:creationId xmlns:a16="http://schemas.microsoft.com/office/drawing/2014/main" id="{D98E7FE6-9303-4646-A307-1ADC95C2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180" y="3526331"/>
            <a:ext cx="4758681" cy="2864080"/>
          </a:xfrm>
          <a:prstGeom prst="rect">
            <a:avLst/>
          </a:prstGeom>
        </p:spPr>
      </p:pic>
      <p:pic>
        <p:nvPicPr>
          <p:cNvPr id="10" name="Picture 9">
            <a:extLst>
              <a:ext uri="{FF2B5EF4-FFF2-40B4-BE49-F238E27FC236}">
                <a16:creationId xmlns:a16="http://schemas.microsoft.com/office/drawing/2014/main" id="{05D87123-FA11-45D3-B3F2-0E0129AAA6B1}"/>
              </a:ext>
            </a:extLst>
          </p:cNvPr>
          <p:cNvPicPr>
            <a:picLocks noChangeAspect="1"/>
          </p:cNvPicPr>
          <p:nvPr/>
        </p:nvPicPr>
        <p:blipFill>
          <a:blip r:embed="rId4"/>
          <a:stretch>
            <a:fillRect/>
          </a:stretch>
        </p:blipFill>
        <p:spPr>
          <a:xfrm>
            <a:off x="5428376" y="802216"/>
            <a:ext cx="3520304" cy="2177314"/>
          </a:xfrm>
          <a:prstGeom prst="rect">
            <a:avLst/>
          </a:prstGeom>
        </p:spPr>
      </p:pic>
      <p:sp>
        <p:nvSpPr>
          <p:cNvPr id="11" name="TextBox 10">
            <a:extLst>
              <a:ext uri="{FF2B5EF4-FFF2-40B4-BE49-F238E27FC236}">
                <a16:creationId xmlns:a16="http://schemas.microsoft.com/office/drawing/2014/main" id="{1EF6CE4A-7712-4473-9CAA-77B4194B5DD2}"/>
              </a:ext>
            </a:extLst>
          </p:cNvPr>
          <p:cNvSpPr txBox="1"/>
          <p:nvPr/>
        </p:nvSpPr>
        <p:spPr>
          <a:xfrm>
            <a:off x="5047862" y="3069768"/>
            <a:ext cx="4096138" cy="4154984"/>
          </a:xfrm>
          <a:prstGeom prst="rect">
            <a:avLst/>
          </a:prstGeom>
          <a:noFill/>
        </p:spPr>
        <p:txBody>
          <a:bodyPr wrap="square" rtlCol="0">
            <a:spAutoFit/>
          </a:bodyPr>
          <a:lstStyle/>
          <a:p>
            <a:pPr marL="285750" indent="-285750">
              <a:buFont typeface="Arial" panose="020B0604020202020204" pitchFamily="34" charset="0"/>
              <a:buChar char="•"/>
            </a:pPr>
            <a:r>
              <a:rPr lang="en-US" sz="1200" dirty="0"/>
              <a:t>Data taken from Wolfer et al </a:t>
            </a:r>
          </a:p>
          <a:p>
            <a:r>
              <a:rPr lang="en-US" sz="1200" dirty="0"/>
              <a:t>doi.org/10.1101/2020.03.05.20030502</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Sputum viral load was measured for 9 patients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Individual data were averaged and presented as median and range</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Activation of Immune Response was modeled as increase in rate constant of cell death. It was implemented via events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Initial value of COV = 16850 copies/mL  was chosen to describe clinically measured dynamics of viral load and roughly corresponds to minimal infection dose equal to 1000 (for MERS/SARS-</a:t>
            </a:r>
            <a:r>
              <a:rPr lang="en-US" sz="1200" dirty="0" err="1"/>
              <a:t>CoV</a:t>
            </a:r>
            <a:r>
              <a:rPr lang="en-US" sz="1200" dirty="0"/>
              <a:t>)</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ru-RU" sz="1200" dirty="0"/>
          </a:p>
        </p:txBody>
      </p:sp>
      <p:pic>
        <p:nvPicPr>
          <p:cNvPr id="12" name="Picture 11">
            <a:extLst>
              <a:ext uri="{FF2B5EF4-FFF2-40B4-BE49-F238E27FC236}">
                <a16:creationId xmlns:a16="http://schemas.microsoft.com/office/drawing/2014/main" id="{E086E87E-3AD2-4520-AF7A-D461C0AD0DE1}"/>
              </a:ext>
            </a:extLst>
          </p:cNvPr>
          <p:cNvPicPr>
            <a:picLocks noChangeAspect="1"/>
          </p:cNvPicPr>
          <p:nvPr/>
        </p:nvPicPr>
        <p:blipFill>
          <a:blip r:embed="rId5"/>
          <a:stretch>
            <a:fillRect/>
          </a:stretch>
        </p:blipFill>
        <p:spPr>
          <a:xfrm>
            <a:off x="5350482" y="5247082"/>
            <a:ext cx="3676092" cy="627893"/>
          </a:xfrm>
          <a:prstGeom prst="rect">
            <a:avLst/>
          </a:prstGeom>
        </p:spPr>
      </p:pic>
    </p:spTree>
    <p:extLst>
      <p:ext uri="{BB962C8B-B14F-4D97-AF65-F5344CB8AC3E}">
        <p14:creationId xmlns:p14="http://schemas.microsoft.com/office/powerpoint/2010/main" val="2702625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09FCD-A934-497E-8A5A-D566EBF17CDC}"/>
              </a:ext>
            </a:extLst>
          </p:cNvPr>
          <p:cNvSpPr>
            <a:spLocks noGrp="1"/>
          </p:cNvSpPr>
          <p:nvPr>
            <p:ph type="title"/>
          </p:nvPr>
        </p:nvSpPr>
        <p:spPr/>
        <p:txBody>
          <a:bodyPr>
            <a:normAutofit/>
          </a:bodyPr>
          <a:lstStyle/>
          <a:p>
            <a:r>
              <a:rPr lang="en-US" sz="2800" dirty="0"/>
              <a:t>Commit date: 20.06.01</a:t>
            </a:r>
            <a:br>
              <a:rPr lang="en-US" sz="2800" dirty="0"/>
            </a:br>
            <a:br>
              <a:rPr lang="en-US" sz="2800" dirty="0"/>
            </a:br>
            <a:r>
              <a:rPr lang="en-US" sz="2800" dirty="0"/>
              <a:t>Commit name: updated version (VL_v0.1.2) of SARS-CoV-2 viral dynamics model </a:t>
            </a:r>
            <a:endParaRPr lang="ru-RU" sz="2800" dirty="0"/>
          </a:p>
        </p:txBody>
      </p:sp>
      <p:sp>
        <p:nvSpPr>
          <p:cNvPr id="3" name="Text Placeholder 2">
            <a:extLst>
              <a:ext uri="{FF2B5EF4-FFF2-40B4-BE49-F238E27FC236}">
                <a16:creationId xmlns:a16="http://schemas.microsoft.com/office/drawing/2014/main" id="{C33FC260-48D1-4607-9B82-D2CD2E577DB2}"/>
              </a:ext>
            </a:extLst>
          </p:cNvPr>
          <p:cNvSpPr>
            <a:spLocks noGrp="1"/>
          </p:cNvSpPr>
          <p:nvPr>
            <p:ph type="body" idx="1"/>
          </p:nvPr>
        </p:nvSpPr>
        <p:spPr>
          <a:xfrm>
            <a:off x="623888" y="3962931"/>
            <a:ext cx="7886700" cy="2302402"/>
          </a:xfrm>
        </p:spPr>
        <p:txBody>
          <a:bodyPr>
            <a:normAutofit fontScale="55000" lnSpcReduction="20000"/>
          </a:bodyPr>
          <a:lstStyle/>
          <a:p>
            <a:r>
              <a:rPr lang="en-US" dirty="0"/>
              <a:t>Aims: </a:t>
            </a:r>
          </a:p>
          <a:p>
            <a:pPr marL="342900" indent="-342900">
              <a:buFont typeface="Arial" panose="020B0604020202020204" pitchFamily="34" charset="0"/>
              <a:buChar char="•"/>
            </a:pPr>
            <a:r>
              <a:rPr lang="en-US" dirty="0"/>
              <a:t>To introduce new variable </a:t>
            </a:r>
            <a:r>
              <a:rPr lang="en-US" dirty="0" err="1"/>
              <a:t>COVass_vpc</a:t>
            </a:r>
            <a:r>
              <a:rPr lang="en-US" dirty="0"/>
              <a:t> designating assembled virus amount in </a:t>
            </a:r>
            <a:r>
              <a:rPr lang="en-US" dirty="0" err="1"/>
              <a:t>vPC</a:t>
            </a:r>
            <a:r>
              <a:rPr lang="en-US" dirty="0"/>
              <a:t> and implement release of COV from </a:t>
            </a:r>
            <a:r>
              <a:rPr lang="en-US" dirty="0" err="1"/>
              <a:t>vPC</a:t>
            </a:r>
            <a:r>
              <a:rPr lang="en-US" dirty="0"/>
              <a:t> from the variable. Delete release of the virus from </a:t>
            </a:r>
            <a:r>
              <a:rPr lang="en-US" dirty="0" err="1"/>
              <a:t>COV_vpc</a:t>
            </a:r>
            <a:r>
              <a:rPr lang="en-US" dirty="0"/>
              <a:t>.</a:t>
            </a:r>
          </a:p>
          <a:p>
            <a:pPr marL="342900" indent="-342900">
              <a:buFont typeface="Arial" panose="020B0604020202020204" pitchFamily="34" charset="0"/>
              <a:buChar char="•"/>
            </a:pPr>
            <a:r>
              <a:rPr lang="en-US" dirty="0"/>
              <a:t>Cell death leads to release of the virus bound with ACE2 at the cell surface. ACE2 is degraded. </a:t>
            </a:r>
          </a:p>
          <a:p>
            <a:pPr marL="342900" indent="-342900">
              <a:buFont typeface="Arial" panose="020B0604020202020204" pitchFamily="34" charset="0"/>
              <a:buChar char="•"/>
            </a:pPr>
            <a:r>
              <a:rPr lang="en-US" dirty="0"/>
              <a:t>To introduce 2 modes of immune response in empiric way: (</a:t>
            </a:r>
            <a:r>
              <a:rPr lang="en-US" dirty="0" err="1"/>
              <a:t>i</a:t>
            </a:r>
            <a:r>
              <a:rPr lang="en-US" dirty="0"/>
              <a:t>) Spike specific antibodies ( IgG/IgM) interfere binding of virus ACE2 (ii) stimulation of death of infected cells</a:t>
            </a:r>
          </a:p>
          <a:p>
            <a:pPr marL="342900" indent="-342900">
              <a:buFont typeface="Arial" panose="020B0604020202020204" pitchFamily="34" charset="0"/>
              <a:buChar char="•"/>
            </a:pPr>
            <a:r>
              <a:rPr lang="en-US" dirty="0"/>
              <a:t>Introduction of sputum dilution coefficient</a:t>
            </a:r>
          </a:p>
          <a:p>
            <a:pPr marL="342900" indent="-342900">
              <a:buFont typeface="Arial" panose="020B0604020202020204" pitchFamily="34" charset="0"/>
              <a:buChar char="•"/>
            </a:pPr>
            <a:r>
              <a:rPr lang="en-US" dirty="0"/>
              <a:t>Change in parameters </a:t>
            </a:r>
            <a:r>
              <a:rPr lang="sv-SE" dirty="0"/>
              <a:t>k_rep_cov_rna_vpc , </a:t>
            </a:r>
            <a:r>
              <a:rPr lang="en-US" dirty="0" err="1"/>
              <a:t>k_ass_cov_vpc</a:t>
            </a:r>
            <a:r>
              <a:rPr lang="en-US" dirty="0"/>
              <a:t> , </a:t>
            </a:r>
            <a:r>
              <a:rPr lang="en-US" dirty="0" err="1"/>
              <a:t>kbase_tran_pc_ipc</a:t>
            </a:r>
            <a:r>
              <a:rPr lang="en-US" dirty="0"/>
              <a:t> , </a:t>
            </a:r>
            <a:r>
              <a:rPr lang="en-US" dirty="0" err="1"/>
              <a:t>kbase_tran_ipc_vpc</a:t>
            </a:r>
            <a:r>
              <a:rPr lang="en-US" dirty="0"/>
              <a:t> to describe clinically measured data on viral load and percent of </a:t>
            </a:r>
            <a:r>
              <a:rPr lang="en-US" dirty="0" err="1"/>
              <a:t>subgenomic</a:t>
            </a:r>
            <a:r>
              <a:rPr lang="en-US" dirty="0"/>
              <a:t> viral mRNA in sputum</a:t>
            </a:r>
            <a:endParaRPr lang="ru-RU" dirty="0"/>
          </a:p>
        </p:txBody>
      </p:sp>
      <p:sp>
        <p:nvSpPr>
          <p:cNvPr id="4" name="Slide Number Placeholder 3">
            <a:extLst>
              <a:ext uri="{FF2B5EF4-FFF2-40B4-BE49-F238E27FC236}">
                <a16:creationId xmlns:a16="http://schemas.microsoft.com/office/drawing/2014/main" id="{B5E3C9EE-DEA7-4EF1-8145-1DF3D9BCBA61}"/>
              </a:ext>
            </a:extLst>
          </p:cNvPr>
          <p:cNvSpPr>
            <a:spLocks noGrp="1"/>
          </p:cNvSpPr>
          <p:nvPr>
            <p:ph type="sldNum" sz="quarter" idx="12"/>
          </p:nvPr>
        </p:nvSpPr>
        <p:spPr/>
        <p:txBody>
          <a:bodyPr/>
          <a:lstStyle/>
          <a:p>
            <a:fld id="{8D0E1ED9-1B5C-4060-9004-48CB920062D4}" type="slidenum">
              <a:rPr lang="ru-RU" smtClean="0"/>
              <a:pPr/>
              <a:t>7</a:t>
            </a:fld>
            <a:endParaRPr lang="ru-RU"/>
          </a:p>
        </p:txBody>
      </p:sp>
    </p:spTree>
    <p:extLst>
      <p:ext uri="{BB962C8B-B14F-4D97-AF65-F5344CB8AC3E}">
        <p14:creationId xmlns:p14="http://schemas.microsoft.com/office/powerpoint/2010/main" val="2757452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Model scheme: simple</a:t>
            </a:r>
            <a:endParaRPr lang="ru-RU" dirty="0"/>
          </a:p>
        </p:txBody>
      </p:sp>
      <p:sp>
        <p:nvSpPr>
          <p:cNvPr id="3" name="Номер слайда 2"/>
          <p:cNvSpPr>
            <a:spLocks noGrp="1"/>
          </p:cNvSpPr>
          <p:nvPr>
            <p:ph type="sldNum" sz="quarter" idx="12"/>
          </p:nvPr>
        </p:nvSpPr>
        <p:spPr/>
        <p:txBody>
          <a:bodyPr/>
          <a:lstStyle/>
          <a:p>
            <a:fld id="{8D0E1ED9-1B5C-4060-9004-48CB920062D4}" type="slidenum">
              <a:rPr lang="ru-RU" smtClean="0"/>
              <a:pPr/>
              <a:t>8</a:t>
            </a:fld>
            <a:endParaRPr lang="ru-RU"/>
          </a:p>
        </p:txBody>
      </p:sp>
      <p:sp>
        <p:nvSpPr>
          <p:cNvPr id="128" name="TextBox 127">
            <a:extLst>
              <a:ext uri="{FF2B5EF4-FFF2-40B4-BE49-F238E27FC236}">
                <a16:creationId xmlns:a16="http://schemas.microsoft.com/office/drawing/2014/main" id="{EB4E5F86-8460-46EE-9A80-C4923E865745}"/>
              </a:ext>
            </a:extLst>
          </p:cNvPr>
          <p:cNvSpPr txBox="1"/>
          <p:nvPr/>
        </p:nvSpPr>
        <p:spPr>
          <a:xfrm>
            <a:off x="2360647" y="6074223"/>
            <a:ext cx="4944174" cy="738664"/>
          </a:xfrm>
          <a:prstGeom prst="rect">
            <a:avLst/>
          </a:prstGeom>
          <a:solidFill>
            <a:schemeClr val="accent4">
              <a:lumMod val="40000"/>
              <a:lumOff val="60000"/>
            </a:schemeClr>
          </a:solidFill>
        </p:spPr>
        <p:txBody>
          <a:bodyPr wrap="none" rtlCol="0">
            <a:spAutoFit/>
          </a:bodyPr>
          <a:lstStyle/>
          <a:p>
            <a:r>
              <a:rPr lang="en-US" sz="1400" dirty="0">
                <a:solidFill>
                  <a:srgbClr val="0000FF"/>
                </a:solidFill>
                <a:latin typeface="+mj-lt"/>
              </a:rPr>
              <a:t>PC</a:t>
            </a:r>
            <a:r>
              <a:rPr lang="en-US" sz="1400" dirty="0"/>
              <a:t> - Pneumocytes free of virus</a:t>
            </a:r>
          </a:p>
          <a:p>
            <a:r>
              <a:rPr lang="en-US" sz="1400" dirty="0" err="1">
                <a:solidFill>
                  <a:srgbClr val="0000FF"/>
                </a:solidFill>
                <a:latin typeface="+mj-lt"/>
              </a:rPr>
              <a:t>iPC</a:t>
            </a:r>
            <a:r>
              <a:rPr lang="en-US" sz="1400" dirty="0"/>
              <a:t> - Pneumocyte with entered but not yet replicated virus</a:t>
            </a:r>
          </a:p>
          <a:p>
            <a:r>
              <a:rPr lang="en-US" sz="1400" dirty="0" err="1">
                <a:solidFill>
                  <a:srgbClr val="0000FF"/>
                </a:solidFill>
                <a:latin typeface="+mj-lt"/>
              </a:rPr>
              <a:t>vPC</a:t>
            </a:r>
            <a:r>
              <a:rPr lang="en-US" sz="1400" dirty="0"/>
              <a:t> - Pneumocyte with actively replicated virus </a:t>
            </a:r>
            <a:endParaRPr lang="ru-RU" sz="1400" dirty="0"/>
          </a:p>
        </p:txBody>
      </p:sp>
      <p:grpSp>
        <p:nvGrpSpPr>
          <p:cNvPr id="15" name="Group 14">
            <a:extLst>
              <a:ext uri="{FF2B5EF4-FFF2-40B4-BE49-F238E27FC236}">
                <a16:creationId xmlns:a16="http://schemas.microsoft.com/office/drawing/2014/main" id="{CB47EC3A-FFB0-47A0-B0AF-511C9FC8EF0E}"/>
              </a:ext>
            </a:extLst>
          </p:cNvPr>
          <p:cNvGrpSpPr/>
          <p:nvPr/>
        </p:nvGrpSpPr>
        <p:grpSpPr>
          <a:xfrm>
            <a:off x="91624" y="933061"/>
            <a:ext cx="9001186" cy="5506229"/>
            <a:chOff x="91624" y="933061"/>
            <a:chExt cx="9001186" cy="5506229"/>
          </a:xfrm>
        </p:grpSpPr>
        <p:sp>
          <p:nvSpPr>
            <p:cNvPr id="4" name="Rectangle: Rounded Corners 3">
              <a:extLst>
                <a:ext uri="{FF2B5EF4-FFF2-40B4-BE49-F238E27FC236}">
                  <a16:creationId xmlns:a16="http://schemas.microsoft.com/office/drawing/2014/main" id="{417DD8F7-2313-4F5C-B9C4-DA9AB2ACB20E}"/>
                </a:ext>
              </a:extLst>
            </p:cNvPr>
            <p:cNvSpPr/>
            <p:nvPr/>
          </p:nvSpPr>
          <p:spPr>
            <a:xfrm>
              <a:off x="774444" y="1950101"/>
              <a:ext cx="2183363" cy="33310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Rounded Corners 6">
              <a:extLst>
                <a:ext uri="{FF2B5EF4-FFF2-40B4-BE49-F238E27FC236}">
                  <a16:creationId xmlns:a16="http://schemas.microsoft.com/office/drawing/2014/main" id="{ABB3154B-2859-4BF3-A192-D7EDB1220974}"/>
                </a:ext>
              </a:extLst>
            </p:cNvPr>
            <p:cNvSpPr/>
            <p:nvPr/>
          </p:nvSpPr>
          <p:spPr>
            <a:xfrm>
              <a:off x="3800672" y="1950101"/>
              <a:ext cx="2183363" cy="33310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Rounded Corners 7">
              <a:extLst>
                <a:ext uri="{FF2B5EF4-FFF2-40B4-BE49-F238E27FC236}">
                  <a16:creationId xmlns:a16="http://schemas.microsoft.com/office/drawing/2014/main" id="{7688D93E-1409-4D7E-A719-5EA958A52DF9}"/>
                </a:ext>
              </a:extLst>
            </p:cNvPr>
            <p:cNvSpPr/>
            <p:nvPr/>
          </p:nvSpPr>
          <p:spPr>
            <a:xfrm>
              <a:off x="6758588" y="1950100"/>
              <a:ext cx="2183363" cy="33310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a:extLst>
                <a:ext uri="{FF2B5EF4-FFF2-40B4-BE49-F238E27FC236}">
                  <a16:creationId xmlns:a16="http://schemas.microsoft.com/office/drawing/2014/main" id="{9154F46D-CB2B-4FCF-9F75-1E66328688D0}"/>
                </a:ext>
              </a:extLst>
            </p:cNvPr>
            <p:cNvSpPr txBox="1"/>
            <p:nvPr/>
          </p:nvSpPr>
          <p:spPr>
            <a:xfrm>
              <a:off x="750699" y="2009207"/>
              <a:ext cx="625620" cy="307777"/>
            </a:xfrm>
            <a:prstGeom prst="rect">
              <a:avLst/>
            </a:prstGeom>
            <a:noFill/>
          </p:spPr>
          <p:txBody>
            <a:bodyPr wrap="none" rtlCol="0">
              <a:spAutoFit/>
            </a:bodyPr>
            <a:lstStyle/>
            <a:p>
              <a:r>
                <a:rPr lang="en-US" sz="1400" dirty="0"/>
                <a:t>ACE2</a:t>
              </a:r>
              <a:endParaRPr lang="ru-RU" sz="1400" dirty="0"/>
            </a:p>
          </p:txBody>
        </p:sp>
        <p:sp>
          <p:nvSpPr>
            <p:cNvPr id="10" name="TextBox 9">
              <a:extLst>
                <a:ext uri="{FF2B5EF4-FFF2-40B4-BE49-F238E27FC236}">
                  <a16:creationId xmlns:a16="http://schemas.microsoft.com/office/drawing/2014/main" id="{B0782BA8-CCAD-43AF-9176-9588A3284E7F}"/>
                </a:ext>
              </a:extLst>
            </p:cNvPr>
            <p:cNvSpPr txBox="1"/>
            <p:nvPr/>
          </p:nvSpPr>
          <p:spPr>
            <a:xfrm>
              <a:off x="711084" y="2952078"/>
              <a:ext cx="1081002" cy="307777"/>
            </a:xfrm>
            <a:prstGeom prst="rect">
              <a:avLst/>
            </a:prstGeom>
            <a:noFill/>
          </p:spPr>
          <p:txBody>
            <a:bodyPr wrap="none" rtlCol="0">
              <a:spAutoFit/>
            </a:bodyPr>
            <a:lstStyle/>
            <a:p>
              <a:r>
                <a:rPr lang="en-US" sz="1400" dirty="0"/>
                <a:t>COV°ACE2</a:t>
              </a:r>
              <a:endParaRPr lang="ru-RU" sz="1400" dirty="0"/>
            </a:p>
          </p:txBody>
        </p:sp>
        <p:grpSp>
          <p:nvGrpSpPr>
            <p:cNvPr id="36" name="Group 35">
              <a:extLst>
                <a:ext uri="{FF2B5EF4-FFF2-40B4-BE49-F238E27FC236}">
                  <a16:creationId xmlns:a16="http://schemas.microsoft.com/office/drawing/2014/main" id="{75BD9B54-549F-4960-94EA-DF2DA911773F}"/>
                </a:ext>
              </a:extLst>
            </p:cNvPr>
            <p:cNvGrpSpPr/>
            <p:nvPr/>
          </p:nvGrpSpPr>
          <p:grpSpPr>
            <a:xfrm>
              <a:off x="242663" y="2330230"/>
              <a:ext cx="809761" cy="911456"/>
              <a:chOff x="242663" y="2330230"/>
              <a:chExt cx="809761" cy="911456"/>
            </a:xfrm>
          </p:grpSpPr>
          <p:cxnSp>
            <p:nvCxnSpPr>
              <p:cNvPr id="9" name="Straight Arrow Connector 8">
                <a:extLst>
                  <a:ext uri="{FF2B5EF4-FFF2-40B4-BE49-F238E27FC236}">
                    <a16:creationId xmlns:a16="http://schemas.microsoft.com/office/drawing/2014/main" id="{B9AC4D83-4FA2-4A28-A7BC-977028DD4163}"/>
                  </a:ext>
                </a:extLst>
              </p:cNvPr>
              <p:cNvCxnSpPr>
                <a:cxnSpLocks/>
              </p:cNvCxnSpPr>
              <p:nvPr/>
            </p:nvCxnSpPr>
            <p:spPr>
              <a:xfrm flipH="1" flipV="1">
                <a:off x="1038705" y="2330230"/>
                <a:ext cx="3527" cy="572325"/>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Arc 11">
                <a:extLst>
                  <a:ext uri="{FF2B5EF4-FFF2-40B4-BE49-F238E27FC236}">
                    <a16:creationId xmlns:a16="http://schemas.microsoft.com/office/drawing/2014/main" id="{740ED78E-E1FA-4CB1-BC8C-B54CCAEBA294}"/>
                  </a:ext>
                </a:extLst>
              </p:cNvPr>
              <p:cNvSpPr/>
              <p:nvPr/>
            </p:nvSpPr>
            <p:spPr>
              <a:xfrm rot="20443880">
                <a:off x="242663" y="2378303"/>
                <a:ext cx="809761" cy="863383"/>
              </a:xfrm>
              <a:prstGeom prst="arc">
                <a:avLst>
                  <a:gd name="adj1" fmla="val 16864506"/>
                  <a:gd name="adj2" fmla="val 43747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
          <p:nvSpPr>
            <p:cNvPr id="17" name="TextBox 16">
              <a:extLst>
                <a:ext uri="{FF2B5EF4-FFF2-40B4-BE49-F238E27FC236}">
                  <a16:creationId xmlns:a16="http://schemas.microsoft.com/office/drawing/2014/main" id="{A26D4F30-D7AE-46CA-9600-C4AB50A92651}"/>
                </a:ext>
              </a:extLst>
            </p:cNvPr>
            <p:cNvSpPr txBox="1"/>
            <p:nvPr/>
          </p:nvSpPr>
          <p:spPr>
            <a:xfrm>
              <a:off x="91624" y="2232121"/>
              <a:ext cx="567912" cy="307777"/>
            </a:xfrm>
            <a:prstGeom prst="rect">
              <a:avLst/>
            </a:prstGeom>
            <a:noFill/>
          </p:spPr>
          <p:txBody>
            <a:bodyPr wrap="none" rtlCol="0">
              <a:spAutoFit/>
            </a:bodyPr>
            <a:lstStyle/>
            <a:p>
              <a:r>
                <a:rPr lang="en-US" sz="1400" dirty="0"/>
                <a:t>COV</a:t>
              </a:r>
              <a:endParaRPr lang="ru-RU" sz="1400" dirty="0"/>
            </a:p>
          </p:txBody>
        </p:sp>
        <p:cxnSp>
          <p:nvCxnSpPr>
            <p:cNvPr id="14" name="Straight Arrow Connector 13">
              <a:extLst>
                <a:ext uri="{FF2B5EF4-FFF2-40B4-BE49-F238E27FC236}">
                  <a16:creationId xmlns:a16="http://schemas.microsoft.com/office/drawing/2014/main" id="{ED0E4A87-3ED5-4DAA-B078-78AE6A7CC418}"/>
                </a:ext>
              </a:extLst>
            </p:cNvPr>
            <p:cNvCxnSpPr>
              <a:cxnSpLocks/>
            </p:cNvCxnSpPr>
            <p:nvPr/>
          </p:nvCxnSpPr>
          <p:spPr>
            <a:xfrm flipH="1" flipV="1">
              <a:off x="1309761" y="2213382"/>
              <a:ext cx="296648" cy="193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B1793A4-C530-4F78-BA34-DA765A010029}"/>
                </a:ext>
              </a:extLst>
            </p:cNvPr>
            <p:cNvCxnSpPr>
              <a:cxnSpLocks/>
            </p:cNvCxnSpPr>
            <p:nvPr/>
          </p:nvCxnSpPr>
          <p:spPr>
            <a:xfrm flipV="1">
              <a:off x="1040365" y="1633679"/>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Arrow: Down 19">
              <a:extLst>
                <a:ext uri="{FF2B5EF4-FFF2-40B4-BE49-F238E27FC236}">
                  <a16:creationId xmlns:a16="http://schemas.microsoft.com/office/drawing/2014/main" id="{D7818EC9-E07D-4956-8F24-E54401370326}"/>
                </a:ext>
              </a:extLst>
            </p:cNvPr>
            <p:cNvSpPr/>
            <p:nvPr/>
          </p:nvSpPr>
          <p:spPr>
            <a:xfrm>
              <a:off x="1710353" y="5332255"/>
              <a:ext cx="155772" cy="39370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Arrow: Down 20">
              <a:extLst>
                <a:ext uri="{FF2B5EF4-FFF2-40B4-BE49-F238E27FC236}">
                  <a16:creationId xmlns:a16="http://schemas.microsoft.com/office/drawing/2014/main" id="{2AAB2B3D-CECA-43AE-BE2C-C3E98E930917}"/>
                </a:ext>
              </a:extLst>
            </p:cNvPr>
            <p:cNvSpPr/>
            <p:nvPr/>
          </p:nvSpPr>
          <p:spPr>
            <a:xfrm rot="16200000">
              <a:off x="427653" y="3414614"/>
              <a:ext cx="155772" cy="393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Arrow: Down 21">
              <a:extLst>
                <a:ext uri="{FF2B5EF4-FFF2-40B4-BE49-F238E27FC236}">
                  <a16:creationId xmlns:a16="http://schemas.microsoft.com/office/drawing/2014/main" id="{7835B19F-F66A-4C82-9F58-C86076173A09}"/>
                </a:ext>
              </a:extLst>
            </p:cNvPr>
            <p:cNvSpPr/>
            <p:nvPr/>
          </p:nvSpPr>
          <p:spPr>
            <a:xfrm rot="16200000">
              <a:off x="3265070" y="3414614"/>
              <a:ext cx="155772" cy="393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Arrow: Down 22">
              <a:extLst>
                <a:ext uri="{FF2B5EF4-FFF2-40B4-BE49-F238E27FC236}">
                  <a16:creationId xmlns:a16="http://schemas.microsoft.com/office/drawing/2014/main" id="{B84D682F-60BB-4B6D-B75A-C1A6AB6DF65B}"/>
                </a:ext>
              </a:extLst>
            </p:cNvPr>
            <p:cNvSpPr/>
            <p:nvPr/>
          </p:nvSpPr>
          <p:spPr>
            <a:xfrm rot="16200000">
              <a:off x="6293425" y="3414614"/>
              <a:ext cx="155772" cy="393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Arrow: Down 23">
              <a:extLst>
                <a:ext uri="{FF2B5EF4-FFF2-40B4-BE49-F238E27FC236}">
                  <a16:creationId xmlns:a16="http://schemas.microsoft.com/office/drawing/2014/main" id="{0EDD51DC-9EC5-407E-A801-562D5DF2B9E8}"/>
                </a:ext>
              </a:extLst>
            </p:cNvPr>
            <p:cNvSpPr/>
            <p:nvPr/>
          </p:nvSpPr>
          <p:spPr>
            <a:xfrm>
              <a:off x="4814467" y="5332255"/>
              <a:ext cx="155772" cy="39370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Arrow: Down 24">
              <a:extLst>
                <a:ext uri="{FF2B5EF4-FFF2-40B4-BE49-F238E27FC236}">
                  <a16:creationId xmlns:a16="http://schemas.microsoft.com/office/drawing/2014/main" id="{3E91CC71-EFAE-4930-B89B-7249E9B6B045}"/>
                </a:ext>
              </a:extLst>
            </p:cNvPr>
            <p:cNvSpPr/>
            <p:nvPr/>
          </p:nvSpPr>
          <p:spPr>
            <a:xfrm>
              <a:off x="7772383" y="5332255"/>
              <a:ext cx="155772" cy="3937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TextBox 40">
              <a:extLst>
                <a:ext uri="{FF2B5EF4-FFF2-40B4-BE49-F238E27FC236}">
                  <a16:creationId xmlns:a16="http://schemas.microsoft.com/office/drawing/2014/main" id="{419A99DC-9BB3-4BAB-87AF-496091C7C55F}"/>
                </a:ext>
              </a:extLst>
            </p:cNvPr>
            <p:cNvSpPr txBox="1"/>
            <p:nvPr/>
          </p:nvSpPr>
          <p:spPr>
            <a:xfrm>
              <a:off x="3766949" y="2009207"/>
              <a:ext cx="625620" cy="307777"/>
            </a:xfrm>
            <a:prstGeom prst="rect">
              <a:avLst/>
            </a:prstGeom>
            <a:noFill/>
          </p:spPr>
          <p:txBody>
            <a:bodyPr wrap="none" rtlCol="0">
              <a:spAutoFit/>
            </a:bodyPr>
            <a:lstStyle/>
            <a:p>
              <a:r>
                <a:rPr lang="en-US" sz="1400" dirty="0"/>
                <a:t>ACE2</a:t>
              </a:r>
              <a:endParaRPr lang="ru-RU" sz="1400" dirty="0"/>
            </a:p>
          </p:txBody>
        </p:sp>
        <p:sp>
          <p:nvSpPr>
            <p:cNvPr id="42" name="TextBox 41">
              <a:extLst>
                <a:ext uri="{FF2B5EF4-FFF2-40B4-BE49-F238E27FC236}">
                  <a16:creationId xmlns:a16="http://schemas.microsoft.com/office/drawing/2014/main" id="{53182F9B-08B0-4128-A793-D5F6D402FEBC}"/>
                </a:ext>
              </a:extLst>
            </p:cNvPr>
            <p:cNvSpPr txBox="1"/>
            <p:nvPr/>
          </p:nvSpPr>
          <p:spPr>
            <a:xfrm>
              <a:off x="3727334" y="2952078"/>
              <a:ext cx="1081002" cy="307777"/>
            </a:xfrm>
            <a:prstGeom prst="rect">
              <a:avLst/>
            </a:prstGeom>
            <a:noFill/>
          </p:spPr>
          <p:txBody>
            <a:bodyPr wrap="none" rtlCol="0">
              <a:spAutoFit/>
            </a:bodyPr>
            <a:lstStyle/>
            <a:p>
              <a:r>
                <a:rPr lang="en-US" sz="1400" dirty="0"/>
                <a:t>COV°ACE2</a:t>
              </a:r>
              <a:endParaRPr lang="ru-RU" sz="1400" dirty="0"/>
            </a:p>
          </p:txBody>
        </p:sp>
        <p:grpSp>
          <p:nvGrpSpPr>
            <p:cNvPr id="43" name="Group 42">
              <a:extLst>
                <a:ext uri="{FF2B5EF4-FFF2-40B4-BE49-F238E27FC236}">
                  <a16:creationId xmlns:a16="http://schemas.microsoft.com/office/drawing/2014/main" id="{D8C4CCD4-FD96-4BC7-9F26-E2EE71246EF5}"/>
                </a:ext>
              </a:extLst>
            </p:cNvPr>
            <p:cNvGrpSpPr/>
            <p:nvPr/>
          </p:nvGrpSpPr>
          <p:grpSpPr>
            <a:xfrm>
              <a:off x="3258913" y="2330230"/>
              <a:ext cx="809761" cy="911456"/>
              <a:chOff x="242663" y="2330230"/>
              <a:chExt cx="809761" cy="911456"/>
            </a:xfrm>
          </p:grpSpPr>
          <p:cxnSp>
            <p:nvCxnSpPr>
              <p:cNvPr id="44" name="Straight Arrow Connector 43">
                <a:extLst>
                  <a:ext uri="{FF2B5EF4-FFF2-40B4-BE49-F238E27FC236}">
                    <a16:creationId xmlns:a16="http://schemas.microsoft.com/office/drawing/2014/main" id="{EF2A2DEB-CC18-43A3-A6BE-7823EB93E2DC}"/>
                  </a:ext>
                </a:extLst>
              </p:cNvPr>
              <p:cNvCxnSpPr>
                <a:cxnSpLocks/>
              </p:cNvCxnSpPr>
              <p:nvPr/>
            </p:nvCxnSpPr>
            <p:spPr>
              <a:xfrm flipH="1" flipV="1">
                <a:off x="1038705" y="2330230"/>
                <a:ext cx="3527" cy="572325"/>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Arc 44">
                <a:extLst>
                  <a:ext uri="{FF2B5EF4-FFF2-40B4-BE49-F238E27FC236}">
                    <a16:creationId xmlns:a16="http://schemas.microsoft.com/office/drawing/2014/main" id="{946D5E06-97F1-425C-B038-1E88A0003C26}"/>
                  </a:ext>
                </a:extLst>
              </p:cNvPr>
              <p:cNvSpPr/>
              <p:nvPr/>
            </p:nvSpPr>
            <p:spPr>
              <a:xfrm rot="20443880">
                <a:off x="242663" y="2378303"/>
                <a:ext cx="809761" cy="863383"/>
              </a:xfrm>
              <a:prstGeom prst="arc">
                <a:avLst>
                  <a:gd name="adj1" fmla="val 16864506"/>
                  <a:gd name="adj2" fmla="val 43747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
          <p:nvSpPr>
            <p:cNvPr id="46" name="TextBox 45">
              <a:extLst>
                <a:ext uri="{FF2B5EF4-FFF2-40B4-BE49-F238E27FC236}">
                  <a16:creationId xmlns:a16="http://schemas.microsoft.com/office/drawing/2014/main" id="{6FFEE659-D493-4349-9DF5-4E6A42D8BE0A}"/>
                </a:ext>
              </a:extLst>
            </p:cNvPr>
            <p:cNvSpPr txBox="1"/>
            <p:nvPr/>
          </p:nvSpPr>
          <p:spPr>
            <a:xfrm>
              <a:off x="3107874" y="2232121"/>
              <a:ext cx="567912" cy="307777"/>
            </a:xfrm>
            <a:prstGeom prst="rect">
              <a:avLst/>
            </a:prstGeom>
            <a:noFill/>
          </p:spPr>
          <p:txBody>
            <a:bodyPr wrap="none" rtlCol="0">
              <a:spAutoFit/>
            </a:bodyPr>
            <a:lstStyle/>
            <a:p>
              <a:r>
                <a:rPr lang="en-US" sz="1400" dirty="0"/>
                <a:t>COV</a:t>
              </a:r>
              <a:endParaRPr lang="ru-RU" sz="1400" dirty="0"/>
            </a:p>
          </p:txBody>
        </p:sp>
        <p:cxnSp>
          <p:nvCxnSpPr>
            <p:cNvPr id="48" name="Straight Arrow Connector 47">
              <a:extLst>
                <a:ext uri="{FF2B5EF4-FFF2-40B4-BE49-F238E27FC236}">
                  <a16:creationId xmlns:a16="http://schemas.microsoft.com/office/drawing/2014/main" id="{BD0B0111-0D74-405D-AF7E-43C7612DA842}"/>
                </a:ext>
              </a:extLst>
            </p:cNvPr>
            <p:cNvCxnSpPr>
              <a:cxnSpLocks/>
            </p:cNvCxnSpPr>
            <p:nvPr/>
          </p:nvCxnSpPr>
          <p:spPr>
            <a:xfrm flipV="1">
              <a:off x="4056615" y="1633679"/>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DF4F5997-BB09-44BF-8CCE-1A1D8220A513}"/>
                </a:ext>
              </a:extLst>
            </p:cNvPr>
            <p:cNvSpPr txBox="1"/>
            <p:nvPr/>
          </p:nvSpPr>
          <p:spPr>
            <a:xfrm>
              <a:off x="6719699" y="2009207"/>
              <a:ext cx="625620" cy="307777"/>
            </a:xfrm>
            <a:prstGeom prst="rect">
              <a:avLst/>
            </a:prstGeom>
            <a:noFill/>
          </p:spPr>
          <p:txBody>
            <a:bodyPr wrap="none" rtlCol="0">
              <a:spAutoFit/>
            </a:bodyPr>
            <a:lstStyle/>
            <a:p>
              <a:r>
                <a:rPr lang="en-US" sz="1400" dirty="0"/>
                <a:t>ACE2</a:t>
              </a:r>
              <a:endParaRPr lang="ru-RU" sz="1400" dirty="0"/>
            </a:p>
          </p:txBody>
        </p:sp>
        <p:sp>
          <p:nvSpPr>
            <p:cNvPr id="50" name="TextBox 49">
              <a:extLst>
                <a:ext uri="{FF2B5EF4-FFF2-40B4-BE49-F238E27FC236}">
                  <a16:creationId xmlns:a16="http://schemas.microsoft.com/office/drawing/2014/main" id="{B6069F25-B1DD-4A5F-9D4B-F32F8A41AF79}"/>
                </a:ext>
              </a:extLst>
            </p:cNvPr>
            <p:cNvSpPr txBox="1"/>
            <p:nvPr/>
          </p:nvSpPr>
          <p:spPr>
            <a:xfrm>
              <a:off x="6680084" y="2952078"/>
              <a:ext cx="1081002" cy="307777"/>
            </a:xfrm>
            <a:prstGeom prst="rect">
              <a:avLst/>
            </a:prstGeom>
            <a:noFill/>
          </p:spPr>
          <p:txBody>
            <a:bodyPr wrap="none" rtlCol="0">
              <a:spAutoFit/>
            </a:bodyPr>
            <a:lstStyle/>
            <a:p>
              <a:r>
                <a:rPr lang="en-US" sz="1400" dirty="0"/>
                <a:t>COV°ACE2</a:t>
              </a:r>
              <a:endParaRPr lang="ru-RU" sz="1400" dirty="0"/>
            </a:p>
          </p:txBody>
        </p:sp>
        <p:grpSp>
          <p:nvGrpSpPr>
            <p:cNvPr id="51" name="Group 50">
              <a:extLst>
                <a:ext uri="{FF2B5EF4-FFF2-40B4-BE49-F238E27FC236}">
                  <a16:creationId xmlns:a16="http://schemas.microsoft.com/office/drawing/2014/main" id="{174B683F-73D9-4A95-B2C5-BF2387828725}"/>
                </a:ext>
              </a:extLst>
            </p:cNvPr>
            <p:cNvGrpSpPr/>
            <p:nvPr/>
          </p:nvGrpSpPr>
          <p:grpSpPr>
            <a:xfrm>
              <a:off x="6211663" y="2330230"/>
              <a:ext cx="809761" cy="911456"/>
              <a:chOff x="242663" y="2330230"/>
              <a:chExt cx="809761" cy="911456"/>
            </a:xfrm>
          </p:grpSpPr>
          <p:cxnSp>
            <p:nvCxnSpPr>
              <p:cNvPr id="52" name="Straight Arrow Connector 51">
                <a:extLst>
                  <a:ext uri="{FF2B5EF4-FFF2-40B4-BE49-F238E27FC236}">
                    <a16:creationId xmlns:a16="http://schemas.microsoft.com/office/drawing/2014/main" id="{6E096A26-3620-431D-B90F-FCE61DB226B7}"/>
                  </a:ext>
                </a:extLst>
              </p:cNvPr>
              <p:cNvCxnSpPr>
                <a:cxnSpLocks/>
              </p:cNvCxnSpPr>
              <p:nvPr/>
            </p:nvCxnSpPr>
            <p:spPr>
              <a:xfrm flipH="1" flipV="1">
                <a:off x="1038705" y="2330230"/>
                <a:ext cx="3527" cy="572325"/>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Arc 52">
                <a:extLst>
                  <a:ext uri="{FF2B5EF4-FFF2-40B4-BE49-F238E27FC236}">
                    <a16:creationId xmlns:a16="http://schemas.microsoft.com/office/drawing/2014/main" id="{CAD874C8-BA0D-40DC-99CB-A10314AB7CC7}"/>
                  </a:ext>
                </a:extLst>
              </p:cNvPr>
              <p:cNvSpPr/>
              <p:nvPr/>
            </p:nvSpPr>
            <p:spPr>
              <a:xfrm rot="20443880">
                <a:off x="242663" y="2378303"/>
                <a:ext cx="809761" cy="863383"/>
              </a:xfrm>
              <a:prstGeom prst="arc">
                <a:avLst>
                  <a:gd name="adj1" fmla="val 16864506"/>
                  <a:gd name="adj2" fmla="val 43747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
          <p:nvSpPr>
            <p:cNvPr id="54" name="TextBox 53">
              <a:extLst>
                <a:ext uri="{FF2B5EF4-FFF2-40B4-BE49-F238E27FC236}">
                  <a16:creationId xmlns:a16="http://schemas.microsoft.com/office/drawing/2014/main" id="{D06F6C99-681D-4180-A480-02B9967FF8C7}"/>
                </a:ext>
              </a:extLst>
            </p:cNvPr>
            <p:cNvSpPr txBox="1"/>
            <p:nvPr/>
          </p:nvSpPr>
          <p:spPr>
            <a:xfrm>
              <a:off x="6060624" y="2232121"/>
              <a:ext cx="567912" cy="307777"/>
            </a:xfrm>
            <a:prstGeom prst="rect">
              <a:avLst/>
            </a:prstGeom>
            <a:noFill/>
          </p:spPr>
          <p:txBody>
            <a:bodyPr wrap="none" rtlCol="0">
              <a:spAutoFit/>
            </a:bodyPr>
            <a:lstStyle/>
            <a:p>
              <a:r>
                <a:rPr lang="en-US" sz="1400" dirty="0"/>
                <a:t>COV</a:t>
              </a:r>
              <a:endParaRPr lang="ru-RU" sz="1400" dirty="0"/>
            </a:p>
          </p:txBody>
        </p:sp>
        <p:cxnSp>
          <p:nvCxnSpPr>
            <p:cNvPr id="56" name="Straight Arrow Connector 55">
              <a:extLst>
                <a:ext uri="{FF2B5EF4-FFF2-40B4-BE49-F238E27FC236}">
                  <a16:creationId xmlns:a16="http://schemas.microsoft.com/office/drawing/2014/main" id="{29D12D09-8C18-4450-8F43-EDB844EA2FD9}"/>
                </a:ext>
              </a:extLst>
            </p:cNvPr>
            <p:cNvCxnSpPr>
              <a:cxnSpLocks/>
            </p:cNvCxnSpPr>
            <p:nvPr/>
          </p:nvCxnSpPr>
          <p:spPr>
            <a:xfrm flipV="1">
              <a:off x="7009365" y="1633679"/>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E4F4D4EE-5C1F-42BC-9705-9A65A46896E4}"/>
                </a:ext>
              </a:extLst>
            </p:cNvPr>
            <p:cNvSpPr txBox="1"/>
            <p:nvPr/>
          </p:nvSpPr>
          <p:spPr>
            <a:xfrm>
              <a:off x="4486888" y="3848359"/>
              <a:ext cx="729815" cy="307777"/>
            </a:xfrm>
            <a:prstGeom prst="rect">
              <a:avLst/>
            </a:prstGeom>
            <a:noFill/>
          </p:spPr>
          <p:txBody>
            <a:bodyPr wrap="none" rtlCol="0">
              <a:spAutoFit/>
            </a:bodyPr>
            <a:lstStyle/>
            <a:p>
              <a:r>
                <a:rPr lang="en-US" sz="1400" dirty="0" err="1"/>
                <a:t>COV</a:t>
              </a:r>
              <a:r>
                <a:rPr lang="en-US" sz="1400" baseline="-25000" dirty="0" err="1"/>
                <a:t>ipc</a:t>
              </a:r>
              <a:endParaRPr lang="ru-RU" sz="1400" baseline="-25000" dirty="0"/>
            </a:p>
          </p:txBody>
        </p:sp>
        <p:cxnSp>
          <p:nvCxnSpPr>
            <p:cNvPr id="59" name="Straight Arrow Connector 58">
              <a:extLst>
                <a:ext uri="{FF2B5EF4-FFF2-40B4-BE49-F238E27FC236}">
                  <a16:creationId xmlns:a16="http://schemas.microsoft.com/office/drawing/2014/main" id="{8B244448-0388-4911-9AE2-EF3A9FAB2C9E}"/>
                </a:ext>
              </a:extLst>
            </p:cNvPr>
            <p:cNvCxnSpPr>
              <a:cxnSpLocks/>
            </p:cNvCxnSpPr>
            <p:nvPr/>
          </p:nvCxnSpPr>
          <p:spPr>
            <a:xfrm>
              <a:off x="4097439" y="3208021"/>
              <a:ext cx="561687" cy="6403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64EA7E02-47E0-496F-9FAF-2C09B63E6C70}"/>
                </a:ext>
              </a:extLst>
            </p:cNvPr>
            <p:cNvSpPr txBox="1"/>
            <p:nvPr/>
          </p:nvSpPr>
          <p:spPr>
            <a:xfrm>
              <a:off x="8168289" y="4799928"/>
              <a:ext cx="806759" cy="307777"/>
            </a:xfrm>
            <a:prstGeom prst="rect">
              <a:avLst/>
            </a:prstGeom>
            <a:noFill/>
          </p:spPr>
          <p:txBody>
            <a:bodyPr wrap="none" rtlCol="0">
              <a:spAutoFit/>
            </a:bodyPr>
            <a:lstStyle/>
            <a:p>
              <a:r>
                <a:rPr lang="en-US" sz="1400" dirty="0"/>
                <a:t>COV</a:t>
              </a:r>
              <a:r>
                <a:rPr lang="en-US" sz="1400" baseline="-25000" dirty="0"/>
                <a:t>RNA</a:t>
              </a:r>
              <a:endParaRPr lang="ru-RU" sz="1400" baseline="-25000" dirty="0"/>
            </a:p>
          </p:txBody>
        </p:sp>
        <p:cxnSp>
          <p:nvCxnSpPr>
            <p:cNvPr id="68" name="Straight Arrow Connector 67">
              <a:extLst>
                <a:ext uri="{FF2B5EF4-FFF2-40B4-BE49-F238E27FC236}">
                  <a16:creationId xmlns:a16="http://schemas.microsoft.com/office/drawing/2014/main" id="{9F791555-4946-4EF5-BDB9-379A85E20070}"/>
                </a:ext>
              </a:extLst>
            </p:cNvPr>
            <p:cNvCxnSpPr>
              <a:cxnSpLocks/>
            </p:cNvCxnSpPr>
            <p:nvPr/>
          </p:nvCxnSpPr>
          <p:spPr>
            <a:xfrm>
              <a:off x="7024789" y="3208021"/>
              <a:ext cx="561687" cy="6403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808AB35-CB6A-406C-A41D-56231D045489}"/>
                </a:ext>
              </a:extLst>
            </p:cNvPr>
            <p:cNvCxnSpPr>
              <a:cxnSpLocks/>
            </p:cNvCxnSpPr>
            <p:nvPr/>
          </p:nvCxnSpPr>
          <p:spPr>
            <a:xfrm>
              <a:off x="7659474" y="4953816"/>
              <a:ext cx="499996"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8829462-9844-4893-AC01-D03BE6AEB837}"/>
                </a:ext>
              </a:extLst>
            </p:cNvPr>
            <p:cNvCxnSpPr>
              <a:cxnSpLocks/>
            </p:cNvCxnSpPr>
            <p:nvPr/>
          </p:nvCxnSpPr>
          <p:spPr>
            <a:xfrm>
              <a:off x="7879111" y="4149103"/>
              <a:ext cx="561687" cy="64033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5BF4C39-EA46-411A-A0BA-57D3300A0417}"/>
                </a:ext>
              </a:extLst>
            </p:cNvPr>
            <p:cNvCxnSpPr>
              <a:cxnSpLocks/>
            </p:cNvCxnSpPr>
            <p:nvPr/>
          </p:nvCxnSpPr>
          <p:spPr>
            <a:xfrm flipH="1">
              <a:off x="6470395" y="5030782"/>
              <a:ext cx="368753" cy="2555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F57F9893-EB3C-44BE-8440-2D69C0951C7E}"/>
                </a:ext>
              </a:extLst>
            </p:cNvPr>
            <p:cNvSpPr txBox="1"/>
            <p:nvPr/>
          </p:nvSpPr>
          <p:spPr>
            <a:xfrm>
              <a:off x="6064897" y="5281129"/>
              <a:ext cx="567912" cy="307777"/>
            </a:xfrm>
            <a:prstGeom prst="rect">
              <a:avLst/>
            </a:prstGeom>
            <a:noFill/>
          </p:spPr>
          <p:txBody>
            <a:bodyPr wrap="none" rtlCol="0">
              <a:spAutoFit/>
            </a:bodyPr>
            <a:lstStyle/>
            <a:p>
              <a:r>
                <a:rPr lang="en-US" sz="1400" dirty="0"/>
                <a:t>COV</a:t>
              </a:r>
              <a:endParaRPr lang="ru-RU" sz="1400" dirty="0"/>
            </a:p>
          </p:txBody>
        </p:sp>
        <p:sp>
          <p:nvSpPr>
            <p:cNvPr id="73" name="TextBox 72">
              <a:extLst>
                <a:ext uri="{FF2B5EF4-FFF2-40B4-BE49-F238E27FC236}">
                  <a16:creationId xmlns:a16="http://schemas.microsoft.com/office/drawing/2014/main" id="{B395C363-61A0-4A67-AB32-89C2E67FD08F}"/>
                </a:ext>
              </a:extLst>
            </p:cNvPr>
            <p:cNvSpPr txBox="1"/>
            <p:nvPr/>
          </p:nvSpPr>
          <p:spPr>
            <a:xfrm>
              <a:off x="7325338" y="3848359"/>
              <a:ext cx="761683" cy="307777"/>
            </a:xfrm>
            <a:prstGeom prst="rect">
              <a:avLst/>
            </a:prstGeom>
            <a:noFill/>
          </p:spPr>
          <p:txBody>
            <a:bodyPr wrap="none" rtlCol="0">
              <a:spAutoFit/>
            </a:bodyPr>
            <a:lstStyle/>
            <a:p>
              <a:r>
                <a:rPr lang="en-US" sz="1400" dirty="0" err="1"/>
                <a:t>COV</a:t>
              </a:r>
              <a:r>
                <a:rPr lang="en-US" sz="1400" baseline="-25000" dirty="0" err="1"/>
                <a:t>vpc</a:t>
              </a:r>
              <a:endParaRPr lang="ru-RU" sz="1400" baseline="-25000" dirty="0"/>
            </a:p>
          </p:txBody>
        </p:sp>
        <p:sp>
          <p:nvSpPr>
            <p:cNvPr id="75" name="Freeform: Shape 74">
              <a:extLst>
                <a:ext uri="{FF2B5EF4-FFF2-40B4-BE49-F238E27FC236}">
                  <a16:creationId xmlns:a16="http://schemas.microsoft.com/office/drawing/2014/main" id="{5B2B0AE5-C669-4596-A49A-B74C3D1B159E}"/>
                </a:ext>
              </a:extLst>
            </p:cNvPr>
            <p:cNvSpPr/>
            <p:nvPr/>
          </p:nvSpPr>
          <p:spPr>
            <a:xfrm rot="5400000">
              <a:off x="8494052" y="4536918"/>
              <a:ext cx="269970" cy="250141"/>
            </a:xfrm>
            <a:custGeom>
              <a:avLst/>
              <a:gdLst>
                <a:gd name="connsiteX0" fmla="*/ 381000 w 381000"/>
                <a:gd name="connsiteY0" fmla="*/ 95739 h 356313"/>
                <a:gd name="connsiteX1" fmla="*/ 285750 w 381000"/>
                <a:gd name="connsiteY1" fmla="*/ 25889 h 356313"/>
                <a:gd name="connsiteX2" fmla="*/ 171450 w 381000"/>
                <a:gd name="connsiteY2" fmla="*/ 489 h 356313"/>
                <a:gd name="connsiteX3" fmla="*/ 44450 w 381000"/>
                <a:gd name="connsiteY3" fmla="*/ 44939 h 356313"/>
                <a:gd name="connsiteX4" fmla="*/ 0 w 381000"/>
                <a:gd name="connsiteY4" fmla="*/ 152889 h 356313"/>
                <a:gd name="connsiteX5" fmla="*/ 44450 w 381000"/>
                <a:gd name="connsiteY5" fmla="*/ 311639 h 356313"/>
                <a:gd name="connsiteX6" fmla="*/ 203200 w 381000"/>
                <a:gd name="connsiteY6" fmla="*/ 356089 h 356313"/>
                <a:gd name="connsiteX7" fmla="*/ 336550 w 381000"/>
                <a:gd name="connsiteY7" fmla="*/ 298939 h 356313"/>
                <a:gd name="connsiteX8" fmla="*/ 374650 w 381000"/>
                <a:gd name="connsiteY8" fmla="*/ 254489 h 356313"/>
                <a:gd name="connsiteX9" fmla="*/ 374650 w 381000"/>
                <a:gd name="connsiteY9" fmla="*/ 254489 h 35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56313">
                  <a:moveTo>
                    <a:pt x="381000" y="95739"/>
                  </a:moveTo>
                  <a:cubicBezTo>
                    <a:pt x="350837" y="68751"/>
                    <a:pt x="320675" y="41764"/>
                    <a:pt x="285750" y="25889"/>
                  </a:cubicBezTo>
                  <a:cubicBezTo>
                    <a:pt x="250825" y="10014"/>
                    <a:pt x="211667" y="-2686"/>
                    <a:pt x="171450" y="489"/>
                  </a:cubicBezTo>
                  <a:cubicBezTo>
                    <a:pt x="131233" y="3664"/>
                    <a:pt x="73025" y="19539"/>
                    <a:pt x="44450" y="44939"/>
                  </a:cubicBezTo>
                  <a:cubicBezTo>
                    <a:pt x="15875" y="70339"/>
                    <a:pt x="0" y="108439"/>
                    <a:pt x="0" y="152889"/>
                  </a:cubicBezTo>
                  <a:cubicBezTo>
                    <a:pt x="0" y="197339"/>
                    <a:pt x="10583" y="277772"/>
                    <a:pt x="44450" y="311639"/>
                  </a:cubicBezTo>
                  <a:cubicBezTo>
                    <a:pt x="78317" y="345506"/>
                    <a:pt x="154517" y="358206"/>
                    <a:pt x="203200" y="356089"/>
                  </a:cubicBezTo>
                  <a:cubicBezTo>
                    <a:pt x="251883" y="353972"/>
                    <a:pt x="307975" y="315872"/>
                    <a:pt x="336550" y="298939"/>
                  </a:cubicBezTo>
                  <a:cubicBezTo>
                    <a:pt x="365125" y="282006"/>
                    <a:pt x="374650" y="254489"/>
                    <a:pt x="374650" y="254489"/>
                  </a:cubicBezTo>
                  <a:lnTo>
                    <a:pt x="374650" y="254489"/>
                  </a:ln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6" name="TextBox 75">
              <a:extLst>
                <a:ext uri="{FF2B5EF4-FFF2-40B4-BE49-F238E27FC236}">
                  <a16:creationId xmlns:a16="http://schemas.microsoft.com/office/drawing/2014/main" id="{FFB53A45-E799-4C7E-B273-140971CDE52D}"/>
                </a:ext>
              </a:extLst>
            </p:cNvPr>
            <p:cNvSpPr txBox="1"/>
            <p:nvPr/>
          </p:nvSpPr>
          <p:spPr>
            <a:xfrm>
              <a:off x="1063509" y="1695705"/>
              <a:ext cx="427484"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shedding</a:t>
              </a:r>
              <a:endParaRPr lang="ru-RU" sz="700" b="1" dirty="0"/>
            </a:p>
          </p:txBody>
        </p:sp>
        <p:sp>
          <p:nvSpPr>
            <p:cNvPr id="79" name="TextBox 78">
              <a:extLst>
                <a:ext uri="{FF2B5EF4-FFF2-40B4-BE49-F238E27FC236}">
                  <a16:creationId xmlns:a16="http://schemas.microsoft.com/office/drawing/2014/main" id="{9DCD877A-139C-4BFB-BDBC-19BF4C747A81}"/>
                </a:ext>
              </a:extLst>
            </p:cNvPr>
            <p:cNvSpPr txBox="1"/>
            <p:nvPr/>
          </p:nvSpPr>
          <p:spPr>
            <a:xfrm>
              <a:off x="1063509" y="2654913"/>
              <a:ext cx="356952"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binding</a:t>
              </a:r>
              <a:endParaRPr lang="ru-RU" sz="700" b="1" dirty="0"/>
            </a:p>
          </p:txBody>
        </p:sp>
        <p:sp>
          <p:nvSpPr>
            <p:cNvPr id="80" name="TextBox 79">
              <a:extLst>
                <a:ext uri="{FF2B5EF4-FFF2-40B4-BE49-F238E27FC236}">
                  <a16:creationId xmlns:a16="http://schemas.microsoft.com/office/drawing/2014/main" id="{490F3BB8-59EE-48A7-9AB8-01A3CD1664C5}"/>
                </a:ext>
              </a:extLst>
            </p:cNvPr>
            <p:cNvSpPr txBox="1"/>
            <p:nvPr/>
          </p:nvSpPr>
          <p:spPr>
            <a:xfrm>
              <a:off x="1391412" y="2447269"/>
              <a:ext cx="429088"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synthesis</a:t>
              </a:r>
              <a:endParaRPr lang="ru-RU" sz="700" b="1" dirty="0"/>
            </a:p>
          </p:txBody>
        </p:sp>
        <p:sp>
          <p:nvSpPr>
            <p:cNvPr id="81" name="TextBox 80">
              <a:extLst>
                <a:ext uri="{FF2B5EF4-FFF2-40B4-BE49-F238E27FC236}">
                  <a16:creationId xmlns:a16="http://schemas.microsoft.com/office/drawing/2014/main" id="{7851D792-91B2-4EE2-81EE-27CCFC0877CB}"/>
                </a:ext>
              </a:extLst>
            </p:cNvPr>
            <p:cNvSpPr txBox="1"/>
            <p:nvPr/>
          </p:nvSpPr>
          <p:spPr>
            <a:xfrm>
              <a:off x="4086109" y="1702055"/>
              <a:ext cx="427484"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shedding</a:t>
              </a:r>
              <a:endParaRPr lang="ru-RU" sz="700" b="1" dirty="0"/>
            </a:p>
          </p:txBody>
        </p:sp>
        <p:sp>
          <p:nvSpPr>
            <p:cNvPr id="84" name="TextBox 83">
              <a:extLst>
                <a:ext uri="{FF2B5EF4-FFF2-40B4-BE49-F238E27FC236}">
                  <a16:creationId xmlns:a16="http://schemas.microsoft.com/office/drawing/2014/main" id="{14B7900B-B299-493C-BB8A-32CA6BF64BB9}"/>
                </a:ext>
              </a:extLst>
            </p:cNvPr>
            <p:cNvSpPr txBox="1"/>
            <p:nvPr/>
          </p:nvSpPr>
          <p:spPr>
            <a:xfrm>
              <a:off x="4355204" y="3315792"/>
              <a:ext cx="260772"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entry</a:t>
              </a:r>
              <a:endParaRPr lang="ru-RU" sz="700" b="1" dirty="0"/>
            </a:p>
          </p:txBody>
        </p:sp>
        <p:sp>
          <p:nvSpPr>
            <p:cNvPr id="85" name="TextBox 84">
              <a:extLst>
                <a:ext uri="{FF2B5EF4-FFF2-40B4-BE49-F238E27FC236}">
                  <a16:creationId xmlns:a16="http://schemas.microsoft.com/office/drawing/2014/main" id="{60058C76-8C2C-4202-8A76-730D7B14AE46}"/>
                </a:ext>
              </a:extLst>
            </p:cNvPr>
            <p:cNvSpPr txBox="1"/>
            <p:nvPr/>
          </p:nvSpPr>
          <p:spPr>
            <a:xfrm>
              <a:off x="7038859" y="1702055"/>
              <a:ext cx="427484"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shedding</a:t>
              </a:r>
              <a:endParaRPr lang="ru-RU" sz="700" b="1" dirty="0"/>
            </a:p>
          </p:txBody>
        </p:sp>
        <p:sp>
          <p:nvSpPr>
            <p:cNvPr id="88" name="TextBox 87">
              <a:extLst>
                <a:ext uri="{FF2B5EF4-FFF2-40B4-BE49-F238E27FC236}">
                  <a16:creationId xmlns:a16="http://schemas.microsoft.com/office/drawing/2014/main" id="{6B94A615-36CE-42B7-B7DA-882586480973}"/>
                </a:ext>
              </a:extLst>
            </p:cNvPr>
            <p:cNvSpPr txBox="1"/>
            <p:nvPr/>
          </p:nvSpPr>
          <p:spPr>
            <a:xfrm>
              <a:off x="7307954" y="3315792"/>
              <a:ext cx="260772"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entry</a:t>
              </a:r>
              <a:endParaRPr lang="ru-RU" sz="700" b="1" dirty="0"/>
            </a:p>
          </p:txBody>
        </p:sp>
        <p:sp>
          <p:nvSpPr>
            <p:cNvPr id="89" name="TextBox 88">
              <a:extLst>
                <a:ext uri="{FF2B5EF4-FFF2-40B4-BE49-F238E27FC236}">
                  <a16:creationId xmlns:a16="http://schemas.microsoft.com/office/drawing/2014/main" id="{04477DD3-1CAE-4DFB-A9F6-F24A0A8478C2}"/>
                </a:ext>
              </a:extLst>
            </p:cNvPr>
            <p:cNvSpPr txBox="1"/>
            <p:nvPr/>
          </p:nvSpPr>
          <p:spPr>
            <a:xfrm>
              <a:off x="8023203" y="4124187"/>
              <a:ext cx="469162"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uncoating</a:t>
              </a:r>
              <a:endParaRPr lang="ru-RU" sz="700" b="1" dirty="0"/>
            </a:p>
          </p:txBody>
        </p:sp>
        <p:sp>
          <p:nvSpPr>
            <p:cNvPr id="90" name="TextBox 89">
              <a:extLst>
                <a:ext uri="{FF2B5EF4-FFF2-40B4-BE49-F238E27FC236}">
                  <a16:creationId xmlns:a16="http://schemas.microsoft.com/office/drawing/2014/main" id="{E8698E9A-550D-4815-BBC1-847F60134BC2}"/>
                </a:ext>
              </a:extLst>
            </p:cNvPr>
            <p:cNvSpPr txBox="1"/>
            <p:nvPr/>
          </p:nvSpPr>
          <p:spPr>
            <a:xfrm>
              <a:off x="7579935" y="4732796"/>
              <a:ext cx="515650"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assembling</a:t>
              </a:r>
              <a:endParaRPr lang="ru-RU" sz="700" b="1" dirty="0"/>
            </a:p>
          </p:txBody>
        </p:sp>
        <p:sp>
          <p:nvSpPr>
            <p:cNvPr id="91" name="TextBox 90">
              <a:extLst>
                <a:ext uri="{FF2B5EF4-FFF2-40B4-BE49-F238E27FC236}">
                  <a16:creationId xmlns:a16="http://schemas.microsoft.com/office/drawing/2014/main" id="{8D7DA6E7-9DC5-46B9-84CA-3D8D79CD73B2}"/>
                </a:ext>
              </a:extLst>
            </p:cNvPr>
            <p:cNvSpPr txBox="1"/>
            <p:nvPr/>
          </p:nvSpPr>
          <p:spPr>
            <a:xfrm>
              <a:off x="8370350" y="4354170"/>
              <a:ext cx="491604"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replication</a:t>
              </a:r>
              <a:endParaRPr lang="ru-RU" sz="700" b="1" dirty="0"/>
            </a:p>
          </p:txBody>
        </p:sp>
        <p:sp>
          <p:nvSpPr>
            <p:cNvPr id="92" name="TextBox 91">
              <a:extLst>
                <a:ext uri="{FF2B5EF4-FFF2-40B4-BE49-F238E27FC236}">
                  <a16:creationId xmlns:a16="http://schemas.microsoft.com/office/drawing/2014/main" id="{05BE2B69-F71A-4197-9020-90DDACC71C34}"/>
                </a:ext>
              </a:extLst>
            </p:cNvPr>
            <p:cNvSpPr txBox="1"/>
            <p:nvPr/>
          </p:nvSpPr>
          <p:spPr>
            <a:xfrm>
              <a:off x="6282175" y="4963361"/>
              <a:ext cx="339320"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release</a:t>
              </a:r>
              <a:endParaRPr lang="ru-RU" sz="700" b="1" dirty="0"/>
            </a:p>
          </p:txBody>
        </p:sp>
        <p:cxnSp>
          <p:nvCxnSpPr>
            <p:cNvPr id="62" name="Straight Arrow Connector 61">
              <a:extLst>
                <a:ext uri="{FF2B5EF4-FFF2-40B4-BE49-F238E27FC236}">
                  <a16:creationId xmlns:a16="http://schemas.microsoft.com/office/drawing/2014/main" id="{A762FE40-2F40-47F6-86AB-6DD7977DA4A7}"/>
                </a:ext>
              </a:extLst>
            </p:cNvPr>
            <p:cNvCxnSpPr>
              <a:cxnSpLocks/>
            </p:cNvCxnSpPr>
            <p:nvPr/>
          </p:nvCxnSpPr>
          <p:spPr>
            <a:xfrm>
              <a:off x="6358752" y="5538206"/>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7971BB73-D5D5-4BDA-B52C-AA868A21447A}"/>
                </a:ext>
              </a:extLst>
            </p:cNvPr>
            <p:cNvSpPr txBox="1"/>
            <p:nvPr/>
          </p:nvSpPr>
          <p:spPr>
            <a:xfrm>
              <a:off x="6394430" y="5634457"/>
              <a:ext cx="550916"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degradation</a:t>
              </a:r>
              <a:endParaRPr lang="ru-RU" sz="700" b="1" dirty="0"/>
            </a:p>
          </p:txBody>
        </p:sp>
        <p:sp>
          <p:nvSpPr>
            <p:cNvPr id="6" name="TextBox 5">
              <a:extLst>
                <a:ext uri="{FF2B5EF4-FFF2-40B4-BE49-F238E27FC236}">
                  <a16:creationId xmlns:a16="http://schemas.microsoft.com/office/drawing/2014/main" id="{FC2EBBDF-EDEE-4ADB-8B7D-43F74A0CD083}"/>
                </a:ext>
              </a:extLst>
            </p:cNvPr>
            <p:cNvSpPr txBox="1"/>
            <p:nvPr/>
          </p:nvSpPr>
          <p:spPr>
            <a:xfrm>
              <a:off x="818348" y="3511872"/>
              <a:ext cx="389850" cy="276999"/>
            </a:xfrm>
            <a:prstGeom prst="rect">
              <a:avLst/>
            </a:prstGeom>
            <a:solidFill>
              <a:schemeClr val="accent4">
                <a:lumMod val="40000"/>
                <a:lumOff val="60000"/>
              </a:schemeClr>
            </a:solidFill>
          </p:spPr>
          <p:txBody>
            <a:bodyPr wrap="none" rtlCol="0">
              <a:spAutoFit/>
            </a:bodyPr>
            <a:lstStyle/>
            <a:p>
              <a:r>
                <a:rPr lang="en-US" sz="1200" dirty="0">
                  <a:solidFill>
                    <a:srgbClr val="0000FF"/>
                  </a:solidFill>
                  <a:latin typeface="+mj-lt"/>
                </a:rPr>
                <a:t>PC</a:t>
              </a:r>
              <a:endParaRPr lang="ru-RU" sz="1200" dirty="0">
                <a:solidFill>
                  <a:srgbClr val="0000FF"/>
                </a:solidFill>
                <a:latin typeface="+mj-lt"/>
              </a:endParaRPr>
            </a:p>
          </p:txBody>
        </p:sp>
        <p:sp>
          <p:nvSpPr>
            <p:cNvPr id="65" name="TextBox 64">
              <a:extLst>
                <a:ext uri="{FF2B5EF4-FFF2-40B4-BE49-F238E27FC236}">
                  <a16:creationId xmlns:a16="http://schemas.microsoft.com/office/drawing/2014/main" id="{674C91FD-82DD-42C3-8595-0BC662F83EC3}"/>
                </a:ext>
              </a:extLst>
            </p:cNvPr>
            <p:cNvSpPr txBox="1"/>
            <p:nvPr/>
          </p:nvSpPr>
          <p:spPr>
            <a:xfrm>
              <a:off x="3848630" y="3522295"/>
              <a:ext cx="429156" cy="276999"/>
            </a:xfrm>
            <a:prstGeom prst="rect">
              <a:avLst/>
            </a:prstGeom>
            <a:solidFill>
              <a:schemeClr val="accent4">
                <a:lumMod val="40000"/>
                <a:lumOff val="60000"/>
              </a:schemeClr>
            </a:solidFill>
          </p:spPr>
          <p:txBody>
            <a:bodyPr wrap="none" rtlCol="0">
              <a:spAutoFit/>
            </a:bodyPr>
            <a:lstStyle/>
            <a:p>
              <a:r>
                <a:rPr lang="en-US" sz="1200" dirty="0" err="1">
                  <a:solidFill>
                    <a:srgbClr val="0000FF"/>
                  </a:solidFill>
                  <a:latin typeface="+mj-lt"/>
                </a:rPr>
                <a:t>iPC</a:t>
              </a:r>
              <a:endParaRPr lang="ru-RU" sz="1200" dirty="0">
                <a:solidFill>
                  <a:srgbClr val="0000FF"/>
                </a:solidFill>
                <a:latin typeface="+mj-lt"/>
              </a:endParaRPr>
            </a:p>
          </p:txBody>
        </p:sp>
        <p:sp>
          <p:nvSpPr>
            <p:cNvPr id="66" name="TextBox 65">
              <a:extLst>
                <a:ext uri="{FF2B5EF4-FFF2-40B4-BE49-F238E27FC236}">
                  <a16:creationId xmlns:a16="http://schemas.microsoft.com/office/drawing/2014/main" id="{F7123B67-CE33-4E45-9035-7F15EBDA26E3}"/>
                </a:ext>
              </a:extLst>
            </p:cNvPr>
            <p:cNvSpPr txBox="1"/>
            <p:nvPr/>
          </p:nvSpPr>
          <p:spPr>
            <a:xfrm>
              <a:off x="6785708" y="3515135"/>
              <a:ext cx="472437" cy="276999"/>
            </a:xfrm>
            <a:prstGeom prst="rect">
              <a:avLst/>
            </a:prstGeom>
            <a:solidFill>
              <a:schemeClr val="accent4">
                <a:lumMod val="40000"/>
                <a:lumOff val="60000"/>
              </a:schemeClr>
            </a:solidFill>
          </p:spPr>
          <p:txBody>
            <a:bodyPr wrap="none" rtlCol="0">
              <a:spAutoFit/>
            </a:bodyPr>
            <a:lstStyle/>
            <a:p>
              <a:r>
                <a:rPr lang="en-US" sz="1200" dirty="0" err="1">
                  <a:solidFill>
                    <a:srgbClr val="0000FF"/>
                  </a:solidFill>
                  <a:latin typeface="+mj-lt"/>
                </a:rPr>
                <a:t>vPC</a:t>
              </a:r>
              <a:endParaRPr lang="ru-RU" sz="1200" dirty="0">
                <a:solidFill>
                  <a:srgbClr val="0000FF"/>
                </a:solidFill>
                <a:latin typeface="+mj-lt"/>
              </a:endParaRPr>
            </a:p>
          </p:txBody>
        </p:sp>
        <p:sp>
          <p:nvSpPr>
            <p:cNvPr id="74" name="TextBox 73">
              <a:extLst>
                <a:ext uri="{FF2B5EF4-FFF2-40B4-BE49-F238E27FC236}">
                  <a16:creationId xmlns:a16="http://schemas.microsoft.com/office/drawing/2014/main" id="{C276E7CB-95D3-4C4F-84F0-4E8F2164EC9B}"/>
                </a:ext>
              </a:extLst>
            </p:cNvPr>
            <p:cNvSpPr txBox="1"/>
            <p:nvPr/>
          </p:nvSpPr>
          <p:spPr>
            <a:xfrm>
              <a:off x="291191" y="3368910"/>
              <a:ext cx="339320"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influx</a:t>
              </a:r>
              <a:endParaRPr lang="ru-RU" sz="900" b="1" dirty="0">
                <a:solidFill>
                  <a:srgbClr val="0000FF"/>
                </a:solidFill>
              </a:endParaRPr>
            </a:p>
          </p:txBody>
        </p:sp>
        <p:sp>
          <p:nvSpPr>
            <p:cNvPr id="77" name="TextBox 76">
              <a:extLst>
                <a:ext uri="{FF2B5EF4-FFF2-40B4-BE49-F238E27FC236}">
                  <a16:creationId xmlns:a16="http://schemas.microsoft.com/office/drawing/2014/main" id="{F2FF0072-9CE4-4BF3-9277-B12B05D95466}"/>
                </a:ext>
              </a:extLst>
            </p:cNvPr>
            <p:cNvSpPr txBox="1"/>
            <p:nvPr/>
          </p:nvSpPr>
          <p:spPr>
            <a:xfrm>
              <a:off x="3124448" y="3370097"/>
              <a:ext cx="55732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transition</a:t>
              </a:r>
              <a:endParaRPr lang="ru-RU" sz="900" b="1" dirty="0">
                <a:solidFill>
                  <a:srgbClr val="0000FF"/>
                </a:solidFill>
              </a:endParaRPr>
            </a:p>
          </p:txBody>
        </p:sp>
        <p:sp>
          <p:nvSpPr>
            <p:cNvPr id="78" name="TextBox 77">
              <a:extLst>
                <a:ext uri="{FF2B5EF4-FFF2-40B4-BE49-F238E27FC236}">
                  <a16:creationId xmlns:a16="http://schemas.microsoft.com/office/drawing/2014/main" id="{7BB1E2A5-F186-4EAC-9ACC-DAE6ED4B49D0}"/>
                </a:ext>
              </a:extLst>
            </p:cNvPr>
            <p:cNvSpPr txBox="1"/>
            <p:nvPr/>
          </p:nvSpPr>
          <p:spPr>
            <a:xfrm>
              <a:off x="6109814" y="3374969"/>
              <a:ext cx="55732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transition</a:t>
              </a:r>
              <a:endParaRPr lang="ru-RU" sz="900" b="1" dirty="0">
                <a:solidFill>
                  <a:srgbClr val="0000FF"/>
                </a:solidFill>
              </a:endParaRPr>
            </a:p>
          </p:txBody>
        </p:sp>
        <p:sp>
          <p:nvSpPr>
            <p:cNvPr id="93" name="TextBox 92">
              <a:extLst>
                <a:ext uri="{FF2B5EF4-FFF2-40B4-BE49-F238E27FC236}">
                  <a16:creationId xmlns:a16="http://schemas.microsoft.com/office/drawing/2014/main" id="{051BEC52-3917-4B8F-BDE0-4C02693E7ED9}"/>
                </a:ext>
              </a:extLst>
            </p:cNvPr>
            <p:cNvSpPr txBox="1"/>
            <p:nvPr/>
          </p:nvSpPr>
          <p:spPr>
            <a:xfrm>
              <a:off x="1856126" y="5421457"/>
              <a:ext cx="34893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death</a:t>
              </a:r>
              <a:endParaRPr lang="ru-RU" sz="900" b="1" dirty="0">
                <a:solidFill>
                  <a:srgbClr val="0000FF"/>
                </a:solidFill>
              </a:endParaRPr>
            </a:p>
          </p:txBody>
        </p:sp>
        <p:sp>
          <p:nvSpPr>
            <p:cNvPr id="94" name="TextBox 93">
              <a:extLst>
                <a:ext uri="{FF2B5EF4-FFF2-40B4-BE49-F238E27FC236}">
                  <a16:creationId xmlns:a16="http://schemas.microsoft.com/office/drawing/2014/main" id="{93C12B76-A6A3-405F-9F5F-4D650921AFC6}"/>
                </a:ext>
              </a:extLst>
            </p:cNvPr>
            <p:cNvSpPr txBox="1"/>
            <p:nvPr/>
          </p:nvSpPr>
          <p:spPr>
            <a:xfrm>
              <a:off x="4984461" y="5421457"/>
              <a:ext cx="34893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death</a:t>
              </a:r>
              <a:endParaRPr lang="ru-RU" sz="900" b="1" dirty="0">
                <a:solidFill>
                  <a:srgbClr val="0000FF"/>
                </a:solidFill>
              </a:endParaRPr>
            </a:p>
          </p:txBody>
        </p:sp>
        <p:sp>
          <p:nvSpPr>
            <p:cNvPr id="95" name="TextBox 94">
              <a:extLst>
                <a:ext uri="{FF2B5EF4-FFF2-40B4-BE49-F238E27FC236}">
                  <a16:creationId xmlns:a16="http://schemas.microsoft.com/office/drawing/2014/main" id="{496DCE72-1D43-4850-B9A4-0410564243B4}"/>
                </a:ext>
              </a:extLst>
            </p:cNvPr>
            <p:cNvSpPr txBox="1"/>
            <p:nvPr/>
          </p:nvSpPr>
          <p:spPr>
            <a:xfrm>
              <a:off x="7922009" y="5421897"/>
              <a:ext cx="34893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death</a:t>
              </a:r>
              <a:endParaRPr lang="ru-RU" sz="900" b="1" dirty="0">
                <a:solidFill>
                  <a:srgbClr val="0000FF"/>
                </a:solidFill>
              </a:endParaRPr>
            </a:p>
          </p:txBody>
        </p:sp>
        <p:cxnSp>
          <p:nvCxnSpPr>
            <p:cNvPr id="96" name="Straight Arrow Connector 95">
              <a:extLst>
                <a:ext uri="{FF2B5EF4-FFF2-40B4-BE49-F238E27FC236}">
                  <a16:creationId xmlns:a16="http://schemas.microsoft.com/office/drawing/2014/main" id="{24BC3DEE-8F26-46E8-9D55-5878F76CCF28}"/>
                </a:ext>
              </a:extLst>
            </p:cNvPr>
            <p:cNvCxnSpPr>
              <a:cxnSpLocks/>
            </p:cNvCxnSpPr>
            <p:nvPr/>
          </p:nvCxnSpPr>
          <p:spPr>
            <a:xfrm flipH="1" flipV="1">
              <a:off x="4335997" y="2197830"/>
              <a:ext cx="296648" cy="193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04CC265E-E4B6-41A6-B4CA-94AA64CDF9C6}"/>
                </a:ext>
              </a:extLst>
            </p:cNvPr>
            <p:cNvSpPr txBox="1"/>
            <p:nvPr/>
          </p:nvSpPr>
          <p:spPr>
            <a:xfrm>
              <a:off x="4089745" y="2639361"/>
              <a:ext cx="356952"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binding</a:t>
              </a:r>
              <a:endParaRPr lang="ru-RU" sz="700" b="1" dirty="0"/>
            </a:p>
          </p:txBody>
        </p:sp>
        <p:sp>
          <p:nvSpPr>
            <p:cNvPr id="98" name="TextBox 97">
              <a:extLst>
                <a:ext uri="{FF2B5EF4-FFF2-40B4-BE49-F238E27FC236}">
                  <a16:creationId xmlns:a16="http://schemas.microsoft.com/office/drawing/2014/main" id="{342CB1E1-5F91-42C5-BEF8-4261ADF55527}"/>
                </a:ext>
              </a:extLst>
            </p:cNvPr>
            <p:cNvSpPr txBox="1"/>
            <p:nvPr/>
          </p:nvSpPr>
          <p:spPr>
            <a:xfrm>
              <a:off x="4417648" y="2431717"/>
              <a:ext cx="429088"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synthesis</a:t>
              </a:r>
              <a:endParaRPr lang="ru-RU" sz="700" b="1" dirty="0"/>
            </a:p>
          </p:txBody>
        </p:sp>
        <p:cxnSp>
          <p:nvCxnSpPr>
            <p:cNvPr id="99" name="Straight Arrow Connector 98">
              <a:extLst>
                <a:ext uri="{FF2B5EF4-FFF2-40B4-BE49-F238E27FC236}">
                  <a16:creationId xmlns:a16="http://schemas.microsoft.com/office/drawing/2014/main" id="{CEF64BF8-1472-4A20-983A-E91FB5778EE0}"/>
                </a:ext>
              </a:extLst>
            </p:cNvPr>
            <p:cNvCxnSpPr>
              <a:cxnSpLocks/>
            </p:cNvCxnSpPr>
            <p:nvPr/>
          </p:nvCxnSpPr>
          <p:spPr>
            <a:xfrm flipH="1" flipV="1">
              <a:off x="7278251" y="2200939"/>
              <a:ext cx="296648" cy="193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F22069CA-7204-4E7C-A82B-4D17A73024B7}"/>
                </a:ext>
              </a:extLst>
            </p:cNvPr>
            <p:cNvSpPr txBox="1"/>
            <p:nvPr/>
          </p:nvSpPr>
          <p:spPr>
            <a:xfrm>
              <a:off x="7031999" y="2642470"/>
              <a:ext cx="356952"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binding</a:t>
              </a:r>
              <a:endParaRPr lang="ru-RU" sz="700" b="1" dirty="0"/>
            </a:p>
          </p:txBody>
        </p:sp>
        <p:sp>
          <p:nvSpPr>
            <p:cNvPr id="101" name="TextBox 100">
              <a:extLst>
                <a:ext uri="{FF2B5EF4-FFF2-40B4-BE49-F238E27FC236}">
                  <a16:creationId xmlns:a16="http://schemas.microsoft.com/office/drawing/2014/main" id="{3CB78F34-E8A9-48C3-99F9-4517E700353F}"/>
                </a:ext>
              </a:extLst>
            </p:cNvPr>
            <p:cNvSpPr txBox="1"/>
            <p:nvPr/>
          </p:nvSpPr>
          <p:spPr>
            <a:xfrm>
              <a:off x="7359902" y="2434826"/>
              <a:ext cx="429088"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synthesis</a:t>
              </a:r>
              <a:endParaRPr lang="ru-RU" sz="700" b="1" dirty="0"/>
            </a:p>
          </p:txBody>
        </p:sp>
        <p:cxnSp>
          <p:nvCxnSpPr>
            <p:cNvPr id="27" name="Straight Connector 26">
              <a:extLst>
                <a:ext uri="{FF2B5EF4-FFF2-40B4-BE49-F238E27FC236}">
                  <a16:creationId xmlns:a16="http://schemas.microsoft.com/office/drawing/2014/main" id="{4A2361D3-15AB-4B45-8EA5-7FF8D453B4C5}"/>
                </a:ext>
              </a:extLst>
            </p:cNvPr>
            <p:cNvCxnSpPr/>
            <p:nvPr/>
          </p:nvCxnSpPr>
          <p:spPr>
            <a:xfrm>
              <a:off x="2108718" y="933061"/>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AB7BCFFD-1FA5-46FD-8B8F-24D4701D35E0}"/>
                </a:ext>
              </a:extLst>
            </p:cNvPr>
            <p:cNvSpPr txBox="1"/>
            <p:nvPr/>
          </p:nvSpPr>
          <p:spPr>
            <a:xfrm>
              <a:off x="8537752" y="5321674"/>
              <a:ext cx="555058" cy="237255"/>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release with cell death</a:t>
              </a:r>
              <a:endParaRPr lang="ru-RU" sz="700" b="1" dirty="0"/>
            </a:p>
          </p:txBody>
        </p:sp>
        <p:cxnSp>
          <p:nvCxnSpPr>
            <p:cNvPr id="125" name="Straight Arrow Connector 124">
              <a:extLst>
                <a:ext uri="{FF2B5EF4-FFF2-40B4-BE49-F238E27FC236}">
                  <a16:creationId xmlns:a16="http://schemas.microsoft.com/office/drawing/2014/main" id="{5B3B7F65-9193-4BA0-B6EA-02EE737A0AE8}"/>
                </a:ext>
              </a:extLst>
            </p:cNvPr>
            <p:cNvCxnSpPr>
              <a:cxnSpLocks/>
            </p:cNvCxnSpPr>
            <p:nvPr/>
          </p:nvCxnSpPr>
          <p:spPr>
            <a:xfrm>
              <a:off x="8479479" y="5111026"/>
              <a:ext cx="2574" cy="678268"/>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D7D17C9A-60A8-48C1-9C1B-C8F7B98F5B79}"/>
                </a:ext>
              </a:extLst>
            </p:cNvPr>
            <p:cNvSpPr txBox="1"/>
            <p:nvPr/>
          </p:nvSpPr>
          <p:spPr>
            <a:xfrm>
              <a:off x="8035772" y="5769435"/>
              <a:ext cx="1032783" cy="307777"/>
            </a:xfrm>
            <a:prstGeom prst="rect">
              <a:avLst/>
            </a:prstGeom>
            <a:noFill/>
          </p:spPr>
          <p:txBody>
            <a:bodyPr wrap="none" rtlCol="0">
              <a:spAutoFit/>
            </a:bodyPr>
            <a:lstStyle/>
            <a:p>
              <a:r>
                <a:rPr lang="en-US" sz="1400" dirty="0"/>
                <a:t>COV_RNA</a:t>
              </a:r>
              <a:endParaRPr lang="ru-RU" sz="1400" dirty="0"/>
            </a:p>
          </p:txBody>
        </p:sp>
        <p:cxnSp>
          <p:nvCxnSpPr>
            <p:cNvPr id="145" name="Straight Arrow Connector 144">
              <a:extLst>
                <a:ext uri="{FF2B5EF4-FFF2-40B4-BE49-F238E27FC236}">
                  <a16:creationId xmlns:a16="http://schemas.microsoft.com/office/drawing/2014/main" id="{32263D79-2A25-47F5-B213-522752D541FD}"/>
                </a:ext>
              </a:extLst>
            </p:cNvPr>
            <p:cNvCxnSpPr>
              <a:cxnSpLocks/>
            </p:cNvCxnSpPr>
            <p:nvPr/>
          </p:nvCxnSpPr>
          <p:spPr>
            <a:xfrm>
              <a:off x="8473341" y="6057042"/>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7" name="TextBox 156">
              <a:extLst>
                <a:ext uri="{FF2B5EF4-FFF2-40B4-BE49-F238E27FC236}">
                  <a16:creationId xmlns:a16="http://schemas.microsoft.com/office/drawing/2014/main" id="{503C938A-F9C6-4516-B915-7E3CAECF5717}"/>
                </a:ext>
              </a:extLst>
            </p:cNvPr>
            <p:cNvSpPr txBox="1"/>
            <p:nvPr/>
          </p:nvSpPr>
          <p:spPr>
            <a:xfrm>
              <a:off x="8502835" y="6125418"/>
              <a:ext cx="550916"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degradation</a:t>
              </a:r>
              <a:endParaRPr lang="ru-RU" sz="700" b="1" dirty="0"/>
            </a:p>
          </p:txBody>
        </p:sp>
        <p:sp>
          <p:nvSpPr>
            <p:cNvPr id="158" name="TextBox 157">
              <a:extLst>
                <a:ext uri="{FF2B5EF4-FFF2-40B4-BE49-F238E27FC236}">
                  <a16:creationId xmlns:a16="http://schemas.microsoft.com/office/drawing/2014/main" id="{B6E2FB54-C699-4D14-8DAC-B5F077CCAF52}"/>
                </a:ext>
              </a:extLst>
            </p:cNvPr>
            <p:cNvSpPr txBox="1"/>
            <p:nvPr/>
          </p:nvSpPr>
          <p:spPr>
            <a:xfrm>
              <a:off x="6771165" y="4804322"/>
              <a:ext cx="1004378" cy="307777"/>
            </a:xfrm>
            <a:prstGeom prst="rect">
              <a:avLst/>
            </a:prstGeom>
            <a:noFill/>
          </p:spPr>
          <p:txBody>
            <a:bodyPr wrap="none" rtlCol="0">
              <a:spAutoFit/>
            </a:bodyPr>
            <a:lstStyle/>
            <a:p>
              <a:r>
                <a:rPr lang="en-US" sz="1400" dirty="0" err="1"/>
                <a:t>COVass</a:t>
              </a:r>
              <a:r>
                <a:rPr lang="en-US" sz="1400" baseline="-25000" dirty="0" err="1"/>
                <a:t>vpc</a:t>
              </a:r>
              <a:endParaRPr lang="ru-RU" sz="1400" baseline="-25000" dirty="0"/>
            </a:p>
          </p:txBody>
        </p:sp>
      </p:grpSp>
    </p:spTree>
    <p:extLst>
      <p:ext uri="{BB962C8B-B14F-4D97-AF65-F5344CB8AC3E}">
        <p14:creationId xmlns:p14="http://schemas.microsoft.com/office/powerpoint/2010/main" val="1248045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Model scheme: detailed</a:t>
            </a:r>
            <a:endParaRPr lang="ru-RU" dirty="0"/>
          </a:p>
        </p:txBody>
      </p:sp>
      <p:sp>
        <p:nvSpPr>
          <p:cNvPr id="3" name="Номер слайда 2"/>
          <p:cNvSpPr>
            <a:spLocks noGrp="1"/>
          </p:cNvSpPr>
          <p:nvPr>
            <p:ph type="sldNum" sz="quarter" idx="12"/>
          </p:nvPr>
        </p:nvSpPr>
        <p:spPr/>
        <p:txBody>
          <a:bodyPr/>
          <a:lstStyle/>
          <a:p>
            <a:fld id="{8D0E1ED9-1B5C-4060-9004-48CB920062D4}" type="slidenum">
              <a:rPr lang="ru-RU" smtClean="0"/>
              <a:pPr/>
              <a:t>9</a:t>
            </a:fld>
            <a:endParaRPr lang="ru-RU"/>
          </a:p>
        </p:txBody>
      </p:sp>
      <p:sp>
        <p:nvSpPr>
          <p:cNvPr id="128" name="TextBox 127">
            <a:extLst>
              <a:ext uri="{FF2B5EF4-FFF2-40B4-BE49-F238E27FC236}">
                <a16:creationId xmlns:a16="http://schemas.microsoft.com/office/drawing/2014/main" id="{EB4E5F86-8460-46EE-9A80-C4923E865745}"/>
              </a:ext>
            </a:extLst>
          </p:cNvPr>
          <p:cNvSpPr txBox="1"/>
          <p:nvPr/>
        </p:nvSpPr>
        <p:spPr>
          <a:xfrm>
            <a:off x="2360647" y="6074223"/>
            <a:ext cx="4944174" cy="738664"/>
          </a:xfrm>
          <a:prstGeom prst="rect">
            <a:avLst/>
          </a:prstGeom>
          <a:solidFill>
            <a:schemeClr val="accent4">
              <a:lumMod val="40000"/>
              <a:lumOff val="60000"/>
            </a:schemeClr>
          </a:solidFill>
        </p:spPr>
        <p:txBody>
          <a:bodyPr wrap="none" rtlCol="0">
            <a:spAutoFit/>
          </a:bodyPr>
          <a:lstStyle/>
          <a:p>
            <a:r>
              <a:rPr lang="en-US" sz="1400" dirty="0">
                <a:solidFill>
                  <a:srgbClr val="0000FF"/>
                </a:solidFill>
                <a:latin typeface="+mj-lt"/>
              </a:rPr>
              <a:t>PC</a:t>
            </a:r>
            <a:r>
              <a:rPr lang="en-US" sz="1400" dirty="0"/>
              <a:t> - Pneumocytes free of virus</a:t>
            </a:r>
          </a:p>
          <a:p>
            <a:r>
              <a:rPr lang="en-US" sz="1400" dirty="0" err="1">
                <a:solidFill>
                  <a:srgbClr val="0000FF"/>
                </a:solidFill>
                <a:latin typeface="+mj-lt"/>
              </a:rPr>
              <a:t>iPC</a:t>
            </a:r>
            <a:r>
              <a:rPr lang="en-US" sz="1400" dirty="0"/>
              <a:t> - Pneumocyte with entered but not yet replicated virus</a:t>
            </a:r>
          </a:p>
          <a:p>
            <a:r>
              <a:rPr lang="en-US" sz="1400" dirty="0" err="1">
                <a:solidFill>
                  <a:srgbClr val="0000FF"/>
                </a:solidFill>
                <a:latin typeface="+mj-lt"/>
              </a:rPr>
              <a:t>vPC</a:t>
            </a:r>
            <a:r>
              <a:rPr lang="en-US" sz="1400" dirty="0"/>
              <a:t> - Pneumocyte with actively replicated virus </a:t>
            </a:r>
            <a:endParaRPr lang="ru-RU" sz="1400" dirty="0"/>
          </a:p>
        </p:txBody>
      </p:sp>
      <p:grpSp>
        <p:nvGrpSpPr>
          <p:cNvPr id="15" name="Group 14">
            <a:extLst>
              <a:ext uri="{FF2B5EF4-FFF2-40B4-BE49-F238E27FC236}">
                <a16:creationId xmlns:a16="http://schemas.microsoft.com/office/drawing/2014/main" id="{D65B5665-F619-4115-956B-2B7B8C8EAE3B}"/>
              </a:ext>
            </a:extLst>
          </p:cNvPr>
          <p:cNvGrpSpPr/>
          <p:nvPr/>
        </p:nvGrpSpPr>
        <p:grpSpPr>
          <a:xfrm>
            <a:off x="54727" y="933061"/>
            <a:ext cx="9038083" cy="5506229"/>
            <a:chOff x="54727" y="933061"/>
            <a:chExt cx="9038083" cy="5506229"/>
          </a:xfrm>
        </p:grpSpPr>
        <p:sp>
          <p:nvSpPr>
            <p:cNvPr id="4" name="Rectangle: Rounded Corners 3">
              <a:extLst>
                <a:ext uri="{FF2B5EF4-FFF2-40B4-BE49-F238E27FC236}">
                  <a16:creationId xmlns:a16="http://schemas.microsoft.com/office/drawing/2014/main" id="{417DD8F7-2313-4F5C-B9C4-DA9AB2ACB20E}"/>
                </a:ext>
              </a:extLst>
            </p:cNvPr>
            <p:cNvSpPr/>
            <p:nvPr/>
          </p:nvSpPr>
          <p:spPr>
            <a:xfrm>
              <a:off x="774444" y="1950101"/>
              <a:ext cx="2183363" cy="33310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Rounded Corners 6">
              <a:extLst>
                <a:ext uri="{FF2B5EF4-FFF2-40B4-BE49-F238E27FC236}">
                  <a16:creationId xmlns:a16="http://schemas.microsoft.com/office/drawing/2014/main" id="{ABB3154B-2859-4BF3-A192-D7EDB1220974}"/>
                </a:ext>
              </a:extLst>
            </p:cNvPr>
            <p:cNvSpPr/>
            <p:nvPr/>
          </p:nvSpPr>
          <p:spPr>
            <a:xfrm>
              <a:off x="3800672" y="1950101"/>
              <a:ext cx="2183363" cy="33310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Rounded Corners 7">
              <a:extLst>
                <a:ext uri="{FF2B5EF4-FFF2-40B4-BE49-F238E27FC236}">
                  <a16:creationId xmlns:a16="http://schemas.microsoft.com/office/drawing/2014/main" id="{7688D93E-1409-4D7E-A719-5EA958A52DF9}"/>
                </a:ext>
              </a:extLst>
            </p:cNvPr>
            <p:cNvSpPr/>
            <p:nvPr/>
          </p:nvSpPr>
          <p:spPr>
            <a:xfrm>
              <a:off x="6758588" y="1950100"/>
              <a:ext cx="2183363" cy="33310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a:extLst>
                <a:ext uri="{FF2B5EF4-FFF2-40B4-BE49-F238E27FC236}">
                  <a16:creationId xmlns:a16="http://schemas.microsoft.com/office/drawing/2014/main" id="{9154F46D-CB2B-4FCF-9F75-1E66328688D0}"/>
                </a:ext>
              </a:extLst>
            </p:cNvPr>
            <p:cNvSpPr txBox="1"/>
            <p:nvPr/>
          </p:nvSpPr>
          <p:spPr>
            <a:xfrm>
              <a:off x="750699" y="2009207"/>
              <a:ext cx="625620" cy="307777"/>
            </a:xfrm>
            <a:prstGeom prst="rect">
              <a:avLst/>
            </a:prstGeom>
            <a:noFill/>
          </p:spPr>
          <p:txBody>
            <a:bodyPr wrap="none" rtlCol="0">
              <a:spAutoFit/>
            </a:bodyPr>
            <a:lstStyle/>
            <a:p>
              <a:r>
                <a:rPr lang="en-US" sz="1400" dirty="0"/>
                <a:t>ACE2</a:t>
              </a:r>
              <a:endParaRPr lang="ru-RU" sz="1400" dirty="0"/>
            </a:p>
          </p:txBody>
        </p:sp>
        <p:sp>
          <p:nvSpPr>
            <p:cNvPr id="10" name="TextBox 9">
              <a:extLst>
                <a:ext uri="{FF2B5EF4-FFF2-40B4-BE49-F238E27FC236}">
                  <a16:creationId xmlns:a16="http://schemas.microsoft.com/office/drawing/2014/main" id="{B0782BA8-CCAD-43AF-9176-9588A3284E7F}"/>
                </a:ext>
              </a:extLst>
            </p:cNvPr>
            <p:cNvSpPr txBox="1"/>
            <p:nvPr/>
          </p:nvSpPr>
          <p:spPr>
            <a:xfrm>
              <a:off x="711084" y="2952078"/>
              <a:ext cx="1081002" cy="307777"/>
            </a:xfrm>
            <a:prstGeom prst="rect">
              <a:avLst/>
            </a:prstGeom>
            <a:noFill/>
          </p:spPr>
          <p:txBody>
            <a:bodyPr wrap="none" rtlCol="0">
              <a:spAutoFit/>
            </a:bodyPr>
            <a:lstStyle/>
            <a:p>
              <a:r>
                <a:rPr lang="en-US" sz="1400" dirty="0"/>
                <a:t>COV°ACE2</a:t>
              </a:r>
              <a:endParaRPr lang="ru-RU" sz="1400" dirty="0"/>
            </a:p>
          </p:txBody>
        </p:sp>
        <p:grpSp>
          <p:nvGrpSpPr>
            <p:cNvPr id="36" name="Group 35">
              <a:extLst>
                <a:ext uri="{FF2B5EF4-FFF2-40B4-BE49-F238E27FC236}">
                  <a16:creationId xmlns:a16="http://schemas.microsoft.com/office/drawing/2014/main" id="{75BD9B54-549F-4960-94EA-DF2DA911773F}"/>
                </a:ext>
              </a:extLst>
            </p:cNvPr>
            <p:cNvGrpSpPr/>
            <p:nvPr/>
          </p:nvGrpSpPr>
          <p:grpSpPr>
            <a:xfrm>
              <a:off x="242663" y="2330230"/>
              <a:ext cx="809761" cy="911456"/>
              <a:chOff x="242663" y="2330230"/>
              <a:chExt cx="809761" cy="911456"/>
            </a:xfrm>
          </p:grpSpPr>
          <p:cxnSp>
            <p:nvCxnSpPr>
              <p:cNvPr id="9" name="Straight Arrow Connector 8">
                <a:extLst>
                  <a:ext uri="{FF2B5EF4-FFF2-40B4-BE49-F238E27FC236}">
                    <a16:creationId xmlns:a16="http://schemas.microsoft.com/office/drawing/2014/main" id="{B9AC4D83-4FA2-4A28-A7BC-977028DD4163}"/>
                  </a:ext>
                </a:extLst>
              </p:cNvPr>
              <p:cNvCxnSpPr>
                <a:cxnSpLocks/>
              </p:cNvCxnSpPr>
              <p:nvPr/>
            </p:nvCxnSpPr>
            <p:spPr>
              <a:xfrm flipH="1" flipV="1">
                <a:off x="1038705" y="2330230"/>
                <a:ext cx="3527" cy="572325"/>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Arc 11">
                <a:extLst>
                  <a:ext uri="{FF2B5EF4-FFF2-40B4-BE49-F238E27FC236}">
                    <a16:creationId xmlns:a16="http://schemas.microsoft.com/office/drawing/2014/main" id="{740ED78E-E1FA-4CB1-BC8C-B54CCAEBA294}"/>
                  </a:ext>
                </a:extLst>
              </p:cNvPr>
              <p:cNvSpPr/>
              <p:nvPr/>
            </p:nvSpPr>
            <p:spPr>
              <a:xfrm rot="20443880">
                <a:off x="242663" y="2378303"/>
                <a:ext cx="809761" cy="863383"/>
              </a:xfrm>
              <a:prstGeom prst="arc">
                <a:avLst>
                  <a:gd name="adj1" fmla="val 16864506"/>
                  <a:gd name="adj2" fmla="val 43747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
          <p:nvSpPr>
            <p:cNvPr id="17" name="TextBox 16">
              <a:extLst>
                <a:ext uri="{FF2B5EF4-FFF2-40B4-BE49-F238E27FC236}">
                  <a16:creationId xmlns:a16="http://schemas.microsoft.com/office/drawing/2014/main" id="{A26D4F30-D7AE-46CA-9600-C4AB50A92651}"/>
                </a:ext>
              </a:extLst>
            </p:cNvPr>
            <p:cNvSpPr txBox="1"/>
            <p:nvPr/>
          </p:nvSpPr>
          <p:spPr>
            <a:xfrm>
              <a:off x="91624" y="2232121"/>
              <a:ext cx="567912" cy="307777"/>
            </a:xfrm>
            <a:prstGeom prst="rect">
              <a:avLst/>
            </a:prstGeom>
            <a:noFill/>
          </p:spPr>
          <p:txBody>
            <a:bodyPr wrap="none" rtlCol="0">
              <a:spAutoFit/>
            </a:bodyPr>
            <a:lstStyle/>
            <a:p>
              <a:r>
                <a:rPr lang="en-US" sz="1400" dirty="0"/>
                <a:t>COV</a:t>
              </a:r>
              <a:endParaRPr lang="ru-RU" sz="1400" dirty="0"/>
            </a:p>
          </p:txBody>
        </p:sp>
        <p:cxnSp>
          <p:nvCxnSpPr>
            <p:cNvPr id="14" name="Straight Arrow Connector 13">
              <a:extLst>
                <a:ext uri="{FF2B5EF4-FFF2-40B4-BE49-F238E27FC236}">
                  <a16:creationId xmlns:a16="http://schemas.microsoft.com/office/drawing/2014/main" id="{ED0E4A87-3ED5-4DAA-B078-78AE6A7CC418}"/>
                </a:ext>
              </a:extLst>
            </p:cNvPr>
            <p:cNvCxnSpPr>
              <a:cxnSpLocks/>
            </p:cNvCxnSpPr>
            <p:nvPr/>
          </p:nvCxnSpPr>
          <p:spPr>
            <a:xfrm flipH="1" flipV="1">
              <a:off x="1309761" y="2213382"/>
              <a:ext cx="296648" cy="193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B1793A4-C530-4F78-BA34-DA765A010029}"/>
                </a:ext>
              </a:extLst>
            </p:cNvPr>
            <p:cNvCxnSpPr>
              <a:cxnSpLocks/>
            </p:cNvCxnSpPr>
            <p:nvPr/>
          </p:nvCxnSpPr>
          <p:spPr>
            <a:xfrm flipV="1">
              <a:off x="1040365" y="1633679"/>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Arrow: Down 19">
              <a:extLst>
                <a:ext uri="{FF2B5EF4-FFF2-40B4-BE49-F238E27FC236}">
                  <a16:creationId xmlns:a16="http://schemas.microsoft.com/office/drawing/2014/main" id="{D7818EC9-E07D-4956-8F24-E54401370326}"/>
                </a:ext>
              </a:extLst>
            </p:cNvPr>
            <p:cNvSpPr/>
            <p:nvPr/>
          </p:nvSpPr>
          <p:spPr>
            <a:xfrm>
              <a:off x="1710353" y="5332255"/>
              <a:ext cx="155772" cy="39370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Arrow: Down 20">
              <a:extLst>
                <a:ext uri="{FF2B5EF4-FFF2-40B4-BE49-F238E27FC236}">
                  <a16:creationId xmlns:a16="http://schemas.microsoft.com/office/drawing/2014/main" id="{2AAB2B3D-CECA-43AE-BE2C-C3E98E930917}"/>
                </a:ext>
              </a:extLst>
            </p:cNvPr>
            <p:cNvSpPr/>
            <p:nvPr/>
          </p:nvSpPr>
          <p:spPr>
            <a:xfrm rot="16200000">
              <a:off x="427653" y="3414614"/>
              <a:ext cx="155772" cy="393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Arrow: Down 21">
              <a:extLst>
                <a:ext uri="{FF2B5EF4-FFF2-40B4-BE49-F238E27FC236}">
                  <a16:creationId xmlns:a16="http://schemas.microsoft.com/office/drawing/2014/main" id="{7835B19F-F66A-4C82-9F58-C86076173A09}"/>
                </a:ext>
              </a:extLst>
            </p:cNvPr>
            <p:cNvSpPr/>
            <p:nvPr/>
          </p:nvSpPr>
          <p:spPr>
            <a:xfrm rot="16200000">
              <a:off x="3265070" y="3414614"/>
              <a:ext cx="155772" cy="393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Arrow: Down 22">
              <a:extLst>
                <a:ext uri="{FF2B5EF4-FFF2-40B4-BE49-F238E27FC236}">
                  <a16:creationId xmlns:a16="http://schemas.microsoft.com/office/drawing/2014/main" id="{B84D682F-60BB-4B6D-B75A-C1A6AB6DF65B}"/>
                </a:ext>
              </a:extLst>
            </p:cNvPr>
            <p:cNvSpPr/>
            <p:nvPr/>
          </p:nvSpPr>
          <p:spPr>
            <a:xfrm rot="16200000">
              <a:off x="6293425" y="3414614"/>
              <a:ext cx="155772" cy="393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Arrow: Down 23">
              <a:extLst>
                <a:ext uri="{FF2B5EF4-FFF2-40B4-BE49-F238E27FC236}">
                  <a16:creationId xmlns:a16="http://schemas.microsoft.com/office/drawing/2014/main" id="{0EDD51DC-9EC5-407E-A801-562D5DF2B9E8}"/>
                </a:ext>
              </a:extLst>
            </p:cNvPr>
            <p:cNvSpPr/>
            <p:nvPr/>
          </p:nvSpPr>
          <p:spPr>
            <a:xfrm>
              <a:off x="4814467" y="5332255"/>
              <a:ext cx="155772" cy="39370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Arrow: Down 24">
              <a:extLst>
                <a:ext uri="{FF2B5EF4-FFF2-40B4-BE49-F238E27FC236}">
                  <a16:creationId xmlns:a16="http://schemas.microsoft.com/office/drawing/2014/main" id="{3E91CC71-EFAE-4930-B89B-7249E9B6B045}"/>
                </a:ext>
              </a:extLst>
            </p:cNvPr>
            <p:cNvSpPr/>
            <p:nvPr/>
          </p:nvSpPr>
          <p:spPr>
            <a:xfrm>
              <a:off x="7772383" y="5332255"/>
              <a:ext cx="155772" cy="3937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TextBox 40">
              <a:extLst>
                <a:ext uri="{FF2B5EF4-FFF2-40B4-BE49-F238E27FC236}">
                  <a16:creationId xmlns:a16="http://schemas.microsoft.com/office/drawing/2014/main" id="{419A99DC-9BB3-4BAB-87AF-496091C7C55F}"/>
                </a:ext>
              </a:extLst>
            </p:cNvPr>
            <p:cNvSpPr txBox="1"/>
            <p:nvPr/>
          </p:nvSpPr>
          <p:spPr>
            <a:xfrm>
              <a:off x="3766949" y="2009207"/>
              <a:ext cx="625620" cy="307777"/>
            </a:xfrm>
            <a:prstGeom prst="rect">
              <a:avLst/>
            </a:prstGeom>
            <a:noFill/>
          </p:spPr>
          <p:txBody>
            <a:bodyPr wrap="none" rtlCol="0">
              <a:spAutoFit/>
            </a:bodyPr>
            <a:lstStyle/>
            <a:p>
              <a:r>
                <a:rPr lang="en-US" sz="1400" dirty="0"/>
                <a:t>ACE2</a:t>
              </a:r>
              <a:endParaRPr lang="ru-RU" sz="1400" dirty="0"/>
            </a:p>
          </p:txBody>
        </p:sp>
        <p:sp>
          <p:nvSpPr>
            <p:cNvPr id="42" name="TextBox 41">
              <a:extLst>
                <a:ext uri="{FF2B5EF4-FFF2-40B4-BE49-F238E27FC236}">
                  <a16:creationId xmlns:a16="http://schemas.microsoft.com/office/drawing/2014/main" id="{53182F9B-08B0-4128-A793-D5F6D402FEBC}"/>
                </a:ext>
              </a:extLst>
            </p:cNvPr>
            <p:cNvSpPr txBox="1"/>
            <p:nvPr/>
          </p:nvSpPr>
          <p:spPr>
            <a:xfrm>
              <a:off x="3727334" y="2952078"/>
              <a:ext cx="1081002" cy="307777"/>
            </a:xfrm>
            <a:prstGeom prst="rect">
              <a:avLst/>
            </a:prstGeom>
            <a:noFill/>
          </p:spPr>
          <p:txBody>
            <a:bodyPr wrap="none" rtlCol="0">
              <a:spAutoFit/>
            </a:bodyPr>
            <a:lstStyle/>
            <a:p>
              <a:r>
                <a:rPr lang="en-US" sz="1400" dirty="0"/>
                <a:t>COV°ACE2</a:t>
              </a:r>
              <a:endParaRPr lang="ru-RU" sz="1400" dirty="0"/>
            </a:p>
          </p:txBody>
        </p:sp>
        <p:grpSp>
          <p:nvGrpSpPr>
            <p:cNvPr id="43" name="Group 42">
              <a:extLst>
                <a:ext uri="{FF2B5EF4-FFF2-40B4-BE49-F238E27FC236}">
                  <a16:creationId xmlns:a16="http://schemas.microsoft.com/office/drawing/2014/main" id="{D8C4CCD4-FD96-4BC7-9F26-E2EE71246EF5}"/>
                </a:ext>
              </a:extLst>
            </p:cNvPr>
            <p:cNvGrpSpPr/>
            <p:nvPr/>
          </p:nvGrpSpPr>
          <p:grpSpPr>
            <a:xfrm>
              <a:off x="3258913" y="2330230"/>
              <a:ext cx="809761" cy="911456"/>
              <a:chOff x="242663" y="2330230"/>
              <a:chExt cx="809761" cy="911456"/>
            </a:xfrm>
          </p:grpSpPr>
          <p:cxnSp>
            <p:nvCxnSpPr>
              <p:cNvPr id="44" name="Straight Arrow Connector 43">
                <a:extLst>
                  <a:ext uri="{FF2B5EF4-FFF2-40B4-BE49-F238E27FC236}">
                    <a16:creationId xmlns:a16="http://schemas.microsoft.com/office/drawing/2014/main" id="{EF2A2DEB-CC18-43A3-A6BE-7823EB93E2DC}"/>
                  </a:ext>
                </a:extLst>
              </p:cNvPr>
              <p:cNvCxnSpPr>
                <a:cxnSpLocks/>
              </p:cNvCxnSpPr>
              <p:nvPr/>
            </p:nvCxnSpPr>
            <p:spPr>
              <a:xfrm flipH="1" flipV="1">
                <a:off x="1038705" y="2330230"/>
                <a:ext cx="3527" cy="572325"/>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Arc 44">
                <a:extLst>
                  <a:ext uri="{FF2B5EF4-FFF2-40B4-BE49-F238E27FC236}">
                    <a16:creationId xmlns:a16="http://schemas.microsoft.com/office/drawing/2014/main" id="{946D5E06-97F1-425C-B038-1E88A0003C26}"/>
                  </a:ext>
                </a:extLst>
              </p:cNvPr>
              <p:cNvSpPr/>
              <p:nvPr/>
            </p:nvSpPr>
            <p:spPr>
              <a:xfrm rot="20443880">
                <a:off x="242663" y="2378303"/>
                <a:ext cx="809761" cy="863383"/>
              </a:xfrm>
              <a:prstGeom prst="arc">
                <a:avLst>
                  <a:gd name="adj1" fmla="val 16864506"/>
                  <a:gd name="adj2" fmla="val 43747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
          <p:nvSpPr>
            <p:cNvPr id="46" name="TextBox 45">
              <a:extLst>
                <a:ext uri="{FF2B5EF4-FFF2-40B4-BE49-F238E27FC236}">
                  <a16:creationId xmlns:a16="http://schemas.microsoft.com/office/drawing/2014/main" id="{6FFEE659-D493-4349-9DF5-4E6A42D8BE0A}"/>
                </a:ext>
              </a:extLst>
            </p:cNvPr>
            <p:cNvSpPr txBox="1"/>
            <p:nvPr/>
          </p:nvSpPr>
          <p:spPr>
            <a:xfrm>
              <a:off x="3107874" y="2232121"/>
              <a:ext cx="567912" cy="307777"/>
            </a:xfrm>
            <a:prstGeom prst="rect">
              <a:avLst/>
            </a:prstGeom>
            <a:noFill/>
          </p:spPr>
          <p:txBody>
            <a:bodyPr wrap="none" rtlCol="0">
              <a:spAutoFit/>
            </a:bodyPr>
            <a:lstStyle/>
            <a:p>
              <a:r>
                <a:rPr lang="en-US" sz="1400" dirty="0"/>
                <a:t>COV</a:t>
              </a:r>
              <a:endParaRPr lang="ru-RU" sz="1400" dirty="0"/>
            </a:p>
          </p:txBody>
        </p:sp>
        <p:cxnSp>
          <p:nvCxnSpPr>
            <p:cNvPr id="48" name="Straight Arrow Connector 47">
              <a:extLst>
                <a:ext uri="{FF2B5EF4-FFF2-40B4-BE49-F238E27FC236}">
                  <a16:creationId xmlns:a16="http://schemas.microsoft.com/office/drawing/2014/main" id="{BD0B0111-0D74-405D-AF7E-43C7612DA842}"/>
                </a:ext>
              </a:extLst>
            </p:cNvPr>
            <p:cNvCxnSpPr>
              <a:cxnSpLocks/>
            </p:cNvCxnSpPr>
            <p:nvPr/>
          </p:nvCxnSpPr>
          <p:spPr>
            <a:xfrm flipV="1">
              <a:off x="4056615" y="1633679"/>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DF4F5997-BB09-44BF-8CCE-1A1D8220A513}"/>
                </a:ext>
              </a:extLst>
            </p:cNvPr>
            <p:cNvSpPr txBox="1"/>
            <p:nvPr/>
          </p:nvSpPr>
          <p:spPr>
            <a:xfrm>
              <a:off x="6719699" y="2009207"/>
              <a:ext cx="625620" cy="307777"/>
            </a:xfrm>
            <a:prstGeom prst="rect">
              <a:avLst/>
            </a:prstGeom>
            <a:noFill/>
          </p:spPr>
          <p:txBody>
            <a:bodyPr wrap="none" rtlCol="0">
              <a:spAutoFit/>
            </a:bodyPr>
            <a:lstStyle/>
            <a:p>
              <a:r>
                <a:rPr lang="en-US" sz="1400" dirty="0"/>
                <a:t>ACE2</a:t>
              </a:r>
              <a:endParaRPr lang="ru-RU" sz="1400" dirty="0"/>
            </a:p>
          </p:txBody>
        </p:sp>
        <p:sp>
          <p:nvSpPr>
            <p:cNvPr id="50" name="TextBox 49">
              <a:extLst>
                <a:ext uri="{FF2B5EF4-FFF2-40B4-BE49-F238E27FC236}">
                  <a16:creationId xmlns:a16="http://schemas.microsoft.com/office/drawing/2014/main" id="{B6069F25-B1DD-4A5F-9D4B-F32F8A41AF79}"/>
                </a:ext>
              </a:extLst>
            </p:cNvPr>
            <p:cNvSpPr txBox="1"/>
            <p:nvPr/>
          </p:nvSpPr>
          <p:spPr>
            <a:xfrm>
              <a:off x="6680084" y="2952078"/>
              <a:ext cx="1081002" cy="307777"/>
            </a:xfrm>
            <a:prstGeom prst="rect">
              <a:avLst/>
            </a:prstGeom>
            <a:noFill/>
          </p:spPr>
          <p:txBody>
            <a:bodyPr wrap="none" rtlCol="0">
              <a:spAutoFit/>
            </a:bodyPr>
            <a:lstStyle/>
            <a:p>
              <a:r>
                <a:rPr lang="en-US" sz="1400" dirty="0"/>
                <a:t>COV°ACE2</a:t>
              </a:r>
              <a:endParaRPr lang="ru-RU" sz="1400" dirty="0"/>
            </a:p>
          </p:txBody>
        </p:sp>
        <p:grpSp>
          <p:nvGrpSpPr>
            <p:cNvPr id="51" name="Group 50">
              <a:extLst>
                <a:ext uri="{FF2B5EF4-FFF2-40B4-BE49-F238E27FC236}">
                  <a16:creationId xmlns:a16="http://schemas.microsoft.com/office/drawing/2014/main" id="{174B683F-73D9-4A95-B2C5-BF2387828725}"/>
                </a:ext>
              </a:extLst>
            </p:cNvPr>
            <p:cNvGrpSpPr/>
            <p:nvPr/>
          </p:nvGrpSpPr>
          <p:grpSpPr>
            <a:xfrm>
              <a:off x="6211663" y="2330230"/>
              <a:ext cx="809761" cy="911456"/>
              <a:chOff x="242663" y="2330230"/>
              <a:chExt cx="809761" cy="911456"/>
            </a:xfrm>
          </p:grpSpPr>
          <p:cxnSp>
            <p:nvCxnSpPr>
              <p:cNvPr id="52" name="Straight Arrow Connector 51">
                <a:extLst>
                  <a:ext uri="{FF2B5EF4-FFF2-40B4-BE49-F238E27FC236}">
                    <a16:creationId xmlns:a16="http://schemas.microsoft.com/office/drawing/2014/main" id="{6E096A26-3620-431D-B90F-FCE61DB226B7}"/>
                  </a:ext>
                </a:extLst>
              </p:cNvPr>
              <p:cNvCxnSpPr>
                <a:cxnSpLocks/>
              </p:cNvCxnSpPr>
              <p:nvPr/>
            </p:nvCxnSpPr>
            <p:spPr>
              <a:xfrm flipH="1" flipV="1">
                <a:off x="1038705" y="2330230"/>
                <a:ext cx="3527" cy="572325"/>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Arc 52">
                <a:extLst>
                  <a:ext uri="{FF2B5EF4-FFF2-40B4-BE49-F238E27FC236}">
                    <a16:creationId xmlns:a16="http://schemas.microsoft.com/office/drawing/2014/main" id="{CAD874C8-BA0D-40DC-99CB-A10314AB7CC7}"/>
                  </a:ext>
                </a:extLst>
              </p:cNvPr>
              <p:cNvSpPr/>
              <p:nvPr/>
            </p:nvSpPr>
            <p:spPr>
              <a:xfrm rot="20443880">
                <a:off x="242663" y="2378303"/>
                <a:ext cx="809761" cy="863383"/>
              </a:xfrm>
              <a:prstGeom prst="arc">
                <a:avLst>
                  <a:gd name="adj1" fmla="val 16864506"/>
                  <a:gd name="adj2" fmla="val 43747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
          <p:nvSpPr>
            <p:cNvPr id="54" name="TextBox 53">
              <a:extLst>
                <a:ext uri="{FF2B5EF4-FFF2-40B4-BE49-F238E27FC236}">
                  <a16:creationId xmlns:a16="http://schemas.microsoft.com/office/drawing/2014/main" id="{D06F6C99-681D-4180-A480-02B9967FF8C7}"/>
                </a:ext>
              </a:extLst>
            </p:cNvPr>
            <p:cNvSpPr txBox="1"/>
            <p:nvPr/>
          </p:nvSpPr>
          <p:spPr>
            <a:xfrm>
              <a:off x="6060624" y="2232121"/>
              <a:ext cx="567912" cy="307777"/>
            </a:xfrm>
            <a:prstGeom prst="rect">
              <a:avLst/>
            </a:prstGeom>
            <a:noFill/>
          </p:spPr>
          <p:txBody>
            <a:bodyPr wrap="none" rtlCol="0">
              <a:spAutoFit/>
            </a:bodyPr>
            <a:lstStyle/>
            <a:p>
              <a:r>
                <a:rPr lang="en-US" sz="1400" dirty="0"/>
                <a:t>COV</a:t>
              </a:r>
              <a:endParaRPr lang="ru-RU" sz="1400" dirty="0"/>
            </a:p>
          </p:txBody>
        </p:sp>
        <p:cxnSp>
          <p:nvCxnSpPr>
            <p:cNvPr id="56" name="Straight Arrow Connector 55">
              <a:extLst>
                <a:ext uri="{FF2B5EF4-FFF2-40B4-BE49-F238E27FC236}">
                  <a16:creationId xmlns:a16="http://schemas.microsoft.com/office/drawing/2014/main" id="{29D12D09-8C18-4450-8F43-EDB844EA2FD9}"/>
                </a:ext>
              </a:extLst>
            </p:cNvPr>
            <p:cNvCxnSpPr>
              <a:cxnSpLocks/>
            </p:cNvCxnSpPr>
            <p:nvPr/>
          </p:nvCxnSpPr>
          <p:spPr>
            <a:xfrm flipV="1">
              <a:off x="7009365" y="1633679"/>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E4F4D4EE-5C1F-42BC-9705-9A65A46896E4}"/>
                </a:ext>
              </a:extLst>
            </p:cNvPr>
            <p:cNvSpPr txBox="1"/>
            <p:nvPr/>
          </p:nvSpPr>
          <p:spPr>
            <a:xfrm>
              <a:off x="4486888" y="3848359"/>
              <a:ext cx="729815" cy="307777"/>
            </a:xfrm>
            <a:prstGeom prst="rect">
              <a:avLst/>
            </a:prstGeom>
            <a:noFill/>
          </p:spPr>
          <p:txBody>
            <a:bodyPr wrap="none" rtlCol="0">
              <a:spAutoFit/>
            </a:bodyPr>
            <a:lstStyle/>
            <a:p>
              <a:r>
                <a:rPr lang="en-US" sz="1400" dirty="0" err="1"/>
                <a:t>COV</a:t>
              </a:r>
              <a:r>
                <a:rPr lang="en-US" sz="1400" baseline="-25000" dirty="0" err="1"/>
                <a:t>ipc</a:t>
              </a:r>
              <a:endParaRPr lang="ru-RU" sz="1400" baseline="-25000" dirty="0"/>
            </a:p>
          </p:txBody>
        </p:sp>
        <p:cxnSp>
          <p:nvCxnSpPr>
            <p:cNvPr id="59" name="Straight Arrow Connector 58">
              <a:extLst>
                <a:ext uri="{FF2B5EF4-FFF2-40B4-BE49-F238E27FC236}">
                  <a16:creationId xmlns:a16="http://schemas.microsoft.com/office/drawing/2014/main" id="{8B244448-0388-4911-9AE2-EF3A9FAB2C9E}"/>
                </a:ext>
              </a:extLst>
            </p:cNvPr>
            <p:cNvCxnSpPr>
              <a:cxnSpLocks/>
            </p:cNvCxnSpPr>
            <p:nvPr/>
          </p:nvCxnSpPr>
          <p:spPr>
            <a:xfrm>
              <a:off x="4097439" y="3208021"/>
              <a:ext cx="561687" cy="6403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64EA7E02-47E0-496F-9FAF-2C09B63E6C70}"/>
                </a:ext>
              </a:extLst>
            </p:cNvPr>
            <p:cNvSpPr txBox="1"/>
            <p:nvPr/>
          </p:nvSpPr>
          <p:spPr>
            <a:xfrm>
              <a:off x="8168289" y="4799928"/>
              <a:ext cx="806759" cy="307777"/>
            </a:xfrm>
            <a:prstGeom prst="rect">
              <a:avLst/>
            </a:prstGeom>
            <a:noFill/>
          </p:spPr>
          <p:txBody>
            <a:bodyPr wrap="none" rtlCol="0">
              <a:spAutoFit/>
            </a:bodyPr>
            <a:lstStyle/>
            <a:p>
              <a:r>
                <a:rPr lang="en-US" sz="1400" dirty="0"/>
                <a:t>COV</a:t>
              </a:r>
              <a:r>
                <a:rPr lang="en-US" sz="1400" baseline="-25000" dirty="0"/>
                <a:t>RNA</a:t>
              </a:r>
              <a:endParaRPr lang="ru-RU" sz="1400" baseline="-25000" dirty="0"/>
            </a:p>
          </p:txBody>
        </p:sp>
        <p:cxnSp>
          <p:nvCxnSpPr>
            <p:cNvPr id="68" name="Straight Arrow Connector 67">
              <a:extLst>
                <a:ext uri="{FF2B5EF4-FFF2-40B4-BE49-F238E27FC236}">
                  <a16:creationId xmlns:a16="http://schemas.microsoft.com/office/drawing/2014/main" id="{9F791555-4946-4EF5-BDB9-379A85E20070}"/>
                </a:ext>
              </a:extLst>
            </p:cNvPr>
            <p:cNvCxnSpPr>
              <a:cxnSpLocks/>
            </p:cNvCxnSpPr>
            <p:nvPr/>
          </p:nvCxnSpPr>
          <p:spPr>
            <a:xfrm>
              <a:off x="7024789" y="3208021"/>
              <a:ext cx="561687" cy="6403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808AB35-CB6A-406C-A41D-56231D045489}"/>
                </a:ext>
              </a:extLst>
            </p:cNvPr>
            <p:cNvCxnSpPr>
              <a:cxnSpLocks/>
            </p:cNvCxnSpPr>
            <p:nvPr/>
          </p:nvCxnSpPr>
          <p:spPr>
            <a:xfrm>
              <a:off x="7659474" y="4953816"/>
              <a:ext cx="499996"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8829462-9844-4893-AC01-D03BE6AEB837}"/>
                </a:ext>
              </a:extLst>
            </p:cNvPr>
            <p:cNvCxnSpPr>
              <a:cxnSpLocks/>
            </p:cNvCxnSpPr>
            <p:nvPr/>
          </p:nvCxnSpPr>
          <p:spPr>
            <a:xfrm>
              <a:off x="7879111" y="4149103"/>
              <a:ext cx="561687" cy="64033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5BF4C39-EA46-411A-A0BA-57D3300A0417}"/>
                </a:ext>
              </a:extLst>
            </p:cNvPr>
            <p:cNvCxnSpPr>
              <a:cxnSpLocks/>
            </p:cNvCxnSpPr>
            <p:nvPr/>
          </p:nvCxnSpPr>
          <p:spPr>
            <a:xfrm flipH="1">
              <a:off x="6470395" y="5030782"/>
              <a:ext cx="368753" cy="2555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F57F9893-EB3C-44BE-8440-2D69C0951C7E}"/>
                </a:ext>
              </a:extLst>
            </p:cNvPr>
            <p:cNvSpPr txBox="1"/>
            <p:nvPr/>
          </p:nvSpPr>
          <p:spPr>
            <a:xfrm>
              <a:off x="6064897" y="5281129"/>
              <a:ext cx="567912" cy="307777"/>
            </a:xfrm>
            <a:prstGeom prst="rect">
              <a:avLst/>
            </a:prstGeom>
            <a:noFill/>
          </p:spPr>
          <p:txBody>
            <a:bodyPr wrap="none" rtlCol="0">
              <a:spAutoFit/>
            </a:bodyPr>
            <a:lstStyle/>
            <a:p>
              <a:r>
                <a:rPr lang="en-US" sz="1400" dirty="0"/>
                <a:t>COV</a:t>
              </a:r>
              <a:endParaRPr lang="ru-RU" sz="1400" dirty="0"/>
            </a:p>
          </p:txBody>
        </p:sp>
        <p:sp>
          <p:nvSpPr>
            <p:cNvPr id="73" name="TextBox 72">
              <a:extLst>
                <a:ext uri="{FF2B5EF4-FFF2-40B4-BE49-F238E27FC236}">
                  <a16:creationId xmlns:a16="http://schemas.microsoft.com/office/drawing/2014/main" id="{B395C363-61A0-4A67-AB32-89C2E67FD08F}"/>
                </a:ext>
              </a:extLst>
            </p:cNvPr>
            <p:cNvSpPr txBox="1"/>
            <p:nvPr/>
          </p:nvSpPr>
          <p:spPr>
            <a:xfrm>
              <a:off x="7325338" y="3848359"/>
              <a:ext cx="761683" cy="307777"/>
            </a:xfrm>
            <a:prstGeom prst="rect">
              <a:avLst/>
            </a:prstGeom>
            <a:noFill/>
          </p:spPr>
          <p:txBody>
            <a:bodyPr wrap="none" rtlCol="0">
              <a:spAutoFit/>
            </a:bodyPr>
            <a:lstStyle/>
            <a:p>
              <a:r>
                <a:rPr lang="en-US" sz="1400" dirty="0" err="1"/>
                <a:t>COV</a:t>
              </a:r>
              <a:r>
                <a:rPr lang="en-US" sz="1400" baseline="-25000" dirty="0" err="1"/>
                <a:t>vpc</a:t>
              </a:r>
              <a:endParaRPr lang="ru-RU" sz="1400" baseline="-25000" dirty="0"/>
            </a:p>
          </p:txBody>
        </p:sp>
        <p:sp>
          <p:nvSpPr>
            <p:cNvPr id="75" name="Freeform: Shape 74">
              <a:extLst>
                <a:ext uri="{FF2B5EF4-FFF2-40B4-BE49-F238E27FC236}">
                  <a16:creationId xmlns:a16="http://schemas.microsoft.com/office/drawing/2014/main" id="{5B2B0AE5-C669-4596-A49A-B74C3D1B159E}"/>
                </a:ext>
              </a:extLst>
            </p:cNvPr>
            <p:cNvSpPr/>
            <p:nvPr/>
          </p:nvSpPr>
          <p:spPr>
            <a:xfrm rot="5400000">
              <a:off x="8494052" y="4536918"/>
              <a:ext cx="269970" cy="250141"/>
            </a:xfrm>
            <a:custGeom>
              <a:avLst/>
              <a:gdLst>
                <a:gd name="connsiteX0" fmla="*/ 381000 w 381000"/>
                <a:gd name="connsiteY0" fmla="*/ 95739 h 356313"/>
                <a:gd name="connsiteX1" fmla="*/ 285750 w 381000"/>
                <a:gd name="connsiteY1" fmla="*/ 25889 h 356313"/>
                <a:gd name="connsiteX2" fmla="*/ 171450 w 381000"/>
                <a:gd name="connsiteY2" fmla="*/ 489 h 356313"/>
                <a:gd name="connsiteX3" fmla="*/ 44450 w 381000"/>
                <a:gd name="connsiteY3" fmla="*/ 44939 h 356313"/>
                <a:gd name="connsiteX4" fmla="*/ 0 w 381000"/>
                <a:gd name="connsiteY4" fmla="*/ 152889 h 356313"/>
                <a:gd name="connsiteX5" fmla="*/ 44450 w 381000"/>
                <a:gd name="connsiteY5" fmla="*/ 311639 h 356313"/>
                <a:gd name="connsiteX6" fmla="*/ 203200 w 381000"/>
                <a:gd name="connsiteY6" fmla="*/ 356089 h 356313"/>
                <a:gd name="connsiteX7" fmla="*/ 336550 w 381000"/>
                <a:gd name="connsiteY7" fmla="*/ 298939 h 356313"/>
                <a:gd name="connsiteX8" fmla="*/ 374650 w 381000"/>
                <a:gd name="connsiteY8" fmla="*/ 254489 h 356313"/>
                <a:gd name="connsiteX9" fmla="*/ 374650 w 381000"/>
                <a:gd name="connsiteY9" fmla="*/ 254489 h 35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56313">
                  <a:moveTo>
                    <a:pt x="381000" y="95739"/>
                  </a:moveTo>
                  <a:cubicBezTo>
                    <a:pt x="350837" y="68751"/>
                    <a:pt x="320675" y="41764"/>
                    <a:pt x="285750" y="25889"/>
                  </a:cubicBezTo>
                  <a:cubicBezTo>
                    <a:pt x="250825" y="10014"/>
                    <a:pt x="211667" y="-2686"/>
                    <a:pt x="171450" y="489"/>
                  </a:cubicBezTo>
                  <a:cubicBezTo>
                    <a:pt x="131233" y="3664"/>
                    <a:pt x="73025" y="19539"/>
                    <a:pt x="44450" y="44939"/>
                  </a:cubicBezTo>
                  <a:cubicBezTo>
                    <a:pt x="15875" y="70339"/>
                    <a:pt x="0" y="108439"/>
                    <a:pt x="0" y="152889"/>
                  </a:cubicBezTo>
                  <a:cubicBezTo>
                    <a:pt x="0" y="197339"/>
                    <a:pt x="10583" y="277772"/>
                    <a:pt x="44450" y="311639"/>
                  </a:cubicBezTo>
                  <a:cubicBezTo>
                    <a:pt x="78317" y="345506"/>
                    <a:pt x="154517" y="358206"/>
                    <a:pt x="203200" y="356089"/>
                  </a:cubicBezTo>
                  <a:cubicBezTo>
                    <a:pt x="251883" y="353972"/>
                    <a:pt x="307975" y="315872"/>
                    <a:pt x="336550" y="298939"/>
                  </a:cubicBezTo>
                  <a:cubicBezTo>
                    <a:pt x="365125" y="282006"/>
                    <a:pt x="374650" y="254489"/>
                    <a:pt x="374650" y="254489"/>
                  </a:cubicBezTo>
                  <a:lnTo>
                    <a:pt x="374650" y="254489"/>
                  </a:ln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6" name="TextBox 75">
              <a:extLst>
                <a:ext uri="{FF2B5EF4-FFF2-40B4-BE49-F238E27FC236}">
                  <a16:creationId xmlns:a16="http://schemas.microsoft.com/office/drawing/2014/main" id="{FFB53A45-E799-4C7E-B273-140971CDE52D}"/>
                </a:ext>
              </a:extLst>
            </p:cNvPr>
            <p:cNvSpPr txBox="1"/>
            <p:nvPr/>
          </p:nvSpPr>
          <p:spPr>
            <a:xfrm>
              <a:off x="1063509" y="1695705"/>
              <a:ext cx="427484"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shedding</a:t>
              </a:r>
              <a:endParaRPr lang="ru-RU" sz="700" b="1" dirty="0"/>
            </a:p>
          </p:txBody>
        </p:sp>
        <p:sp>
          <p:nvSpPr>
            <p:cNvPr id="79" name="TextBox 78">
              <a:extLst>
                <a:ext uri="{FF2B5EF4-FFF2-40B4-BE49-F238E27FC236}">
                  <a16:creationId xmlns:a16="http://schemas.microsoft.com/office/drawing/2014/main" id="{9DCD877A-139C-4BFB-BDBC-19BF4C747A81}"/>
                </a:ext>
              </a:extLst>
            </p:cNvPr>
            <p:cNvSpPr txBox="1"/>
            <p:nvPr/>
          </p:nvSpPr>
          <p:spPr>
            <a:xfrm>
              <a:off x="1063509" y="2654913"/>
              <a:ext cx="356952"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binding</a:t>
              </a:r>
              <a:endParaRPr lang="ru-RU" sz="700" b="1" dirty="0"/>
            </a:p>
          </p:txBody>
        </p:sp>
        <p:sp>
          <p:nvSpPr>
            <p:cNvPr id="80" name="TextBox 79">
              <a:extLst>
                <a:ext uri="{FF2B5EF4-FFF2-40B4-BE49-F238E27FC236}">
                  <a16:creationId xmlns:a16="http://schemas.microsoft.com/office/drawing/2014/main" id="{490F3BB8-59EE-48A7-9AB8-01A3CD1664C5}"/>
                </a:ext>
              </a:extLst>
            </p:cNvPr>
            <p:cNvSpPr txBox="1"/>
            <p:nvPr/>
          </p:nvSpPr>
          <p:spPr>
            <a:xfrm>
              <a:off x="1391412" y="2447269"/>
              <a:ext cx="429088"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synthesis</a:t>
              </a:r>
              <a:endParaRPr lang="ru-RU" sz="700" b="1" dirty="0"/>
            </a:p>
          </p:txBody>
        </p:sp>
        <p:sp>
          <p:nvSpPr>
            <p:cNvPr id="81" name="TextBox 80">
              <a:extLst>
                <a:ext uri="{FF2B5EF4-FFF2-40B4-BE49-F238E27FC236}">
                  <a16:creationId xmlns:a16="http://schemas.microsoft.com/office/drawing/2014/main" id="{7851D792-91B2-4EE2-81EE-27CCFC0877CB}"/>
                </a:ext>
              </a:extLst>
            </p:cNvPr>
            <p:cNvSpPr txBox="1"/>
            <p:nvPr/>
          </p:nvSpPr>
          <p:spPr>
            <a:xfrm>
              <a:off x="4086109" y="1702055"/>
              <a:ext cx="427484"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shedding</a:t>
              </a:r>
              <a:endParaRPr lang="ru-RU" sz="700" b="1" dirty="0"/>
            </a:p>
          </p:txBody>
        </p:sp>
        <p:sp>
          <p:nvSpPr>
            <p:cNvPr id="84" name="TextBox 83">
              <a:extLst>
                <a:ext uri="{FF2B5EF4-FFF2-40B4-BE49-F238E27FC236}">
                  <a16:creationId xmlns:a16="http://schemas.microsoft.com/office/drawing/2014/main" id="{14B7900B-B299-493C-BB8A-32CA6BF64BB9}"/>
                </a:ext>
              </a:extLst>
            </p:cNvPr>
            <p:cNvSpPr txBox="1"/>
            <p:nvPr/>
          </p:nvSpPr>
          <p:spPr>
            <a:xfrm>
              <a:off x="4355204" y="3315792"/>
              <a:ext cx="260772"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entry</a:t>
              </a:r>
              <a:endParaRPr lang="ru-RU" sz="700" b="1" dirty="0"/>
            </a:p>
          </p:txBody>
        </p:sp>
        <p:sp>
          <p:nvSpPr>
            <p:cNvPr id="85" name="TextBox 84">
              <a:extLst>
                <a:ext uri="{FF2B5EF4-FFF2-40B4-BE49-F238E27FC236}">
                  <a16:creationId xmlns:a16="http://schemas.microsoft.com/office/drawing/2014/main" id="{60058C76-8C2C-4202-8A76-730D7B14AE46}"/>
                </a:ext>
              </a:extLst>
            </p:cNvPr>
            <p:cNvSpPr txBox="1"/>
            <p:nvPr/>
          </p:nvSpPr>
          <p:spPr>
            <a:xfrm>
              <a:off x="7038859" y="1702055"/>
              <a:ext cx="427484"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shedding</a:t>
              </a:r>
              <a:endParaRPr lang="ru-RU" sz="700" b="1" dirty="0"/>
            </a:p>
          </p:txBody>
        </p:sp>
        <p:sp>
          <p:nvSpPr>
            <p:cNvPr id="88" name="TextBox 87">
              <a:extLst>
                <a:ext uri="{FF2B5EF4-FFF2-40B4-BE49-F238E27FC236}">
                  <a16:creationId xmlns:a16="http://schemas.microsoft.com/office/drawing/2014/main" id="{6B94A615-36CE-42B7-B7DA-882586480973}"/>
                </a:ext>
              </a:extLst>
            </p:cNvPr>
            <p:cNvSpPr txBox="1"/>
            <p:nvPr/>
          </p:nvSpPr>
          <p:spPr>
            <a:xfrm>
              <a:off x="7307954" y="3315792"/>
              <a:ext cx="260772"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entry</a:t>
              </a:r>
              <a:endParaRPr lang="ru-RU" sz="700" b="1" dirty="0"/>
            </a:p>
          </p:txBody>
        </p:sp>
        <p:sp>
          <p:nvSpPr>
            <p:cNvPr id="89" name="TextBox 88">
              <a:extLst>
                <a:ext uri="{FF2B5EF4-FFF2-40B4-BE49-F238E27FC236}">
                  <a16:creationId xmlns:a16="http://schemas.microsoft.com/office/drawing/2014/main" id="{04477DD3-1CAE-4DFB-A9F6-F24A0A8478C2}"/>
                </a:ext>
              </a:extLst>
            </p:cNvPr>
            <p:cNvSpPr txBox="1"/>
            <p:nvPr/>
          </p:nvSpPr>
          <p:spPr>
            <a:xfrm>
              <a:off x="8023203" y="4124187"/>
              <a:ext cx="469162"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uncoating</a:t>
              </a:r>
              <a:endParaRPr lang="ru-RU" sz="700" b="1" dirty="0"/>
            </a:p>
          </p:txBody>
        </p:sp>
        <p:sp>
          <p:nvSpPr>
            <p:cNvPr id="90" name="TextBox 89">
              <a:extLst>
                <a:ext uri="{FF2B5EF4-FFF2-40B4-BE49-F238E27FC236}">
                  <a16:creationId xmlns:a16="http://schemas.microsoft.com/office/drawing/2014/main" id="{E8698E9A-550D-4815-BBC1-847F60134BC2}"/>
                </a:ext>
              </a:extLst>
            </p:cNvPr>
            <p:cNvSpPr txBox="1"/>
            <p:nvPr/>
          </p:nvSpPr>
          <p:spPr>
            <a:xfrm>
              <a:off x="7579935" y="4732796"/>
              <a:ext cx="515650"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assembling</a:t>
              </a:r>
              <a:endParaRPr lang="ru-RU" sz="700" b="1" dirty="0"/>
            </a:p>
          </p:txBody>
        </p:sp>
        <p:sp>
          <p:nvSpPr>
            <p:cNvPr id="91" name="TextBox 90">
              <a:extLst>
                <a:ext uri="{FF2B5EF4-FFF2-40B4-BE49-F238E27FC236}">
                  <a16:creationId xmlns:a16="http://schemas.microsoft.com/office/drawing/2014/main" id="{8D7DA6E7-9DC5-46B9-84CA-3D8D79CD73B2}"/>
                </a:ext>
              </a:extLst>
            </p:cNvPr>
            <p:cNvSpPr txBox="1"/>
            <p:nvPr/>
          </p:nvSpPr>
          <p:spPr>
            <a:xfrm>
              <a:off x="8370350" y="4354170"/>
              <a:ext cx="491604"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replication</a:t>
              </a:r>
              <a:endParaRPr lang="ru-RU" sz="700" b="1" dirty="0"/>
            </a:p>
          </p:txBody>
        </p:sp>
        <p:sp>
          <p:nvSpPr>
            <p:cNvPr id="92" name="TextBox 91">
              <a:extLst>
                <a:ext uri="{FF2B5EF4-FFF2-40B4-BE49-F238E27FC236}">
                  <a16:creationId xmlns:a16="http://schemas.microsoft.com/office/drawing/2014/main" id="{05BE2B69-F71A-4197-9020-90DDACC71C34}"/>
                </a:ext>
              </a:extLst>
            </p:cNvPr>
            <p:cNvSpPr txBox="1"/>
            <p:nvPr/>
          </p:nvSpPr>
          <p:spPr>
            <a:xfrm>
              <a:off x="6282175" y="4963361"/>
              <a:ext cx="339320"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release</a:t>
              </a:r>
              <a:endParaRPr lang="ru-RU" sz="700" b="1" dirty="0"/>
            </a:p>
          </p:txBody>
        </p:sp>
        <p:cxnSp>
          <p:nvCxnSpPr>
            <p:cNvPr id="62" name="Straight Arrow Connector 61">
              <a:extLst>
                <a:ext uri="{FF2B5EF4-FFF2-40B4-BE49-F238E27FC236}">
                  <a16:creationId xmlns:a16="http://schemas.microsoft.com/office/drawing/2014/main" id="{A762FE40-2F40-47F6-86AB-6DD7977DA4A7}"/>
                </a:ext>
              </a:extLst>
            </p:cNvPr>
            <p:cNvCxnSpPr>
              <a:cxnSpLocks/>
            </p:cNvCxnSpPr>
            <p:nvPr/>
          </p:nvCxnSpPr>
          <p:spPr>
            <a:xfrm>
              <a:off x="6358752" y="5538206"/>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7971BB73-D5D5-4BDA-B52C-AA868A21447A}"/>
                </a:ext>
              </a:extLst>
            </p:cNvPr>
            <p:cNvSpPr txBox="1"/>
            <p:nvPr/>
          </p:nvSpPr>
          <p:spPr>
            <a:xfrm>
              <a:off x="6394430" y="5634457"/>
              <a:ext cx="550916"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degradation</a:t>
              </a:r>
              <a:endParaRPr lang="ru-RU" sz="700" b="1" dirty="0"/>
            </a:p>
          </p:txBody>
        </p:sp>
        <p:sp>
          <p:nvSpPr>
            <p:cNvPr id="6" name="TextBox 5">
              <a:extLst>
                <a:ext uri="{FF2B5EF4-FFF2-40B4-BE49-F238E27FC236}">
                  <a16:creationId xmlns:a16="http://schemas.microsoft.com/office/drawing/2014/main" id="{FC2EBBDF-EDEE-4ADB-8B7D-43F74A0CD083}"/>
                </a:ext>
              </a:extLst>
            </p:cNvPr>
            <p:cNvSpPr txBox="1"/>
            <p:nvPr/>
          </p:nvSpPr>
          <p:spPr>
            <a:xfrm>
              <a:off x="818348" y="3511872"/>
              <a:ext cx="389850" cy="276999"/>
            </a:xfrm>
            <a:prstGeom prst="rect">
              <a:avLst/>
            </a:prstGeom>
            <a:solidFill>
              <a:schemeClr val="accent4">
                <a:lumMod val="40000"/>
                <a:lumOff val="60000"/>
              </a:schemeClr>
            </a:solidFill>
          </p:spPr>
          <p:txBody>
            <a:bodyPr wrap="none" rtlCol="0">
              <a:spAutoFit/>
            </a:bodyPr>
            <a:lstStyle/>
            <a:p>
              <a:r>
                <a:rPr lang="en-US" sz="1200" dirty="0">
                  <a:solidFill>
                    <a:srgbClr val="0000FF"/>
                  </a:solidFill>
                  <a:latin typeface="+mj-lt"/>
                </a:rPr>
                <a:t>PC</a:t>
              </a:r>
              <a:endParaRPr lang="ru-RU" sz="1200" dirty="0">
                <a:solidFill>
                  <a:srgbClr val="0000FF"/>
                </a:solidFill>
                <a:latin typeface="+mj-lt"/>
              </a:endParaRPr>
            </a:p>
          </p:txBody>
        </p:sp>
        <p:sp>
          <p:nvSpPr>
            <p:cNvPr id="65" name="TextBox 64">
              <a:extLst>
                <a:ext uri="{FF2B5EF4-FFF2-40B4-BE49-F238E27FC236}">
                  <a16:creationId xmlns:a16="http://schemas.microsoft.com/office/drawing/2014/main" id="{674C91FD-82DD-42C3-8595-0BC662F83EC3}"/>
                </a:ext>
              </a:extLst>
            </p:cNvPr>
            <p:cNvSpPr txBox="1"/>
            <p:nvPr/>
          </p:nvSpPr>
          <p:spPr>
            <a:xfrm>
              <a:off x="3848630" y="3522295"/>
              <a:ext cx="429156" cy="276999"/>
            </a:xfrm>
            <a:prstGeom prst="rect">
              <a:avLst/>
            </a:prstGeom>
            <a:solidFill>
              <a:schemeClr val="accent4">
                <a:lumMod val="40000"/>
                <a:lumOff val="60000"/>
              </a:schemeClr>
            </a:solidFill>
          </p:spPr>
          <p:txBody>
            <a:bodyPr wrap="none" rtlCol="0">
              <a:spAutoFit/>
            </a:bodyPr>
            <a:lstStyle/>
            <a:p>
              <a:r>
                <a:rPr lang="en-US" sz="1200" dirty="0" err="1">
                  <a:solidFill>
                    <a:srgbClr val="0000FF"/>
                  </a:solidFill>
                  <a:latin typeface="+mj-lt"/>
                </a:rPr>
                <a:t>iPC</a:t>
              </a:r>
              <a:endParaRPr lang="ru-RU" sz="1200" dirty="0">
                <a:solidFill>
                  <a:srgbClr val="0000FF"/>
                </a:solidFill>
                <a:latin typeface="+mj-lt"/>
              </a:endParaRPr>
            </a:p>
          </p:txBody>
        </p:sp>
        <p:sp>
          <p:nvSpPr>
            <p:cNvPr id="66" name="TextBox 65">
              <a:extLst>
                <a:ext uri="{FF2B5EF4-FFF2-40B4-BE49-F238E27FC236}">
                  <a16:creationId xmlns:a16="http://schemas.microsoft.com/office/drawing/2014/main" id="{F7123B67-CE33-4E45-9035-7F15EBDA26E3}"/>
                </a:ext>
              </a:extLst>
            </p:cNvPr>
            <p:cNvSpPr txBox="1"/>
            <p:nvPr/>
          </p:nvSpPr>
          <p:spPr>
            <a:xfrm>
              <a:off x="6785708" y="3515135"/>
              <a:ext cx="472437" cy="276999"/>
            </a:xfrm>
            <a:prstGeom prst="rect">
              <a:avLst/>
            </a:prstGeom>
            <a:solidFill>
              <a:schemeClr val="accent4">
                <a:lumMod val="40000"/>
                <a:lumOff val="60000"/>
              </a:schemeClr>
            </a:solidFill>
          </p:spPr>
          <p:txBody>
            <a:bodyPr wrap="none" rtlCol="0">
              <a:spAutoFit/>
            </a:bodyPr>
            <a:lstStyle/>
            <a:p>
              <a:r>
                <a:rPr lang="en-US" sz="1200" dirty="0" err="1">
                  <a:solidFill>
                    <a:srgbClr val="0000FF"/>
                  </a:solidFill>
                  <a:latin typeface="+mj-lt"/>
                </a:rPr>
                <a:t>vPC</a:t>
              </a:r>
              <a:endParaRPr lang="ru-RU" sz="1200" dirty="0">
                <a:solidFill>
                  <a:srgbClr val="0000FF"/>
                </a:solidFill>
                <a:latin typeface="+mj-lt"/>
              </a:endParaRPr>
            </a:p>
          </p:txBody>
        </p:sp>
        <p:sp>
          <p:nvSpPr>
            <p:cNvPr id="74" name="TextBox 73">
              <a:extLst>
                <a:ext uri="{FF2B5EF4-FFF2-40B4-BE49-F238E27FC236}">
                  <a16:creationId xmlns:a16="http://schemas.microsoft.com/office/drawing/2014/main" id="{C276E7CB-95D3-4C4F-84F0-4E8F2164EC9B}"/>
                </a:ext>
              </a:extLst>
            </p:cNvPr>
            <p:cNvSpPr txBox="1"/>
            <p:nvPr/>
          </p:nvSpPr>
          <p:spPr>
            <a:xfrm>
              <a:off x="291191" y="3368910"/>
              <a:ext cx="339320"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influx</a:t>
              </a:r>
              <a:endParaRPr lang="ru-RU" sz="900" b="1" dirty="0">
                <a:solidFill>
                  <a:srgbClr val="0000FF"/>
                </a:solidFill>
              </a:endParaRPr>
            </a:p>
          </p:txBody>
        </p:sp>
        <p:sp>
          <p:nvSpPr>
            <p:cNvPr id="77" name="TextBox 76">
              <a:extLst>
                <a:ext uri="{FF2B5EF4-FFF2-40B4-BE49-F238E27FC236}">
                  <a16:creationId xmlns:a16="http://schemas.microsoft.com/office/drawing/2014/main" id="{F2FF0072-9CE4-4BF3-9277-B12B05D95466}"/>
                </a:ext>
              </a:extLst>
            </p:cNvPr>
            <p:cNvSpPr txBox="1"/>
            <p:nvPr/>
          </p:nvSpPr>
          <p:spPr>
            <a:xfrm>
              <a:off x="3124448" y="3370097"/>
              <a:ext cx="55732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transition</a:t>
              </a:r>
              <a:endParaRPr lang="ru-RU" sz="900" b="1" dirty="0">
                <a:solidFill>
                  <a:srgbClr val="0000FF"/>
                </a:solidFill>
              </a:endParaRPr>
            </a:p>
          </p:txBody>
        </p:sp>
        <p:sp>
          <p:nvSpPr>
            <p:cNvPr id="78" name="TextBox 77">
              <a:extLst>
                <a:ext uri="{FF2B5EF4-FFF2-40B4-BE49-F238E27FC236}">
                  <a16:creationId xmlns:a16="http://schemas.microsoft.com/office/drawing/2014/main" id="{7BB1E2A5-F186-4EAC-9ACC-DAE6ED4B49D0}"/>
                </a:ext>
              </a:extLst>
            </p:cNvPr>
            <p:cNvSpPr txBox="1"/>
            <p:nvPr/>
          </p:nvSpPr>
          <p:spPr>
            <a:xfrm>
              <a:off x="6109814" y="3374969"/>
              <a:ext cx="55732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transition</a:t>
              </a:r>
              <a:endParaRPr lang="ru-RU" sz="900" b="1" dirty="0">
                <a:solidFill>
                  <a:srgbClr val="0000FF"/>
                </a:solidFill>
              </a:endParaRPr>
            </a:p>
          </p:txBody>
        </p:sp>
        <p:sp>
          <p:nvSpPr>
            <p:cNvPr id="93" name="TextBox 92">
              <a:extLst>
                <a:ext uri="{FF2B5EF4-FFF2-40B4-BE49-F238E27FC236}">
                  <a16:creationId xmlns:a16="http://schemas.microsoft.com/office/drawing/2014/main" id="{051BEC52-3917-4B8F-BDE0-4C02693E7ED9}"/>
                </a:ext>
              </a:extLst>
            </p:cNvPr>
            <p:cNvSpPr txBox="1"/>
            <p:nvPr/>
          </p:nvSpPr>
          <p:spPr>
            <a:xfrm>
              <a:off x="1856126" y="5421457"/>
              <a:ext cx="34893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death</a:t>
              </a:r>
              <a:endParaRPr lang="ru-RU" sz="900" b="1" dirty="0">
                <a:solidFill>
                  <a:srgbClr val="0000FF"/>
                </a:solidFill>
              </a:endParaRPr>
            </a:p>
          </p:txBody>
        </p:sp>
        <p:sp>
          <p:nvSpPr>
            <p:cNvPr id="94" name="TextBox 93">
              <a:extLst>
                <a:ext uri="{FF2B5EF4-FFF2-40B4-BE49-F238E27FC236}">
                  <a16:creationId xmlns:a16="http://schemas.microsoft.com/office/drawing/2014/main" id="{93C12B76-A6A3-405F-9F5F-4D650921AFC6}"/>
                </a:ext>
              </a:extLst>
            </p:cNvPr>
            <p:cNvSpPr txBox="1"/>
            <p:nvPr/>
          </p:nvSpPr>
          <p:spPr>
            <a:xfrm>
              <a:off x="4984461" y="5421457"/>
              <a:ext cx="34893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death</a:t>
              </a:r>
              <a:endParaRPr lang="ru-RU" sz="900" b="1" dirty="0">
                <a:solidFill>
                  <a:srgbClr val="0000FF"/>
                </a:solidFill>
              </a:endParaRPr>
            </a:p>
          </p:txBody>
        </p:sp>
        <p:sp>
          <p:nvSpPr>
            <p:cNvPr id="95" name="TextBox 94">
              <a:extLst>
                <a:ext uri="{FF2B5EF4-FFF2-40B4-BE49-F238E27FC236}">
                  <a16:creationId xmlns:a16="http://schemas.microsoft.com/office/drawing/2014/main" id="{496DCE72-1D43-4850-B9A4-0410564243B4}"/>
                </a:ext>
              </a:extLst>
            </p:cNvPr>
            <p:cNvSpPr txBox="1"/>
            <p:nvPr/>
          </p:nvSpPr>
          <p:spPr>
            <a:xfrm>
              <a:off x="7922009" y="5421897"/>
              <a:ext cx="34893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death</a:t>
              </a:r>
              <a:endParaRPr lang="ru-RU" sz="900" b="1" dirty="0">
                <a:solidFill>
                  <a:srgbClr val="0000FF"/>
                </a:solidFill>
              </a:endParaRPr>
            </a:p>
          </p:txBody>
        </p:sp>
        <p:cxnSp>
          <p:nvCxnSpPr>
            <p:cNvPr id="96" name="Straight Arrow Connector 95">
              <a:extLst>
                <a:ext uri="{FF2B5EF4-FFF2-40B4-BE49-F238E27FC236}">
                  <a16:creationId xmlns:a16="http://schemas.microsoft.com/office/drawing/2014/main" id="{24BC3DEE-8F26-46E8-9D55-5878F76CCF28}"/>
                </a:ext>
              </a:extLst>
            </p:cNvPr>
            <p:cNvCxnSpPr>
              <a:cxnSpLocks/>
            </p:cNvCxnSpPr>
            <p:nvPr/>
          </p:nvCxnSpPr>
          <p:spPr>
            <a:xfrm flipH="1" flipV="1">
              <a:off x="4335997" y="2197830"/>
              <a:ext cx="296648" cy="193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04CC265E-E4B6-41A6-B4CA-94AA64CDF9C6}"/>
                </a:ext>
              </a:extLst>
            </p:cNvPr>
            <p:cNvSpPr txBox="1"/>
            <p:nvPr/>
          </p:nvSpPr>
          <p:spPr>
            <a:xfrm>
              <a:off x="4089745" y="2639361"/>
              <a:ext cx="356952"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binding</a:t>
              </a:r>
              <a:endParaRPr lang="ru-RU" sz="700" b="1" dirty="0"/>
            </a:p>
          </p:txBody>
        </p:sp>
        <p:sp>
          <p:nvSpPr>
            <p:cNvPr id="98" name="TextBox 97">
              <a:extLst>
                <a:ext uri="{FF2B5EF4-FFF2-40B4-BE49-F238E27FC236}">
                  <a16:creationId xmlns:a16="http://schemas.microsoft.com/office/drawing/2014/main" id="{342CB1E1-5F91-42C5-BEF8-4261ADF55527}"/>
                </a:ext>
              </a:extLst>
            </p:cNvPr>
            <p:cNvSpPr txBox="1"/>
            <p:nvPr/>
          </p:nvSpPr>
          <p:spPr>
            <a:xfrm>
              <a:off x="4417648" y="2431717"/>
              <a:ext cx="429088"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synthesis</a:t>
              </a:r>
              <a:endParaRPr lang="ru-RU" sz="700" b="1" dirty="0"/>
            </a:p>
          </p:txBody>
        </p:sp>
        <p:cxnSp>
          <p:nvCxnSpPr>
            <p:cNvPr id="99" name="Straight Arrow Connector 98">
              <a:extLst>
                <a:ext uri="{FF2B5EF4-FFF2-40B4-BE49-F238E27FC236}">
                  <a16:creationId xmlns:a16="http://schemas.microsoft.com/office/drawing/2014/main" id="{CEF64BF8-1472-4A20-983A-E91FB5778EE0}"/>
                </a:ext>
              </a:extLst>
            </p:cNvPr>
            <p:cNvCxnSpPr>
              <a:cxnSpLocks/>
            </p:cNvCxnSpPr>
            <p:nvPr/>
          </p:nvCxnSpPr>
          <p:spPr>
            <a:xfrm flipH="1" flipV="1">
              <a:off x="7278251" y="2200939"/>
              <a:ext cx="296648" cy="193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F22069CA-7204-4E7C-A82B-4D17A73024B7}"/>
                </a:ext>
              </a:extLst>
            </p:cNvPr>
            <p:cNvSpPr txBox="1"/>
            <p:nvPr/>
          </p:nvSpPr>
          <p:spPr>
            <a:xfrm>
              <a:off x="7031999" y="2642470"/>
              <a:ext cx="356952"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binding</a:t>
              </a:r>
              <a:endParaRPr lang="ru-RU" sz="700" b="1" dirty="0"/>
            </a:p>
          </p:txBody>
        </p:sp>
        <p:sp>
          <p:nvSpPr>
            <p:cNvPr id="101" name="TextBox 100">
              <a:extLst>
                <a:ext uri="{FF2B5EF4-FFF2-40B4-BE49-F238E27FC236}">
                  <a16:creationId xmlns:a16="http://schemas.microsoft.com/office/drawing/2014/main" id="{3CB78F34-E8A9-48C3-99F9-4517E700353F}"/>
                </a:ext>
              </a:extLst>
            </p:cNvPr>
            <p:cNvSpPr txBox="1"/>
            <p:nvPr/>
          </p:nvSpPr>
          <p:spPr>
            <a:xfrm>
              <a:off x="7359902" y="2434826"/>
              <a:ext cx="429088"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synthesis</a:t>
              </a:r>
              <a:endParaRPr lang="ru-RU" sz="700" b="1" dirty="0"/>
            </a:p>
          </p:txBody>
        </p:sp>
        <p:cxnSp>
          <p:nvCxnSpPr>
            <p:cNvPr id="13" name="Straight Arrow Connector 12">
              <a:extLst>
                <a:ext uri="{FF2B5EF4-FFF2-40B4-BE49-F238E27FC236}">
                  <a16:creationId xmlns:a16="http://schemas.microsoft.com/office/drawing/2014/main" id="{9DA47CCC-81EB-41A3-B4F4-27B6E82122E4}"/>
                </a:ext>
              </a:extLst>
            </p:cNvPr>
            <p:cNvCxnSpPr>
              <a:cxnSpLocks/>
            </p:cNvCxnSpPr>
            <p:nvPr/>
          </p:nvCxnSpPr>
          <p:spPr>
            <a:xfrm>
              <a:off x="1356416" y="2146866"/>
              <a:ext cx="2457188" cy="0"/>
            </a:xfrm>
            <a:prstGeom prst="straightConnector1">
              <a:avLst/>
            </a:prstGeom>
            <a:ln w="28575">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1078F9B-44F8-409F-A7E0-08D01E8E86C0}"/>
                </a:ext>
              </a:extLst>
            </p:cNvPr>
            <p:cNvCxnSpPr>
              <a:cxnSpLocks/>
            </p:cNvCxnSpPr>
            <p:nvPr/>
          </p:nvCxnSpPr>
          <p:spPr>
            <a:xfrm flipV="1">
              <a:off x="1818802" y="3083044"/>
              <a:ext cx="1951253" cy="8999"/>
            </a:xfrm>
            <a:prstGeom prst="straightConnector1">
              <a:avLst/>
            </a:prstGeom>
            <a:ln w="28575">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30F66BA-5A8F-4F7D-9304-F49B62F4B37D}"/>
                </a:ext>
              </a:extLst>
            </p:cNvPr>
            <p:cNvCxnSpPr>
              <a:cxnSpLocks/>
            </p:cNvCxnSpPr>
            <p:nvPr/>
          </p:nvCxnSpPr>
          <p:spPr>
            <a:xfrm>
              <a:off x="4345950" y="2149495"/>
              <a:ext cx="2457188" cy="0"/>
            </a:xfrm>
            <a:prstGeom prst="straightConnector1">
              <a:avLst/>
            </a:prstGeom>
            <a:ln w="28575">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E36D4EB8-8AC8-4079-ADF3-0C2AC78CACD4}"/>
                </a:ext>
              </a:extLst>
            </p:cNvPr>
            <p:cNvCxnSpPr>
              <a:cxnSpLocks/>
            </p:cNvCxnSpPr>
            <p:nvPr/>
          </p:nvCxnSpPr>
          <p:spPr>
            <a:xfrm flipV="1">
              <a:off x="4808336" y="3085673"/>
              <a:ext cx="1951253" cy="8999"/>
            </a:xfrm>
            <a:prstGeom prst="straightConnector1">
              <a:avLst/>
            </a:prstGeom>
            <a:ln w="28575">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5DD3912E-C044-493E-9C9B-DC4EB7B8F94F}"/>
                </a:ext>
              </a:extLst>
            </p:cNvPr>
            <p:cNvCxnSpPr>
              <a:cxnSpLocks/>
            </p:cNvCxnSpPr>
            <p:nvPr/>
          </p:nvCxnSpPr>
          <p:spPr>
            <a:xfrm>
              <a:off x="5036409" y="3969662"/>
              <a:ext cx="2323493" cy="0"/>
            </a:xfrm>
            <a:prstGeom prst="straightConnector1">
              <a:avLst/>
            </a:prstGeom>
            <a:ln w="28575">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56FB43F1-D9DA-41EB-8116-FCA56E5052BB}"/>
                </a:ext>
              </a:extLst>
            </p:cNvPr>
            <p:cNvSpPr txBox="1"/>
            <p:nvPr/>
          </p:nvSpPr>
          <p:spPr>
            <a:xfrm>
              <a:off x="1786089" y="2202814"/>
              <a:ext cx="871517"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transition with cells</a:t>
              </a:r>
              <a:endParaRPr lang="ru-RU" sz="700" b="1" dirty="0"/>
            </a:p>
          </p:txBody>
        </p:sp>
        <p:sp>
          <p:nvSpPr>
            <p:cNvPr id="104" name="TextBox 103">
              <a:extLst>
                <a:ext uri="{FF2B5EF4-FFF2-40B4-BE49-F238E27FC236}">
                  <a16:creationId xmlns:a16="http://schemas.microsoft.com/office/drawing/2014/main" id="{DC3BED7D-43CB-4917-911C-E191DDCE799A}"/>
                </a:ext>
              </a:extLst>
            </p:cNvPr>
            <p:cNvSpPr txBox="1"/>
            <p:nvPr/>
          </p:nvSpPr>
          <p:spPr>
            <a:xfrm>
              <a:off x="1770536" y="3148319"/>
              <a:ext cx="871517"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transition with cells</a:t>
              </a:r>
              <a:endParaRPr lang="ru-RU" sz="700" b="1" dirty="0"/>
            </a:p>
          </p:txBody>
        </p:sp>
        <p:sp>
          <p:nvSpPr>
            <p:cNvPr id="105" name="TextBox 104">
              <a:extLst>
                <a:ext uri="{FF2B5EF4-FFF2-40B4-BE49-F238E27FC236}">
                  <a16:creationId xmlns:a16="http://schemas.microsoft.com/office/drawing/2014/main" id="{431B8D56-68B0-4958-9D37-F8F3D5795431}"/>
                </a:ext>
              </a:extLst>
            </p:cNvPr>
            <p:cNvSpPr txBox="1"/>
            <p:nvPr/>
          </p:nvSpPr>
          <p:spPr>
            <a:xfrm>
              <a:off x="4812328" y="2205923"/>
              <a:ext cx="871517"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transition with cells</a:t>
              </a:r>
              <a:endParaRPr lang="ru-RU" sz="700" b="1" dirty="0"/>
            </a:p>
          </p:txBody>
        </p:sp>
        <p:sp>
          <p:nvSpPr>
            <p:cNvPr id="106" name="TextBox 105">
              <a:extLst>
                <a:ext uri="{FF2B5EF4-FFF2-40B4-BE49-F238E27FC236}">
                  <a16:creationId xmlns:a16="http://schemas.microsoft.com/office/drawing/2014/main" id="{461508CE-6748-4DA2-9A4C-22D4A01C4110}"/>
                </a:ext>
              </a:extLst>
            </p:cNvPr>
            <p:cNvSpPr txBox="1"/>
            <p:nvPr/>
          </p:nvSpPr>
          <p:spPr>
            <a:xfrm>
              <a:off x="4796775" y="3151428"/>
              <a:ext cx="871517"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transition with cells</a:t>
              </a:r>
              <a:endParaRPr lang="ru-RU" sz="700" b="1" dirty="0"/>
            </a:p>
          </p:txBody>
        </p:sp>
        <p:sp>
          <p:nvSpPr>
            <p:cNvPr id="107" name="TextBox 106">
              <a:extLst>
                <a:ext uri="{FF2B5EF4-FFF2-40B4-BE49-F238E27FC236}">
                  <a16:creationId xmlns:a16="http://schemas.microsoft.com/office/drawing/2014/main" id="{1D958E5C-A247-4132-8150-89398AE4F54A}"/>
                </a:ext>
              </a:extLst>
            </p:cNvPr>
            <p:cNvSpPr txBox="1"/>
            <p:nvPr/>
          </p:nvSpPr>
          <p:spPr>
            <a:xfrm>
              <a:off x="5332011" y="4023151"/>
              <a:ext cx="871517"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transition with cells</a:t>
              </a:r>
              <a:endParaRPr lang="ru-RU" sz="700" b="1" dirty="0"/>
            </a:p>
          </p:txBody>
        </p:sp>
        <p:cxnSp>
          <p:nvCxnSpPr>
            <p:cNvPr id="27" name="Straight Connector 26">
              <a:extLst>
                <a:ext uri="{FF2B5EF4-FFF2-40B4-BE49-F238E27FC236}">
                  <a16:creationId xmlns:a16="http://schemas.microsoft.com/office/drawing/2014/main" id="{4A2361D3-15AB-4B45-8EA5-7FF8D453B4C5}"/>
                </a:ext>
              </a:extLst>
            </p:cNvPr>
            <p:cNvCxnSpPr/>
            <p:nvPr/>
          </p:nvCxnSpPr>
          <p:spPr>
            <a:xfrm>
              <a:off x="2108718" y="9330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2E8E603F-BD81-4B56-93E8-79DCF83D0D63}"/>
                </a:ext>
              </a:extLst>
            </p:cNvPr>
            <p:cNvCxnSpPr>
              <a:cxnSpLocks/>
              <a:endCxn id="17" idx="2"/>
            </p:cNvCxnSpPr>
            <p:nvPr/>
          </p:nvCxnSpPr>
          <p:spPr>
            <a:xfrm flipH="1" flipV="1">
              <a:off x="375580" y="2539898"/>
              <a:ext cx="415814" cy="472118"/>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97682137-588E-48AD-8902-C571470124A6}"/>
                </a:ext>
              </a:extLst>
            </p:cNvPr>
            <p:cNvCxnSpPr>
              <a:cxnSpLocks/>
            </p:cNvCxnSpPr>
            <p:nvPr/>
          </p:nvCxnSpPr>
          <p:spPr>
            <a:xfrm flipH="1" flipV="1">
              <a:off x="461920" y="1600632"/>
              <a:ext cx="397116" cy="464370"/>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85DB5895-2E40-46F8-88B2-43B3EA1456E6}"/>
                </a:ext>
              </a:extLst>
            </p:cNvPr>
            <p:cNvCxnSpPr>
              <a:cxnSpLocks/>
              <a:endCxn id="46" idx="2"/>
            </p:cNvCxnSpPr>
            <p:nvPr/>
          </p:nvCxnSpPr>
          <p:spPr>
            <a:xfrm flipH="1" flipV="1">
              <a:off x="3391830" y="2539898"/>
              <a:ext cx="435476" cy="440362"/>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967C721D-950D-4954-A3C3-1077CB324599}"/>
                </a:ext>
              </a:extLst>
            </p:cNvPr>
            <p:cNvCxnSpPr>
              <a:cxnSpLocks/>
            </p:cNvCxnSpPr>
            <p:nvPr/>
          </p:nvCxnSpPr>
          <p:spPr>
            <a:xfrm flipH="1" flipV="1">
              <a:off x="3497832" y="1568876"/>
              <a:ext cx="397116" cy="464370"/>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90A4CD40-8101-43B1-8911-F98D8BD1E395}"/>
                </a:ext>
              </a:extLst>
            </p:cNvPr>
            <p:cNvCxnSpPr>
              <a:cxnSpLocks/>
              <a:endCxn id="54" idx="2"/>
            </p:cNvCxnSpPr>
            <p:nvPr/>
          </p:nvCxnSpPr>
          <p:spPr>
            <a:xfrm flipH="1" flipV="1">
              <a:off x="6344580" y="2539898"/>
              <a:ext cx="430170" cy="429618"/>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75456339-D388-4E20-826B-A3EABC7D7EC1}"/>
                </a:ext>
              </a:extLst>
            </p:cNvPr>
            <p:cNvCxnSpPr>
              <a:cxnSpLocks/>
            </p:cNvCxnSpPr>
            <p:nvPr/>
          </p:nvCxnSpPr>
          <p:spPr>
            <a:xfrm flipH="1" flipV="1">
              <a:off x="6445278" y="1558132"/>
              <a:ext cx="397116" cy="46437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3C10027-1CA0-4B80-9044-20BA4313F9B6}"/>
                </a:ext>
              </a:extLst>
            </p:cNvPr>
            <p:cNvCxnSpPr>
              <a:cxnSpLocks/>
            </p:cNvCxnSpPr>
            <p:nvPr/>
          </p:nvCxnSpPr>
          <p:spPr>
            <a:xfrm flipH="1">
              <a:off x="6616543" y="4102331"/>
              <a:ext cx="726580" cy="377126"/>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51EF5094-FF8A-4C8D-8C1B-1F1E6E4CFCBA}"/>
                </a:ext>
              </a:extLst>
            </p:cNvPr>
            <p:cNvCxnSpPr>
              <a:cxnSpLocks/>
            </p:cNvCxnSpPr>
            <p:nvPr/>
          </p:nvCxnSpPr>
          <p:spPr>
            <a:xfrm flipH="1">
              <a:off x="3674224" y="4105435"/>
              <a:ext cx="816838" cy="418670"/>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527938B3-5C1F-4E31-83FB-F88B3386D582}"/>
                </a:ext>
              </a:extLst>
            </p:cNvPr>
            <p:cNvSpPr txBox="1"/>
            <p:nvPr/>
          </p:nvSpPr>
          <p:spPr>
            <a:xfrm>
              <a:off x="3120785" y="1266349"/>
              <a:ext cx="816404" cy="237255"/>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degradation with cell death</a:t>
              </a:r>
              <a:endParaRPr lang="ru-RU" sz="700" b="1" dirty="0"/>
            </a:p>
          </p:txBody>
        </p:sp>
        <p:sp>
          <p:nvSpPr>
            <p:cNvPr id="123" name="TextBox 122">
              <a:extLst>
                <a:ext uri="{FF2B5EF4-FFF2-40B4-BE49-F238E27FC236}">
                  <a16:creationId xmlns:a16="http://schemas.microsoft.com/office/drawing/2014/main" id="{4D86905A-C5C5-40A1-8F83-7CDCACFDBA3A}"/>
                </a:ext>
              </a:extLst>
            </p:cNvPr>
            <p:cNvSpPr txBox="1"/>
            <p:nvPr/>
          </p:nvSpPr>
          <p:spPr>
            <a:xfrm>
              <a:off x="6046783" y="1260125"/>
              <a:ext cx="816404" cy="237255"/>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degradation with cell death</a:t>
              </a:r>
              <a:endParaRPr lang="ru-RU" sz="700" b="1" dirty="0"/>
            </a:p>
          </p:txBody>
        </p:sp>
        <p:sp>
          <p:nvSpPr>
            <p:cNvPr id="124" name="TextBox 123">
              <a:extLst>
                <a:ext uri="{FF2B5EF4-FFF2-40B4-BE49-F238E27FC236}">
                  <a16:creationId xmlns:a16="http://schemas.microsoft.com/office/drawing/2014/main" id="{AB7BCFFD-1FA5-46FD-8B8F-24D4701D35E0}"/>
                </a:ext>
              </a:extLst>
            </p:cNvPr>
            <p:cNvSpPr txBox="1"/>
            <p:nvPr/>
          </p:nvSpPr>
          <p:spPr>
            <a:xfrm>
              <a:off x="8537752" y="5321674"/>
              <a:ext cx="555058" cy="237255"/>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release with cell death</a:t>
              </a:r>
              <a:endParaRPr lang="ru-RU" sz="700" b="1" dirty="0"/>
            </a:p>
          </p:txBody>
        </p:sp>
        <p:cxnSp>
          <p:nvCxnSpPr>
            <p:cNvPr id="125" name="Straight Arrow Connector 124">
              <a:extLst>
                <a:ext uri="{FF2B5EF4-FFF2-40B4-BE49-F238E27FC236}">
                  <a16:creationId xmlns:a16="http://schemas.microsoft.com/office/drawing/2014/main" id="{5B3B7F65-9193-4BA0-B6EA-02EE737A0AE8}"/>
                </a:ext>
              </a:extLst>
            </p:cNvPr>
            <p:cNvCxnSpPr>
              <a:cxnSpLocks/>
            </p:cNvCxnSpPr>
            <p:nvPr/>
          </p:nvCxnSpPr>
          <p:spPr>
            <a:xfrm>
              <a:off x="8479479" y="5111026"/>
              <a:ext cx="2574" cy="678268"/>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3B75D955-ADF4-47D1-9EFF-7C330EAF0596}"/>
                </a:ext>
              </a:extLst>
            </p:cNvPr>
            <p:cNvSpPr txBox="1"/>
            <p:nvPr/>
          </p:nvSpPr>
          <p:spPr>
            <a:xfrm>
              <a:off x="4096962" y="4364404"/>
              <a:ext cx="802481" cy="237255"/>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degradation with cell death</a:t>
              </a:r>
              <a:endParaRPr lang="ru-RU" sz="700" b="1" dirty="0"/>
            </a:p>
          </p:txBody>
        </p:sp>
        <p:sp>
          <p:nvSpPr>
            <p:cNvPr id="134" name="TextBox 133">
              <a:extLst>
                <a:ext uri="{FF2B5EF4-FFF2-40B4-BE49-F238E27FC236}">
                  <a16:creationId xmlns:a16="http://schemas.microsoft.com/office/drawing/2014/main" id="{D7D17C9A-60A8-48C1-9C1B-C8F7B98F5B79}"/>
                </a:ext>
              </a:extLst>
            </p:cNvPr>
            <p:cNvSpPr txBox="1"/>
            <p:nvPr/>
          </p:nvSpPr>
          <p:spPr>
            <a:xfrm>
              <a:off x="8035772" y="5769435"/>
              <a:ext cx="1032783" cy="307777"/>
            </a:xfrm>
            <a:prstGeom prst="rect">
              <a:avLst/>
            </a:prstGeom>
            <a:noFill/>
          </p:spPr>
          <p:txBody>
            <a:bodyPr wrap="none" rtlCol="0">
              <a:spAutoFit/>
            </a:bodyPr>
            <a:lstStyle/>
            <a:p>
              <a:r>
                <a:rPr lang="en-US" sz="1400" dirty="0"/>
                <a:t>COV_RNA</a:t>
              </a:r>
              <a:endParaRPr lang="ru-RU" sz="1400" dirty="0"/>
            </a:p>
          </p:txBody>
        </p:sp>
        <p:sp>
          <p:nvSpPr>
            <p:cNvPr id="147" name="TextBox 146">
              <a:extLst>
                <a:ext uri="{FF2B5EF4-FFF2-40B4-BE49-F238E27FC236}">
                  <a16:creationId xmlns:a16="http://schemas.microsoft.com/office/drawing/2014/main" id="{966A7BE5-889C-4E87-BA5A-2B6BCD9CBB59}"/>
                </a:ext>
              </a:extLst>
            </p:cNvPr>
            <p:cNvSpPr txBox="1"/>
            <p:nvPr/>
          </p:nvSpPr>
          <p:spPr>
            <a:xfrm>
              <a:off x="54727" y="1323637"/>
              <a:ext cx="776154" cy="237255"/>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degradation with cell death</a:t>
              </a:r>
              <a:endParaRPr lang="ru-RU" sz="700" b="1" dirty="0"/>
            </a:p>
          </p:txBody>
        </p:sp>
        <p:cxnSp>
          <p:nvCxnSpPr>
            <p:cNvPr id="145" name="Straight Arrow Connector 144">
              <a:extLst>
                <a:ext uri="{FF2B5EF4-FFF2-40B4-BE49-F238E27FC236}">
                  <a16:creationId xmlns:a16="http://schemas.microsoft.com/office/drawing/2014/main" id="{32263D79-2A25-47F5-B213-522752D541FD}"/>
                </a:ext>
              </a:extLst>
            </p:cNvPr>
            <p:cNvCxnSpPr>
              <a:cxnSpLocks/>
            </p:cNvCxnSpPr>
            <p:nvPr/>
          </p:nvCxnSpPr>
          <p:spPr>
            <a:xfrm>
              <a:off x="8473341" y="6057042"/>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7" name="TextBox 156">
              <a:extLst>
                <a:ext uri="{FF2B5EF4-FFF2-40B4-BE49-F238E27FC236}">
                  <a16:creationId xmlns:a16="http://schemas.microsoft.com/office/drawing/2014/main" id="{503C938A-F9C6-4516-B915-7E3CAECF5717}"/>
                </a:ext>
              </a:extLst>
            </p:cNvPr>
            <p:cNvSpPr txBox="1"/>
            <p:nvPr/>
          </p:nvSpPr>
          <p:spPr>
            <a:xfrm>
              <a:off x="8502835" y="6125418"/>
              <a:ext cx="550916"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degradation</a:t>
              </a:r>
              <a:endParaRPr lang="ru-RU" sz="700" b="1" dirty="0"/>
            </a:p>
          </p:txBody>
        </p:sp>
        <p:sp>
          <p:nvSpPr>
            <p:cNvPr id="158" name="TextBox 157">
              <a:extLst>
                <a:ext uri="{FF2B5EF4-FFF2-40B4-BE49-F238E27FC236}">
                  <a16:creationId xmlns:a16="http://schemas.microsoft.com/office/drawing/2014/main" id="{B6E2FB54-C699-4D14-8DAC-B5F077CCAF52}"/>
                </a:ext>
              </a:extLst>
            </p:cNvPr>
            <p:cNvSpPr txBox="1"/>
            <p:nvPr/>
          </p:nvSpPr>
          <p:spPr>
            <a:xfrm>
              <a:off x="6771165" y="4804322"/>
              <a:ext cx="1004378" cy="307777"/>
            </a:xfrm>
            <a:prstGeom prst="rect">
              <a:avLst/>
            </a:prstGeom>
            <a:noFill/>
          </p:spPr>
          <p:txBody>
            <a:bodyPr wrap="none" rtlCol="0">
              <a:spAutoFit/>
            </a:bodyPr>
            <a:lstStyle/>
            <a:p>
              <a:r>
                <a:rPr lang="en-US" sz="1400" dirty="0" err="1"/>
                <a:t>COVass</a:t>
              </a:r>
              <a:r>
                <a:rPr lang="en-US" sz="1400" baseline="-25000" dirty="0" err="1"/>
                <a:t>vpc</a:t>
              </a:r>
              <a:endParaRPr lang="ru-RU" sz="1400" baseline="-25000" dirty="0"/>
            </a:p>
          </p:txBody>
        </p:sp>
        <p:cxnSp>
          <p:nvCxnSpPr>
            <p:cNvPr id="159" name="Straight Arrow Connector 158">
              <a:extLst>
                <a:ext uri="{FF2B5EF4-FFF2-40B4-BE49-F238E27FC236}">
                  <a16:creationId xmlns:a16="http://schemas.microsoft.com/office/drawing/2014/main" id="{6F189132-F9F0-4C32-8704-96AD30427A34}"/>
                </a:ext>
              </a:extLst>
            </p:cNvPr>
            <p:cNvCxnSpPr>
              <a:cxnSpLocks/>
            </p:cNvCxnSpPr>
            <p:nvPr/>
          </p:nvCxnSpPr>
          <p:spPr>
            <a:xfrm flipH="1">
              <a:off x="6561826" y="5086068"/>
              <a:ext cx="525894" cy="387274"/>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A681BF6A-8094-4851-AED2-CB9F69BC6C2A}"/>
                </a:ext>
              </a:extLst>
            </p:cNvPr>
            <p:cNvSpPr txBox="1"/>
            <p:nvPr/>
          </p:nvSpPr>
          <p:spPr>
            <a:xfrm>
              <a:off x="6807019" y="5335533"/>
              <a:ext cx="584593" cy="237255"/>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release with cell death</a:t>
              </a:r>
              <a:endParaRPr lang="ru-RU" sz="700" b="1" dirty="0"/>
            </a:p>
          </p:txBody>
        </p:sp>
        <p:sp>
          <p:nvSpPr>
            <p:cNvPr id="161" name="TextBox 160">
              <a:extLst>
                <a:ext uri="{FF2B5EF4-FFF2-40B4-BE49-F238E27FC236}">
                  <a16:creationId xmlns:a16="http://schemas.microsoft.com/office/drawing/2014/main" id="{50076603-66F1-49A5-B4D6-DC7FCBAD7ACA}"/>
                </a:ext>
              </a:extLst>
            </p:cNvPr>
            <p:cNvSpPr txBox="1"/>
            <p:nvPr/>
          </p:nvSpPr>
          <p:spPr>
            <a:xfrm>
              <a:off x="105802" y="2819588"/>
              <a:ext cx="457304" cy="344976"/>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release with cell death</a:t>
              </a:r>
              <a:endParaRPr lang="ru-RU" sz="700" b="1" dirty="0"/>
            </a:p>
          </p:txBody>
        </p:sp>
        <p:sp>
          <p:nvSpPr>
            <p:cNvPr id="162" name="TextBox 161">
              <a:extLst>
                <a:ext uri="{FF2B5EF4-FFF2-40B4-BE49-F238E27FC236}">
                  <a16:creationId xmlns:a16="http://schemas.microsoft.com/office/drawing/2014/main" id="{348FFA74-95E2-49D7-8891-5033420AD673}"/>
                </a:ext>
              </a:extLst>
            </p:cNvPr>
            <p:cNvSpPr txBox="1"/>
            <p:nvPr/>
          </p:nvSpPr>
          <p:spPr>
            <a:xfrm>
              <a:off x="6916368" y="4357475"/>
              <a:ext cx="802481" cy="237255"/>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degradation with cell death</a:t>
              </a:r>
              <a:endParaRPr lang="ru-RU" sz="700" b="1" dirty="0"/>
            </a:p>
          </p:txBody>
        </p:sp>
      </p:grpSp>
    </p:spTree>
    <p:extLst>
      <p:ext uri="{BB962C8B-B14F-4D97-AF65-F5344CB8AC3E}">
        <p14:creationId xmlns:p14="http://schemas.microsoft.com/office/powerpoint/2010/main" val="465456043"/>
      </p:ext>
    </p:extLst>
  </p:cSld>
  <p:clrMapOvr>
    <a:masterClrMapping/>
  </p:clrMapOvr>
</p:sld>
</file>

<file path=ppt/theme/theme1.xml><?xml version="1.0" encoding="utf-8"?>
<a:theme xmlns:a="http://schemas.openxmlformats.org/drawingml/2006/main" name="2017_10_02_InSysBio presentation template_odjr - копия">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nSysBio fonts">
      <a:majorFont>
        <a:latin typeface="Museo Sans Cyrl 700"/>
        <a:ea typeface=""/>
        <a:cs typeface=""/>
      </a:majorFont>
      <a:minorFont>
        <a:latin typeface="Museo Sans Cyrl 300"/>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emplate.potx" id="{65CF327D-C925-4E83-B17A-7417270F16B1}" vid="{6FED9176-DF03-4B1D-AED1-FF943B5D0753}"/>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2017_10_02_InSysBio presentation template_odjr - копия</Template>
  <TotalTime>10413</TotalTime>
  <Words>3733</Words>
  <Application>Microsoft Office PowerPoint</Application>
  <PresentationFormat>On-screen Show (4:3)</PresentationFormat>
  <Paragraphs>668</Paragraphs>
  <Slides>32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Museo Sans Cyrl 100</vt:lpstr>
      <vt:lpstr>Museo Sans Cyrl 300</vt:lpstr>
      <vt:lpstr>Museo Sans Cyrl 700</vt:lpstr>
      <vt:lpstr>2017_10_02_InSysBio presentation template_odjr - копия</vt:lpstr>
      <vt:lpstr>Calibration, validation and key model simulations</vt:lpstr>
      <vt:lpstr>Commit date: 26.05.12  Commit name: updated version (VL_v0.1.1) of SARS-CoV-2 viral dynamics model </vt:lpstr>
      <vt:lpstr>Model scheme: simple</vt:lpstr>
      <vt:lpstr>Model scheme: detailed</vt:lpstr>
      <vt:lpstr>Model scheme: regulations</vt:lpstr>
      <vt:lpstr>Reproduction of clinical data on viral load dynamics</vt:lpstr>
      <vt:lpstr>Commit date: 20.06.01  Commit name: updated version (VL_v0.1.2) of SARS-CoV-2 viral dynamics model </vt:lpstr>
      <vt:lpstr>Model scheme: simple</vt:lpstr>
      <vt:lpstr>Model scheme: detailed</vt:lpstr>
      <vt:lpstr>Model scheme: regulations</vt:lpstr>
      <vt:lpstr>Reproduction of clinical data on viral load dynamics</vt:lpstr>
      <vt:lpstr>Simulations: Viral load dynamics</vt:lpstr>
      <vt:lpstr>Commit date: 20.06.16/20.06.21/20.06.28  Commit name: Mph life cycle - updated version (Mph_v0.1.0)</vt:lpstr>
      <vt:lpstr>Mph sub-model scheme: updated version</vt:lpstr>
      <vt:lpstr>Tuning of model parameters to describe in vivo baseline data</vt:lpstr>
      <vt:lpstr>Simulation of Antigen dose dependence</vt:lpstr>
      <vt:lpstr>Commit date: 20.07.12/20.07.19  Commit name: updated version (VL_v0.1.3) of SARS-CoV-2 viral dynamics model </vt:lpstr>
      <vt:lpstr>Reproduction of clinical data on viral load dynamics</vt:lpstr>
      <vt:lpstr>Simulations: Viral load dynamics</vt:lpstr>
      <vt:lpstr>Simulations: Viral load dynamics w/o IR induction</vt:lpstr>
      <vt:lpstr>Simulations: Effect of delay in IR on viral load</vt:lpstr>
      <vt:lpstr>Commit date: 20.09.17  Commit name: updated version (VL_v0.1.4) of SARS-CoV-2 viral dynamics model </vt:lpstr>
      <vt:lpstr>Implementation of Immune Response</vt:lpstr>
      <vt:lpstr>Reproduction of clinical data on viral load dynamics</vt:lpstr>
      <vt:lpstr>Simulations: Viral load dynamics</vt:lpstr>
      <vt:lpstr>Simulations: Viral load dynamics w/o IR induction</vt:lpstr>
      <vt:lpstr>Simulations: Effect of delay in IR on viral load</vt:lpstr>
      <vt:lpstr>PowerPoint Presentation</vt:lpstr>
      <vt:lpstr>Model simulations and experimental data</vt:lpstr>
      <vt:lpstr>Mph sub-model: scheme and calibration</vt:lpstr>
      <vt:lpstr>Model simulations: Effect of delay in Immune Response on viral load</vt:lpstr>
      <vt:lpstr>Model simulations: self curing viral load dynamics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Oleg DeminJr</dc:creator>
  <cp:lastModifiedBy>Oleg Demin</cp:lastModifiedBy>
  <cp:revision>224</cp:revision>
  <dcterms:created xsi:type="dcterms:W3CDTF">2017-11-16T10:54:36Z</dcterms:created>
  <dcterms:modified xsi:type="dcterms:W3CDTF">2020-09-17T11:44:20Z</dcterms:modified>
</cp:coreProperties>
</file>