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56" r:id="rId2"/>
    <p:sldId id="273" r:id="rId3"/>
    <p:sldId id="275" r:id="rId4"/>
    <p:sldId id="261" r:id="rId5"/>
    <p:sldId id="276" r:id="rId6"/>
    <p:sldId id="307" r:id="rId7"/>
    <p:sldId id="309" r:id="rId8"/>
    <p:sldId id="310" r:id="rId9"/>
    <p:sldId id="277" r:id="rId10"/>
    <p:sldId id="295" r:id="rId11"/>
    <p:sldId id="286" r:id="rId12"/>
    <p:sldId id="289" r:id="rId13"/>
    <p:sldId id="288" r:id="rId14"/>
    <p:sldId id="290" r:id="rId15"/>
    <p:sldId id="291" r:id="rId16"/>
    <p:sldId id="292" r:id="rId17"/>
    <p:sldId id="293" r:id="rId18"/>
    <p:sldId id="294" r:id="rId19"/>
    <p:sldId id="296" r:id="rId20"/>
    <p:sldId id="279" r:id="rId21"/>
    <p:sldId id="298" r:id="rId22"/>
    <p:sldId id="278" r:id="rId23"/>
    <p:sldId id="299" r:id="rId24"/>
    <p:sldId id="280" r:id="rId25"/>
    <p:sldId id="300" r:id="rId26"/>
    <p:sldId id="297" r:id="rId27"/>
    <p:sldId id="301" r:id="rId28"/>
    <p:sldId id="282" r:id="rId29"/>
    <p:sldId id="302" r:id="rId30"/>
    <p:sldId id="281" r:id="rId31"/>
    <p:sldId id="284" r:id="rId32"/>
    <p:sldId id="303" r:id="rId33"/>
    <p:sldId id="283" r:id="rId34"/>
    <p:sldId id="285" r:id="rId35"/>
    <p:sldId id="287" r:id="rId36"/>
    <p:sldId id="304" r:id="rId37"/>
    <p:sldId id="311" r:id="rId38"/>
    <p:sldId id="312" r:id="rId39"/>
    <p:sldId id="314" r:id="rId40"/>
    <p:sldId id="306" r:id="rId41"/>
    <p:sldId id="330" r:id="rId42"/>
    <p:sldId id="326" r:id="rId43"/>
    <p:sldId id="327" r:id="rId44"/>
    <p:sldId id="328" r:id="rId45"/>
    <p:sldId id="329" r:id="rId46"/>
    <p:sldId id="322" r:id="rId47"/>
    <p:sldId id="331" r:id="rId48"/>
    <p:sldId id="315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7A2685"/>
    <a:srgbClr val="86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96370" autoAdjust="0"/>
  </p:normalViewPr>
  <p:slideViewPr>
    <p:cSldViewPr snapToGrid="0">
      <p:cViewPr varScale="1">
        <p:scale>
          <a:sx n="82" d="100"/>
          <a:sy n="82" d="100"/>
        </p:scale>
        <p:origin x="123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0223CF4-6EC3-4F3D-BEA0-9514796D60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86101E-20C9-440F-8FEB-24B28F0592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A04A9-86E8-4736-A88B-F0616A5CD8E2}" type="datetimeFigureOut">
              <a:rPr lang="ru-RU" smtClean="0"/>
              <a:t>01-06-2020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0FE210-AF64-447E-B83A-B778E19076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FBDD9F-C4A8-4DA2-80B0-0927FBBDB2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27EDC-E7A4-4471-A35A-7C34D0837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552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18F7-3C35-4FFD-8CA4-BF84867EA133}" type="datetimeFigureOut">
              <a:rPr lang="ru-RU" smtClean="0"/>
              <a:t>01-06-2020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E7C4-8947-47E4-B976-E0E65B92E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85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889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4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40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46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902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19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335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039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8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385898"/>
            <a:ext cx="7857605" cy="2211040"/>
          </a:xfrm>
        </p:spPr>
        <p:txBody>
          <a:bodyPr anchor="ctr" anchorCtr="0">
            <a:normAutofit/>
          </a:bodyPr>
          <a:lstStyle>
            <a:lvl1pPr algn="l">
              <a:defRPr sz="5000">
                <a:latin typeface="Museo Sans Cyrl 100" panose="02000000000000000000" pitchFamily="50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0A3BE4C-A1FE-43B2-B94F-3B58626D26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5104016"/>
            <a:ext cx="5622521" cy="82296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Research Scientist, Project Leader, PhD</a:t>
            </a:r>
          </a:p>
          <a:p>
            <a:pPr lvl="0"/>
            <a:r>
              <a:rPr lang="en-US" dirty="0"/>
              <a:t>Modeling for Drug Development</a:t>
            </a:r>
          </a:p>
          <a:p>
            <a:pPr lvl="0"/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1F7E3CD8-E89D-4019-9B27-500F4ECB35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963" y="4630652"/>
            <a:ext cx="5622925" cy="457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dirty="0"/>
              <a:t>Alexander </a:t>
            </a:r>
            <a:r>
              <a:rPr lang="en-US" dirty="0" err="1"/>
              <a:t>Bermondt</a:t>
            </a:r>
            <a:endParaRPr lang="en-US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B094C14E-B0EE-467E-8647-57029B6130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963" y="5973967"/>
            <a:ext cx="3336925" cy="34007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2017-01-01</a:t>
            </a:r>
            <a:endParaRPr lang="ru-RU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/>
          <a:p>
            <a:fld id="{8D0E1ED9-1B5C-4060-9004-48CB92006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69122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bg>
      <p:bgPr>
        <a:blipFill dpi="0" rotWithShape="1">
          <a:blip r:embed="rId2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19" y="294506"/>
            <a:ext cx="8324156" cy="50771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CB9583F-A9EB-4DCE-8F98-F7E237711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750" y="964734"/>
            <a:ext cx="8323263" cy="52789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7EC04-4047-4E22-8A42-20FB91DEB16F}"/>
              </a:ext>
            </a:extLst>
          </p:cNvPr>
          <p:cNvSpPr txBox="1"/>
          <p:nvPr userDrawn="1"/>
        </p:nvSpPr>
        <p:spPr>
          <a:xfrm>
            <a:off x="163646" y="6441752"/>
            <a:ext cx="181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7A2685"/>
                </a:solidFill>
                <a:latin typeface="Museo Sans Cyrl 300" panose="02000000000000000000" pitchFamily="50" charset="-52"/>
              </a:rPr>
              <a:t>www.insysbio.com</a:t>
            </a:r>
            <a:endParaRPr lang="ru-RU" sz="1400" b="1" dirty="0">
              <a:solidFill>
                <a:srgbClr val="7A2685"/>
              </a:solidFill>
              <a:latin typeface="Museo Sans Cyrl 300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0724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7EC04-4047-4E22-8A42-20FB91DEB16F}"/>
              </a:ext>
            </a:extLst>
          </p:cNvPr>
          <p:cNvSpPr txBox="1"/>
          <p:nvPr userDrawn="1"/>
        </p:nvSpPr>
        <p:spPr>
          <a:xfrm>
            <a:off x="163646" y="6441752"/>
            <a:ext cx="181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7A2685"/>
                </a:solidFill>
                <a:latin typeface="Museo Sans Cyrl 300" panose="02000000000000000000" pitchFamily="50" charset="-52"/>
              </a:rPr>
              <a:t>www.insysbio.com</a:t>
            </a:r>
            <a:endParaRPr lang="ru-RU" sz="1400" b="1" dirty="0">
              <a:solidFill>
                <a:srgbClr val="7A2685"/>
              </a:solidFill>
              <a:latin typeface="Museo Sans Cyrl 300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4921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70027"/>
            <a:ext cx="7886700" cy="2852737"/>
          </a:xfrm>
        </p:spPr>
        <p:txBody>
          <a:bodyPr anchor="ctr" anchorCtr="1">
            <a:normAutofit/>
          </a:bodyPr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7EC04-4047-4E22-8A42-20FB91DEB16F}"/>
              </a:ext>
            </a:extLst>
          </p:cNvPr>
          <p:cNvSpPr txBox="1"/>
          <p:nvPr userDrawn="1"/>
        </p:nvSpPr>
        <p:spPr>
          <a:xfrm>
            <a:off x="163646" y="6441752"/>
            <a:ext cx="181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7A2685"/>
                </a:solidFill>
                <a:latin typeface="Museo Sans Cyrl 300" panose="02000000000000000000" pitchFamily="50" charset="-52"/>
              </a:rPr>
              <a:t>www.insysbio.com</a:t>
            </a:r>
            <a:endParaRPr lang="ru-RU" sz="1400" b="1" dirty="0">
              <a:solidFill>
                <a:srgbClr val="7A2685"/>
              </a:solidFill>
              <a:latin typeface="Museo Sans Cyrl 300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2165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m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127DFC-4D19-4C12-B876-FDC99230E01E}"/>
              </a:ext>
            </a:extLst>
          </p:cNvPr>
          <p:cNvSpPr txBox="1"/>
          <p:nvPr userDrawn="1"/>
        </p:nvSpPr>
        <p:spPr>
          <a:xfrm>
            <a:off x="1596104" y="561221"/>
            <a:ext cx="57855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Museo Sans Cyrl 100" panose="02000000000000000000" pitchFamily="50" charset="-52"/>
              </a:rPr>
              <a:t>Acknowledgments </a:t>
            </a:r>
            <a:endParaRPr lang="ru-RU" sz="5000" dirty="0">
              <a:latin typeface="Museo Sans Cyrl 100" panose="02000000000000000000" pitchFamily="50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7EC04-4047-4E22-8A42-20FB91DEB16F}"/>
              </a:ext>
            </a:extLst>
          </p:cNvPr>
          <p:cNvSpPr txBox="1"/>
          <p:nvPr userDrawn="1"/>
        </p:nvSpPr>
        <p:spPr>
          <a:xfrm>
            <a:off x="6361224" y="5406532"/>
            <a:ext cx="2090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Museo Sans Cyrl 700" panose="02000000000000000000" pitchFamily="50" charset="-52"/>
              </a:rPr>
              <a:t>INSYSBIO LLC</a:t>
            </a:r>
          </a:p>
          <a:p>
            <a:pPr algn="r"/>
            <a:r>
              <a:rPr lang="en-US" sz="2000" b="0" dirty="0">
                <a:solidFill>
                  <a:srgbClr val="7A2685"/>
                </a:solidFill>
                <a:latin typeface="Museo Sans Cyrl 300" panose="02000000000000000000" pitchFamily="50" charset="-52"/>
              </a:rPr>
              <a:t>www.insysbio.com</a:t>
            </a:r>
            <a:endParaRPr lang="ru-RU" sz="2000" b="0" dirty="0">
              <a:solidFill>
                <a:srgbClr val="7A2685"/>
              </a:solidFill>
              <a:latin typeface="Museo Sans Cyrl 300" panose="02000000000000000000" pitchFamily="50" charset="-52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4409B9D-617D-4C37-A04A-19D5974DE9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7238" y="1487488"/>
            <a:ext cx="7705725" cy="3657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Some person</a:t>
            </a:r>
          </a:p>
          <a:p>
            <a:pPr lvl="0"/>
            <a:r>
              <a:rPr lang="en-US" dirty="0"/>
              <a:t>Another person</a:t>
            </a:r>
            <a:endParaRPr lang="ru-RU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71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2519" y="747512"/>
            <a:ext cx="8324156" cy="507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518" y="1559617"/>
            <a:ext cx="8324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383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A2685"/>
                </a:solidFill>
                <a:latin typeface="Museo Sans Cyrl 300" panose="02000000000000000000" pitchFamily="50" charset="-52"/>
              </a:defRPr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9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7" r:id="rId3"/>
    <p:sldLayoutId id="2147483663" r:id="rId4"/>
    <p:sldLayoutId id="2147483671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862D91"/>
          </a:solidFill>
          <a:latin typeface="Museo Sans Cyrl 700" panose="02000000000000000000" pitchFamily="50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FCA8-2A3C-4598-84D1-592893265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Development of Cov19 life cycle model: documentation</a:t>
            </a:r>
            <a:endParaRPr lang="ru-RU" sz="4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B1D61F-4E21-415E-9F0B-0859F50539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demin@insysbio.com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DD70E7-9C29-4A0A-A559-BCD31E567F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Oleg Demin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96644C-049D-496C-9545-0E2078AC11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2020-05-12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8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F381-66B2-43FA-897A-44DEB005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and virus in bulk phase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EB3F1-229C-4F42-9E5D-DAF020037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14CFF-4ECD-4E4C-9AC6-D8758930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69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50FE112-4DE2-4472-9B96-C0DD0CEF5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7498"/>
            <a:ext cx="4605454" cy="2459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FF8FCF-4634-401F-A74C-02169C833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54" y="818275"/>
            <a:ext cx="4605454" cy="24592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BB9074-91BC-40D9-A32D-1A23B5DC0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8" y="818275"/>
            <a:ext cx="4605454" cy="24592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 in surfactant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9528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2CF2860-5802-484B-A9BD-572C5D053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936"/>
            <a:ext cx="4595708" cy="24540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06565B-D5D9-478E-B37D-2AF5534BF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5750"/>
            <a:ext cx="4595708" cy="2454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AE022E-8062-4033-B9B7-2ED15D513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08" y="836936"/>
            <a:ext cx="4595708" cy="245401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PC count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8485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C1F90B9-B317-459D-AD43-6AEBC0812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9600"/>
            <a:ext cx="4595708" cy="2454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AFEBB0-4CCA-4D6F-8103-0A61F27E0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54" y="836936"/>
            <a:ext cx="4560761" cy="2435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593208-7535-49A3-AFC6-8A88671C1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275"/>
            <a:ext cx="4595708" cy="245401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</a:t>
            </a:r>
            <a:r>
              <a:rPr lang="en-US" dirty="0" err="1"/>
              <a:t>iPC</a:t>
            </a:r>
            <a:r>
              <a:rPr lang="en-US" dirty="0"/>
              <a:t> count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03050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FAE317A-FB7C-40B7-92EE-32269A93E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0955"/>
            <a:ext cx="4595708" cy="2454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BEB8F0-8DCA-46AC-AC0D-B1641D75E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08" y="836936"/>
            <a:ext cx="4595708" cy="2454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963401-22F1-4B7F-B5AB-532859059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936"/>
            <a:ext cx="4595708" cy="245401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</a:t>
            </a:r>
            <a:r>
              <a:rPr lang="en-US" dirty="0" err="1"/>
              <a:t>vPC</a:t>
            </a:r>
            <a:r>
              <a:rPr lang="en-US" dirty="0"/>
              <a:t> count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2466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B522922-0D87-41E0-975C-D3CAF897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5023"/>
            <a:ext cx="4572000" cy="244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6F2838-D305-40F1-96D3-AE30EDC6E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43664"/>
            <a:ext cx="4595708" cy="2454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3C8C89-4A3E-4372-8C93-42CAD385F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936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PC count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84172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C6FCB3-DEE3-44FB-ADAC-BACF9579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5023"/>
            <a:ext cx="4572000" cy="2441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3BE54-9E5E-494A-A87D-8593DB99B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43664"/>
            <a:ext cx="4572000" cy="2441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FC7B18-4217-497C-8542-CB958B891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664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518" y="294506"/>
            <a:ext cx="8610184" cy="50771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Simulations: % of PC, </a:t>
            </a:r>
            <a:r>
              <a:rPr lang="en-US" dirty="0" err="1"/>
              <a:t>iPC</a:t>
            </a:r>
            <a:r>
              <a:rPr lang="en-US" dirty="0"/>
              <a:t>, </a:t>
            </a:r>
            <a:r>
              <a:rPr lang="en-US" dirty="0" err="1"/>
              <a:t>vPC</a:t>
            </a:r>
            <a:r>
              <a:rPr lang="en-US" dirty="0"/>
              <a:t> at COV=1e-1 item/mL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49110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35C3CD9-A487-4DC4-9D89-C3525FD95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3760"/>
            <a:ext cx="4571999" cy="244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CBAD31-8C71-4DAE-8F1B-D10A62FF0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401"/>
            <a:ext cx="4571999" cy="2441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F094E2-51F8-4D9F-9BE3-3213C891B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843664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518" y="294506"/>
            <a:ext cx="8460893" cy="50771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Simulations: % of PC, </a:t>
            </a:r>
            <a:r>
              <a:rPr lang="en-US" dirty="0" err="1"/>
              <a:t>iPC</a:t>
            </a:r>
            <a:r>
              <a:rPr lang="en-US" dirty="0"/>
              <a:t>, </a:t>
            </a:r>
            <a:r>
              <a:rPr lang="en-US" dirty="0" err="1"/>
              <a:t>vPC</a:t>
            </a:r>
            <a:r>
              <a:rPr lang="en-US" dirty="0"/>
              <a:t> at COV=1e1 item/mL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6882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F196FB2-6B48-42C6-A6D3-C49E5659C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2805"/>
            <a:ext cx="4571999" cy="2441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113E45-D7A9-4F81-B630-BBBCA3D73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851760"/>
            <a:ext cx="4497356" cy="2401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C7C4FC-D494-4771-A330-22048A746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664"/>
            <a:ext cx="4571999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518" y="294506"/>
            <a:ext cx="8536162" cy="50771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Simulations: % of PC, </a:t>
            </a:r>
            <a:r>
              <a:rPr lang="en-US" dirty="0" err="1"/>
              <a:t>iPC</a:t>
            </a:r>
            <a:r>
              <a:rPr lang="en-US" dirty="0"/>
              <a:t>, </a:t>
            </a:r>
            <a:r>
              <a:rPr lang="en-US" dirty="0" err="1"/>
              <a:t>vPC</a:t>
            </a:r>
            <a:r>
              <a:rPr lang="en-US" dirty="0"/>
              <a:t> at COV=1e3 item/mL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928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71E6-D4E2-4AE3-8E98-218E5E98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ACE2 on cell surface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8F9F-5181-4F24-AC97-631472E55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1849F-D011-4207-B5EE-67B6C18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5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FCD-A934-497E-8A5A-D566EBF1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Commit date: 12.05.12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Commit name: 2 steady states in HCV model</a:t>
            </a:r>
            <a:endParaRPr lang="ru-R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C260-48D1-4607-9B82-D2CD2E577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Aim: To demonstrate that reproduced HCV model has 2 stable steady states and it can attend them depending on initial value of HCV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3C9EE-DEA7-4EF1-8145-1DF3D9BC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374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429247-C843-44C5-9F46-DB2B21DFC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3491"/>
            <a:ext cx="4558160" cy="2433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FFF10F-DA90-42CA-A23E-40E713B37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60" y="802216"/>
            <a:ext cx="4585840" cy="2448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0D5480-A450-4240-9EBB-69EB1E8C8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58160" cy="24339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ACE2 on PC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74475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5CEC7C-640A-4A32-ADC3-7E49A73F2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6184"/>
            <a:ext cx="4558158" cy="2433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39CDE7-394E-406B-9FD8-4967F0C69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42" y="802216"/>
            <a:ext cx="4558158" cy="2433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F9D00A-F3D9-4602-9496-E9BE83249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58160" cy="24339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ACE2 on PC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4263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ACE2 on </a:t>
            </a:r>
            <a:r>
              <a:rPr lang="en-US" dirty="0" err="1"/>
              <a:t>iPC</a:t>
            </a:r>
            <a:r>
              <a:rPr lang="en-US" dirty="0"/>
              <a:t>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6EE4B-033F-4103-B621-FA0C74295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10988"/>
            <a:ext cx="4572000" cy="2441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3AEE1-20B6-428F-8BE5-6B23BC8DC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41" y="810988"/>
            <a:ext cx="4572001" cy="2441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FD4B19-C584-4E09-AAF9-416A683E1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2348"/>
            <a:ext cx="4558160" cy="24339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69515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7952595-6FCF-4440-B156-9A9175E8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6183"/>
            <a:ext cx="4558156" cy="2433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7E676E-13FF-4BD1-920B-B07821584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44" y="802216"/>
            <a:ext cx="4558156" cy="24339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DC6F1-A50C-4CE6-BF24-06B5C4109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58158" cy="243396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ACE2 on </a:t>
            </a:r>
            <a:r>
              <a:rPr lang="en-US" dirty="0" err="1"/>
              <a:t>iPC</a:t>
            </a:r>
            <a:r>
              <a:rPr lang="en-US" dirty="0"/>
              <a:t>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6425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9156A34-4449-4F7C-90C8-966034DAD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3491"/>
            <a:ext cx="4558160" cy="2433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B46BE1-CF3C-4C53-9398-AE3A697C6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42" y="802216"/>
            <a:ext cx="4558160" cy="2433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189BDD-71AC-43A4-87A4-0D1F5B8B1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58160" cy="24339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ACE2 on </a:t>
            </a:r>
            <a:r>
              <a:rPr lang="en-US" dirty="0" err="1"/>
              <a:t>vPC</a:t>
            </a:r>
            <a:r>
              <a:rPr lang="en-US" dirty="0"/>
              <a:t>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1295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967B15-A2E9-4359-8694-E99D46062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8366"/>
            <a:ext cx="4558157" cy="2433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52E851-77B5-40C2-99AF-304C981B1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44" y="802216"/>
            <a:ext cx="4585844" cy="2448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2B2C06-026F-4D72-8DC8-F2AF7ABFE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85844" cy="244875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ACE2 on </a:t>
            </a:r>
            <a:r>
              <a:rPr lang="en-US" dirty="0" err="1"/>
              <a:t>vPC</a:t>
            </a:r>
            <a:r>
              <a:rPr lang="en-US" dirty="0"/>
              <a:t>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09698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71E6-D4E2-4AE3-8E98-218E5E98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on cell surface and inside cells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8F9F-5181-4F24-AC97-631472E55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1849F-D011-4207-B5EE-67B6C18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977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0D92993-6326-4ED0-9688-95B2315C3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439"/>
            <a:ext cx="4572000" cy="244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285825-7C2E-4EE0-ADDC-533137B3C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0080"/>
            <a:ext cx="4572000" cy="2441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4C280-549B-47BA-90F2-3B3AE7A54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080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COV on 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65306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C3BF055-0928-4D64-9E33-13260243C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9853"/>
            <a:ext cx="4572000" cy="2441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B4922F-73ED-4A77-925C-8B13A0400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02216"/>
            <a:ext cx="4572000" cy="2441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88DD5F-DDDD-4F5F-8640-299BEBE19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COV_ACE2 on PC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25267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45AD1A8-4665-4222-82FF-CEA8D0C0E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439"/>
            <a:ext cx="4572000" cy="2441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CA105-FCA0-4A91-9E2C-ACE3457EE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0080"/>
            <a:ext cx="4572000" cy="2441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E69950-1531-4ED0-A1AD-991BE65BC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080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COV on/inside </a:t>
            </a:r>
            <a:r>
              <a:rPr lang="en-US" dirty="0" err="1"/>
              <a:t>iPC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3903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scheme and simulation design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244799" y="4632756"/>
            <a:ext cx="8323263" cy="981173"/>
          </a:xfrm>
        </p:spPr>
        <p:txBody>
          <a:bodyPr/>
          <a:lstStyle/>
          <a:p>
            <a:r>
              <a:rPr lang="en-US" dirty="0"/>
              <a:t>Simulation design: </a:t>
            </a:r>
          </a:p>
          <a:p>
            <a:r>
              <a:rPr lang="en-US" dirty="0"/>
              <a:t>Family of 5 curves with different initial value of HCV: 1000, 200, 40, 8, 1.6</a:t>
            </a:r>
            <a:endParaRPr lang="ru-R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615DCC-3E8C-43CD-9C7A-B3ECCBDD9CC2}"/>
              </a:ext>
            </a:extLst>
          </p:cNvPr>
          <p:cNvGrpSpPr/>
          <p:nvPr/>
        </p:nvGrpSpPr>
        <p:grpSpPr>
          <a:xfrm>
            <a:off x="134180" y="1113234"/>
            <a:ext cx="6916212" cy="3101312"/>
            <a:chOff x="134180" y="1113234"/>
            <a:chExt cx="6916212" cy="31013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47C26C-F67A-4CA6-9AD9-59232B63F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180" y="1113234"/>
              <a:ext cx="6916212" cy="3101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55E6BEF-890F-47C7-8475-A325B4F27207}"/>
                </a:ext>
              </a:extLst>
            </p:cNvPr>
            <p:cNvGrpSpPr/>
            <p:nvPr/>
          </p:nvGrpSpPr>
          <p:grpSpPr>
            <a:xfrm>
              <a:off x="494522" y="2400300"/>
              <a:ext cx="569168" cy="527180"/>
              <a:chOff x="8294914" y="4320073"/>
              <a:chExt cx="569168" cy="52718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4B80FE2-4970-497A-9300-DE4B69D39BE2}"/>
                  </a:ext>
                </a:extLst>
              </p:cNvPr>
              <p:cNvCxnSpPr/>
              <p:nvPr/>
            </p:nvCxnSpPr>
            <p:spPr>
              <a:xfrm flipH="1">
                <a:off x="8294914" y="4320073"/>
                <a:ext cx="569168" cy="5225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985DB14-54BA-4D3A-AF14-61A55C4E4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14" y="4324738"/>
                <a:ext cx="569168" cy="5225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DD3CA3-922B-4D34-847A-1A4350982265}"/>
                </a:ext>
              </a:extLst>
            </p:cNvPr>
            <p:cNvGrpSpPr/>
            <p:nvPr/>
          </p:nvGrpSpPr>
          <p:grpSpPr>
            <a:xfrm>
              <a:off x="2708987" y="3370574"/>
              <a:ext cx="569168" cy="527180"/>
              <a:chOff x="8294914" y="4320073"/>
              <a:chExt cx="569168" cy="52718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AE50DD4-470B-43D4-8478-E234BE5F36CA}"/>
                  </a:ext>
                </a:extLst>
              </p:cNvPr>
              <p:cNvCxnSpPr/>
              <p:nvPr/>
            </p:nvCxnSpPr>
            <p:spPr>
              <a:xfrm flipH="1">
                <a:off x="8294914" y="4320073"/>
                <a:ext cx="569168" cy="5225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250B174-9888-468C-A31B-2C2ECE1B6C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14" y="4324738"/>
                <a:ext cx="569168" cy="5225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87854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C066B2A-B0A5-4CA6-8902-19D9C48AF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6184"/>
            <a:ext cx="4572000" cy="2441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BF59E7-54DC-445B-9D7C-748B1F1D0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60" y="802216"/>
            <a:ext cx="4558159" cy="2433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37CF1E-921C-464F-B98C-D33A05C91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" y="802216"/>
            <a:ext cx="4558159" cy="243396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COV_ACE2 on </a:t>
            </a:r>
            <a:r>
              <a:rPr lang="en-US" dirty="0" err="1"/>
              <a:t>iPC</a:t>
            </a:r>
            <a:r>
              <a:rPr lang="en-US" dirty="0"/>
              <a:t>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49977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6CFB0F-7D04-4F77-A7D7-B209D22B6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439"/>
            <a:ext cx="4572000" cy="2441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4CA3FE-5295-4B20-A661-D5E3D55E8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0080"/>
            <a:ext cx="4572000" cy="2441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D34272-9E9E-4DDD-9D0B-00A7525EA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080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 inside </a:t>
            </a:r>
            <a:r>
              <a:rPr lang="en-US" dirty="0" err="1"/>
              <a:t>iPC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8973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4162938-3688-4C5B-9172-2C66CEA53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9303"/>
            <a:ext cx="4572000" cy="244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9B397C-F86D-424D-B7C3-6FA01A11F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0080"/>
            <a:ext cx="4572000" cy="2441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44D30C-1843-4B40-BA14-FF2F1F927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080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COV on/inside </a:t>
            </a:r>
            <a:r>
              <a:rPr lang="en-US" dirty="0" err="1"/>
              <a:t>vPC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23341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41FC1D6-C412-4EEF-A763-4DBEB33CA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439"/>
            <a:ext cx="4572000" cy="244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A7EFB-42F7-47D0-8A88-69D5C5D5B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0080"/>
            <a:ext cx="4572000" cy="2441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AA531-608C-4328-B82B-4C8E7839C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COV_ACE2 on </a:t>
            </a:r>
            <a:r>
              <a:rPr lang="en-US" dirty="0" err="1"/>
              <a:t>vPC</a:t>
            </a:r>
            <a:r>
              <a:rPr lang="en-US" dirty="0"/>
              <a:t>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82872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AEE50E-5412-441B-A9A5-27AD3A8A8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080"/>
            <a:ext cx="4572000" cy="2441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1A6023-A9B1-4891-B023-B85759580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7498"/>
            <a:ext cx="4572000" cy="244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AF32D-ABCE-44DE-94EF-AA8E35EA7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0080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 inside </a:t>
            </a:r>
            <a:r>
              <a:rPr lang="en-US" dirty="0" err="1"/>
              <a:t>vPC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02096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2FE630F-91BF-4EC7-BEC0-979FB59E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2294"/>
            <a:ext cx="4605454" cy="2459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132618-249C-4BA6-BE08-C484E8AC3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54" y="818275"/>
            <a:ext cx="4605454" cy="2459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9E683F-7107-4FDA-A72A-A628EA6FC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275"/>
            <a:ext cx="4605454" cy="24592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COV_RNA inside </a:t>
            </a:r>
            <a:r>
              <a:rPr lang="en-US" dirty="0" err="1"/>
              <a:t>vPC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04452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FCD-A934-497E-8A5A-D566EBF1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Commit date: 26.05.12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Commit name: updated version (VL_v0.1.1) of SARS-CoV-2 viral dynamics model </a:t>
            </a:r>
            <a:endParaRPr lang="ru-R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C260-48D1-4607-9B82-D2CD2E577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Aims: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introduce limitation in number of virions able to bind to PCII cell to avoid non-physiological accumulation of (</a:t>
            </a:r>
            <a:r>
              <a:rPr lang="en-US" dirty="0" err="1"/>
              <a:t>i</a:t>
            </a:r>
            <a:r>
              <a:rPr lang="en-US" dirty="0"/>
              <a:t>) the virions on the cell surface and (ii) virus RNA in nucleus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Reproduction of clinical data on virus load dynamics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3C9EE-DEA7-4EF1-8145-1DF3D9BC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732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scheme: simple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37</a:t>
            </a:fld>
            <a:endParaRPr lang="ru-R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C26A4E-21F8-4D44-8A1D-66AED7C3FBC5}"/>
              </a:ext>
            </a:extLst>
          </p:cNvPr>
          <p:cNvGrpSpPr/>
          <p:nvPr/>
        </p:nvGrpSpPr>
        <p:grpSpPr>
          <a:xfrm>
            <a:off x="91624" y="1633679"/>
            <a:ext cx="8850327" cy="4286775"/>
            <a:chOff x="91624" y="1633679"/>
            <a:chExt cx="8850327" cy="42867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E2F1A71-955B-47B6-B0FB-D7812F79E3A5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25B8158-08F9-4779-8603-A2C9C2449937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669B41-8D53-492D-8B3E-17B19683DD91}"/>
              </a:ext>
            </a:extLst>
          </p:cNvPr>
          <p:cNvSpPr txBox="1"/>
          <p:nvPr/>
        </p:nvSpPr>
        <p:spPr>
          <a:xfrm>
            <a:off x="438541" y="783197"/>
            <a:ext cx="827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in the version in comparison with VL_v0.1.0 is selected by red circles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076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detailed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2566FC-4D84-42DE-937C-24F2C8DA7556}"/>
              </a:ext>
            </a:extLst>
          </p:cNvPr>
          <p:cNvSpPr txBox="1"/>
          <p:nvPr/>
        </p:nvSpPr>
        <p:spPr>
          <a:xfrm>
            <a:off x="438541" y="783197"/>
            <a:ext cx="827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in the version in comparison with VL_v0.1.0 is selected by red circles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D579DB-0CF8-43C7-9530-9FF15E76468D}"/>
              </a:ext>
            </a:extLst>
          </p:cNvPr>
          <p:cNvGrpSpPr/>
          <p:nvPr/>
        </p:nvGrpSpPr>
        <p:grpSpPr>
          <a:xfrm>
            <a:off x="52695" y="933061"/>
            <a:ext cx="9160699" cy="5452055"/>
            <a:chOff x="52695" y="933061"/>
            <a:chExt cx="9160699" cy="54520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191" y="2799671"/>
              <a:ext cx="500201" cy="212343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367" y="2799671"/>
              <a:ext cx="514937" cy="180587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1510" y="2799671"/>
              <a:ext cx="523240" cy="169843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B73CC5B-CACC-4F19-992B-4A17635B5492}"/>
                </a:ext>
              </a:extLst>
            </p:cNvPr>
            <p:cNvSpPr txBox="1"/>
            <p:nvPr/>
          </p:nvSpPr>
          <p:spPr>
            <a:xfrm>
              <a:off x="6086750" y="445797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482" y="4105435"/>
              <a:ext cx="726580" cy="377126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B0FAF-AA7A-4D89-B99D-ED8935A2656F}"/>
                </a:ext>
              </a:extLst>
            </p:cNvPr>
            <p:cNvSpPr txBox="1"/>
            <p:nvPr/>
          </p:nvSpPr>
          <p:spPr>
            <a:xfrm>
              <a:off x="3234689" y="4461083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5437F0E-6401-41C6-8851-39FBBC3CD488}"/>
                </a:ext>
              </a:extLst>
            </p:cNvPr>
            <p:cNvSpPr txBox="1"/>
            <p:nvPr/>
          </p:nvSpPr>
          <p:spPr>
            <a:xfrm>
              <a:off x="128346" y="126352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238548" y="123864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171471" y="1232417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205553" y="605634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37915" y="5131807"/>
              <a:ext cx="2574" cy="67826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18B427-6CF0-4842-93CC-9B92530B715C}"/>
                </a:ext>
              </a:extLst>
            </p:cNvPr>
            <p:cNvGrpSpPr/>
            <p:nvPr/>
          </p:nvGrpSpPr>
          <p:grpSpPr>
            <a:xfrm>
              <a:off x="3364536" y="4497280"/>
              <a:ext cx="274865" cy="206603"/>
              <a:chOff x="284972" y="5606582"/>
              <a:chExt cx="274865" cy="206603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F8C07DA-E593-4EFA-9CEF-F280DC6DA7B7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2FF36DA-7E2D-4CC0-95AB-0AAB193DAE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2F21923-3E51-47DC-A2FD-14E27D2ED4AA}"/>
                </a:ext>
              </a:extLst>
            </p:cNvPr>
            <p:cNvGrpSpPr/>
            <p:nvPr/>
          </p:nvGrpSpPr>
          <p:grpSpPr>
            <a:xfrm>
              <a:off x="6217027" y="4469272"/>
              <a:ext cx="274865" cy="206603"/>
              <a:chOff x="284972" y="5606582"/>
              <a:chExt cx="274865" cy="206603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8253D79-7C97-449F-89E6-3715987E199A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5791B5B-F408-4B73-AA72-2B204A0C3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D0903-E646-40C0-9A2E-8ACF072F2137}"/>
                </a:ext>
              </a:extLst>
            </p:cNvPr>
            <p:cNvSpPr/>
            <p:nvPr/>
          </p:nvSpPr>
          <p:spPr>
            <a:xfrm>
              <a:off x="52695" y="2673300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B9873DC-C9C5-4DFE-8E96-1048843357F8}"/>
                </a:ext>
              </a:extLst>
            </p:cNvPr>
            <p:cNvSpPr/>
            <p:nvPr/>
          </p:nvSpPr>
          <p:spPr>
            <a:xfrm>
              <a:off x="3043181" y="2612628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C0AEE56-B4EA-425A-A9A4-5B53F3404B09}"/>
                </a:ext>
              </a:extLst>
            </p:cNvPr>
            <p:cNvSpPr/>
            <p:nvPr/>
          </p:nvSpPr>
          <p:spPr>
            <a:xfrm>
              <a:off x="6028684" y="2592970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1991E3F-0094-4C37-9813-9DF38457BB88}"/>
                </a:ext>
              </a:extLst>
            </p:cNvPr>
            <p:cNvSpPr/>
            <p:nvPr/>
          </p:nvSpPr>
          <p:spPr>
            <a:xfrm>
              <a:off x="2901751" y="4197861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86BF624-C108-477A-BB68-EB41A27BDADA}"/>
                </a:ext>
              </a:extLst>
            </p:cNvPr>
            <p:cNvSpPr/>
            <p:nvPr/>
          </p:nvSpPr>
          <p:spPr>
            <a:xfrm>
              <a:off x="5783578" y="4224398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167393" y="5769435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DA561C8-3E75-4A4B-B81E-43299F02FAF5}"/>
                </a:ext>
              </a:extLst>
            </p:cNvPr>
            <p:cNvGrpSpPr/>
            <p:nvPr/>
          </p:nvGrpSpPr>
          <p:grpSpPr>
            <a:xfrm>
              <a:off x="8313916" y="5809590"/>
              <a:ext cx="274865" cy="206603"/>
              <a:chOff x="284972" y="5606582"/>
              <a:chExt cx="274865" cy="206603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8AD63FA-85DA-41A4-BBDA-F296D5A2B2D2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A79A204-31CD-4E68-AAF8-48A4322BFA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1BDCBAE-D24F-4B46-ABC7-A81E1B6B44FE}"/>
                </a:ext>
              </a:extLst>
            </p:cNvPr>
            <p:cNvSpPr/>
            <p:nvPr/>
          </p:nvSpPr>
          <p:spPr>
            <a:xfrm>
              <a:off x="4043469" y="4219512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8603391-A3E8-4112-AE32-E23E54A2AAAD}"/>
                </a:ext>
              </a:extLst>
            </p:cNvPr>
            <p:cNvSpPr/>
            <p:nvPr/>
          </p:nvSpPr>
          <p:spPr>
            <a:xfrm>
              <a:off x="8053915" y="5786279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38659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regulations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2566FC-4D84-42DE-937C-24F2C8DA7556}"/>
              </a:ext>
            </a:extLst>
          </p:cNvPr>
          <p:cNvSpPr txBox="1"/>
          <p:nvPr/>
        </p:nvSpPr>
        <p:spPr>
          <a:xfrm>
            <a:off x="438541" y="783197"/>
            <a:ext cx="827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in the version in comparison with VL_v0.1.0 is selected by red circles</a:t>
            </a:r>
            <a:endParaRPr lang="ru-R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BB85C7-D33A-48FF-AA50-D5C4C7B0A2DB}"/>
              </a:ext>
            </a:extLst>
          </p:cNvPr>
          <p:cNvGrpSpPr/>
          <p:nvPr/>
        </p:nvGrpSpPr>
        <p:grpSpPr>
          <a:xfrm>
            <a:off x="52695" y="933061"/>
            <a:ext cx="9160699" cy="5452055"/>
            <a:chOff x="52695" y="933061"/>
            <a:chExt cx="9160699" cy="54520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191" y="2799671"/>
              <a:ext cx="500201" cy="212343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367" y="2799671"/>
              <a:ext cx="514937" cy="180587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1510" y="2799671"/>
              <a:ext cx="523240" cy="169843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B73CC5B-CACC-4F19-992B-4A17635B5492}"/>
                </a:ext>
              </a:extLst>
            </p:cNvPr>
            <p:cNvSpPr txBox="1"/>
            <p:nvPr/>
          </p:nvSpPr>
          <p:spPr>
            <a:xfrm>
              <a:off x="6086750" y="445797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482" y="4105435"/>
              <a:ext cx="726580" cy="377126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B0FAF-AA7A-4D89-B99D-ED8935A2656F}"/>
                </a:ext>
              </a:extLst>
            </p:cNvPr>
            <p:cNvSpPr txBox="1"/>
            <p:nvPr/>
          </p:nvSpPr>
          <p:spPr>
            <a:xfrm>
              <a:off x="3234689" y="4461083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238548" y="123864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171471" y="1232417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205553" y="605634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37915" y="5131807"/>
              <a:ext cx="2574" cy="67826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18B427-6CF0-4842-93CC-9B92530B715C}"/>
                </a:ext>
              </a:extLst>
            </p:cNvPr>
            <p:cNvGrpSpPr/>
            <p:nvPr/>
          </p:nvGrpSpPr>
          <p:grpSpPr>
            <a:xfrm>
              <a:off x="3364536" y="4497280"/>
              <a:ext cx="274865" cy="206603"/>
              <a:chOff x="284972" y="5606582"/>
              <a:chExt cx="274865" cy="206603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F8C07DA-E593-4EFA-9CEF-F280DC6DA7B7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2FF36DA-7E2D-4CC0-95AB-0AAB193DAE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2F21923-3E51-47DC-A2FD-14E27D2ED4AA}"/>
                </a:ext>
              </a:extLst>
            </p:cNvPr>
            <p:cNvGrpSpPr/>
            <p:nvPr/>
          </p:nvGrpSpPr>
          <p:grpSpPr>
            <a:xfrm>
              <a:off x="6217027" y="4469272"/>
              <a:ext cx="274865" cy="206603"/>
              <a:chOff x="284972" y="5606582"/>
              <a:chExt cx="274865" cy="206603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8253D79-7C97-449F-89E6-3715987E199A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5791B5B-F408-4B73-AA72-2B204A0C3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D0903-E646-40C0-9A2E-8ACF072F2137}"/>
                </a:ext>
              </a:extLst>
            </p:cNvPr>
            <p:cNvSpPr/>
            <p:nvPr/>
          </p:nvSpPr>
          <p:spPr>
            <a:xfrm>
              <a:off x="52695" y="2673300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B9873DC-C9C5-4DFE-8E96-1048843357F8}"/>
                </a:ext>
              </a:extLst>
            </p:cNvPr>
            <p:cNvSpPr/>
            <p:nvPr/>
          </p:nvSpPr>
          <p:spPr>
            <a:xfrm>
              <a:off x="3043181" y="2612628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C0AEE56-B4EA-425A-A9A4-5B53F3404B09}"/>
                </a:ext>
              </a:extLst>
            </p:cNvPr>
            <p:cNvSpPr/>
            <p:nvPr/>
          </p:nvSpPr>
          <p:spPr>
            <a:xfrm>
              <a:off x="6028684" y="2592970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1991E3F-0094-4C37-9813-9DF38457BB88}"/>
                </a:ext>
              </a:extLst>
            </p:cNvPr>
            <p:cNvSpPr/>
            <p:nvPr/>
          </p:nvSpPr>
          <p:spPr>
            <a:xfrm>
              <a:off x="2901751" y="4197861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86BF624-C108-477A-BB68-EB41A27BDADA}"/>
                </a:ext>
              </a:extLst>
            </p:cNvPr>
            <p:cNvSpPr/>
            <p:nvPr/>
          </p:nvSpPr>
          <p:spPr>
            <a:xfrm>
              <a:off x="5783578" y="4224398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167393" y="5769435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DA561C8-3E75-4A4B-B81E-43299F02FAF5}"/>
                </a:ext>
              </a:extLst>
            </p:cNvPr>
            <p:cNvGrpSpPr/>
            <p:nvPr/>
          </p:nvGrpSpPr>
          <p:grpSpPr>
            <a:xfrm>
              <a:off x="8313916" y="5809590"/>
              <a:ext cx="274865" cy="206603"/>
              <a:chOff x="284972" y="5606582"/>
              <a:chExt cx="274865" cy="206603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8AD63FA-85DA-41A4-BBDA-F296D5A2B2D2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A79A204-31CD-4E68-AAF8-48A4322BFA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1BDCBAE-D24F-4B46-ABC7-A81E1B6B44FE}"/>
                </a:ext>
              </a:extLst>
            </p:cNvPr>
            <p:cNvSpPr/>
            <p:nvPr/>
          </p:nvSpPr>
          <p:spPr>
            <a:xfrm>
              <a:off x="4043469" y="4219512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8603391-A3E8-4112-AE32-E23E54A2AAAD}"/>
                </a:ext>
              </a:extLst>
            </p:cNvPr>
            <p:cNvSpPr/>
            <p:nvPr/>
          </p:nvSpPr>
          <p:spPr>
            <a:xfrm>
              <a:off x="8053915" y="5786279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9E6714-A001-4911-8DF3-FC74BA5F5D80}"/>
                </a:ext>
              </a:extLst>
            </p:cNvPr>
            <p:cNvCxnSpPr>
              <a:cxnSpLocks/>
            </p:cNvCxnSpPr>
            <p:nvPr/>
          </p:nvCxnSpPr>
          <p:spPr>
            <a:xfrm>
              <a:off x="1211090" y="3220201"/>
              <a:ext cx="1746717" cy="395415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DC97B518-F2D2-4529-B416-BA651FA0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4948" y="3462283"/>
              <a:ext cx="300328" cy="352559"/>
            </a:xfrm>
            <a:prstGeom prst="rect">
              <a:avLst/>
            </a:prstGeom>
          </p:spPr>
        </p:pic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76F3DCF-3F68-4BC9-845F-63BA85E5C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9086" y="3615616"/>
              <a:ext cx="1164949" cy="248284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D86CBF2-F0F1-4037-94DE-8FDFF5A1B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4624" y="3446735"/>
              <a:ext cx="300328" cy="352559"/>
            </a:xfrm>
            <a:prstGeom prst="rect">
              <a:avLst/>
            </a:prstGeom>
          </p:spPr>
        </p:pic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1B5D6DC-B438-493E-B31D-92E9C4E1F3D2}"/>
                </a:ext>
              </a:extLst>
            </p:cNvPr>
            <p:cNvCxnSpPr>
              <a:cxnSpLocks/>
            </p:cNvCxnSpPr>
            <p:nvPr/>
          </p:nvCxnSpPr>
          <p:spPr>
            <a:xfrm>
              <a:off x="1210851" y="2598612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AADE3C5-2F46-490A-8351-5CDF3317BBBC}"/>
                </a:ext>
              </a:extLst>
            </p:cNvPr>
            <p:cNvSpPr/>
            <p:nvPr/>
          </p:nvSpPr>
          <p:spPr>
            <a:xfrm>
              <a:off x="3107874" y="5252954"/>
              <a:ext cx="231555" cy="21119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-</a:t>
              </a:r>
              <a:endParaRPr lang="ru-RU" sz="3600" dirty="0">
                <a:solidFill>
                  <a:srgbClr val="FF0000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BF58FA0-DC1D-48A4-B3E9-F5C943D23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756" y="2310340"/>
              <a:ext cx="483331" cy="624794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27BAA91-4BB7-4C12-8AA9-3080B365BE93}"/>
                </a:ext>
              </a:extLst>
            </p:cNvPr>
            <p:cNvSpPr txBox="1"/>
            <p:nvPr/>
          </p:nvSpPr>
          <p:spPr>
            <a:xfrm>
              <a:off x="2221863" y="2478502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66A7BE5-889C-4E87-BA5A-2B6BCD9CBB59}"/>
                </a:ext>
              </a:extLst>
            </p:cNvPr>
            <p:cNvSpPr txBox="1"/>
            <p:nvPr/>
          </p:nvSpPr>
          <p:spPr>
            <a:xfrm>
              <a:off x="262547" y="124743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BD1D89C-0156-48DE-975F-34465495D6FB}"/>
                </a:ext>
              </a:extLst>
            </p:cNvPr>
            <p:cNvCxnSpPr>
              <a:cxnSpLocks/>
            </p:cNvCxnSpPr>
            <p:nvPr/>
          </p:nvCxnSpPr>
          <p:spPr>
            <a:xfrm>
              <a:off x="4227755" y="2601727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52E780FC-1A57-4281-B9A1-3E77F2FD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2660" y="2313455"/>
              <a:ext cx="483331" cy="624794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993C223-8BC5-45F3-BCBE-80D22F656EFC}"/>
                </a:ext>
              </a:extLst>
            </p:cNvPr>
            <p:cNvSpPr txBox="1"/>
            <p:nvPr/>
          </p:nvSpPr>
          <p:spPr>
            <a:xfrm>
              <a:off x="5238767" y="2481617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17A3F7E-5CF8-451F-9E52-2F3DE1960527}"/>
                </a:ext>
              </a:extLst>
            </p:cNvPr>
            <p:cNvCxnSpPr>
              <a:cxnSpLocks/>
            </p:cNvCxnSpPr>
            <p:nvPr/>
          </p:nvCxnSpPr>
          <p:spPr>
            <a:xfrm>
              <a:off x="7185556" y="2601720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DA8C8EA1-554B-4756-9404-13688BFA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0461" y="2313448"/>
              <a:ext cx="483331" cy="624794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2386638-4216-4377-A090-EC18FB947F2F}"/>
                </a:ext>
              </a:extLst>
            </p:cNvPr>
            <p:cNvSpPr txBox="1"/>
            <p:nvPr/>
          </p:nvSpPr>
          <p:spPr>
            <a:xfrm>
              <a:off x="8196568" y="2481610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9ED7746-B0C4-40EC-978B-7351CEB480B0}"/>
                </a:ext>
              </a:extLst>
            </p:cNvPr>
            <p:cNvSpPr/>
            <p:nvPr/>
          </p:nvSpPr>
          <p:spPr>
            <a:xfrm>
              <a:off x="988405" y="2265882"/>
              <a:ext cx="2119468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66522A9-69B7-4A36-96A1-ADBCF43E259C}"/>
                </a:ext>
              </a:extLst>
            </p:cNvPr>
            <p:cNvSpPr/>
            <p:nvPr/>
          </p:nvSpPr>
          <p:spPr>
            <a:xfrm>
              <a:off x="3969039" y="2287647"/>
              <a:ext cx="2119468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8FB976E-4FAD-4E0E-8F32-FB051427598E}"/>
                </a:ext>
              </a:extLst>
            </p:cNvPr>
            <p:cNvSpPr/>
            <p:nvPr/>
          </p:nvSpPr>
          <p:spPr>
            <a:xfrm>
              <a:off x="6925680" y="2268656"/>
              <a:ext cx="2119468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8990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HCV, Hep, </a:t>
            </a:r>
            <a:r>
              <a:rPr lang="en-US" dirty="0" err="1"/>
              <a:t>iHep</a:t>
            </a:r>
            <a:r>
              <a:rPr lang="en-US" dirty="0"/>
              <a:t> and </a:t>
            </a:r>
            <a:r>
              <a:rPr lang="en-US" dirty="0" err="1"/>
              <a:t>vHep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6424749" y="1613979"/>
            <a:ext cx="2523931" cy="981173"/>
          </a:xfrm>
        </p:spPr>
        <p:txBody>
          <a:bodyPr/>
          <a:lstStyle/>
          <a:p>
            <a:r>
              <a:rPr lang="en-US" dirty="0"/>
              <a:t>All variables demonstrate 2 stable steady state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F499F-BA98-4E86-8DBD-11CEA14D8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7"/>
            <a:ext cx="6195527" cy="3063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473854-EE47-4ACA-AA74-42779D397D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5860"/>
            <a:ext cx="3023118" cy="1494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73C7D8-5555-408F-9751-2003FC646A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39" y="4145164"/>
            <a:ext cx="3023118" cy="1494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14EE9F-828E-4E03-98F3-FA0C7BAE6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07" y="4145164"/>
            <a:ext cx="3558073" cy="175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37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0EDD-A17D-4CBE-9ABF-547DC9B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Reproduction of clinical data on viral load dynamics</a:t>
            </a:r>
            <a:endParaRPr lang="ru-RU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4B872-507A-4C79-B75E-90137F53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40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48CF8-4D87-41DD-B4F9-66C9316D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80" y="802216"/>
            <a:ext cx="4758681" cy="2864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8E7FE6-9303-4646-A307-1ADC95C27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0" y="3526331"/>
            <a:ext cx="4758681" cy="2864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D87123-FA11-45D3-B3F2-0E0129AAA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376" y="802216"/>
            <a:ext cx="3520304" cy="21773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6CE4A-7712-4473-9CAA-77B4194B5DD2}"/>
              </a:ext>
            </a:extLst>
          </p:cNvPr>
          <p:cNvSpPr txBox="1"/>
          <p:nvPr/>
        </p:nvSpPr>
        <p:spPr>
          <a:xfrm>
            <a:off x="5047862" y="3069768"/>
            <a:ext cx="40961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taken from Wolfer et al </a:t>
            </a:r>
          </a:p>
          <a:p>
            <a:r>
              <a:rPr lang="en-US" sz="1200" dirty="0"/>
              <a:t>doi.org/10.1101/2020.03.05.20030502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Sputum viral load was measured for 9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Individual data were averaged and presented as median and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Activation of Immune Response was modeled as increase in rate constant of cell death. It was implemented via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Initial value of COV = 16850 copies/mL  was chosen to describe clinically measured dynamics of viral load and roughly corresponds to minimal infection dose equal to 1000 (for MERS/SARS-</a:t>
            </a:r>
            <a:r>
              <a:rPr lang="en-US" sz="1200" dirty="0" err="1"/>
              <a:t>CoV</a:t>
            </a:r>
            <a:r>
              <a:rPr lang="en-US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86E87E-3AD2-4520-AF7A-D461C0AD0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482" y="5247082"/>
            <a:ext cx="3676092" cy="62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25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FCD-A934-497E-8A5A-D566EBF1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Commit date: 20.06.01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Commit name: updated version (VL_v0.1.2) of SARS-CoV-2 viral dynamics model </a:t>
            </a:r>
            <a:endParaRPr lang="ru-R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C260-48D1-4607-9B82-D2CD2E577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962931"/>
            <a:ext cx="7886700" cy="230240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Aims: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introduce new variable </a:t>
            </a:r>
            <a:r>
              <a:rPr lang="en-US" dirty="0" err="1"/>
              <a:t>COVass_vpc</a:t>
            </a:r>
            <a:r>
              <a:rPr lang="en-US" dirty="0"/>
              <a:t> designating assembled virus amount in </a:t>
            </a:r>
            <a:r>
              <a:rPr lang="en-US" dirty="0" err="1"/>
              <a:t>vPC</a:t>
            </a:r>
            <a:r>
              <a:rPr lang="en-US" dirty="0"/>
              <a:t> and implement release of COV from </a:t>
            </a:r>
            <a:r>
              <a:rPr lang="en-US" dirty="0" err="1"/>
              <a:t>vPC</a:t>
            </a:r>
            <a:r>
              <a:rPr lang="en-US" dirty="0"/>
              <a:t> from the variable. Delete release of the virus from </a:t>
            </a:r>
            <a:r>
              <a:rPr lang="en-US" dirty="0" err="1"/>
              <a:t>COV_vpc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Cell death leads to release of the virus bound with ACE2 at the cell surface. ACE2 is degraded.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introduce 2 modes of immune response in empiric way: (</a:t>
            </a:r>
            <a:r>
              <a:rPr lang="en-US" dirty="0" err="1"/>
              <a:t>i</a:t>
            </a:r>
            <a:r>
              <a:rPr lang="en-US" dirty="0"/>
              <a:t>) Spike specific antibodies ( IgG/IgM) interfere binding of virus ACE2 (ii) stimulation of death of infected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of sputum dilution coefficient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Change in parameters </a:t>
            </a:r>
            <a:r>
              <a:rPr lang="sv-SE" dirty="0"/>
              <a:t>k_rep_cov_rna_vpc , </a:t>
            </a:r>
            <a:r>
              <a:rPr lang="en-US" dirty="0" err="1"/>
              <a:t>k_ass_cov_vpc</a:t>
            </a:r>
            <a:r>
              <a:rPr lang="en-US" dirty="0"/>
              <a:t> , </a:t>
            </a:r>
            <a:r>
              <a:rPr lang="en-US" dirty="0" err="1"/>
              <a:t>kbase_tran_pc_ipc</a:t>
            </a:r>
            <a:r>
              <a:rPr lang="en-US" dirty="0"/>
              <a:t> , </a:t>
            </a:r>
            <a:r>
              <a:rPr lang="en-US" dirty="0" err="1"/>
              <a:t>kbase_tran_ipc_vpc</a:t>
            </a:r>
            <a:r>
              <a:rPr lang="en-US" dirty="0"/>
              <a:t> to describe clinically measured data on viral load and percent of </a:t>
            </a:r>
            <a:r>
              <a:rPr lang="en-US" dirty="0" err="1"/>
              <a:t>subgenomic</a:t>
            </a:r>
            <a:r>
              <a:rPr lang="en-US" dirty="0"/>
              <a:t> viral mRNA in sputum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3C9EE-DEA7-4EF1-8145-1DF3D9BC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195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simple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47EC3A-FFB0-47A0-B0AF-511C9FC8EF0E}"/>
              </a:ext>
            </a:extLst>
          </p:cNvPr>
          <p:cNvGrpSpPr/>
          <p:nvPr/>
        </p:nvGrpSpPr>
        <p:grpSpPr>
          <a:xfrm>
            <a:off x="91624" y="933061"/>
            <a:ext cx="9001186" cy="5506229"/>
            <a:chOff x="91624" y="933061"/>
            <a:chExt cx="9001186" cy="55062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168289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59474" y="4953816"/>
              <a:ext cx="49999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879111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0395" y="5030782"/>
              <a:ext cx="368753" cy="255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61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 rot="5400000">
              <a:off x="8494052" y="4536918"/>
              <a:ext cx="269970" cy="250141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023203" y="4124187"/>
              <a:ext cx="46916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uncoating</a:t>
              </a:r>
              <a:endParaRPr lang="ru-RU" sz="7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579935" y="4732796"/>
              <a:ext cx="51565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assembling</a:t>
              </a:r>
              <a:endParaRPr lang="ru-RU" sz="7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8370350" y="4354170"/>
              <a:ext cx="49160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replication</a:t>
              </a:r>
              <a:endParaRPr lang="ru-RU" sz="7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6282175" y="4963361"/>
              <a:ext cx="33932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release</a:t>
              </a:r>
              <a:endParaRPr lang="ru-RU" sz="7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94430" y="5634457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818348" y="3511872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3848630" y="352229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6785708" y="3515135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537752" y="5321674"/>
              <a:ext cx="555058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79479" y="5111026"/>
              <a:ext cx="2574" cy="67826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035772" y="5769435"/>
              <a:ext cx="1032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COV_RNA</a:t>
              </a:r>
              <a:endParaRPr lang="ru-RU" sz="1400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2263D79-2A25-47F5-B213-522752D541FD}"/>
                </a:ext>
              </a:extLst>
            </p:cNvPr>
            <p:cNvCxnSpPr>
              <a:cxnSpLocks/>
            </p:cNvCxnSpPr>
            <p:nvPr/>
          </p:nvCxnSpPr>
          <p:spPr>
            <a:xfrm>
              <a:off x="8473341" y="6057042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03C938A-F9C6-4516-B915-7E3CAECF5717}"/>
                </a:ext>
              </a:extLst>
            </p:cNvPr>
            <p:cNvSpPr txBox="1"/>
            <p:nvPr/>
          </p:nvSpPr>
          <p:spPr>
            <a:xfrm>
              <a:off x="8502835" y="6125418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6E2FB54-C699-4D14-8DAC-B5F077CCAF52}"/>
                </a:ext>
              </a:extLst>
            </p:cNvPr>
            <p:cNvSpPr txBox="1"/>
            <p:nvPr/>
          </p:nvSpPr>
          <p:spPr>
            <a:xfrm>
              <a:off x="6771165" y="4804322"/>
              <a:ext cx="1004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COVass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8045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detailed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5B5665-F619-4115-956B-2B7B8C8EAE3B}"/>
              </a:ext>
            </a:extLst>
          </p:cNvPr>
          <p:cNvGrpSpPr/>
          <p:nvPr/>
        </p:nvGrpSpPr>
        <p:grpSpPr>
          <a:xfrm>
            <a:off x="54727" y="933061"/>
            <a:ext cx="9038083" cy="5506229"/>
            <a:chOff x="54727" y="933061"/>
            <a:chExt cx="9038083" cy="55062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168289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59474" y="4953816"/>
              <a:ext cx="49999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879111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0395" y="5030782"/>
              <a:ext cx="368753" cy="255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61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 rot="5400000">
              <a:off x="8494052" y="4536918"/>
              <a:ext cx="269970" cy="250141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023203" y="4124187"/>
              <a:ext cx="46916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uncoating</a:t>
              </a:r>
              <a:endParaRPr lang="ru-RU" sz="7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579935" y="4732796"/>
              <a:ext cx="51565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assembling</a:t>
              </a:r>
              <a:endParaRPr lang="ru-RU" sz="7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8370350" y="4354170"/>
              <a:ext cx="49160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replication</a:t>
              </a:r>
              <a:endParaRPr lang="ru-RU" sz="7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6282175" y="4963361"/>
              <a:ext cx="33932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release</a:t>
              </a:r>
              <a:endParaRPr lang="ru-RU" sz="7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94430" y="5634457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818348" y="3511872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3848630" y="352229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6785708" y="3515135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375580" y="2539898"/>
              <a:ext cx="415814" cy="47211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H="1" flipV="1">
              <a:off x="3391830" y="2539898"/>
              <a:ext cx="435476" cy="44036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 flipH="1" flipV="1">
              <a:off x="6344580" y="2539898"/>
              <a:ext cx="430170" cy="42961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4224" y="4105435"/>
              <a:ext cx="816838" cy="4186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120785" y="1266349"/>
              <a:ext cx="81640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046783" y="1260125"/>
              <a:ext cx="81640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537752" y="5321674"/>
              <a:ext cx="555058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79479" y="5111026"/>
              <a:ext cx="2574" cy="67826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02481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035772" y="5769435"/>
              <a:ext cx="1032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COV_RNA</a:t>
              </a:r>
              <a:endParaRPr lang="ru-RU" sz="14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66A7BE5-889C-4E87-BA5A-2B6BCD9CBB59}"/>
                </a:ext>
              </a:extLst>
            </p:cNvPr>
            <p:cNvSpPr txBox="1"/>
            <p:nvPr/>
          </p:nvSpPr>
          <p:spPr>
            <a:xfrm>
              <a:off x="54727" y="1323637"/>
              <a:ext cx="77615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2263D79-2A25-47F5-B213-522752D541FD}"/>
                </a:ext>
              </a:extLst>
            </p:cNvPr>
            <p:cNvCxnSpPr>
              <a:cxnSpLocks/>
            </p:cNvCxnSpPr>
            <p:nvPr/>
          </p:nvCxnSpPr>
          <p:spPr>
            <a:xfrm>
              <a:off x="8473341" y="6057042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03C938A-F9C6-4516-B915-7E3CAECF5717}"/>
                </a:ext>
              </a:extLst>
            </p:cNvPr>
            <p:cNvSpPr txBox="1"/>
            <p:nvPr/>
          </p:nvSpPr>
          <p:spPr>
            <a:xfrm>
              <a:off x="8502835" y="6125418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6E2FB54-C699-4D14-8DAC-B5F077CCAF52}"/>
                </a:ext>
              </a:extLst>
            </p:cNvPr>
            <p:cNvSpPr txBox="1"/>
            <p:nvPr/>
          </p:nvSpPr>
          <p:spPr>
            <a:xfrm>
              <a:off x="6771165" y="4804322"/>
              <a:ext cx="1004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COVass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F189132-F9F0-4C32-8704-96AD30427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1826" y="5086068"/>
              <a:ext cx="525894" cy="38727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681BF6A-8094-4851-AED2-CB9F69BC6C2A}"/>
                </a:ext>
              </a:extLst>
            </p:cNvPr>
            <p:cNvSpPr txBox="1"/>
            <p:nvPr/>
          </p:nvSpPr>
          <p:spPr>
            <a:xfrm>
              <a:off x="6807019" y="5335533"/>
              <a:ext cx="584593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0076603-66F1-49A5-B4D6-DC7FCBAD7ACA}"/>
                </a:ext>
              </a:extLst>
            </p:cNvPr>
            <p:cNvSpPr txBox="1"/>
            <p:nvPr/>
          </p:nvSpPr>
          <p:spPr>
            <a:xfrm>
              <a:off x="105802" y="2819588"/>
              <a:ext cx="457304" cy="3449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48FFA74-95E2-49D7-8891-5033420AD673}"/>
                </a:ext>
              </a:extLst>
            </p:cNvPr>
            <p:cNvSpPr txBox="1"/>
            <p:nvPr/>
          </p:nvSpPr>
          <p:spPr>
            <a:xfrm>
              <a:off x="6916368" y="4357475"/>
              <a:ext cx="802481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5456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regulations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F0F1A6E-842E-4C3E-AE5A-E815245F16D2}"/>
              </a:ext>
            </a:extLst>
          </p:cNvPr>
          <p:cNvGrpSpPr/>
          <p:nvPr/>
        </p:nvGrpSpPr>
        <p:grpSpPr>
          <a:xfrm>
            <a:off x="54727" y="933061"/>
            <a:ext cx="9038083" cy="5506229"/>
            <a:chOff x="54727" y="933061"/>
            <a:chExt cx="9038083" cy="55062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168289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59474" y="4953816"/>
              <a:ext cx="49999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879111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0395" y="5030782"/>
              <a:ext cx="368753" cy="255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61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 rot="5400000">
              <a:off x="8494052" y="4536918"/>
              <a:ext cx="269970" cy="250141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023203" y="4124187"/>
              <a:ext cx="46916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uncoating</a:t>
              </a:r>
              <a:endParaRPr lang="ru-RU" sz="7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579935" y="4732796"/>
              <a:ext cx="51565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assembling</a:t>
              </a:r>
              <a:endParaRPr lang="ru-RU" sz="7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8370350" y="4354170"/>
              <a:ext cx="49160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replication</a:t>
              </a:r>
              <a:endParaRPr lang="ru-RU" sz="7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6282175" y="4963361"/>
              <a:ext cx="33932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release</a:t>
              </a:r>
              <a:endParaRPr lang="ru-RU" sz="7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94430" y="5634457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818348" y="3511872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3848630" y="352229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6785708" y="3515135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375580" y="2539898"/>
              <a:ext cx="415814" cy="47211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H="1" flipV="1">
              <a:off x="3391830" y="2539898"/>
              <a:ext cx="435476" cy="44036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 flipH="1" flipV="1">
              <a:off x="6344580" y="2539898"/>
              <a:ext cx="430170" cy="42961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4224" y="4105435"/>
              <a:ext cx="816838" cy="4186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120785" y="1266349"/>
              <a:ext cx="81640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046783" y="1260125"/>
              <a:ext cx="81640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537752" y="5321674"/>
              <a:ext cx="555058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79479" y="5111026"/>
              <a:ext cx="2574" cy="67826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02481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035772" y="5769435"/>
              <a:ext cx="1032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COV_RNA</a:t>
              </a:r>
              <a:endParaRPr lang="ru-RU" sz="1400" dirty="0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9E6714-A001-4911-8DF3-FC74BA5F5D80}"/>
                </a:ext>
              </a:extLst>
            </p:cNvPr>
            <p:cNvCxnSpPr>
              <a:cxnSpLocks/>
            </p:cNvCxnSpPr>
            <p:nvPr/>
          </p:nvCxnSpPr>
          <p:spPr>
            <a:xfrm>
              <a:off x="1211090" y="3220201"/>
              <a:ext cx="1746717" cy="395415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DC97B518-F2D2-4529-B416-BA651FA0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4948" y="3462283"/>
              <a:ext cx="300328" cy="352559"/>
            </a:xfrm>
            <a:prstGeom prst="rect">
              <a:avLst/>
            </a:prstGeom>
          </p:spPr>
        </p:pic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76F3DCF-3F68-4BC9-845F-63BA85E5C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9086" y="3615616"/>
              <a:ext cx="1164949" cy="248284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D86CBF2-F0F1-4037-94DE-8FDFF5A1B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4624" y="3446735"/>
              <a:ext cx="300328" cy="352559"/>
            </a:xfrm>
            <a:prstGeom prst="rect">
              <a:avLst/>
            </a:prstGeom>
          </p:spPr>
        </p:pic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1B5D6DC-B438-493E-B31D-92E9C4E1F3D2}"/>
                </a:ext>
              </a:extLst>
            </p:cNvPr>
            <p:cNvCxnSpPr>
              <a:cxnSpLocks/>
            </p:cNvCxnSpPr>
            <p:nvPr/>
          </p:nvCxnSpPr>
          <p:spPr>
            <a:xfrm>
              <a:off x="1210851" y="2598612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BF58FA0-DC1D-48A4-B3E9-F5C943D23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756" y="2310340"/>
              <a:ext cx="483331" cy="624794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27BAA91-4BB7-4C12-8AA9-3080B365BE93}"/>
                </a:ext>
              </a:extLst>
            </p:cNvPr>
            <p:cNvSpPr txBox="1"/>
            <p:nvPr/>
          </p:nvSpPr>
          <p:spPr>
            <a:xfrm>
              <a:off x="2221863" y="2478502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66A7BE5-889C-4E87-BA5A-2B6BCD9CBB59}"/>
                </a:ext>
              </a:extLst>
            </p:cNvPr>
            <p:cNvSpPr txBox="1"/>
            <p:nvPr/>
          </p:nvSpPr>
          <p:spPr>
            <a:xfrm>
              <a:off x="54727" y="1323637"/>
              <a:ext cx="77615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BD1D89C-0156-48DE-975F-34465495D6FB}"/>
                </a:ext>
              </a:extLst>
            </p:cNvPr>
            <p:cNvCxnSpPr>
              <a:cxnSpLocks/>
            </p:cNvCxnSpPr>
            <p:nvPr/>
          </p:nvCxnSpPr>
          <p:spPr>
            <a:xfrm>
              <a:off x="4227755" y="2601727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52E780FC-1A57-4281-B9A1-3E77F2FD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2660" y="2313455"/>
              <a:ext cx="483331" cy="624794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993C223-8BC5-45F3-BCBE-80D22F656EFC}"/>
                </a:ext>
              </a:extLst>
            </p:cNvPr>
            <p:cNvSpPr txBox="1"/>
            <p:nvPr/>
          </p:nvSpPr>
          <p:spPr>
            <a:xfrm>
              <a:off x="5238767" y="2481617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17A3F7E-5CF8-451F-9E52-2F3DE1960527}"/>
                </a:ext>
              </a:extLst>
            </p:cNvPr>
            <p:cNvCxnSpPr>
              <a:cxnSpLocks/>
            </p:cNvCxnSpPr>
            <p:nvPr/>
          </p:nvCxnSpPr>
          <p:spPr>
            <a:xfrm>
              <a:off x="7185556" y="2601720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DA8C8EA1-554B-4756-9404-13688BFA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0461" y="2313448"/>
              <a:ext cx="483331" cy="624794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2386638-4216-4377-A090-EC18FB947F2F}"/>
                </a:ext>
              </a:extLst>
            </p:cNvPr>
            <p:cNvSpPr txBox="1"/>
            <p:nvPr/>
          </p:nvSpPr>
          <p:spPr>
            <a:xfrm>
              <a:off x="8196568" y="2481610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2263D79-2A25-47F5-B213-522752D541FD}"/>
                </a:ext>
              </a:extLst>
            </p:cNvPr>
            <p:cNvCxnSpPr>
              <a:cxnSpLocks/>
            </p:cNvCxnSpPr>
            <p:nvPr/>
          </p:nvCxnSpPr>
          <p:spPr>
            <a:xfrm>
              <a:off x="8473341" y="6057042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03C938A-F9C6-4516-B915-7E3CAECF5717}"/>
                </a:ext>
              </a:extLst>
            </p:cNvPr>
            <p:cNvSpPr txBox="1"/>
            <p:nvPr/>
          </p:nvSpPr>
          <p:spPr>
            <a:xfrm>
              <a:off x="8502835" y="6125418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6E2FB54-C699-4D14-8DAC-B5F077CCAF52}"/>
                </a:ext>
              </a:extLst>
            </p:cNvPr>
            <p:cNvSpPr txBox="1"/>
            <p:nvPr/>
          </p:nvSpPr>
          <p:spPr>
            <a:xfrm>
              <a:off x="6771165" y="4804322"/>
              <a:ext cx="1004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COVass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F189132-F9F0-4C32-8704-96AD30427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1826" y="5086068"/>
              <a:ext cx="525894" cy="38727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681BF6A-8094-4851-AED2-CB9F69BC6C2A}"/>
                </a:ext>
              </a:extLst>
            </p:cNvPr>
            <p:cNvSpPr txBox="1"/>
            <p:nvPr/>
          </p:nvSpPr>
          <p:spPr>
            <a:xfrm>
              <a:off x="6807019" y="5335533"/>
              <a:ext cx="584593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0076603-66F1-49A5-B4D6-DC7FCBAD7ACA}"/>
                </a:ext>
              </a:extLst>
            </p:cNvPr>
            <p:cNvSpPr txBox="1"/>
            <p:nvPr/>
          </p:nvSpPr>
          <p:spPr>
            <a:xfrm>
              <a:off x="105802" y="2819588"/>
              <a:ext cx="457304" cy="3449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48FFA74-95E2-49D7-8891-5033420AD673}"/>
                </a:ext>
              </a:extLst>
            </p:cNvPr>
            <p:cNvSpPr txBox="1"/>
            <p:nvPr/>
          </p:nvSpPr>
          <p:spPr>
            <a:xfrm>
              <a:off x="6916368" y="4357475"/>
              <a:ext cx="802481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694601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7D6D-4D90-4428-B3F3-AFBA2F91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Immune Response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63247E-63C7-4537-BEAE-E4D275DE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3F62438-B7A0-487B-915A-11BBDD72FA0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12750" y="964734"/>
                <a:ext cx="8323263" cy="5598760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To describe effect of Immune Response (IR) on viral load dynamics we take into account: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Increase in </a:t>
                </a:r>
                <a:r>
                  <a:rPr lang="en-US" sz="1400" dirty="0" err="1"/>
                  <a:t>vPC</a:t>
                </a:r>
                <a:r>
                  <a:rPr lang="en-US" sz="1400" dirty="0"/>
                  <a:t> death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Decrease in virus binding to the host cell due to increase in anti-Spike antibodies concentration</a:t>
                </a:r>
              </a:p>
              <a:p>
                <a:r>
                  <a:rPr lang="en-US" sz="1400" dirty="0"/>
                  <a:t>These 2 modes of IR were implemented empirically in following manner: </a:t>
                </a:r>
              </a:p>
              <a:p>
                <a:r>
                  <a:rPr lang="en-US" sz="1400" i="1" dirty="0"/>
                  <a:t>- IR mediated </a:t>
                </a:r>
                <a:r>
                  <a:rPr lang="en-US" sz="1400" i="1" dirty="0" err="1"/>
                  <a:t>vPC</a:t>
                </a:r>
                <a:r>
                  <a:rPr lang="en-US" sz="1400" i="1" dirty="0"/>
                  <a:t> death</a:t>
                </a:r>
              </a:p>
              <a:p>
                <a:r>
                  <a:rPr lang="en-US" sz="1000" dirty="0" err="1"/>
                  <a:t>V_apo_vpc</a:t>
                </a:r>
                <a:r>
                  <a:rPr lang="en-US" sz="1000" dirty="0"/>
                  <a:t> = </a:t>
                </a:r>
                <a:r>
                  <a:rPr lang="en-US" sz="1000" dirty="0" err="1"/>
                  <a:t>Vol_alv</a:t>
                </a:r>
                <a:r>
                  <a:rPr lang="en-US" sz="1000" dirty="0"/>
                  <a:t>*</a:t>
                </a:r>
                <a:r>
                  <a:rPr lang="en-US" sz="1000" dirty="0" err="1"/>
                  <a:t>k_apo_vpc</a:t>
                </a:r>
                <a:r>
                  <a:rPr lang="en-US" sz="1000" dirty="0"/>
                  <a:t>*</a:t>
                </a:r>
                <a:r>
                  <a:rPr lang="en-US" sz="1000" dirty="0" err="1"/>
                  <a:t>vPC</a:t>
                </a:r>
                <a:r>
                  <a:rPr lang="en-US" sz="1000" dirty="0"/>
                  <a:t> </a:t>
                </a:r>
              </a:p>
              <a:p>
                <a:r>
                  <a:rPr lang="en-US" sz="1000" dirty="0" err="1"/>
                  <a:t>k_apo_vpc</a:t>
                </a:r>
                <a:r>
                  <a:rPr lang="en-US" sz="1000" dirty="0"/>
                  <a:t> = </a:t>
                </a:r>
                <a:r>
                  <a:rPr lang="en-US" sz="1000" dirty="0" err="1"/>
                  <a:t>kbase_apo_vpc</a:t>
                </a:r>
                <a:r>
                  <a:rPr lang="en-US" sz="1000" dirty="0"/>
                  <a:t>*</a:t>
                </a:r>
                <a:r>
                  <a:rPr lang="en-US" sz="1000" dirty="0" err="1"/>
                  <a:t>IR_apo</a:t>
                </a:r>
                <a:endParaRPr lang="en-US" sz="1000" dirty="0"/>
              </a:p>
              <a:p>
                <a:r>
                  <a:rPr lang="en-US" sz="1000" dirty="0" err="1"/>
                  <a:t>IR_apo</a:t>
                </a:r>
                <a:r>
                  <a:rPr lang="en-US" sz="1000" dirty="0"/>
                  <a:t> =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000" dirty="0"/>
                          <m:t>switch</m:t>
                        </m:r>
                        <m:r>
                          <m:rPr>
                            <m:nor/>
                          </m:rPr>
                          <a:rPr lang="pt-BR" sz="1000" dirty="0"/>
                          <m:t>_</m:t>
                        </m:r>
                        <m:r>
                          <m:rPr>
                            <m:nor/>
                          </m:rPr>
                          <a:rPr lang="pt-BR" sz="1000" dirty="0"/>
                          <m:t>ir</m:t>
                        </m:r>
                        <m:r>
                          <m:rPr>
                            <m:nor/>
                          </m:rPr>
                          <a:rPr lang="pt-BR" sz="1000" dirty="0"/>
                          <m:t>∗</m:t>
                        </m:r>
                        <m:r>
                          <m:rPr>
                            <m:nor/>
                          </m:rPr>
                          <a:rPr lang="pt-BR" sz="1000" dirty="0"/>
                          <m:t>Emax</m:t>
                        </m:r>
                        <m:r>
                          <m:rPr>
                            <m:nor/>
                          </m:rPr>
                          <a:rPr lang="pt-BR" sz="1000" dirty="0"/>
                          <m:t>_</m:t>
                        </m:r>
                        <m:r>
                          <m:rPr>
                            <m:nor/>
                          </m:rPr>
                          <a:rPr lang="pt-BR" sz="1000" dirty="0"/>
                          <m:t>ir</m:t>
                        </m:r>
                        <m:r>
                          <m:rPr>
                            <m:nor/>
                          </m:rPr>
                          <a:rPr lang="pt-BR" sz="1000" dirty="0"/>
                          <m:t>_</m:t>
                        </m:r>
                        <m:r>
                          <m:rPr>
                            <m:nor/>
                          </m:rPr>
                          <a:rPr lang="pt-BR" sz="1000" dirty="0"/>
                          <m:t>apo</m:t>
                        </m:r>
                        <m:r>
                          <m:rPr>
                            <m:nor/>
                          </m:rPr>
                          <a:rPr lang="pt-BR" sz="1000" dirty="0"/>
                          <m:t>∗</m:t>
                        </m:r>
                        <m:sSup>
                          <m:sSupPr>
                            <m:ctrlPr>
                              <a:rPr lang="pt-BR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pt-BR" sz="1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sw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)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pt-BR" sz="1000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1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pt-BR" sz="1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sw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 + 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ET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50_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)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pt-BR" sz="1000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sz="1000" dirty="0"/>
                          <m:t> +</m:t>
                        </m:r>
                        <m:sSup>
                          <m:sSupPr>
                            <m:ctrlPr>
                              <a:rPr lang="pt-BR" sz="1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pt-BR" sz="1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sw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)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pt-BR" sz="1000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</m:sup>
                        </m:sSup>
                      </m:den>
                    </m:f>
                  </m:oMath>
                </a14:m>
                <a:endParaRPr lang="en-US" sz="1000" dirty="0"/>
              </a:p>
              <a:p>
                <a:r>
                  <a:rPr lang="en-US" sz="1000" dirty="0"/>
                  <a:t>where </a:t>
                </a:r>
                <a:r>
                  <a:rPr lang="en-US" sz="1000" dirty="0" err="1"/>
                  <a:t>IR_apo</a:t>
                </a:r>
                <a:r>
                  <a:rPr lang="en-US" sz="1000" dirty="0"/>
                  <a:t> is explicit function of time after infection</a:t>
                </a:r>
              </a:p>
              <a:p>
                <a:r>
                  <a:rPr lang="en-US" sz="1400" i="1" dirty="0"/>
                  <a:t>- Effect of anti-S Ab on COV to ACE2 binding</a:t>
                </a:r>
              </a:p>
              <a:p>
                <a:r>
                  <a:rPr lang="en-US" sz="1000" dirty="0"/>
                  <a:t>V_bind_cov_ace2_pc = k_off_cov_ace2*(</a:t>
                </a:r>
                <a:r>
                  <a:rPr lang="en-US" sz="1000" dirty="0" err="1"/>
                  <a:t>steric_factor_pc</a:t>
                </a:r>
                <a:r>
                  <a:rPr lang="en-US" sz="1000" dirty="0"/>
                  <a:t>*COV*ACE2_pc/Kd_cov_ace2 - COV_ACE2_pc) </a:t>
                </a:r>
              </a:p>
              <a:p>
                <a:r>
                  <a:rPr lang="en-US" sz="1000" dirty="0" err="1"/>
                  <a:t>steric_factor_pc</a:t>
                </a:r>
                <a:r>
                  <a:rPr lang="en-US" sz="1000" dirty="0"/>
                  <a:t>  = 1 - COV_ACE2_pc_per_cell/</a:t>
                </a:r>
                <a:r>
                  <a:rPr lang="en-US" sz="1000" dirty="0" err="1"/>
                  <a:t>Nmax_cov_per_cell</a:t>
                </a:r>
                <a:r>
                  <a:rPr lang="en-US" sz="1000" dirty="0"/>
                  <a:t> </a:t>
                </a:r>
              </a:p>
              <a:p>
                <a:r>
                  <a:rPr lang="it-IT" sz="1000" dirty="0"/>
                  <a:t>COV_ACE2_pc_per_cell  = </a:t>
                </a:r>
                <a:r>
                  <a:rPr lang="en-US" sz="1000" dirty="0" err="1"/>
                  <a:t>NA_pmole</a:t>
                </a:r>
                <a:r>
                  <a:rPr lang="en-US" sz="1000" dirty="0"/>
                  <a:t>*COV_ACE2_pc/PC/</a:t>
                </a:r>
                <a:r>
                  <a:rPr lang="en-US" sz="1000" dirty="0" err="1"/>
                  <a:t>Vol_alv</a:t>
                </a:r>
                <a:r>
                  <a:rPr lang="en-US" sz="1000" dirty="0"/>
                  <a:t>/</a:t>
                </a:r>
                <a:r>
                  <a:rPr lang="en-US" sz="1000" dirty="0" err="1"/>
                  <a:t>kcell_to_cell</a:t>
                </a:r>
                <a:r>
                  <a:rPr lang="en-US" sz="1000" dirty="0"/>
                  <a:t> </a:t>
                </a:r>
              </a:p>
              <a:p>
                <a:r>
                  <a:rPr lang="en-US" sz="1000" dirty="0"/>
                  <a:t>Kd_cov_ace2 = Kd_spike_ace2/</a:t>
                </a:r>
                <a:r>
                  <a:rPr lang="en-US" sz="1000" dirty="0" err="1"/>
                  <a:t>Num_sp_per_cov</a:t>
                </a:r>
                <a:r>
                  <a:rPr lang="en-US" sz="1000" dirty="0"/>
                  <a:t>/(1 - VO) </a:t>
                </a:r>
              </a:p>
              <a:p>
                <a:r>
                  <a:rPr lang="en-US" sz="1000" dirty="0"/>
                  <a:t>VO = </a:t>
                </a:r>
                <a:r>
                  <a:rPr lang="it-IT" sz="1000" dirty="0"/>
                  <a:t>anti_Ab/(Kd_anti_Ab + anti_Ab) </a:t>
                </a:r>
                <a:endParaRPr lang="en-US" sz="1000" dirty="0"/>
              </a:p>
              <a:p>
                <a:r>
                  <a:rPr lang="en-US" sz="1000" dirty="0" err="1"/>
                  <a:t>anti_Ab</a:t>
                </a:r>
                <a:r>
                  <a:rPr lang="en-US" sz="1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000" dirty="0"/>
                          <m:t>switch</m:t>
                        </m:r>
                        <m:r>
                          <m:rPr>
                            <m:nor/>
                          </m:rPr>
                          <a:rPr lang="pt-BR" sz="1000" dirty="0"/>
                          <m:t>_</m:t>
                        </m:r>
                        <m:r>
                          <m:rPr>
                            <m:nor/>
                          </m:rPr>
                          <a:rPr lang="pt-BR" sz="1000" dirty="0"/>
                          <m:t>ir</m:t>
                        </m:r>
                        <m:r>
                          <m:rPr>
                            <m:nor/>
                          </m:rPr>
                          <a:rPr lang="pt-BR" sz="1000" dirty="0"/>
                          <m:t>∗</m:t>
                        </m:r>
                        <m:r>
                          <m:rPr>
                            <m:nor/>
                          </m:rPr>
                          <a:rPr lang="pt-BR" sz="1000" dirty="0"/>
                          <m:t>anti</m:t>
                        </m:r>
                        <m:r>
                          <m:rPr>
                            <m:nor/>
                          </m:rPr>
                          <a:rPr lang="pt-BR" sz="1000" dirty="0"/>
                          <m:t>_</m:t>
                        </m:r>
                        <m:r>
                          <m:rPr>
                            <m:nor/>
                          </m:rPr>
                          <a:rPr lang="pt-BR" sz="1000" dirty="0"/>
                          <m:t>Ab</m:t>
                        </m:r>
                        <m:r>
                          <m:rPr>
                            <m:nor/>
                          </m:rPr>
                          <a:rPr lang="pt-BR" sz="1000" dirty="0"/>
                          <m:t>_</m:t>
                        </m:r>
                        <m:r>
                          <m:rPr>
                            <m:nor/>
                          </m:rPr>
                          <a:rPr lang="pt-BR" sz="1000" dirty="0"/>
                          <m:t>max</m:t>
                        </m:r>
                        <m:r>
                          <m:rPr>
                            <m:nor/>
                          </m:rPr>
                          <a:rPr lang="pt-BR" sz="1000" dirty="0"/>
                          <m:t>∗</m:t>
                        </m:r>
                        <m:sSup>
                          <m:sSupPr>
                            <m:ctrlPr>
                              <a:rPr lang="pt-BR" sz="1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pt-BR" sz="1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sw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)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pt-BR" sz="1000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1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pt-BR" sz="1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sw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 + 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ET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50_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)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pt-BR" sz="1000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sz="1000" dirty="0"/>
                          <m:t> +</m:t>
                        </m:r>
                        <m:sSup>
                          <m:sSupPr>
                            <m:ctrlPr>
                              <a:rPr lang="pt-BR" sz="1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pt-BR" sz="1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sw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)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pt-BR" sz="1000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000" dirty="0"/>
                  <a:t> </a:t>
                </a:r>
              </a:p>
              <a:p>
                <a:r>
                  <a:rPr lang="en-US" sz="1000" dirty="0"/>
                  <a:t>We have introduced virus occupancy level with anti-S Ab and taken into account </a:t>
                </a:r>
              </a:p>
              <a:p>
                <a:r>
                  <a:rPr lang="en-US" sz="1000" dirty="0"/>
                  <a:t>elevation of apparent </a:t>
                </a:r>
                <a:r>
                  <a:rPr lang="en-US" sz="1000" dirty="0" err="1"/>
                  <a:t>Kd</a:t>
                </a:r>
                <a:r>
                  <a:rPr lang="en-US" sz="1000" dirty="0"/>
                  <a:t> responsible for COV ACE2 binding with increase in VO 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3F62438-B7A0-487B-915A-11BBDD72F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12750" y="964734"/>
                <a:ext cx="8323263" cy="5598760"/>
              </a:xfrm>
              <a:blipFill>
                <a:blip r:embed="rId2"/>
                <a:stretch>
                  <a:fillRect l="-220" t="-4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7267128-9149-4EDD-A7F7-36045629C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97" y="2353464"/>
            <a:ext cx="3687820" cy="1839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02053F-3A9E-4352-8D45-B2314653B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97" y="4509899"/>
            <a:ext cx="3687820" cy="183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18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0EDD-A17D-4CBE-9ABF-547DC9B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Reproduction of clinical data on viral load dynamics</a:t>
            </a:r>
            <a:endParaRPr lang="ru-RU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4B872-507A-4C79-B75E-90137F53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46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48CF8-4D87-41DD-B4F9-66C9316D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4" y="813612"/>
            <a:ext cx="4546675" cy="2736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4CD25-4F34-47F0-AC12-B10E9B970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2" y="3540256"/>
            <a:ext cx="4558640" cy="27539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BC0829-5B49-45FD-A7E9-9360828F14D0}"/>
              </a:ext>
            </a:extLst>
          </p:cNvPr>
          <p:cNvSpPr txBox="1"/>
          <p:nvPr/>
        </p:nvSpPr>
        <p:spPr>
          <a:xfrm>
            <a:off x="2726268" y="3807152"/>
            <a:ext cx="18457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Wolfer et al, doi.org/10.1101/</a:t>
            </a:r>
          </a:p>
          <a:p>
            <a:r>
              <a:rPr lang="en-US" sz="1000" dirty="0"/>
              <a:t>2020.03.05.20030502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Time/value of peak viral load and range of viral shedding [PMID 32315724]</a:t>
            </a:r>
            <a:endParaRPr lang="ru-RU" sz="1000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C1954-3190-4981-BB04-A8E5B30DC4AB}"/>
              </a:ext>
            </a:extLst>
          </p:cNvPr>
          <p:cNvSpPr txBox="1"/>
          <p:nvPr/>
        </p:nvSpPr>
        <p:spPr>
          <a:xfrm>
            <a:off x="2633134" y="1290708"/>
            <a:ext cx="1845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Wolfer et al, doi.org/10.1101/</a:t>
            </a:r>
          </a:p>
          <a:p>
            <a:r>
              <a:rPr lang="en-US" sz="1000" dirty="0"/>
              <a:t>2020.03.05.20030502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F3C3B8-78D8-4368-97EF-2135EB9DE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85" y="3538697"/>
            <a:ext cx="4465515" cy="27539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7F88A8-60C5-4FEA-B8F2-94F337325FC0}"/>
              </a:ext>
            </a:extLst>
          </p:cNvPr>
          <p:cNvSpPr txBox="1"/>
          <p:nvPr/>
        </p:nvSpPr>
        <p:spPr>
          <a:xfrm>
            <a:off x="5247077" y="3807152"/>
            <a:ext cx="1845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Wolfer et al, doi.org/10.1101/</a:t>
            </a:r>
          </a:p>
          <a:p>
            <a:r>
              <a:rPr lang="en-US" sz="1000" dirty="0"/>
              <a:t>2020.03.05.20030502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75FB8D-B80A-4D7F-8A53-C2DCB2525375}"/>
              </a:ext>
            </a:extLst>
          </p:cNvPr>
          <p:cNvSpPr txBox="1"/>
          <p:nvPr/>
        </p:nvSpPr>
        <p:spPr>
          <a:xfrm>
            <a:off x="5003801" y="1032933"/>
            <a:ext cx="402633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Viral load and % of viral </a:t>
            </a:r>
            <a:r>
              <a:rPr lang="en-US" sz="1600" dirty="0" err="1"/>
              <a:t>subgenomic</a:t>
            </a:r>
            <a:r>
              <a:rPr lang="en-US" sz="1600" dirty="0"/>
              <a:t> mRNA in sputum were simulated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IR was implemented in empiric way as described earlier with following parameters: </a:t>
            </a:r>
          </a:p>
          <a:p>
            <a:r>
              <a:rPr lang="en-US" sz="1100" dirty="0" err="1"/>
              <a:t>T_sw_ir</a:t>
            </a:r>
            <a:r>
              <a:rPr lang="en-US" sz="1100" dirty="0"/>
              <a:t> = 50 {units: h};</a:t>
            </a:r>
          </a:p>
          <a:p>
            <a:r>
              <a:rPr lang="en-US" sz="1100" dirty="0"/>
              <a:t>ET50_ir = 190 {units: h};</a:t>
            </a:r>
          </a:p>
          <a:p>
            <a:r>
              <a:rPr lang="en-US" sz="1100" dirty="0" err="1"/>
              <a:t>Emax_ir_apo</a:t>
            </a:r>
            <a:r>
              <a:rPr lang="en-US" sz="1100" dirty="0"/>
              <a:t> = 800 {units: UL};</a:t>
            </a:r>
          </a:p>
          <a:p>
            <a:r>
              <a:rPr lang="en-US" sz="1100" dirty="0" err="1"/>
              <a:t>n_ir</a:t>
            </a:r>
            <a:r>
              <a:rPr lang="en-US" sz="1100" dirty="0"/>
              <a:t> = 5 {units: UL};</a:t>
            </a:r>
          </a:p>
          <a:p>
            <a:r>
              <a:rPr lang="en-US" sz="1100" dirty="0" err="1"/>
              <a:t>Kd_anti_Ab</a:t>
            </a:r>
            <a:r>
              <a:rPr lang="en-US" sz="1100" dirty="0"/>
              <a:t> = 14300 {units: </a:t>
            </a:r>
            <a:r>
              <a:rPr lang="en-US" sz="1100" dirty="0" err="1"/>
              <a:t>pM</a:t>
            </a:r>
            <a:r>
              <a:rPr lang="en-US" sz="1100" dirty="0"/>
              <a:t>};</a:t>
            </a:r>
          </a:p>
          <a:p>
            <a:r>
              <a:rPr lang="en-US" sz="1100" dirty="0" err="1"/>
              <a:t>anti_Ab_max</a:t>
            </a:r>
            <a:r>
              <a:rPr lang="en-US" sz="1100" dirty="0"/>
              <a:t> = 941000 {units: </a:t>
            </a:r>
            <a:r>
              <a:rPr lang="en-US" sz="1100" dirty="0" err="1"/>
              <a:t>pM</a:t>
            </a:r>
            <a:r>
              <a:rPr lang="en-US" sz="1100" dirty="0"/>
              <a:t>};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1180F-2648-40DC-A508-D49C10E01891}"/>
              </a:ext>
            </a:extLst>
          </p:cNvPr>
          <p:cNvSpPr txBox="1"/>
          <p:nvPr/>
        </p:nvSpPr>
        <p:spPr>
          <a:xfrm>
            <a:off x="593873" y="5025181"/>
            <a:ext cx="1217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Virus initial concentration: 3370 copies/mL</a:t>
            </a:r>
            <a:endParaRPr lang="ru-RU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9A6C7E-1ABD-493C-8E68-1B605426DC5A}"/>
              </a:ext>
            </a:extLst>
          </p:cNvPr>
          <p:cNvSpPr txBox="1"/>
          <p:nvPr/>
        </p:nvSpPr>
        <p:spPr>
          <a:xfrm>
            <a:off x="5247077" y="4250953"/>
            <a:ext cx="121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Virus initial concentration: 3370 copies/mL</a:t>
            </a:r>
          </a:p>
          <a:p>
            <a:r>
              <a:rPr lang="en-US" sz="1000" b="1" dirty="0">
                <a:solidFill>
                  <a:srgbClr val="0000FF"/>
                </a:solidFill>
              </a:rPr>
              <a:t>6740 copies/mL</a:t>
            </a:r>
            <a:endParaRPr lang="ru-RU" sz="1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870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Viral load dynamics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47</a:t>
            </a:fld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CE5FE0-8A91-4104-A355-692FE9B17DB5}"/>
              </a:ext>
            </a:extLst>
          </p:cNvPr>
          <p:cNvGrpSpPr/>
          <p:nvPr/>
        </p:nvGrpSpPr>
        <p:grpSpPr>
          <a:xfrm>
            <a:off x="488950" y="869946"/>
            <a:ext cx="7810500" cy="4457700"/>
            <a:chOff x="488950" y="861483"/>
            <a:chExt cx="7810500" cy="4457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D66161-233A-446D-B2A5-6E8FE91FD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50" y="861483"/>
              <a:ext cx="7810500" cy="44577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1B3741-1597-474C-A2C6-D9D3C10FC778}"/>
                </a:ext>
              </a:extLst>
            </p:cNvPr>
            <p:cNvSpPr txBox="1"/>
            <p:nvPr/>
          </p:nvSpPr>
          <p:spPr>
            <a:xfrm>
              <a:off x="1581010" y="1304553"/>
              <a:ext cx="253379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Virus initial concentration: </a:t>
              </a:r>
            </a:p>
            <a:p>
              <a:r>
                <a:rPr lang="en-US" sz="1400" b="1" dirty="0"/>
                <a:t>843 copies/mL</a:t>
              </a:r>
            </a:p>
            <a:p>
              <a:r>
                <a:rPr lang="en-US" sz="1400" b="1" dirty="0">
                  <a:solidFill>
                    <a:srgbClr val="0000FF"/>
                  </a:solidFill>
                </a:rPr>
                <a:t>1685 copies/mL</a:t>
              </a:r>
            </a:p>
            <a:p>
              <a:r>
                <a:rPr lang="en-US" sz="1400" b="1" dirty="0">
                  <a:solidFill>
                    <a:srgbClr val="FF0000"/>
                  </a:solidFill>
                </a:rPr>
                <a:t>3370 copies/mL</a:t>
              </a:r>
            </a:p>
            <a:p>
              <a:r>
                <a:rPr lang="en-US" sz="1400" b="1" dirty="0">
                  <a:solidFill>
                    <a:srgbClr val="00B050"/>
                  </a:solidFill>
                </a:rPr>
                <a:t>6740 copies/mL</a:t>
              </a:r>
              <a:endParaRPr lang="ru-RU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39E1EFA-6782-4856-82F4-F417163B2DC0}"/>
                </a:ext>
              </a:extLst>
            </p:cNvPr>
            <p:cNvCxnSpPr/>
            <p:nvPr/>
          </p:nvCxnSpPr>
          <p:spPr>
            <a:xfrm>
              <a:off x="1422400" y="3208870"/>
              <a:ext cx="6654800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3EB322-E1F6-420F-A1CE-13123C7A42A1}"/>
                </a:ext>
              </a:extLst>
            </p:cNvPr>
            <p:cNvSpPr txBox="1"/>
            <p:nvPr/>
          </p:nvSpPr>
          <p:spPr>
            <a:xfrm>
              <a:off x="1581010" y="3191935"/>
              <a:ext cx="1660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Limit of detection </a:t>
              </a:r>
              <a:endParaRPr lang="ru-RU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9E8A2DA-6FD8-40B5-98C9-574AB8F19F2E}"/>
              </a:ext>
            </a:extLst>
          </p:cNvPr>
          <p:cNvSpPr txBox="1"/>
          <p:nvPr/>
        </p:nvSpPr>
        <p:spPr>
          <a:xfrm>
            <a:off x="304800" y="5359398"/>
            <a:ext cx="871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There is a threshold in virus initial concentration.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values above the threshold lead to substantial and transient virus load in sputum.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values below the threshold do not allow detect virus in sputum at any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Increase in virus initial concentration results in higher peak of viral load which is faster achieved.  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450002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CEFC3-35E4-46AB-8178-6CE9EA81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42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FCD-A934-497E-8A5A-D566EBF1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Commit date: 21.05.12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Commit name: initial version (VL_v0.1.0) of SARS-CoV-2 viral dynamics model</a:t>
            </a:r>
            <a:endParaRPr lang="ru-R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C260-48D1-4607-9B82-D2CD2E577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Aim: To develop a structure and to perform initial calibration of viral dynamics model for SARS-CoV-2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3C9EE-DEA7-4EF1-8145-1DF3D9BC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4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scheme: simple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6</a:t>
            </a:fld>
            <a:endParaRPr lang="ru-R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C26A4E-21F8-4D44-8A1D-66AED7C3FBC5}"/>
              </a:ext>
            </a:extLst>
          </p:cNvPr>
          <p:cNvGrpSpPr/>
          <p:nvPr/>
        </p:nvGrpSpPr>
        <p:grpSpPr>
          <a:xfrm>
            <a:off x="91624" y="1633679"/>
            <a:ext cx="8850327" cy="4286775"/>
            <a:chOff x="91624" y="1633679"/>
            <a:chExt cx="8850327" cy="42867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E2F1A71-955B-47B6-B0FB-D7812F79E3A5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25B8158-08F9-4779-8603-A2C9C2449937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3382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detailed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E3B6FCA-1BAA-4329-A47B-345E0207AA22}"/>
              </a:ext>
            </a:extLst>
          </p:cNvPr>
          <p:cNvGrpSpPr/>
          <p:nvPr/>
        </p:nvGrpSpPr>
        <p:grpSpPr>
          <a:xfrm>
            <a:off x="91624" y="933061"/>
            <a:ext cx="9002805" cy="5487410"/>
            <a:chOff x="91624" y="933061"/>
            <a:chExt cx="9002805" cy="54874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276" y="2547644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0188" y="2515888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7634" y="2505144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B73CC5B-CACC-4F19-992B-4A17635B5492}"/>
                </a:ext>
              </a:extLst>
            </p:cNvPr>
            <p:cNvSpPr txBox="1"/>
            <p:nvPr/>
          </p:nvSpPr>
          <p:spPr>
            <a:xfrm>
              <a:off x="6086750" y="445797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482" y="4105435"/>
              <a:ext cx="726580" cy="377126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B0FAF-AA7A-4D89-B99D-ED8935A2656F}"/>
                </a:ext>
              </a:extLst>
            </p:cNvPr>
            <p:cNvSpPr txBox="1"/>
            <p:nvPr/>
          </p:nvSpPr>
          <p:spPr>
            <a:xfrm>
              <a:off x="3234689" y="4461083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5437F0E-6401-41C6-8851-39FBBC3CD488}"/>
                </a:ext>
              </a:extLst>
            </p:cNvPr>
            <p:cNvSpPr txBox="1"/>
            <p:nvPr/>
          </p:nvSpPr>
          <p:spPr>
            <a:xfrm>
              <a:off x="128346" y="126352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238548" y="123864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171471" y="1232417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205553" y="612166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release with cell death</a:t>
              </a:r>
              <a:endParaRPr lang="ru-RU" sz="9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37915" y="5131807"/>
              <a:ext cx="2574" cy="67826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release with cell death</a:t>
              </a:r>
              <a:endParaRPr lang="ru-RU" sz="900" b="1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3AB43F9-A248-4B53-B6B4-A320F72B6E56}"/>
                </a:ext>
              </a:extLst>
            </p:cNvPr>
            <p:cNvSpPr txBox="1"/>
            <p:nvPr/>
          </p:nvSpPr>
          <p:spPr>
            <a:xfrm>
              <a:off x="8158067" y="5834746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66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regulations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FE29F9C-61AB-4C01-8132-DFD0D0C4C47D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6A50E-E969-4DB8-BBC0-A10E1E9BCD26}"/>
              </a:ext>
            </a:extLst>
          </p:cNvPr>
          <p:cNvGrpSpPr/>
          <p:nvPr/>
        </p:nvGrpSpPr>
        <p:grpSpPr>
          <a:xfrm>
            <a:off x="91624" y="933061"/>
            <a:ext cx="9002805" cy="5487410"/>
            <a:chOff x="91624" y="933061"/>
            <a:chExt cx="9002805" cy="54874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276" y="2547644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0188" y="2515888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7634" y="2505144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B73CC5B-CACC-4F19-992B-4A17635B5492}"/>
                </a:ext>
              </a:extLst>
            </p:cNvPr>
            <p:cNvSpPr txBox="1"/>
            <p:nvPr/>
          </p:nvSpPr>
          <p:spPr>
            <a:xfrm>
              <a:off x="6086750" y="445797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482" y="4105435"/>
              <a:ext cx="726580" cy="377126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B0FAF-AA7A-4D89-B99D-ED8935A2656F}"/>
                </a:ext>
              </a:extLst>
            </p:cNvPr>
            <p:cNvSpPr txBox="1"/>
            <p:nvPr/>
          </p:nvSpPr>
          <p:spPr>
            <a:xfrm>
              <a:off x="3234689" y="4461083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5437F0E-6401-41C6-8851-39FBBC3CD488}"/>
                </a:ext>
              </a:extLst>
            </p:cNvPr>
            <p:cNvSpPr txBox="1"/>
            <p:nvPr/>
          </p:nvSpPr>
          <p:spPr>
            <a:xfrm>
              <a:off x="128346" y="126352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238548" y="123864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171471" y="1232417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37915" y="5131807"/>
              <a:ext cx="2574" cy="67826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release with cell death</a:t>
              </a:r>
              <a:endParaRPr lang="ru-RU" sz="900" b="1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25ED818-33CD-4808-998D-24993706414F}"/>
                </a:ext>
              </a:extLst>
            </p:cNvPr>
            <p:cNvCxnSpPr>
              <a:cxnSpLocks/>
            </p:cNvCxnSpPr>
            <p:nvPr/>
          </p:nvCxnSpPr>
          <p:spPr>
            <a:xfrm>
              <a:off x="1211090" y="3220201"/>
              <a:ext cx="1746717" cy="395415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62ACB80-E533-4E55-A944-5BF5831CC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4948" y="3462283"/>
              <a:ext cx="300328" cy="352559"/>
            </a:xfrm>
            <a:prstGeom prst="rect">
              <a:avLst/>
            </a:prstGeom>
          </p:spPr>
        </p:pic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FC50A4E-0347-4E65-A6A6-D82789AB8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9086" y="3615616"/>
              <a:ext cx="1164949" cy="248284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161AB14-E16F-4AFA-AFB1-C4031BF21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4624" y="3446735"/>
              <a:ext cx="300328" cy="352559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0EDB507-880D-4FB4-B69F-531321CE4466}"/>
                </a:ext>
              </a:extLst>
            </p:cNvPr>
            <p:cNvSpPr txBox="1"/>
            <p:nvPr/>
          </p:nvSpPr>
          <p:spPr>
            <a:xfrm>
              <a:off x="8205553" y="612166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release with cell death</a:t>
              </a:r>
              <a:endParaRPr lang="ru-RU" sz="900" b="1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CC91CE9-38BA-4854-8CBE-E26BC571997E}"/>
                </a:ext>
              </a:extLst>
            </p:cNvPr>
            <p:cNvSpPr txBox="1"/>
            <p:nvPr/>
          </p:nvSpPr>
          <p:spPr>
            <a:xfrm>
              <a:off x="8158067" y="5834746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012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design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428509"/>
      </p:ext>
    </p:extLst>
  </p:cSld>
  <p:clrMapOvr>
    <a:masterClrMapping/>
  </p:clrMapOvr>
</p:sld>
</file>

<file path=ppt/theme/theme1.xml><?xml version="1.0" encoding="utf-8"?>
<a:theme xmlns:a="http://schemas.openxmlformats.org/drawingml/2006/main" name="2017_10_02_InSysBio presentation template_odjr - копия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SysBio fonts">
      <a:majorFont>
        <a:latin typeface="Museo Sans Cyrl 700"/>
        <a:ea typeface=""/>
        <a:cs typeface=""/>
      </a:majorFont>
      <a:minorFont>
        <a:latin typeface="Museo Sans Cyrl 30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.potx" id="{65CF327D-C925-4E83-B17A-7417270F16B1}" vid="{6FED9176-DF03-4B1D-AED1-FF943B5D075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2017_10_02_InSysBio presentation template_odjr - копия</Template>
  <TotalTime>8796</TotalTime>
  <Words>2509</Words>
  <Application>Microsoft Office PowerPoint</Application>
  <PresentationFormat>On-screen Show (4:3)</PresentationFormat>
  <Paragraphs>717</Paragraphs>
  <Slides>48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Cambria Math</vt:lpstr>
      <vt:lpstr>Museo Sans Cyrl 100</vt:lpstr>
      <vt:lpstr>Museo Sans Cyrl 300</vt:lpstr>
      <vt:lpstr>Museo Sans Cyrl 700</vt:lpstr>
      <vt:lpstr>2017_10_02_InSysBio presentation template_odjr - копия</vt:lpstr>
      <vt:lpstr>Development of Cov19 life cycle model: documentation</vt:lpstr>
      <vt:lpstr>Commit date: 12.05.12  Commit name: 2 steady states in HCV model</vt:lpstr>
      <vt:lpstr>Model scheme and simulation design</vt:lpstr>
      <vt:lpstr>HCV, Hep, iHep and vHep </vt:lpstr>
      <vt:lpstr>Commit date: 21.05.12  Commit name: initial version (VL_v0.1.0) of SARS-CoV-2 viral dynamics model</vt:lpstr>
      <vt:lpstr>Model scheme: simple</vt:lpstr>
      <vt:lpstr>Model scheme: detailed</vt:lpstr>
      <vt:lpstr>Model scheme: regulations</vt:lpstr>
      <vt:lpstr>Simulation design</vt:lpstr>
      <vt:lpstr>Cells and virus in bulk phase</vt:lpstr>
      <vt:lpstr>Simulations: COV in surfactant</vt:lpstr>
      <vt:lpstr>Simulations: PC count</vt:lpstr>
      <vt:lpstr>Simulations: iPC count</vt:lpstr>
      <vt:lpstr>Simulations: vPC count</vt:lpstr>
      <vt:lpstr>Simulations: total PC count</vt:lpstr>
      <vt:lpstr>Simulations: % of PC, iPC, vPC at COV=1e-1 item/mL</vt:lpstr>
      <vt:lpstr>Simulations: % of PC, iPC, vPC at COV=1e1 item/mL</vt:lpstr>
      <vt:lpstr>Simulations: % of PC, iPC, vPC at COV=1e3 item/mL</vt:lpstr>
      <vt:lpstr>ACE2 on cell surface</vt:lpstr>
      <vt:lpstr>Simulations: ACE2 on PC surface</vt:lpstr>
      <vt:lpstr>Simulations: total ACE2 on PC surface</vt:lpstr>
      <vt:lpstr>Simulations: ACE2 on iPC surface</vt:lpstr>
      <vt:lpstr>Simulations: total ACE2 on iPC surface</vt:lpstr>
      <vt:lpstr>Simulations: ACE2 on vPC surface</vt:lpstr>
      <vt:lpstr>Simulations: total ACE2 on vPC surface</vt:lpstr>
      <vt:lpstr>Virus on cell surface and inside cells</vt:lpstr>
      <vt:lpstr>Simulations: total COV on PC</vt:lpstr>
      <vt:lpstr>Simulations: COV_ACE2 on PC surface</vt:lpstr>
      <vt:lpstr>Simulations: total COV on/inside iPC</vt:lpstr>
      <vt:lpstr>Simulations: COV_ACE2 on iPC surface</vt:lpstr>
      <vt:lpstr>Simulations: COV inside iPC</vt:lpstr>
      <vt:lpstr>Simulations: total COV on/inside vPC</vt:lpstr>
      <vt:lpstr>Simulations: COV_ACE2 on vPC surface</vt:lpstr>
      <vt:lpstr>Simulations: COV inside vPC</vt:lpstr>
      <vt:lpstr>Simulations: COV_RNA inside vPC</vt:lpstr>
      <vt:lpstr>Commit date: 26.05.12  Commit name: updated version (VL_v0.1.1) of SARS-CoV-2 viral dynamics model </vt:lpstr>
      <vt:lpstr>Model scheme: simple</vt:lpstr>
      <vt:lpstr>Model scheme: detailed</vt:lpstr>
      <vt:lpstr>Model scheme: regulations</vt:lpstr>
      <vt:lpstr>Reproduction of clinical data on viral load dynamics</vt:lpstr>
      <vt:lpstr>Commit date: 20.06.01  Commit name: updated version (VL_v0.1.2) of SARS-CoV-2 viral dynamics model </vt:lpstr>
      <vt:lpstr>Model scheme: simple</vt:lpstr>
      <vt:lpstr>Model scheme: detailed</vt:lpstr>
      <vt:lpstr>Model scheme: regulations</vt:lpstr>
      <vt:lpstr>Implementation of Immune Response</vt:lpstr>
      <vt:lpstr>Reproduction of clinical data on viral load dynamics</vt:lpstr>
      <vt:lpstr>Simulations: Viral load dynamics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 DeminJr</dc:creator>
  <cp:lastModifiedBy>Oleg</cp:lastModifiedBy>
  <cp:revision>208</cp:revision>
  <dcterms:created xsi:type="dcterms:W3CDTF">2017-11-16T10:54:36Z</dcterms:created>
  <dcterms:modified xsi:type="dcterms:W3CDTF">2020-06-01T09:20:17Z</dcterms:modified>
</cp:coreProperties>
</file>