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4" r:id="rId3"/>
    <p:sldId id="311" r:id="rId4"/>
    <p:sldId id="312" r:id="rId5"/>
    <p:sldId id="314" r:id="rId6"/>
    <p:sldId id="306" r:id="rId7"/>
    <p:sldId id="325" r:id="rId8"/>
    <p:sldId id="326" r:id="rId9"/>
    <p:sldId id="327" r:id="rId10"/>
    <p:sldId id="328" r:id="rId11"/>
    <p:sldId id="322" r:id="rId12"/>
    <p:sldId id="323" r:id="rId13"/>
    <p:sldId id="354" r:id="rId14"/>
    <p:sldId id="356" r:id="rId15"/>
    <p:sldId id="367" r:id="rId16"/>
    <p:sldId id="375" r:id="rId17"/>
    <p:sldId id="315" r:id="rId18"/>
    <p:sldId id="329" r:id="rId19"/>
    <p:sldId id="3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7A2685"/>
    <a:srgbClr val="8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6370" autoAdjust="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leg\COVID19\covid19-qsp-model\src\Mph_life_cycle\mph_life_cyc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leg\COVID19\covid19-qsp-model\src\Mph_life_cycle\mph_life_cyc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leg\COVID19\covid19-qsp-model\src\Mph_life_cycle\mph_life_cyc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Cell count at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Experiment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fitting'!$B$5:$E$5</c:f>
                <c:numCache>
                  <c:formatCode>General</c:formatCode>
                  <c:ptCount val="4"/>
                  <c:pt idx="0">
                    <c:v>480000</c:v>
                  </c:pt>
                  <c:pt idx="1">
                    <c:v>1220000</c:v>
                  </c:pt>
                  <c:pt idx="2">
                    <c:v>2550000</c:v>
                  </c:pt>
                  <c:pt idx="3">
                    <c:v>4200000</c:v>
                  </c:pt>
                </c:numCache>
              </c:numRef>
            </c:plus>
            <c:minus>
              <c:numRef>
                <c:f>'baseline HC fitting'!$B$5:$E$5</c:f>
                <c:numCache>
                  <c:formatCode>General</c:formatCode>
                  <c:ptCount val="4"/>
                  <c:pt idx="0">
                    <c:v>480000</c:v>
                  </c:pt>
                  <c:pt idx="1">
                    <c:v>1220000</c:v>
                  </c:pt>
                  <c:pt idx="2">
                    <c:v>2550000</c:v>
                  </c:pt>
                  <c:pt idx="3">
                    <c:v>4200000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fitting'!$B$2:$E$2</c:f>
              <c:strCache>
                <c:ptCount val="4"/>
                <c:pt idx="0">
                  <c:v>PBM_pl</c:v>
                </c:pt>
                <c:pt idx="1">
                  <c:v>iMph_ts</c:v>
                </c:pt>
                <c:pt idx="2">
                  <c:v>M1_ts</c:v>
                </c:pt>
                <c:pt idx="3">
                  <c:v>M2_ts</c:v>
                </c:pt>
              </c:strCache>
            </c:strRef>
          </c:cat>
          <c:val>
            <c:numRef>
              <c:f>'baseline HC fitting'!$B$3:$E$3</c:f>
              <c:numCache>
                <c:formatCode>0.00E+00</c:formatCode>
                <c:ptCount val="4"/>
                <c:pt idx="0" formatCode="General">
                  <c:v>680000</c:v>
                </c:pt>
                <c:pt idx="1">
                  <c:v>1940000</c:v>
                </c:pt>
                <c:pt idx="2">
                  <c:v>1470000</c:v>
                </c:pt>
                <c:pt idx="3">
                  <c:v>1710000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B-45B6-86EC-BB186A493CF5}"/>
            </c:ext>
          </c:extLst>
        </c:ser>
        <c:ser>
          <c:idx val="1"/>
          <c:order val="1"/>
          <c:tx>
            <c:v>Simulation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'baseline HC fitting'!$B$2:$E$2</c:f>
              <c:strCache>
                <c:ptCount val="4"/>
                <c:pt idx="0">
                  <c:v>PBM_pl</c:v>
                </c:pt>
                <c:pt idx="1">
                  <c:v>iMph_ts</c:v>
                </c:pt>
                <c:pt idx="2">
                  <c:v>M1_ts</c:v>
                </c:pt>
                <c:pt idx="3">
                  <c:v>M2_ts</c:v>
                </c:pt>
              </c:strCache>
            </c:strRef>
          </c:cat>
          <c:val>
            <c:numRef>
              <c:f>'baseline HC fitting'!$B$4:$E$4</c:f>
              <c:numCache>
                <c:formatCode>General</c:formatCode>
                <c:ptCount val="4"/>
                <c:pt idx="0">
                  <c:v>724000</c:v>
                </c:pt>
                <c:pt idx="1">
                  <c:v>1698500</c:v>
                </c:pt>
                <c:pt idx="2">
                  <c:v>1360000</c:v>
                </c:pt>
                <c:pt idx="3">
                  <c:v>1540000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2B-45B6-86EC-BB186A493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087136"/>
        <c:axId val="1334955648"/>
      </c:barChart>
      <c:catAx>
        <c:axId val="16900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4955648"/>
        <c:crossesAt val="100000"/>
        <c:auto val="1"/>
        <c:lblAlgn val="ctr"/>
        <c:lblOffset val="100"/>
        <c:noMultiLvlLbl val="0"/>
      </c:catAx>
      <c:valAx>
        <c:axId val="1334955648"/>
        <c:scaling>
          <c:logBase val="10"/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 count,</a:t>
                </a:r>
                <a:r>
                  <a:rPr lang="en-US" baseline="0"/>
                  <a:t> kcell/L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008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Cytokine concentrations at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Experiment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fitting'!$B$18:$U$18</c:f>
                <c:numCache>
                  <c:formatCode>General</c:formatCode>
                  <c:ptCount val="20"/>
                  <c:pt idx="0">
                    <c:v>5.55</c:v>
                  </c:pt>
                  <c:pt idx="1">
                    <c:v>6.5040650000000005E-2</c:v>
                  </c:pt>
                  <c:pt idx="2">
                    <c:v>4.0278078070000003</c:v>
                  </c:pt>
                  <c:pt idx="3">
                    <c:v>0.15682968</c:v>
                  </c:pt>
                  <c:pt idx="4">
                    <c:v>2.752663783</c:v>
                  </c:pt>
                  <c:pt idx="5">
                    <c:v>31.387015179999999</c:v>
                  </c:pt>
                  <c:pt idx="6">
                    <c:v>0.37670565299999997</c:v>
                  </c:pt>
                  <c:pt idx="7">
                    <c:v>3.0945419099999998</c:v>
                  </c:pt>
                  <c:pt idx="8">
                    <c:v>0.113636364</c:v>
                  </c:pt>
                  <c:pt idx="9">
                    <c:v>1.6118630000000001E-3</c:v>
                  </c:pt>
                  <c:pt idx="10">
                    <c:v>0.60938086300000005</c:v>
                  </c:pt>
                  <c:pt idx="11">
                    <c:v>8.6898543369999999</c:v>
                  </c:pt>
                  <c:pt idx="12">
                    <c:v>0.29251169999999999</c:v>
                  </c:pt>
                  <c:pt idx="13">
                    <c:v>3.7246489860000001</c:v>
                  </c:pt>
                  <c:pt idx="14">
                    <c:v>2.7514659E-2</c:v>
                  </c:pt>
                  <c:pt idx="15">
                    <c:v>6.5359477119999996</c:v>
                  </c:pt>
                  <c:pt idx="16">
                    <c:v>12.799564269999999</c:v>
                  </c:pt>
                  <c:pt idx="17">
                    <c:v>3.762466002</c:v>
                  </c:pt>
                  <c:pt idx="18">
                    <c:v>14.50589302</c:v>
                  </c:pt>
                  <c:pt idx="19">
                    <c:v>28.70957993</c:v>
                  </c:pt>
                </c:numCache>
              </c:numRef>
            </c:plus>
            <c:minus>
              <c:numRef>
                <c:f>'baseline HC fitting'!$B$18:$U$18</c:f>
                <c:numCache>
                  <c:formatCode>General</c:formatCode>
                  <c:ptCount val="20"/>
                  <c:pt idx="0">
                    <c:v>5.55</c:v>
                  </c:pt>
                  <c:pt idx="1">
                    <c:v>6.5040650000000005E-2</c:v>
                  </c:pt>
                  <c:pt idx="2">
                    <c:v>4.0278078070000003</c:v>
                  </c:pt>
                  <c:pt idx="3">
                    <c:v>0.15682968</c:v>
                  </c:pt>
                  <c:pt idx="4">
                    <c:v>2.752663783</c:v>
                  </c:pt>
                  <c:pt idx="5">
                    <c:v>31.387015179999999</c:v>
                  </c:pt>
                  <c:pt idx="6">
                    <c:v>0.37670565299999997</c:v>
                  </c:pt>
                  <c:pt idx="7">
                    <c:v>3.0945419099999998</c:v>
                  </c:pt>
                  <c:pt idx="8">
                    <c:v>0.113636364</c:v>
                  </c:pt>
                  <c:pt idx="9">
                    <c:v>1.6118630000000001E-3</c:v>
                  </c:pt>
                  <c:pt idx="10">
                    <c:v>0.60938086300000005</c:v>
                  </c:pt>
                  <c:pt idx="11">
                    <c:v>8.6898543369999999</c:v>
                  </c:pt>
                  <c:pt idx="12">
                    <c:v>0.29251169999999999</c:v>
                  </c:pt>
                  <c:pt idx="13">
                    <c:v>3.7246489860000001</c:v>
                  </c:pt>
                  <c:pt idx="14">
                    <c:v>2.7514659E-2</c:v>
                  </c:pt>
                  <c:pt idx="15">
                    <c:v>6.5359477119999996</c:v>
                  </c:pt>
                  <c:pt idx="16">
                    <c:v>12.799564269999999</c:v>
                  </c:pt>
                  <c:pt idx="17">
                    <c:v>3.762466002</c:v>
                  </c:pt>
                  <c:pt idx="18">
                    <c:v>14.50589302</c:v>
                  </c:pt>
                  <c:pt idx="19">
                    <c:v>28.70957993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fitting'!$B$15:$U$15</c:f>
              <c:strCache>
                <c:ptCount val="20"/>
                <c:pt idx="0">
                  <c:v>IL1b_pl</c:v>
                </c:pt>
                <c:pt idx="1">
                  <c:v>IL1b_ln</c:v>
                </c:pt>
                <c:pt idx="2">
                  <c:v>IL1b_ts</c:v>
                </c:pt>
                <c:pt idx="3">
                  <c:v>IL6_pl</c:v>
                </c:pt>
                <c:pt idx="4">
                  <c:v>IL6_ln</c:v>
                </c:pt>
                <c:pt idx="5">
                  <c:v>IL6_ts</c:v>
                </c:pt>
                <c:pt idx="6">
                  <c:v>IL10_pl</c:v>
                </c:pt>
                <c:pt idx="7">
                  <c:v>IL10_ts</c:v>
                </c:pt>
                <c:pt idx="8">
                  <c:v>IL12_pl</c:v>
                </c:pt>
                <c:pt idx="9">
                  <c:v>IL12_ln</c:v>
                </c:pt>
                <c:pt idx="10">
                  <c:v>IL23_pl</c:v>
                </c:pt>
                <c:pt idx="11">
                  <c:v>TNFa_pl</c:v>
                </c:pt>
                <c:pt idx="12">
                  <c:v>TNFa_ln</c:v>
                </c:pt>
                <c:pt idx="13">
                  <c:v>TNFa_ts</c:v>
                </c:pt>
                <c:pt idx="14">
                  <c:v>TGFb_pl</c:v>
                </c:pt>
                <c:pt idx="15">
                  <c:v>CXCL10_pl</c:v>
                </c:pt>
                <c:pt idx="16">
                  <c:v>CXCL10_ts</c:v>
                </c:pt>
                <c:pt idx="17">
                  <c:v>CCL2_pl</c:v>
                </c:pt>
                <c:pt idx="18">
                  <c:v>CCL2_ln</c:v>
                </c:pt>
                <c:pt idx="19">
                  <c:v>CCL2_ts</c:v>
                </c:pt>
              </c:strCache>
            </c:strRef>
          </c:cat>
          <c:val>
            <c:numRef>
              <c:f>'baseline HC fitting'!$B$16:$U$16</c:f>
              <c:numCache>
                <c:formatCode>General</c:formatCode>
                <c:ptCount val="20"/>
                <c:pt idx="0">
                  <c:v>1.3</c:v>
                </c:pt>
                <c:pt idx="1">
                  <c:v>0.45528455299999998</c:v>
                </c:pt>
                <c:pt idx="2">
                  <c:v>3.3495934959999998</c:v>
                </c:pt>
                <c:pt idx="3">
                  <c:v>0.22849915700000001</c:v>
                </c:pt>
                <c:pt idx="4">
                  <c:v>3.3305227660000001</c:v>
                </c:pt>
                <c:pt idx="5">
                  <c:v>10.32883642</c:v>
                </c:pt>
                <c:pt idx="6">
                  <c:v>0.45565302099999999</c:v>
                </c:pt>
                <c:pt idx="7">
                  <c:v>32.799999999999997</c:v>
                </c:pt>
                <c:pt idx="8">
                  <c:v>0.24032882</c:v>
                </c:pt>
                <c:pt idx="9">
                  <c:v>4.836E-3</c:v>
                </c:pt>
                <c:pt idx="10">
                  <c:v>0.86547842399999997</c:v>
                </c:pt>
                <c:pt idx="11">
                  <c:v>1.3385335410000001</c:v>
                </c:pt>
                <c:pt idx="12">
                  <c:v>0.27301091999999999</c:v>
                </c:pt>
                <c:pt idx="13">
                  <c:v>12.44929797</c:v>
                </c:pt>
                <c:pt idx="14">
                  <c:v>1.80424E-2</c:v>
                </c:pt>
                <c:pt idx="15">
                  <c:v>10.266544120000001</c:v>
                </c:pt>
                <c:pt idx="16">
                  <c:v>3.4007350000000001</c:v>
                </c:pt>
                <c:pt idx="17">
                  <c:v>7.9329102450000004</c:v>
                </c:pt>
                <c:pt idx="18">
                  <c:v>26.291931000000002</c:v>
                </c:pt>
                <c:pt idx="19">
                  <c:v>20.85222121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8-4F6D-9037-1285D7A2BDBB}"/>
            </c:ext>
          </c:extLst>
        </c:ser>
        <c:ser>
          <c:idx val="1"/>
          <c:order val="1"/>
          <c:tx>
            <c:v>Simulation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'baseline HC fitting'!$B$15:$U$15</c:f>
              <c:strCache>
                <c:ptCount val="20"/>
                <c:pt idx="0">
                  <c:v>IL1b_pl</c:v>
                </c:pt>
                <c:pt idx="1">
                  <c:v>IL1b_ln</c:v>
                </c:pt>
                <c:pt idx="2">
                  <c:v>IL1b_ts</c:v>
                </c:pt>
                <c:pt idx="3">
                  <c:v>IL6_pl</c:v>
                </c:pt>
                <c:pt idx="4">
                  <c:v>IL6_ln</c:v>
                </c:pt>
                <c:pt idx="5">
                  <c:v>IL6_ts</c:v>
                </c:pt>
                <c:pt idx="6">
                  <c:v>IL10_pl</c:v>
                </c:pt>
                <c:pt idx="7">
                  <c:v>IL10_ts</c:v>
                </c:pt>
                <c:pt idx="8">
                  <c:v>IL12_pl</c:v>
                </c:pt>
                <c:pt idx="9">
                  <c:v>IL12_ln</c:v>
                </c:pt>
                <c:pt idx="10">
                  <c:v>IL23_pl</c:v>
                </c:pt>
                <c:pt idx="11">
                  <c:v>TNFa_pl</c:v>
                </c:pt>
                <c:pt idx="12">
                  <c:v>TNFa_ln</c:v>
                </c:pt>
                <c:pt idx="13">
                  <c:v>TNFa_ts</c:v>
                </c:pt>
                <c:pt idx="14">
                  <c:v>TGFb_pl</c:v>
                </c:pt>
                <c:pt idx="15">
                  <c:v>CXCL10_pl</c:v>
                </c:pt>
                <c:pt idx="16">
                  <c:v>CXCL10_ts</c:v>
                </c:pt>
                <c:pt idx="17">
                  <c:v>CCL2_pl</c:v>
                </c:pt>
                <c:pt idx="18">
                  <c:v>CCL2_ln</c:v>
                </c:pt>
                <c:pt idx="19">
                  <c:v>CCL2_ts</c:v>
                </c:pt>
              </c:strCache>
            </c:strRef>
          </c:cat>
          <c:val>
            <c:numRef>
              <c:f>'baseline HC fitting'!$B$17:$U$17</c:f>
              <c:numCache>
                <c:formatCode>General</c:formatCode>
                <c:ptCount val="20"/>
                <c:pt idx="0">
                  <c:v>0.3</c:v>
                </c:pt>
                <c:pt idx="1">
                  <c:v>0.4</c:v>
                </c:pt>
                <c:pt idx="2">
                  <c:v>2.4500000000000002</c:v>
                </c:pt>
                <c:pt idx="3">
                  <c:v>0.37</c:v>
                </c:pt>
                <c:pt idx="4">
                  <c:v>4.4000000000000004</c:v>
                </c:pt>
                <c:pt idx="5">
                  <c:v>7.5</c:v>
                </c:pt>
                <c:pt idx="6">
                  <c:v>0.56000000000000005</c:v>
                </c:pt>
                <c:pt idx="7">
                  <c:v>30.9</c:v>
                </c:pt>
                <c:pt idx="8">
                  <c:v>0.34399999999999997</c:v>
                </c:pt>
                <c:pt idx="9">
                  <c:v>6.0000000000000001E-3</c:v>
                </c:pt>
                <c:pt idx="10">
                  <c:v>1.137</c:v>
                </c:pt>
                <c:pt idx="11">
                  <c:v>0.31</c:v>
                </c:pt>
                <c:pt idx="12">
                  <c:v>0.23</c:v>
                </c:pt>
                <c:pt idx="13">
                  <c:v>13.8</c:v>
                </c:pt>
                <c:pt idx="14">
                  <c:v>8.9999999999999993E-3</c:v>
                </c:pt>
                <c:pt idx="15">
                  <c:v>4.92</c:v>
                </c:pt>
                <c:pt idx="16">
                  <c:v>13.46</c:v>
                </c:pt>
                <c:pt idx="17">
                  <c:v>4.3499999999999996</c:v>
                </c:pt>
                <c:pt idx="18">
                  <c:v>19.8</c:v>
                </c:pt>
                <c:pt idx="19">
                  <c:v>29.2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8-4F6D-9037-1285D7A2B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827136"/>
        <c:axId val="1826247568"/>
      </c:barChart>
      <c:catAx>
        <c:axId val="158582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6247568"/>
        <c:crossesAt val="1.0000000000000002E-3"/>
        <c:auto val="1"/>
        <c:lblAlgn val="ctr"/>
        <c:lblOffset val="100"/>
        <c:noMultiLvlLbl val="0"/>
      </c:catAx>
      <c:valAx>
        <c:axId val="18262475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Concentration, 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82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M1 and M2 in tissue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'baseline HC fitting'!$A$23</c:f>
              <c:strCache>
                <c:ptCount val="1"/>
                <c:pt idx="0">
                  <c:v>M1_ts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fitting'!$B$25:$G$25</c:f>
                <c:numCache>
                  <c:formatCode>General</c:formatCode>
                  <c:ptCount val="6"/>
                  <c:pt idx="0">
                    <c:v>2550000</c:v>
                  </c:pt>
                </c:numCache>
              </c:numRef>
            </c:plus>
            <c:minus>
              <c:numRef>
                <c:f>'baseline HC fitting'!$B$25:$G$25</c:f>
                <c:numCache>
                  <c:formatCode>General</c:formatCode>
                  <c:ptCount val="6"/>
                  <c:pt idx="0">
                    <c:v>2550000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fitting'!$B$22:$G$22</c:f>
              <c:strCache>
                <c:ptCount val="6"/>
                <c:pt idx="0">
                  <c:v>experiment</c:v>
                </c:pt>
                <c:pt idx="1">
                  <c:v>1.00E-02</c:v>
                </c:pt>
                <c:pt idx="2">
                  <c:v>1.00E-01</c:v>
                </c:pt>
                <c:pt idx="3">
                  <c:v>1.00E+00</c:v>
                </c:pt>
                <c:pt idx="4">
                  <c:v>1.00E+01</c:v>
                </c:pt>
                <c:pt idx="5">
                  <c:v>1.00E+02</c:v>
                </c:pt>
              </c:strCache>
            </c:strRef>
          </c:cat>
          <c:val>
            <c:numRef>
              <c:f>'baseline HC fitting'!$B$23:$G$23</c:f>
              <c:numCache>
                <c:formatCode>General</c:formatCode>
                <c:ptCount val="6"/>
                <c:pt idx="0" formatCode="0.00E+00">
                  <c:v>1470000</c:v>
                </c:pt>
                <c:pt idx="1">
                  <c:v>1361200</c:v>
                </c:pt>
                <c:pt idx="2">
                  <c:v>1387500</c:v>
                </c:pt>
                <c:pt idx="3">
                  <c:v>1615200</c:v>
                </c:pt>
                <c:pt idx="4">
                  <c:v>2478000</c:v>
                </c:pt>
                <c:pt idx="5">
                  <c:v>2968300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9-467B-8231-E5C101CD8611}"/>
            </c:ext>
          </c:extLst>
        </c:ser>
        <c:ser>
          <c:idx val="1"/>
          <c:order val="1"/>
          <c:tx>
            <c:strRef>
              <c:f>'baseline HC fitting'!$A$24</c:f>
              <c:strCache>
                <c:ptCount val="1"/>
                <c:pt idx="0">
                  <c:v>M2_ts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fitting'!$B$26:$G$26</c:f>
                <c:numCache>
                  <c:formatCode>General</c:formatCode>
                  <c:ptCount val="6"/>
                  <c:pt idx="0">
                    <c:v>4200000</c:v>
                  </c:pt>
                </c:numCache>
              </c:numRef>
            </c:plus>
            <c:minus>
              <c:numRef>
                <c:f>'baseline HC fitting'!$B$26:$G$26</c:f>
                <c:numCache>
                  <c:formatCode>General</c:formatCode>
                  <c:ptCount val="6"/>
                  <c:pt idx="0">
                    <c:v>4200000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fitting'!$B$22:$G$22</c:f>
              <c:strCache>
                <c:ptCount val="6"/>
                <c:pt idx="0">
                  <c:v>experiment</c:v>
                </c:pt>
                <c:pt idx="1">
                  <c:v>1.00E-02</c:v>
                </c:pt>
                <c:pt idx="2">
                  <c:v>1.00E-01</c:v>
                </c:pt>
                <c:pt idx="3">
                  <c:v>1.00E+00</c:v>
                </c:pt>
                <c:pt idx="4">
                  <c:v>1.00E+01</c:v>
                </c:pt>
                <c:pt idx="5">
                  <c:v>1.00E+02</c:v>
                </c:pt>
              </c:strCache>
            </c:strRef>
          </c:cat>
          <c:val>
            <c:numRef>
              <c:f>'baseline HC fitting'!$B$24:$G$24</c:f>
              <c:numCache>
                <c:formatCode>General</c:formatCode>
                <c:ptCount val="6"/>
                <c:pt idx="0" formatCode="0.00E+00">
                  <c:v>1710000</c:v>
                </c:pt>
                <c:pt idx="1">
                  <c:v>1534200</c:v>
                </c:pt>
                <c:pt idx="2">
                  <c:v>1516200</c:v>
                </c:pt>
                <c:pt idx="3">
                  <c:v>1359500</c:v>
                </c:pt>
                <c:pt idx="4">
                  <c:v>713600</c:v>
                </c:pt>
                <c:pt idx="5">
                  <c:v>264000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9-467B-8231-E5C101CD8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0529391"/>
        <c:axId val="1328595535"/>
      </c:barChart>
      <c:catAx>
        <c:axId val="1330529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Antigen concentration, 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8595535"/>
        <c:crosses val="autoZero"/>
        <c:auto val="1"/>
        <c:lblAlgn val="ctr"/>
        <c:lblOffset val="100"/>
        <c:noMultiLvlLbl val="0"/>
      </c:catAx>
      <c:valAx>
        <c:axId val="1328595535"/>
        <c:scaling>
          <c:logBase val="10"/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 count, kcell/L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052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Cytokine concentrations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'baseline HC fitting'!$A$29</c:f>
              <c:strCache>
                <c:ptCount val="1"/>
                <c:pt idx="0">
                  <c:v>IL1b_ts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fitting'!$B$33:$G$33</c:f>
                <c:numCache>
                  <c:formatCode>General</c:formatCode>
                  <c:ptCount val="6"/>
                  <c:pt idx="0">
                    <c:v>4.0278078070000003</c:v>
                  </c:pt>
                </c:numCache>
              </c:numRef>
            </c:plus>
            <c:minus>
              <c:numRef>
                <c:f>'baseline HC fitting'!$B$33:$G$33</c:f>
                <c:numCache>
                  <c:formatCode>General</c:formatCode>
                  <c:ptCount val="6"/>
                  <c:pt idx="0">
                    <c:v>4.0278078070000003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fitting'!$B$28:$G$28</c:f>
              <c:strCache>
                <c:ptCount val="6"/>
                <c:pt idx="0">
                  <c:v>experiment</c:v>
                </c:pt>
                <c:pt idx="1">
                  <c:v>1.00E-02</c:v>
                </c:pt>
                <c:pt idx="2">
                  <c:v>1.00E-01</c:v>
                </c:pt>
                <c:pt idx="3">
                  <c:v>1.00E+00</c:v>
                </c:pt>
                <c:pt idx="4">
                  <c:v>1.00E+01</c:v>
                </c:pt>
                <c:pt idx="5">
                  <c:v>1.00E+02</c:v>
                </c:pt>
              </c:strCache>
            </c:strRef>
          </c:cat>
          <c:val>
            <c:numRef>
              <c:f>'baseline HC fitting'!$B$29:$G$29</c:f>
              <c:numCache>
                <c:formatCode>General</c:formatCode>
                <c:ptCount val="6"/>
                <c:pt idx="0">
                  <c:v>3.3495934959999998</c:v>
                </c:pt>
                <c:pt idx="1">
                  <c:v>2.48</c:v>
                </c:pt>
                <c:pt idx="2">
                  <c:v>2.67</c:v>
                </c:pt>
                <c:pt idx="3">
                  <c:v>4.78</c:v>
                </c:pt>
                <c:pt idx="4">
                  <c:v>39.74</c:v>
                </c:pt>
                <c:pt idx="5">
                  <c:v>39.74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E-4699-8B5D-69D622C8272F}"/>
            </c:ext>
          </c:extLst>
        </c:ser>
        <c:ser>
          <c:idx val="1"/>
          <c:order val="1"/>
          <c:tx>
            <c:strRef>
              <c:f>'baseline HC fitting'!$A$30</c:f>
              <c:strCache>
                <c:ptCount val="1"/>
                <c:pt idx="0">
                  <c:v>IL6_ts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fitting'!$B$34:$G$34</c:f>
                <c:numCache>
                  <c:formatCode>General</c:formatCode>
                  <c:ptCount val="6"/>
                  <c:pt idx="0">
                    <c:v>31.387015179999999</c:v>
                  </c:pt>
                </c:numCache>
              </c:numRef>
            </c:plus>
            <c:minus>
              <c:numRef>
                <c:f>'baseline HC fitting'!$B$34:$G$34</c:f>
                <c:numCache>
                  <c:formatCode>General</c:formatCode>
                  <c:ptCount val="6"/>
                  <c:pt idx="0">
                    <c:v>31.387015179999999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fitting'!$B$28:$G$28</c:f>
              <c:strCache>
                <c:ptCount val="6"/>
                <c:pt idx="0">
                  <c:v>experiment</c:v>
                </c:pt>
                <c:pt idx="1">
                  <c:v>1.00E-02</c:v>
                </c:pt>
                <c:pt idx="2">
                  <c:v>1.00E-01</c:v>
                </c:pt>
                <c:pt idx="3">
                  <c:v>1.00E+00</c:v>
                </c:pt>
                <c:pt idx="4">
                  <c:v>1.00E+01</c:v>
                </c:pt>
                <c:pt idx="5">
                  <c:v>1.00E+02</c:v>
                </c:pt>
              </c:strCache>
            </c:strRef>
          </c:cat>
          <c:val>
            <c:numRef>
              <c:f>'baseline HC fitting'!$B$30:$G$30</c:f>
              <c:numCache>
                <c:formatCode>General</c:formatCode>
                <c:ptCount val="6"/>
                <c:pt idx="0">
                  <c:v>10.32883642</c:v>
                </c:pt>
                <c:pt idx="1">
                  <c:v>7.52</c:v>
                </c:pt>
                <c:pt idx="2">
                  <c:v>7.8</c:v>
                </c:pt>
                <c:pt idx="3">
                  <c:v>10.77</c:v>
                </c:pt>
                <c:pt idx="4">
                  <c:v>68.3</c:v>
                </c:pt>
                <c:pt idx="5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6E-4699-8B5D-69D622C8272F}"/>
            </c:ext>
          </c:extLst>
        </c:ser>
        <c:ser>
          <c:idx val="2"/>
          <c:order val="2"/>
          <c:tx>
            <c:strRef>
              <c:f>'baseline HC fitting'!$A$31</c:f>
              <c:strCache>
                <c:ptCount val="1"/>
                <c:pt idx="0">
                  <c:v>IL10_ts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fitting'!$B$35:$G$35</c:f>
                <c:numCache>
                  <c:formatCode>General</c:formatCode>
                  <c:ptCount val="6"/>
                  <c:pt idx="0">
                    <c:v>3.0945419099999998</c:v>
                  </c:pt>
                </c:numCache>
              </c:numRef>
            </c:plus>
            <c:minus>
              <c:numRef>
                <c:f>'baseline HC fitting'!$B$35:$G$35</c:f>
                <c:numCache>
                  <c:formatCode>General</c:formatCode>
                  <c:ptCount val="6"/>
                  <c:pt idx="0">
                    <c:v>3.0945419099999998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fitting'!$B$28:$G$28</c:f>
              <c:strCache>
                <c:ptCount val="6"/>
                <c:pt idx="0">
                  <c:v>experiment</c:v>
                </c:pt>
                <c:pt idx="1">
                  <c:v>1.00E-02</c:v>
                </c:pt>
                <c:pt idx="2">
                  <c:v>1.00E-01</c:v>
                </c:pt>
                <c:pt idx="3">
                  <c:v>1.00E+00</c:v>
                </c:pt>
                <c:pt idx="4">
                  <c:v>1.00E+01</c:v>
                </c:pt>
                <c:pt idx="5">
                  <c:v>1.00E+02</c:v>
                </c:pt>
              </c:strCache>
            </c:strRef>
          </c:cat>
          <c:val>
            <c:numRef>
              <c:f>'baseline HC fitting'!$B$31:$G$31</c:f>
              <c:numCache>
                <c:formatCode>General</c:formatCode>
                <c:ptCount val="6"/>
                <c:pt idx="0">
                  <c:v>32.799999999999997</c:v>
                </c:pt>
                <c:pt idx="1">
                  <c:v>30.87</c:v>
                </c:pt>
                <c:pt idx="2">
                  <c:v>30.38</c:v>
                </c:pt>
                <c:pt idx="3">
                  <c:v>26.3</c:v>
                </c:pt>
                <c:pt idx="4">
                  <c:v>12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6E-4699-8B5D-69D622C8272F}"/>
            </c:ext>
          </c:extLst>
        </c:ser>
        <c:ser>
          <c:idx val="3"/>
          <c:order val="3"/>
          <c:tx>
            <c:strRef>
              <c:f>'baseline HC fitting'!$A$32</c:f>
              <c:strCache>
                <c:ptCount val="1"/>
                <c:pt idx="0">
                  <c:v>CXCL10_ts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'baseline HC fitting'!$B$36:$G$36</c:f>
                <c:numCache>
                  <c:formatCode>General</c:formatCode>
                  <c:ptCount val="6"/>
                  <c:pt idx="0">
                    <c:v>12.799564269999999</c:v>
                  </c:pt>
                </c:numCache>
              </c:numRef>
            </c:plus>
            <c:minus>
              <c:numRef>
                <c:f>'baseline HC fitting'!$B$36:$G$36</c:f>
                <c:numCache>
                  <c:formatCode>General</c:formatCode>
                  <c:ptCount val="6"/>
                  <c:pt idx="0">
                    <c:v>12.799564269999999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'baseline HC fitting'!$B$28:$G$28</c:f>
              <c:strCache>
                <c:ptCount val="6"/>
                <c:pt idx="0">
                  <c:v>experiment</c:v>
                </c:pt>
                <c:pt idx="1">
                  <c:v>1.00E-02</c:v>
                </c:pt>
                <c:pt idx="2">
                  <c:v>1.00E-01</c:v>
                </c:pt>
                <c:pt idx="3">
                  <c:v>1.00E+00</c:v>
                </c:pt>
                <c:pt idx="4">
                  <c:v>1.00E+01</c:v>
                </c:pt>
                <c:pt idx="5">
                  <c:v>1.00E+02</c:v>
                </c:pt>
              </c:strCache>
            </c:strRef>
          </c:cat>
          <c:val>
            <c:numRef>
              <c:f>'baseline HC fitting'!$B$32:$G$32</c:f>
              <c:numCache>
                <c:formatCode>General</c:formatCode>
                <c:ptCount val="6"/>
                <c:pt idx="0">
                  <c:v>3.4007350000000001</c:v>
                </c:pt>
                <c:pt idx="1">
                  <c:v>21</c:v>
                </c:pt>
                <c:pt idx="2">
                  <c:v>75.099999999999994</c:v>
                </c:pt>
                <c:pt idx="3">
                  <c:v>261</c:v>
                </c:pt>
                <c:pt idx="4">
                  <c:v>652.4</c:v>
                </c:pt>
                <c:pt idx="5">
                  <c:v>652.4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6E-4699-8B5D-69D622C82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733407"/>
        <c:axId val="1328598863"/>
      </c:barChart>
      <c:catAx>
        <c:axId val="133373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Antigen concentration, 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8598863"/>
        <c:crosses val="autoZero"/>
        <c:auto val="1"/>
        <c:lblAlgn val="ctr"/>
        <c:lblOffset val="100"/>
        <c:noMultiLvlLbl val="0"/>
      </c:catAx>
      <c:valAx>
        <c:axId val="13285988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Concentration, 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373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223CF4-6EC3-4F3D-BEA0-9514796D6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6101E-20C9-440F-8FEB-24B28F0592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A04A9-86E8-4736-A88B-F0616A5CD8E2}" type="datetimeFigureOut">
              <a:rPr lang="ru-RU" smtClean="0"/>
              <a:t>30-06-2020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0FE210-AF64-447E-B83A-B778E1907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BDD9F-C4A8-4DA2-80B0-0927FBBD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7EDC-E7A4-4471-A35A-7C34D0837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5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18F7-3C35-4FFD-8CA4-BF84867EA133}" type="datetimeFigureOut">
              <a:rPr lang="ru-RU" smtClean="0"/>
              <a:t>30-06-2020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E7C4-8947-47E4-B976-E0E65B92E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3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E7C4-8947-47E4-B976-E0E65B92E41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1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385898"/>
            <a:ext cx="7857605" cy="2211040"/>
          </a:xfrm>
        </p:spPr>
        <p:txBody>
          <a:bodyPr anchor="ctr" anchorCtr="0">
            <a:normAutofit/>
          </a:bodyPr>
          <a:lstStyle>
            <a:lvl1pPr algn="l">
              <a:defRPr sz="5000">
                <a:latin typeface="Museo Sans Cyrl 100" panose="02000000000000000000" pitchFamily="50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A3BE4C-A1FE-43B2-B94F-3B58626D2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5104016"/>
            <a:ext cx="5622521" cy="82296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Research Scientist, Project Leader, PhD</a:t>
            </a:r>
          </a:p>
          <a:p>
            <a:pPr lvl="0"/>
            <a:r>
              <a:rPr lang="en-US" dirty="0"/>
              <a:t>Modeling for Drug Development</a:t>
            </a:r>
          </a:p>
          <a:p>
            <a:pPr lvl="0"/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F7E3CD8-E89D-4019-9B27-500F4ECB35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963" y="4630652"/>
            <a:ext cx="5622925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Alexander </a:t>
            </a:r>
            <a:r>
              <a:rPr lang="en-US" dirty="0" err="1"/>
              <a:t>Bermondt</a:t>
            </a:r>
            <a:endParaRPr lang="en-US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094C14E-B0EE-467E-8647-57029B613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963" y="5973967"/>
            <a:ext cx="3336925" cy="3400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2017-01-01</a:t>
            </a:r>
            <a:endParaRPr lang="ru-R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/>
          <a:p>
            <a:fld id="{8D0E1ED9-1B5C-4060-9004-48CB92006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912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19" y="294506"/>
            <a:ext cx="8324156" cy="5077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CB9583F-A9EB-4DCE-8F98-F7E23771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750" y="964734"/>
            <a:ext cx="8323263" cy="52789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72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70027"/>
            <a:ext cx="7886700" cy="2852737"/>
          </a:xfrm>
        </p:spPr>
        <p:txBody>
          <a:bodyPr anchor="ctr" anchorCtr="1"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163646" y="6441752"/>
            <a:ext cx="181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1400" b="1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16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127DFC-4D19-4C12-B876-FDC99230E01E}"/>
              </a:ext>
            </a:extLst>
          </p:cNvPr>
          <p:cNvSpPr txBox="1"/>
          <p:nvPr userDrawn="1"/>
        </p:nvSpPr>
        <p:spPr>
          <a:xfrm>
            <a:off x="1596104" y="561221"/>
            <a:ext cx="57855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Museo Sans Cyrl 100" panose="02000000000000000000" pitchFamily="50" charset="-52"/>
              </a:rPr>
              <a:t>Acknowledgments </a:t>
            </a:r>
            <a:endParaRPr lang="ru-RU" sz="5000" dirty="0">
              <a:latin typeface="Museo Sans Cyrl 100" panose="020000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7EC04-4047-4E22-8A42-20FB91DEB16F}"/>
              </a:ext>
            </a:extLst>
          </p:cNvPr>
          <p:cNvSpPr txBox="1"/>
          <p:nvPr userDrawn="1"/>
        </p:nvSpPr>
        <p:spPr>
          <a:xfrm>
            <a:off x="6361224" y="5406532"/>
            <a:ext cx="209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useo Sans Cyrl 700" panose="02000000000000000000" pitchFamily="50" charset="-52"/>
              </a:rPr>
              <a:t>INSYSBIO LLC</a:t>
            </a:r>
          </a:p>
          <a:p>
            <a:pPr algn="r"/>
            <a:r>
              <a:rPr lang="en-US" sz="2000" b="0" dirty="0">
                <a:solidFill>
                  <a:srgbClr val="7A2685"/>
                </a:solidFill>
                <a:latin typeface="Museo Sans Cyrl 300" panose="02000000000000000000" pitchFamily="50" charset="-52"/>
              </a:rPr>
              <a:t>www.insysbio.com</a:t>
            </a:r>
            <a:endParaRPr lang="ru-RU" sz="2000" b="0" dirty="0">
              <a:solidFill>
                <a:srgbClr val="7A2685"/>
              </a:solidFill>
              <a:latin typeface="Museo Sans Cyrl 300" panose="02000000000000000000" pitchFamily="50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4409B9D-617D-4C37-A04A-19D5974DE9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7238" y="1487488"/>
            <a:ext cx="77057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Some person</a:t>
            </a:r>
          </a:p>
          <a:p>
            <a:pPr lvl="0"/>
            <a:r>
              <a:rPr lang="en-US" dirty="0"/>
              <a:t>Another person</a:t>
            </a:r>
            <a:endParaRPr lang="ru-RU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1280" y="6415074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747512"/>
            <a:ext cx="8324156" cy="50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518" y="1559617"/>
            <a:ext cx="8324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3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2685"/>
                </a:solidFill>
                <a:latin typeface="Museo Sans Cyrl 300" panose="02000000000000000000" pitchFamily="50" charset="-52"/>
              </a:defRPr>
            </a:lvl1pPr>
          </a:lstStyle>
          <a:p>
            <a:fld id="{8D0E1ED9-1B5C-4060-9004-48CB920062D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9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7" r:id="rId3"/>
    <p:sldLayoutId id="2147483663" r:id="rId4"/>
    <p:sldLayoutId id="214748367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862D91"/>
          </a:solidFill>
          <a:latin typeface="Museo Sans Cyrl 700" panose="02000000000000000000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seo Sans Cyrl 300" panose="02000000000000000000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tocon.insysbio.com/" TargetMode="External"/><Relationship Id="rId5" Type="http://schemas.openxmlformats.org/officeDocument/2006/relationships/hyperlink" Target="https://irt.insysbio.com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FCA8-2A3C-4598-84D1-592893265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Calibration, validation and key model simulations</a:t>
            </a:r>
            <a:endParaRPr lang="ru-RU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D61F-4E21-415E-9F0B-0859F5053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demin@insysbio.com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D70E7-9C29-4A0A-A559-BCD31E567F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Oleg Demin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96644C-049D-496C-9545-0E2078AC1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2020-05-12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F0F1A6E-842E-4C3E-AE5A-E815245F16D2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6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813612"/>
            <a:ext cx="4546675" cy="2736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CD25-4F34-47F0-AC12-B10E9B970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" y="3540256"/>
            <a:ext cx="4558640" cy="2753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C0829-5B49-45FD-A7E9-9360828F14D0}"/>
              </a:ext>
            </a:extLst>
          </p:cNvPr>
          <p:cNvSpPr txBox="1"/>
          <p:nvPr/>
        </p:nvSpPr>
        <p:spPr>
          <a:xfrm>
            <a:off x="2726268" y="3807152"/>
            <a:ext cx="1845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Time/value of peak viral load and range of viral shedding [PMID 32315724]</a:t>
            </a:r>
            <a:endParaRPr lang="ru-RU" sz="1000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C1954-3190-4981-BB04-A8E5B30DC4AB}"/>
              </a:ext>
            </a:extLst>
          </p:cNvPr>
          <p:cNvSpPr txBox="1"/>
          <p:nvPr/>
        </p:nvSpPr>
        <p:spPr>
          <a:xfrm>
            <a:off x="2633134" y="1290708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F3C3B8-78D8-4368-97EF-2135EB9DE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5" y="3538697"/>
            <a:ext cx="4465515" cy="2753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7F88A8-60C5-4FEA-B8F2-94F337325FC0}"/>
              </a:ext>
            </a:extLst>
          </p:cNvPr>
          <p:cNvSpPr txBox="1"/>
          <p:nvPr/>
        </p:nvSpPr>
        <p:spPr>
          <a:xfrm>
            <a:off x="5247077" y="3807152"/>
            <a:ext cx="184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Wolfer et al, doi.org/10.1101/</a:t>
            </a:r>
          </a:p>
          <a:p>
            <a:r>
              <a:rPr lang="en-US" sz="1000" dirty="0"/>
              <a:t>2020.03.05.20030502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5FB8D-B80A-4D7F-8A53-C2DCB2525375}"/>
              </a:ext>
            </a:extLst>
          </p:cNvPr>
          <p:cNvSpPr txBox="1"/>
          <p:nvPr/>
        </p:nvSpPr>
        <p:spPr>
          <a:xfrm>
            <a:off x="5003801" y="1032933"/>
            <a:ext cx="402633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Viral load and % of viral </a:t>
            </a:r>
            <a:r>
              <a:rPr lang="en-US" sz="1600" dirty="0" err="1"/>
              <a:t>subgenomic</a:t>
            </a:r>
            <a:r>
              <a:rPr lang="en-US" sz="1600" dirty="0"/>
              <a:t> mRNA in sputum were simulated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IR was implemented in empiric way as described earlier with following parameters: </a:t>
            </a:r>
          </a:p>
          <a:p>
            <a:r>
              <a:rPr lang="en-US" sz="1100" dirty="0" err="1"/>
              <a:t>T_sw_ir</a:t>
            </a:r>
            <a:r>
              <a:rPr lang="en-US" sz="1100" dirty="0"/>
              <a:t> = 50 {units: h};</a:t>
            </a:r>
          </a:p>
          <a:p>
            <a:r>
              <a:rPr lang="en-US" sz="1100" dirty="0"/>
              <a:t>ET50_ir = 190 {units: h};</a:t>
            </a:r>
          </a:p>
          <a:p>
            <a:r>
              <a:rPr lang="en-US" sz="1100" dirty="0" err="1"/>
              <a:t>Emax_ir_apo</a:t>
            </a:r>
            <a:r>
              <a:rPr lang="en-US" sz="1100" dirty="0"/>
              <a:t> = 800 {units: UL};</a:t>
            </a:r>
          </a:p>
          <a:p>
            <a:r>
              <a:rPr lang="en-US" sz="1100" dirty="0" err="1"/>
              <a:t>n_ir</a:t>
            </a:r>
            <a:r>
              <a:rPr lang="en-US" sz="1100" dirty="0"/>
              <a:t> = 5 {units: UL};</a:t>
            </a:r>
          </a:p>
          <a:p>
            <a:r>
              <a:rPr lang="en-US" sz="1100" dirty="0" err="1"/>
              <a:t>Kd_anti_Ab</a:t>
            </a:r>
            <a:r>
              <a:rPr lang="en-US" sz="1100" dirty="0"/>
              <a:t> = 14300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r>
              <a:rPr lang="en-US" sz="1100" dirty="0" err="1"/>
              <a:t>anti_Ab_max</a:t>
            </a:r>
            <a:r>
              <a:rPr lang="en-US" sz="1100" dirty="0"/>
              <a:t> = 941000 {units: </a:t>
            </a:r>
            <a:r>
              <a:rPr lang="en-US" sz="1100" dirty="0" err="1"/>
              <a:t>pM</a:t>
            </a:r>
            <a:r>
              <a:rPr lang="en-US" sz="1100" dirty="0"/>
              <a:t>};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1180F-2648-40DC-A508-D49C10E01891}"/>
              </a:ext>
            </a:extLst>
          </p:cNvPr>
          <p:cNvSpPr txBox="1"/>
          <p:nvPr/>
        </p:nvSpPr>
        <p:spPr>
          <a:xfrm>
            <a:off x="593873" y="5025181"/>
            <a:ext cx="1217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  <a:endParaRPr lang="ru-RU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6C7E-1ABD-493C-8E68-1B605426DC5A}"/>
              </a:ext>
            </a:extLst>
          </p:cNvPr>
          <p:cNvSpPr txBox="1"/>
          <p:nvPr/>
        </p:nvSpPr>
        <p:spPr>
          <a:xfrm>
            <a:off x="5247077" y="4250953"/>
            <a:ext cx="121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Virus initial concentration: 3370 copies/mL</a:t>
            </a:r>
          </a:p>
          <a:p>
            <a:r>
              <a:rPr lang="en-US" sz="1000" b="1" dirty="0">
                <a:solidFill>
                  <a:srgbClr val="0000FF"/>
                </a:solidFill>
              </a:rPr>
              <a:t>6740 copies/mL</a:t>
            </a:r>
            <a:endParaRPr lang="ru-R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Simulations: Viral load dynamics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12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E5FE0-8A91-4104-A355-692FE9B17DB5}"/>
              </a:ext>
            </a:extLst>
          </p:cNvPr>
          <p:cNvGrpSpPr/>
          <p:nvPr/>
        </p:nvGrpSpPr>
        <p:grpSpPr>
          <a:xfrm>
            <a:off x="488950" y="869946"/>
            <a:ext cx="7810500" cy="4457700"/>
            <a:chOff x="488950" y="861483"/>
            <a:chExt cx="7810500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D66161-233A-446D-B2A5-6E8FE91F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" y="861483"/>
              <a:ext cx="7810500" cy="4457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B3741-1597-474C-A2C6-D9D3C10FC778}"/>
                </a:ext>
              </a:extLst>
            </p:cNvPr>
            <p:cNvSpPr txBox="1"/>
            <p:nvPr/>
          </p:nvSpPr>
          <p:spPr>
            <a:xfrm>
              <a:off x="1581010" y="1304553"/>
              <a:ext cx="25337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Virus initial concentration: </a:t>
              </a:r>
            </a:p>
            <a:p>
              <a:r>
                <a:rPr lang="en-US" sz="1400" b="1" dirty="0"/>
                <a:t>843 copies/mL</a:t>
              </a:r>
            </a:p>
            <a:p>
              <a:r>
                <a:rPr lang="en-US" sz="1400" b="1" dirty="0">
                  <a:solidFill>
                    <a:srgbClr val="0000FF"/>
                  </a:solidFill>
                </a:rPr>
                <a:t>1685 copies/mL</a:t>
              </a:r>
            </a:p>
            <a:p>
              <a:r>
                <a:rPr lang="en-US" sz="1400" b="1" dirty="0">
                  <a:solidFill>
                    <a:srgbClr val="FF0000"/>
                  </a:solidFill>
                </a:rPr>
                <a:t>3370 copies/mL</a:t>
              </a:r>
            </a:p>
            <a:p>
              <a:r>
                <a:rPr lang="en-US" sz="1400" b="1" dirty="0">
                  <a:solidFill>
                    <a:srgbClr val="00B050"/>
                  </a:solidFill>
                </a:rPr>
                <a:t>6740 copies/mL</a:t>
              </a:r>
              <a:endParaRPr lang="ru-RU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9E1EFA-6782-4856-82F4-F417163B2DC0}"/>
                </a:ext>
              </a:extLst>
            </p:cNvPr>
            <p:cNvCxnSpPr/>
            <p:nvPr/>
          </p:nvCxnSpPr>
          <p:spPr>
            <a:xfrm>
              <a:off x="1422400" y="3208870"/>
              <a:ext cx="6654800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EB322-E1F6-420F-A1CE-13123C7A42A1}"/>
                </a:ext>
              </a:extLst>
            </p:cNvPr>
            <p:cNvSpPr txBox="1"/>
            <p:nvPr/>
          </p:nvSpPr>
          <p:spPr>
            <a:xfrm>
              <a:off x="1581010" y="3191935"/>
              <a:ext cx="166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Limit of detection </a:t>
              </a:r>
              <a:endParaRPr lang="ru-RU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E8A2DA-6FD8-40B5-98C9-574AB8F19F2E}"/>
              </a:ext>
            </a:extLst>
          </p:cNvPr>
          <p:cNvSpPr txBox="1"/>
          <p:nvPr/>
        </p:nvSpPr>
        <p:spPr>
          <a:xfrm>
            <a:off x="304800" y="5359398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95715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20.06.16/20.06.21/20.06.28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Mph life cycle - updated version (Mph_v0.1.0)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upgrade right hand sides of Mph life cycle sub-model downloaded from IRT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Estimation of values of static cytokines (</a:t>
            </a:r>
            <a:r>
              <a:rPr lang="en-US" dirty="0" err="1"/>
              <a:t>GMCSF_ts</a:t>
            </a:r>
            <a:r>
              <a:rPr lang="en-US" dirty="0"/>
              <a:t>, </a:t>
            </a:r>
            <a:r>
              <a:rPr lang="en-US" dirty="0" err="1"/>
              <a:t>GMCSF_pl</a:t>
            </a:r>
            <a:r>
              <a:rPr lang="en-US" dirty="0"/>
              <a:t>, </a:t>
            </a:r>
            <a:r>
              <a:rPr lang="en-US" dirty="0" err="1"/>
              <a:t>IFNg_ts</a:t>
            </a:r>
            <a:r>
              <a:rPr lang="en-US" dirty="0"/>
              <a:t>, IL4_ts, IL4_ln, CCL22_ts, CCL22_ln, IL13_ts) on the basis of </a:t>
            </a:r>
            <a:r>
              <a:rPr lang="en-US" dirty="0" err="1"/>
              <a:t>Cytocon</a:t>
            </a:r>
            <a:r>
              <a:rPr lang="en-US" dirty="0"/>
              <a:t> DB and implementation them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estimation of values of cell components of Mph sub-model (</a:t>
            </a:r>
            <a:r>
              <a:rPr lang="en-US" dirty="0" err="1"/>
              <a:t>PBM_ts</a:t>
            </a:r>
            <a:r>
              <a:rPr lang="en-US" dirty="0"/>
              <a:t>, </a:t>
            </a:r>
            <a:r>
              <a:rPr lang="en-US" dirty="0" err="1"/>
              <a:t>iMph_ts</a:t>
            </a:r>
            <a:r>
              <a:rPr lang="en-US" dirty="0"/>
              <a:t>, M1_ts, M2_ts) for HC, COVID19 and  NSCLC patients on the basis of </a:t>
            </a:r>
            <a:r>
              <a:rPr lang="en-US" dirty="0" err="1"/>
              <a:t>Cytocon</a:t>
            </a:r>
            <a:r>
              <a:rPr lang="en-US" dirty="0"/>
              <a:t> DB and implementation them into the model; preparation of data file for </a:t>
            </a:r>
            <a:r>
              <a:rPr lang="en-US" dirty="0" err="1"/>
              <a:t>DBSolve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fitting of cell components of Mph sub-model (</a:t>
            </a:r>
            <a:r>
              <a:rPr lang="en-US" dirty="0" err="1"/>
              <a:t>PBM_ts</a:t>
            </a:r>
            <a:r>
              <a:rPr lang="en-US" dirty="0"/>
              <a:t>, </a:t>
            </a:r>
            <a:r>
              <a:rPr lang="en-US" dirty="0" err="1"/>
              <a:t>iMph_ts</a:t>
            </a:r>
            <a:r>
              <a:rPr lang="en-US" dirty="0"/>
              <a:t>, M1_ts, M2_ts)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5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Mph sub-model scheme: updated version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14</a:t>
            </a:fld>
            <a:endParaRPr lang="ru-RU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CF375DC-E102-4BA8-8400-4FD8993173C0}"/>
              </a:ext>
            </a:extLst>
          </p:cNvPr>
          <p:cNvGrpSpPr/>
          <p:nvPr/>
        </p:nvGrpSpPr>
        <p:grpSpPr>
          <a:xfrm>
            <a:off x="483437" y="936347"/>
            <a:ext cx="7831697" cy="4698282"/>
            <a:chOff x="407234" y="1291946"/>
            <a:chExt cx="7831697" cy="46982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35B56D0-68FB-4DBA-B0F4-E1520AA94F2C}"/>
                </a:ext>
              </a:extLst>
            </p:cNvPr>
            <p:cNvSpPr/>
            <p:nvPr/>
          </p:nvSpPr>
          <p:spPr>
            <a:xfrm>
              <a:off x="412519" y="1291946"/>
              <a:ext cx="1257661" cy="34386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9C8938-C679-4EC8-88A7-86F6087B2055}"/>
                </a:ext>
              </a:extLst>
            </p:cNvPr>
            <p:cNvSpPr/>
            <p:nvPr/>
          </p:nvSpPr>
          <p:spPr>
            <a:xfrm>
              <a:off x="1740576" y="1291946"/>
              <a:ext cx="6498355" cy="3438673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78E9FC-3206-47C0-9C47-09BC9172F2D0}"/>
                </a:ext>
              </a:extLst>
            </p:cNvPr>
            <p:cNvSpPr/>
            <p:nvPr/>
          </p:nvSpPr>
          <p:spPr>
            <a:xfrm>
              <a:off x="1740575" y="4799046"/>
              <a:ext cx="6498355" cy="119118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69D9E-3C93-4AAF-9B9E-976897CA3285}"/>
                </a:ext>
              </a:extLst>
            </p:cNvPr>
            <p:cNvSpPr txBox="1"/>
            <p:nvPr/>
          </p:nvSpPr>
          <p:spPr>
            <a:xfrm>
              <a:off x="4721293" y="506652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PBM</a:t>
              </a:r>
              <a:endParaRPr lang="ru-RU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59B2BC-716C-4433-A201-EFD19754EC0E}"/>
                </a:ext>
              </a:extLst>
            </p:cNvPr>
            <p:cNvCxnSpPr>
              <a:cxnSpLocks/>
            </p:cNvCxnSpPr>
            <p:nvPr/>
          </p:nvCxnSpPr>
          <p:spPr>
            <a:xfrm>
              <a:off x="4245436" y="5243803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3B4008C-69D1-472D-9DAD-C4892DF53EB8}"/>
                </a:ext>
              </a:extLst>
            </p:cNvPr>
            <p:cNvCxnSpPr/>
            <p:nvPr/>
          </p:nvCxnSpPr>
          <p:spPr>
            <a:xfrm>
              <a:off x="5340225" y="5256240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338809-AF3E-4DAB-BBAC-94CF380E97FA}"/>
                </a:ext>
              </a:extLst>
            </p:cNvPr>
            <p:cNvSpPr txBox="1"/>
            <p:nvPr/>
          </p:nvSpPr>
          <p:spPr>
            <a:xfrm>
              <a:off x="4724401" y="383798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PBM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ACB640-36FE-4794-9707-BD47D042DB05}"/>
                </a:ext>
              </a:extLst>
            </p:cNvPr>
            <p:cNvSpPr txBox="1"/>
            <p:nvPr/>
          </p:nvSpPr>
          <p:spPr>
            <a:xfrm>
              <a:off x="4727513" y="2777402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iMph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91517B-B0C4-46DE-B7D7-1C1CD5D414CA}"/>
                </a:ext>
              </a:extLst>
            </p:cNvPr>
            <p:cNvSpPr txBox="1"/>
            <p:nvPr/>
          </p:nvSpPr>
          <p:spPr>
            <a:xfrm>
              <a:off x="6232125" y="154576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91AE62-195F-49F9-B267-115CF30DB459}"/>
                </a:ext>
              </a:extLst>
            </p:cNvPr>
            <p:cNvSpPr txBox="1"/>
            <p:nvPr/>
          </p:nvSpPr>
          <p:spPr>
            <a:xfrm>
              <a:off x="3305427" y="154887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  <a:endParaRPr lang="ru-RU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AB5257-5670-4A7C-9104-A9E0E3A2B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4756" y="4207317"/>
              <a:ext cx="0" cy="8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4EDCD9-7D3B-40D9-BCBA-6C8B56F0F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8" y="3191068"/>
              <a:ext cx="0" cy="604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0FC4E1-C9A5-4F5C-8818-6136FAA8A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0448" y="1915096"/>
              <a:ext cx="936376" cy="993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F01E43-3567-4FC2-A718-6F240B236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7357" y="1927537"/>
              <a:ext cx="936376" cy="993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FA583A-2D51-4EF2-BE99-6CAE244C7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061" y="5382375"/>
              <a:ext cx="582474" cy="128789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796F47-3B59-4C48-84A2-8C80B80D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124" y="5213494"/>
              <a:ext cx="300328" cy="3525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E91C40-80BB-4F8D-8084-46E9A19BD2A2}"/>
                </a:ext>
              </a:extLst>
            </p:cNvPr>
            <p:cNvSpPr txBox="1"/>
            <p:nvPr/>
          </p:nvSpPr>
          <p:spPr>
            <a:xfrm>
              <a:off x="3265716" y="5533047"/>
              <a:ext cx="923651" cy="2769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GMCSF_pl</a:t>
              </a:r>
              <a:endParaRPr lang="ru-RU" sz="1200" i="1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04ABBA-1AE4-4FA3-8A71-5A8BA36A128F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20" y="5407861"/>
              <a:ext cx="0" cy="37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32C065-E196-448C-BC9E-ADF06D663A68}"/>
                </a:ext>
              </a:extLst>
            </p:cNvPr>
            <p:cNvSpPr txBox="1"/>
            <p:nvPr/>
          </p:nvSpPr>
          <p:spPr>
            <a:xfrm>
              <a:off x="2643673" y="4211212"/>
              <a:ext cx="1697003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CCL2_ts, CXCL10_ts, </a:t>
              </a:r>
            </a:p>
            <a:p>
              <a:r>
                <a:rPr lang="en-US" sz="1200" i="1" dirty="0" err="1"/>
                <a:t>TGFb_ts</a:t>
              </a:r>
              <a:endParaRPr lang="ru-RU" sz="1200" i="1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ABCBFD-113D-43BB-945D-32A37A894F2C}"/>
                </a:ext>
              </a:extLst>
            </p:cNvPr>
            <p:cNvCxnSpPr>
              <a:cxnSpLocks/>
            </p:cNvCxnSpPr>
            <p:nvPr/>
          </p:nvCxnSpPr>
          <p:spPr>
            <a:xfrm>
              <a:off x="4351620" y="4460843"/>
              <a:ext cx="49587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A2363F6-D1A2-4488-A94D-B047FD16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875" y="4310927"/>
              <a:ext cx="300328" cy="35255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32B355-B408-49C0-B0B6-EE951560F107}"/>
                </a:ext>
              </a:extLst>
            </p:cNvPr>
            <p:cNvSpPr txBox="1"/>
            <p:nvPr/>
          </p:nvSpPr>
          <p:spPr>
            <a:xfrm>
              <a:off x="3423846" y="3428713"/>
              <a:ext cx="910827" cy="2769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GMCSF_ts</a:t>
              </a:r>
              <a:endParaRPr lang="ru-RU" sz="1200" i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B1FD32-31CA-4189-AC8E-F7832E26A0F2}"/>
                </a:ext>
              </a:extLst>
            </p:cNvPr>
            <p:cNvCxnSpPr>
              <a:cxnSpLocks/>
            </p:cNvCxnSpPr>
            <p:nvPr/>
          </p:nvCxnSpPr>
          <p:spPr>
            <a:xfrm>
              <a:off x="4351612" y="3575751"/>
              <a:ext cx="49587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7E01027-7B11-4E36-8F37-C3A16685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867" y="3425835"/>
              <a:ext cx="300328" cy="352559"/>
            </a:xfrm>
            <a:prstGeom prst="rect">
              <a:avLst/>
            </a:prstGeom>
          </p:spPr>
        </p:pic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7D861B-593E-440E-9DC8-1B901E6DE35F}"/>
                </a:ext>
              </a:extLst>
            </p:cNvPr>
            <p:cNvSpPr/>
            <p:nvPr/>
          </p:nvSpPr>
          <p:spPr>
            <a:xfrm>
              <a:off x="4932031" y="2616735"/>
              <a:ext cx="300326" cy="247763"/>
            </a:xfrm>
            <a:custGeom>
              <a:avLst/>
              <a:gdLst>
                <a:gd name="connsiteX0" fmla="*/ 210041 w 571694"/>
                <a:gd name="connsiteY0" fmla="*/ 379779 h 392408"/>
                <a:gd name="connsiteX1" fmla="*/ 16611 w 571694"/>
                <a:gd name="connsiteY1" fmla="*/ 297717 h 392408"/>
                <a:gd name="connsiteX2" fmla="*/ 34195 w 571694"/>
                <a:gd name="connsiteY2" fmla="*/ 104286 h 392408"/>
                <a:gd name="connsiteX3" fmla="*/ 227626 w 571694"/>
                <a:gd name="connsiteY3" fmla="*/ 4640 h 392408"/>
                <a:gd name="connsiteX4" fmla="*/ 415195 w 571694"/>
                <a:gd name="connsiteY4" fmla="*/ 33948 h 392408"/>
                <a:gd name="connsiteX5" fmla="*/ 567595 w 571694"/>
                <a:gd name="connsiteY5" fmla="*/ 186348 h 392408"/>
                <a:gd name="connsiteX6" fmla="*/ 514841 w 571694"/>
                <a:gd name="connsiteY6" fmla="*/ 315302 h 392408"/>
                <a:gd name="connsiteX7" fmla="*/ 374164 w 571694"/>
                <a:gd name="connsiteY7" fmla="*/ 385640 h 392408"/>
                <a:gd name="connsiteX8" fmla="*/ 380026 w 571694"/>
                <a:gd name="connsiteY8" fmla="*/ 385640 h 3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94" h="392408">
                  <a:moveTo>
                    <a:pt x="210041" y="379779"/>
                  </a:moveTo>
                  <a:cubicBezTo>
                    <a:pt x="127980" y="361705"/>
                    <a:pt x="45919" y="343632"/>
                    <a:pt x="16611" y="297717"/>
                  </a:cubicBezTo>
                  <a:cubicBezTo>
                    <a:pt x="-12697" y="251802"/>
                    <a:pt x="-974" y="153132"/>
                    <a:pt x="34195" y="104286"/>
                  </a:cubicBezTo>
                  <a:cubicBezTo>
                    <a:pt x="69364" y="55440"/>
                    <a:pt x="164126" y="16363"/>
                    <a:pt x="227626" y="4640"/>
                  </a:cubicBezTo>
                  <a:cubicBezTo>
                    <a:pt x="291126" y="-7083"/>
                    <a:pt x="358534" y="3663"/>
                    <a:pt x="415195" y="33948"/>
                  </a:cubicBezTo>
                  <a:cubicBezTo>
                    <a:pt x="471857" y="64233"/>
                    <a:pt x="550987" y="139456"/>
                    <a:pt x="567595" y="186348"/>
                  </a:cubicBezTo>
                  <a:cubicBezTo>
                    <a:pt x="584203" y="233240"/>
                    <a:pt x="547079" y="282087"/>
                    <a:pt x="514841" y="315302"/>
                  </a:cubicBezTo>
                  <a:cubicBezTo>
                    <a:pt x="482603" y="348517"/>
                    <a:pt x="374164" y="385640"/>
                    <a:pt x="374164" y="385640"/>
                  </a:cubicBezTo>
                  <a:cubicBezTo>
                    <a:pt x="351695" y="397363"/>
                    <a:pt x="365860" y="391501"/>
                    <a:pt x="380026" y="38564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FADDC5-5D07-46E8-B2EE-5BEEDFC56B97}"/>
                </a:ext>
              </a:extLst>
            </p:cNvPr>
            <p:cNvCxnSpPr/>
            <p:nvPr/>
          </p:nvCxnSpPr>
          <p:spPr>
            <a:xfrm>
              <a:off x="5340225" y="4007733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80833B-1DF8-47D9-AE4B-D072B6E09E27}"/>
                </a:ext>
              </a:extLst>
            </p:cNvPr>
            <p:cNvCxnSpPr/>
            <p:nvPr/>
          </p:nvCxnSpPr>
          <p:spPr>
            <a:xfrm>
              <a:off x="6723012" y="1727594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3D4264-4A3A-499C-8370-01D299C7C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5625" y="1727594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41E29E-4DB2-4B04-B10B-0A1236A3825A}"/>
                </a:ext>
              </a:extLst>
            </p:cNvPr>
            <p:cNvSpPr txBox="1"/>
            <p:nvPr/>
          </p:nvSpPr>
          <p:spPr>
            <a:xfrm>
              <a:off x="2316895" y="2288627"/>
              <a:ext cx="1225731" cy="27699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Ag_ts</a:t>
              </a:r>
              <a:r>
                <a:rPr lang="en-US" sz="1200" i="1" dirty="0"/>
                <a:t>, </a:t>
              </a:r>
              <a:r>
                <a:rPr lang="en-US" sz="1200" i="1" dirty="0" err="1"/>
                <a:t>IFNg_ts</a:t>
              </a:r>
              <a:endParaRPr lang="ru-RU" sz="1200" i="1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9D5853-46CA-4B03-8706-7BAD30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589" y="2426885"/>
              <a:ext cx="495872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3247416-B5CB-4354-B5AE-A6E09B19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8844" y="2276969"/>
              <a:ext cx="300328" cy="35255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60CC53-3EE4-4B6C-865F-313709C29CB3}"/>
                </a:ext>
              </a:extLst>
            </p:cNvPr>
            <p:cNvSpPr txBox="1"/>
            <p:nvPr/>
          </p:nvSpPr>
          <p:spPr>
            <a:xfrm>
              <a:off x="2186359" y="2616862"/>
              <a:ext cx="1356261" cy="276999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IL10_ts, </a:t>
              </a:r>
              <a:r>
                <a:rPr lang="en-US" sz="1200" i="1" dirty="0" err="1"/>
                <a:t>TGFb_ts</a:t>
              </a:r>
              <a:endParaRPr lang="ru-RU" sz="1200" i="1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F4A2F-944A-44B4-BDCC-01298C604A7C}"/>
                </a:ext>
              </a:extLst>
            </p:cNvPr>
            <p:cNvCxnSpPr>
              <a:cxnSpLocks/>
            </p:cNvCxnSpPr>
            <p:nvPr/>
          </p:nvCxnSpPr>
          <p:spPr>
            <a:xfrm>
              <a:off x="3569136" y="2734970"/>
              <a:ext cx="753813" cy="0"/>
            </a:xfrm>
            <a:prstGeom prst="line">
              <a:avLst/>
            </a:prstGeom>
            <a:ln w="19050"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81582B-B39E-4DC4-A42C-2938FBF4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543" y="2457641"/>
              <a:ext cx="483331" cy="6247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E53D78-E284-4466-BA53-4883F2AEC232}"/>
                </a:ext>
              </a:extLst>
            </p:cNvPr>
            <p:cNvSpPr txBox="1"/>
            <p:nvPr/>
          </p:nvSpPr>
          <p:spPr>
            <a:xfrm>
              <a:off x="6658713" y="2288627"/>
              <a:ext cx="1356261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Il4_ts, IL13_ts,</a:t>
              </a:r>
            </a:p>
            <a:p>
              <a:r>
                <a:rPr lang="en-US" sz="1200" i="1" dirty="0"/>
                <a:t>IL10_ts, </a:t>
              </a:r>
              <a:r>
                <a:rPr lang="en-US" sz="1200" i="1" dirty="0" err="1"/>
                <a:t>TGFb_ts</a:t>
              </a:r>
              <a:endParaRPr lang="ru-RU" sz="1200" i="1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C955F6-3319-433F-BE87-16B44806E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908" y="2506456"/>
              <a:ext cx="674740" cy="13003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D9DC667-7D75-473B-A712-B5B2DDAD2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08" y="2382411"/>
              <a:ext cx="300328" cy="352559"/>
            </a:xfrm>
            <a:prstGeom prst="rect">
              <a:avLst/>
            </a:prstGeom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2F14683-E3F0-45CE-90DB-8A64CF7164A5}"/>
                </a:ext>
              </a:extLst>
            </p:cNvPr>
            <p:cNvCxnSpPr/>
            <p:nvPr/>
          </p:nvCxnSpPr>
          <p:spPr>
            <a:xfrm>
              <a:off x="5381251" y="2999547"/>
              <a:ext cx="522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EE3E10-88F9-4830-BB9D-17AD19568D23}"/>
                </a:ext>
              </a:extLst>
            </p:cNvPr>
            <p:cNvSpPr/>
            <p:nvPr/>
          </p:nvSpPr>
          <p:spPr>
            <a:xfrm>
              <a:off x="407234" y="4800943"/>
              <a:ext cx="1257661" cy="118928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70ACEF-EBD7-4DA6-A57E-BBE6E80B590A}"/>
                </a:ext>
              </a:extLst>
            </p:cNvPr>
            <p:cNvSpPr txBox="1"/>
            <p:nvPr/>
          </p:nvSpPr>
          <p:spPr>
            <a:xfrm>
              <a:off x="5350211" y="5317608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664D34-240C-4841-B3ED-EA7D86B6082E}"/>
                </a:ext>
              </a:extLst>
            </p:cNvPr>
            <p:cNvSpPr txBox="1"/>
            <p:nvPr/>
          </p:nvSpPr>
          <p:spPr>
            <a:xfrm>
              <a:off x="5350210" y="4130801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8D78F8-49D9-4209-AB8E-3D3EB9CAFC2E}"/>
                </a:ext>
              </a:extLst>
            </p:cNvPr>
            <p:cNvSpPr txBox="1"/>
            <p:nvPr/>
          </p:nvSpPr>
          <p:spPr>
            <a:xfrm>
              <a:off x="5340225" y="3080572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27C7A9-B08A-47C0-A07F-C6A3FEE83BA5}"/>
                </a:ext>
              </a:extLst>
            </p:cNvPr>
            <p:cNvSpPr txBox="1"/>
            <p:nvPr/>
          </p:nvSpPr>
          <p:spPr>
            <a:xfrm>
              <a:off x="6743096" y="1779892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1C06D9-168C-4C11-9A0F-86F3AC15F65A}"/>
                </a:ext>
              </a:extLst>
            </p:cNvPr>
            <p:cNvSpPr txBox="1"/>
            <p:nvPr/>
          </p:nvSpPr>
          <p:spPr>
            <a:xfrm>
              <a:off x="2761697" y="1773277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cell death</a:t>
              </a:r>
              <a:endParaRPr lang="ru-RU" sz="7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99257D8-18CF-4A78-B0B6-697A455115C9}"/>
                </a:ext>
              </a:extLst>
            </p:cNvPr>
            <p:cNvSpPr txBox="1"/>
            <p:nvPr/>
          </p:nvSpPr>
          <p:spPr>
            <a:xfrm>
              <a:off x="4839463" y="2411951"/>
              <a:ext cx="584593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proliferation</a:t>
              </a:r>
              <a:endParaRPr lang="ru-RU" sz="7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6BAFBD-B6F7-44B8-8A12-3DF431A53878}"/>
                </a:ext>
              </a:extLst>
            </p:cNvPr>
            <p:cNvSpPr txBox="1"/>
            <p:nvPr/>
          </p:nvSpPr>
          <p:spPr>
            <a:xfrm>
              <a:off x="5135662" y="445162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migration to TISSUE</a:t>
              </a:r>
              <a:endParaRPr lang="ru-RU" sz="7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E3BFAC-CB7D-408A-9710-B763CF46FEFD}"/>
                </a:ext>
              </a:extLst>
            </p:cNvPr>
            <p:cNvSpPr txBox="1"/>
            <p:nvPr/>
          </p:nvSpPr>
          <p:spPr>
            <a:xfrm>
              <a:off x="5110260" y="3503199"/>
              <a:ext cx="659155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differentiation</a:t>
              </a:r>
              <a:endParaRPr lang="ru-RU" sz="7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4F3B2E-1466-47CD-AD33-06517DE65D9E}"/>
                </a:ext>
              </a:extLst>
            </p:cNvPr>
            <p:cNvSpPr txBox="1"/>
            <p:nvPr/>
          </p:nvSpPr>
          <p:spPr>
            <a:xfrm>
              <a:off x="6151662" y="2097730"/>
              <a:ext cx="659155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differentiation</a:t>
              </a:r>
              <a:endParaRPr lang="ru-RU" sz="7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C5A25F-E6FD-42F1-8BD5-C474EC02E1E2}"/>
                </a:ext>
              </a:extLst>
            </p:cNvPr>
            <p:cNvSpPr txBox="1"/>
            <p:nvPr/>
          </p:nvSpPr>
          <p:spPr>
            <a:xfrm>
              <a:off x="3289921" y="2106196"/>
              <a:ext cx="659155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differentiation</a:t>
              </a:r>
              <a:endParaRPr lang="ru-RU" sz="7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94A333-B04E-4D9E-A3A0-AE084C882FEA}"/>
                </a:ext>
              </a:extLst>
            </p:cNvPr>
            <p:cNvSpPr txBox="1"/>
            <p:nvPr/>
          </p:nvSpPr>
          <p:spPr>
            <a:xfrm>
              <a:off x="5087743" y="5512343"/>
              <a:ext cx="77499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Migration to OTHER TISSUES</a:t>
              </a:r>
              <a:endParaRPr lang="ru-RU" sz="7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83E13E-7CE7-4D76-80E3-2195E91448F4}"/>
                </a:ext>
              </a:extLst>
            </p:cNvPr>
            <p:cNvSpPr txBox="1"/>
            <p:nvPr/>
          </p:nvSpPr>
          <p:spPr>
            <a:xfrm>
              <a:off x="964338" y="1360037"/>
              <a:ext cx="584593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Lymph node</a:t>
              </a:r>
              <a:endParaRPr lang="ru-RU" sz="7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B105C30-698D-4A92-AF45-5BF00FEC0739}"/>
                </a:ext>
              </a:extLst>
            </p:cNvPr>
            <p:cNvSpPr txBox="1"/>
            <p:nvPr/>
          </p:nvSpPr>
          <p:spPr>
            <a:xfrm>
              <a:off x="905070" y="4894213"/>
              <a:ext cx="620255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Bone marrow</a:t>
              </a:r>
              <a:endParaRPr lang="ru-RU" sz="7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87CF23-9DF3-45BB-A5DA-25FAF2D52472}"/>
                </a:ext>
              </a:extLst>
            </p:cNvPr>
            <p:cNvSpPr txBox="1"/>
            <p:nvPr/>
          </p:nvSpPr>
          <p:spPr>
            <a:xfrm>
              <a:off x="7556978" y="1360037"/>
              <a:ext cx="393224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Tissue</a:t>
              </a:r>
              <a:endParaRPr lang="ru-RU" sz="7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848B54-EF65-4EA3-9520-BDC9049D145D}"/>
                </a:ext>
              </a:extLst>
            </p:cNvPr>
            <p:cNvSpPr txBox="1"/>
            <p:nvPr/>
          </p:nvSpPr>
          <p:spPr>
            <a:xfrm>
              <a:off x="7556978" y="4829446"/>
              <a:ext cx="393224" cy="129533"/>
            </a:xfrm>
            <a:prstGeom prst="rect">
              <a:avLst/>
            </a:prstGeom>
            <a:noFill/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Plasma</a:t>
              </a:r>
              <a:endParaRPr lang="ru-RU" sz="700" b="1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D870D93-982C-46C8-9B1D-A4BFFC257606}"/>
              </a:ext>
            </a:extLst>
          </p:cNvPr>
          <p:cNvSpPr txBox="1"/>
          <p:nvPr/>
        </p:nvSpPr>
        <p:spPr>
          <a:xfrm>
            <a:off x="498036" y="5927115"/>
            <a:ext cx="638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changes in xlsx file are selected in red font or highlighted with yellow 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820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E8E8-5380-4FBB-B4FB-73B59AA9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Tuning of model parameters to describe in vivo baseline data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FCD58-FE1A-4361-9450-832D1971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2FA5-564D-49BA-8763-6BC145E0A3C5}"/>
              </a:ext>
            </a:extLst>
          </p:cNvPr>
          <p:cNvSpPr txBox="1"/>
          <p:nvPr/>
        </p:nvSpPr>
        <p:spPr>
          <a:xfrm>
            <a:off x="4874230" y="1218034"/>
            <a:ext cx="39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used for fitting: </a:t>
            </a:r>
            <a:r>
              <a:rPr lang="en-US" i="1" dirty="0"/>
              <a:t>in vivo</a:t>
            </a:r>
            <a:r>
              <a:rPr lang="en-US" dirty="0"/>
              <a:t> baseline concentrations measured for HC (M1, M2 for NSCLC patients)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design: steady state for Antigen (</a:t>
            </a:r>
            <a:r>
              <a:rPr lang="en-US" dirty="0" err="1"/>
              <a:t>Ag_ts</a:t>
            </a:r>
            <a:r>
              <a:rPr lang="en-US" dirty="0"/>
              <a:t>) equal to 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73A535-E18F-455E-9AB4-6FA59B4D9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911378"/>
              </p:ext>
            </p:extLst>
          </p:nvPr>
        </p:nvGraphicFramePr>
        <p:xfrm>
          <a:off x="223934" y="8654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919542-A722-4C4A-87B4-67D7E0EA7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311812"/>
              </p:ext>
            </p:extLst>
          </p:nvPr>
        </p:nvGraphicFramePr>
        <p:xfrm>
          <a:off x="65314" y="3554373"/>
          <a:ext cx="8716304" cy="3145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92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058-B5C7-4E07-8C2B-72E1BF19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Antigen dose dependence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90290-B1C8-4537-8EED-EB547BC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CC3D37-28BE-4285-A92A-8155EBCFA887}"/>
              </a:ext>
            </a:extLst>
          </p:cNvPr>
          <p:cNvGraphicFramePr>
            <a:graphicFrameLocks/>
          </p:cNvGraphicFramePr>
          <p:nvPr/>
        </p:nvGraphicFramePr>
        <p:xfrm>
          <a:off x="2202024" y="6942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97E10E-E513-4722-B1D4-9FB0445928D2}"/>
              </a:ext>
            </a:extLst>
          </p:cNvPr>
          <p:cNvGraphicFramePr>
            <a:graphicFrameLocks/>
          </p:cNvGraphicFramePr>
          <p:nvPr/>
        </p:nvGraphicFramePr>
        <p:xfrm>
          <a:off x="1526673" y="3671874"/>
          <a:ext cx="6519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311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CEFC3-35E4-46AB-8178-6CE9EA81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2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Model simulations and experimental data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18</a:t>
            </a:fld>
            <a:endParaRPr lang="ru-R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FB4C1B-B163-4532-94B7-50ED1C68B0A0}"/>
              </a:ext>
            </a:extLst>
          </p:cNvPr>
          <p:cNvGrpSpPr/>
          <p:nvPr/>
        </p:nvGrpSpPr>
        <p:grpSpPr>
          <a:xfrm>
            <a:off x="57080" y="744684"/>
            <a:ext cx="9036118" cy="2755528"/>
            <a:chOff x="57080" y="744684"/>
            <a:chExt cx="9036118" cy="27555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84CD25-4F34-47F0-AC12-B10E9B97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0" y="746243"/>
              <a:ext cx="4558640" cy="27539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BC0829-5B49-45FD-A7E9-9360828F14D0}"/>
                </a:ext>
              </a:extLst>
            </p:cNvPr>
            <p:cNvSpPr txBox="1"/>
            <p:nvPr/>
          </p:nvSpPr>
          <p:spPr>
            <a:xfrm>
              <a:off x="2675466" y="1013139"/>
              <a:ext cx="1845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Wolfer et al, doi.org/10.1101/</a:t>
              </a:r>
            </a:p>
            <a:p>
              <a:r>
                <a:rPr lang="en-US" sz="1000" dirty="0"/>
                <a:t>2020.03.05.20030502</a:t>
              </a:r>
            </a:p>
            <a:p>
              <a:r>
                <a:rPr lang="en-US" sz="1000" dirty="0">
                  <a:solidFill>
                    <a:srgbClr val="0000FF"/>
                  </a:solidFill>
                </a:rPr>
                <a:t>Time/value of peak viral load and range of viral shedding [PMID 32315724]</a:t>
              </a:r>
              <a:endParaRPr lang="ru-RU" sz="1000" dirty="0">
                <a:solidFill>
                  <a:srgbClr val="0000FF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F3C3B8-78D8-4368-97EF-2135EB9D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683" y="744684"/>
              <a:ext cx="4465515" cy="27539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7F88A8-60C5-4FEA-B8F2-94F337325FC0}"/>
                </a:ext>
              </a:extLst>
            </p:cNvPr>
            <p:cNvSpPr txBox="1"/>
            <p:nvPr/>
          </p:nvSpPr>
          <p:spPr>
            <a:xfrm>
              <a:off x="5196275" y="1013139"/>
              <a:ext cx="1845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Wolfer et al, doi.org/10.1101/</a:t>
              </a:r>
            </a:p>
            <a:p>
              <a:r>
                <a:rPr lang="en-US" sz="1000" dirty="0">
                  <a:solidFill>
                    <a:srgbClr val="0000FF"/>
                  </a:solidFill>
                </a:rPr>
                <a:t>2020.03.05.20030502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E1180F-2648-40DC-A508-D49C10E01891}"/>
                </a:ext>
              </a:extLst>
            </p:cNvPr>
            <p:cNvSpPr txBox="1"/>
            <p:nvPr/>
          </p:nvSpPr>
          <p:spPr>
            <a:xfrm>
              <a:off x="543071" y="2231168"/>
              <a:ext cx="12179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Virus initial concentration: 3370 copies/mL</a:t>
              </a:r>
              <a:endParaRPr lang="ru-RU" sz="1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A6C7E-1ABD-493C-8E68-1B605426DC5A}"/>
                </a:ext>
              </a:extLst>
            </p:cNvPr>
            <p:cNvSpPr txBox="1"/>
            <p:nvPr/>
          </p:nvSpPr>
          <p:spPr>
            <a:xfrm>
              <a:off x="5196275" y="1456940"/>
              <a:ext cx="1217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Virus initial concentration: 3370 copies/mL</a:t>
              </a:r>
            </a:p>
            <a:p>
              <a:r>
                <a:rPr lang="en-US" sz="1000" b="1" dirty="0">
                  <a:solidFill>
                    <a:srgbClr val="0000FF"/>
                  </a:solidFill>
                </a:rPr>
                <a:t>6740 copies/mL</a:t>
              </a:r>
              <a:endParaRPr lang="ru-RU" sz="10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A1277B-DBF2-4759-9D0D-4F6416DEF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733" y="3498653"/>
            <a:ext cx="5878690" cy="33546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B2C449-C3D3-4906-89F0-9F9712FBA877}"/>
              </a:ext>
            </a:extLst>
          </p:cNvPr>
          <p:cNvSpPr txBox="1"/>
          <p:nvPr/>
        </p:nvSpPr>
        <p:spPr>
          <a:xfrm>
            <a:off x="24475" y="3613219"/>
            <a:ext cx="3218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threshold in virus initial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above the threshold lead to substantial and transient virus load in sputum.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values below the threshold do not allow detect virus in sputum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virus initial concentration results in higher peak of viral load which is faster achieved.  </a:t>
            </a:r>
            <a:endParaRPr lang="ru-RU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95FED-8F82-42BD-8B00-BD62AE216850}"/>
              </a:ext>
            </a:extLst>
          </p:cNvPr>
          <p:cNvSpPr txBox="1"/>
          <p:nvPr/>
        </p:nvSpPr>
        <p:spPr>
          <a:xfrm>
            <a:off x="3409261" y="3294004"/>
            <a:ext cx="2212465" cy="41549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050" b="1" i="1" dirty="0"/>
              <a:t>Dots</a:t>
            </a:r>
            <a:r>
              <a:rPr lang="en-US" sz="1050" dirty="0"/>
              <a:t> are experimental data</a:t>
            </a:r>
          </a:p>
          <a:p>
            <a:r>
              <a:rPr lang="en-US" sz="1050" b="1" i="1" dirty="0"/>
              <a:t>Solid lines</a:t>
            </a:r>
            <a:r>
              <a:rPr lang="en-US" sz="1050" dirty="0"/>
              <a:t> are model simulations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89646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Mph sub-model: scheme and calibration</a:t>
            </a:r>
            <a:endParaRPr lang="ru-R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A194CD-A7BA-4080-A4D6-56712F29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2217"/>
            <a:ext cx="5971592" cy="358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B2B72-1C83-411A-A3BD-1FA2AE9D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" y="4505456"/>
            <a:ext cx="3190005" cy="191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9E10C-EA16-4FFC-8422-E82E669C4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012" y="4483357"/>
            <a:ext cx="5971592" cy="2154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7AAF6A-9C52-4255-AE76-9573567EB771}"/>
              </a:ext>
            </a:extLst>
          </p:cNvPr>
          <p:cNvSpPr txBox="1"/>
          <p:nvPr/>
        </p:nvSpPr>
        <p:spPr>
          <a:xfrm>
            <a:off x="6036906" y="802216"/>
            <a:ext cx="307910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Sub-model of macrophage (Mph) life cycle was constructed on the basis of Mph passport available in Immune Response Template (</a:t>
            </a:r>
            <a:r>
              <a:rPr lang="en-US" sz="1500" dirty="0">
                <a:hlinkClick r:id="rId5"/>
              </a:rPr>
              <a:t>https://irt.insysbio.com</a:t>
            </a:r>
            <a:r>
              <a:rPr lang="en-US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/>
              <a:t>In vivo</a:t>
            </a:r>
            <a:r>
              <a:rPr lang="en-US" sz="1500" dirty="0"/>
              <a:t> baseline data for calibration were extracted from </a:t>
            </a:r>
            <a:r>
              <a:rPr lang="en-US" sz="1500" dirty="0" err="1"/>
              <a:t>Cytocon</a:t>
            </a:r>
            <a:r>
              <a:rPr lang="en-US" sz="1500" dirty="0"/>
              <a:t> DB (</a:t>
            </a:r>
            <a:r>
              <a:rPr lang="en-US" sz="1500" dirty="0">
                <a:hlinkClick r:id="rId6"/>
              </a:rPr>
              <a:t>http://cytocon.insysbio.com</a:t>
            </a:r>
            <a:r>
              <a:rPr lang="en-US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have upgraded Mph sub-model to take into account lung specifics and calibrated it against in vivo baseline data measured for healthy subjects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37472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26.05.12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(VL_v0.1.1)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limitation in number of virions able to bind to PCII cell to avoid non-physiological accumulation of (</a:t>
            </a:r>
            <a:r>
              <a:rPr lang="en-US" dirty="0" err="1"/>
              <a:t>i</a:t>
            </a:r>
            <a:r>
              <a:rPr lang="en-US" dirty="0"/>
              <a:t>) the virions on the cell surface and (ii) virus RNA in nucleus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Reproduction of clinical data on virus load dynamics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3</a:t>
            </a:fld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C26A4E-21F8-4D44-8A1D-66AED7C3FBC5}"/>
              </a:ext>
            </a:extLst>
          </p:cNvPr>
          <p:cNvGrpSpPr/>
          <p:nvPr/>
        </p:nvGrpSpPr>
        <p:grpSpPr>
          <a:xfrm>
            <a:off x="91624" y="1633679"/>
            <a:ext cx="8850327" cy="4286775"/>
            <a:chOff x="91624" y="1633679"/>
            <a:chExt cx="8850327" cy="42867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2F1A71-955B-47B6-B0FB-D7812F79E3A5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5B8158-08F9-4779-8603-A2C9C2449937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69B41-8D53-492D-8B3E-17B19683DD91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579DB-0CF8-43C7-9530-9FF15E76468D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437F0E-6401-41C6-8851-39FBBC3CD488}"/>
                </a:ext>
              </a:extLst>
            </p:cNvPr>
            <p:cNvSpPr txBox="1"/>
            <p:nvPr/>
          </p:nvSpPr>
          <p:spPr>
            <a:xfrm>
              <a:off x="128346" y="126352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3865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regulations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2566FC-4D84-42DE-937C-24F2C8DA7556}"/>
              </a:ext>
            </a:extLst>
          </p:cNvPr>
          <p:cNvSpPr txBox="1"/>
          <p:nvPr/>
        </p:nvSpPr>
        <p:spPr>
          <a:xfrm>
            <a:off x="438541" y="783197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the version in comparison with VL_v0.1.0 is selected by red circles</a:t>
            </a:r>
            <a:endParaRPr lang="ru-R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BB85C7-D33A-48FF-AA50-D5C4C7B0A2DB}"/>
              </a:ext>
            </a:extLst>
          </p:cNvPr>
          <p:cNvGrpSpPr/>
          <p:nvPr/>
        </p:nvGrpSpPr>
        <p:grpSpPr>
          <a:xfrm>
            <a:off x="52695" y="933061"/>
            <a:ext cx="9160699" cy="5452055"/>
            <a:chOff x="52695" y="933061"/>
            <a:chExt cx="9160699" cy="5452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064384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95" y="417711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092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93" y="4183461"/>
              <a:ext cx="1022140" cy="1120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>
              <a:off x="7746340" y="4749549"/>
              <a:ext cx="381000" cy="356313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5429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shedding</a:t>
              </a:r>
              <a:endParaRPr lang="ru-RU" sz="9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32489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entry</a:t>
              </a:r>
              <a:endParaRPr lang="ru-RU" sz="9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228470" y="4214904"/>
              <a:ext cx="59580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uncoating</a:t>
              </a:r>
              <a:endParaRPr lang="ru-RU" sz="9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320420" y="4545104"/>
              <a:ext cx="656714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assembling</a:t>
              </a:r>
              <a:endParaRPr lang="ru-RU" sz="9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7650452" y="5116328"/>
              <a:ext cx="62786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replication</a:t>
              </a:r>
              <a:endParaRPr lang="ru-RU" sz="9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7091694" y="4753102"/>
              <a:ext cx="430690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release</a:t>
              </a:r>
              <a:endParaRPr lang="ru-RU" sz="9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88246" y="5606582"/>
              <a:ext cx="703201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degradation</a:t>
              </a:r>
              <a:endParaRPr lang="ru-RU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1248900" y="4963518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4340438" y="497595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7096081" y="4979059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453132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binding</a:t>
              </a:r>
              <a:endParaRPr lang="ru-RU" sz="9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541298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synthesis</a:t>
              </a:r>
              <a:endParaRPr lang="ru-RU" sz="9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1111967" cy="160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/>
                <a:t>transition with cells</a:t>
              </a:r>
              <a:endParaRPr lang="ru-RU" sz="9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191" y="2799671"/>
              <a:ext cx="500201" cy="212343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367" y="2799671"/>
              <a:ext cx="514937" cy="180587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1510" y="2799671"/>
              <a:ext cx="523240" cy="1698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73CC5B-CACC-4F19-992B-4A17635B5492}"/>
                </a:ext>
              </a:extLst>
            </p:cNvPr>
            <p:cNvSpPr txBox="1"/>
            <p:nvPr/>
          </p:nvSpPr>
          <p:spPr>
            <a:xfrm>
              <a:off x="6086750" y="445797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482" y="4105435"/>
              <a:ext cx="726580" cy="377126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B0FAF-AA7A-4D89-B99D-ED8935A2656F}"/>
                </a:ext>
              </a:extLst>
            </p:cNvPr>
            <p:cNvSpPr txBox="1"/>
            <p:nvPr/>
          </p:nvSpPr>
          <p:spPr>
            <a:xfrm>
              <a:off x="3234689" y="4461083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238548" y="1238641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171471" y="1232417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205553" y="605634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15" y="5131807"/>
              <a:ext cx="2574" cy="67826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18B427-6CF0-4842-93CC-9B92530B715C}"/>
                </a:ext>
              </a:extLst>
            </p:cNvPr>
            <p:cNvGrpSpPr/>
            <p:nvPr/>
          </p:nvGrpSpPr>
          <p:grpSpPr>
            <a:xfrm>
              <a:off x="3364536" y="4497280"/>
              <a:ext cx="274865" cy="206603"/>
              <a:chOff x="284972" y="5606582"/>
              <a:chExt cx="274865" cy="206603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8C07DA-E593-4EFA-9CEF-F280DC6DA7B7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2FF36DA-7E2D-4CC0-95AB-0AAB193DA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21923-3E51-47DC-A2FD-14E27D2ED4AA}"/>
                </a:ext>
              </a:extLst>
            </p:cNvPr>
            <p:cNvGrpSpPr/>
            <p:nvPr/>
          </p:nvGrpSpPr>
          <p:grpSpPr>
            <a:xfrm>
              <a:off x="6217027" y="4469272"/>
              <a:ext cx="274865" cy="206603"/>
              <a:chOff x="284972" y="5606582"/>
              <a:chExt cx="274865" cy="206603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253D79-7C97-449F-89E6-3715987E199A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5791B5B-F408-4B73-AA72-2B204A0C3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D0903-E646-40C0-9A2E-8ACF072F2137}"/>
                </a:ext>
              </a:extLst>
            </p:cNvPr>
            <p:cNvSpPr/>
            <p:nvPr/>
          </p:nvSpPr>
          <p:spPr>
            <a:xfrm>
              <a:off x="52695" y="267330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B9873DC-C9C5-4DFE-8E96-1048843357F8}"/>
                </a:ext>
              </a:extLst>
            </p:cNvPr>
            <p:cNvSpPr/>
            <p:nvPr/>
          </p:nvSpPr>
          <p:spPr>
            <a:xfrm>
              <a:off x="3043181" y="261262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0AEE56-B4EA-425A-A9A4-5B53F3404B09}"/>
                </a:ext>
              </a:extLst>
            </p:cNvPr>
            <p:cNvSpPr/>
            <p:nvPr/>
          </p:nvSpPr>
          <p:spPr>
            <a:xfrm>
              <a:off x="6028684" y="2592970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1991E3F-0094-4C37-9813-9DF38457BB88}"/>
                </a:ext>
              </a:extLst>
            </p:cNvPr>
            <p:cNvSpPr/>
            <p:nvPr/>
          </p:nvSpPr>
          <p:spPr>
            <a:xfrm>
              <a:off x="2901751" y="4197861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86BF624-C108-477A-BB68-EB41A27BDADA}"/>
                </a:ext>
              </a:extLst>
            </p:cNvPr>
            <p:cNvSpPr/>
            <p:nvPr/>
          </p:nvSpPr>
          <p:spPr>
            <a:xfrm>
              <a:off x="5783578" y="4224398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167393" y="5769435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A561C8-3E75-4A4B-B81E-43299F02FAF5}"/>
                </a:ext>
              </a:extLst>
            </p:cNvPr>
            <p:cNvGrpSpPr/>
            <p:nvPr/>
          </p:nvGrpSpPr>
          <p:grpSpPr>
            <a:xfrm>
              <a:off x="8313916" y="5809590"/>
              <a:ext cx="274865" cy="206603"/>
              <a:chOff x="284972" y="5606582"/>
              <a:chExt cx="274865" cy="20660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AD63FA-85DA-41A4-BBDA-F296D5A2B2D2}"/>
                  </a:ext>
                </a:extLst>
              </p:cNvPr>
              <p:cNvCxnSpPr/>
              <p:nvPr/>
            </p:nvCxnSpPr>
            <p:spPr>
              <a:xfrm>
                <a:off x="291191" y="560658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A79A204-31CD-4E68-AAF8-48A4322B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972" y="5609692"/>
                <a:ext cx="268646" cy="20349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1BDCBAE-D24F-4B46-ABC7-A81E1B6B44FE}"/>
                </a:ext>
              </a:extLst>
            </p:cNvPr>
            <p:cNvSpPr/>
            <p:nvPr/>
          </p:nvSpPr>
          <p:spPr>
            <a:xfrm>
              <a:off x="4043469" y="4219512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8603391-A3E8-4112-AE32-E23E54A2AAAD}"/>
                </a:ext>
              </a:extLst>
            </p:cNvPr>
            <p:cNvSpPr/>
            <p:nvPr/>
          </p:nvSpPr>
          <p:spPr>
            <a:xfrm>
              <a:off x="8053915" y="5786279"/>
              <a:ext cx="1159479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9E6714-A001-4911-8DF3-FC74BA5F5D8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90" y="3220201"/>
              <a:ext cx="1746717" cy="395415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97B518-F2D2-4529-B416-BA651FA0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948" y="3462283"/>
              <a:ext cx="300328" cy="352559"/>
            </a:xfrm>
            <a:prstGeom prst="rect">
              <a:avLst/>
            </a:prstGeom>
          </p:spPr>
        </p:pic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6F3DCF-3F68-4BC9-845F-63BA85E5C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086" y="3615616"/>
              <a:ext cx="1164949" cy="24828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86CBF2-F0F1-4037-94DE-8FDFF5A1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624" y="3446735"/>
              <a:ext cx="300328" cy="352559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B5D6DC-B438-493E-B31D-92E9C4E1F3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0851" y="2598612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ADE3C5-2F46-490A-8351-5CDF3317BBBC}"/>
                </a:ext>
              </a:extLst>
            </p:cNvPr>
            <p:cNvSpPr/>
            <p:nvPr/>
          </p:nvSpPr>
          <p:spPr>
            <a:xfrm>
              <a:off x="3107874" y="5252954"/>
              <a:ext cx="231555" cy="2111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-</a:t>
              </a:r>
              <a:endParaRPr lang="ru-RU" sz="3600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F58FA0-DC1D-48A4-B3E9-F5C943D2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756" y="2310340"/>
              <a:ext cx="483331" cy="6247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27BAA91-4BB7-4C12-8AA9-3080B365BE93}"/>
                </a:ext>
              </a:extLst>
            </p:cNvPr>
            <p:cNvSpPr txBox="1"/>
            <p:nvPr/>
          </p:nvSpPr>
          <p:spPr>
            <a:xfrm>
              <a:off x="2221863" y="2478502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262547" y="1247438"/>
              <a:ext cx="888876" cy="298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b="1" dirty="0"/>
                <a:t>degradation with cell death</a:t>
              </a:r>
              <a:endParaRPr lang="ru-RU" sz="900" b="1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BD1D89C-0156-48DE-975F-34465495D6FB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2601727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2E780FC-1A57-4281-B9A1-3E77F2F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660" y="2313455"/>
              <a:ext cx="483331" cy="62479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93C223-8BC5-45F3-BCBE-80D22F656EFC}"/>
                </a:ext>
              </a:extLst>
            </p:cNvPr>
            <p:cNvSpPr txBox="1"/>
            <p:nvPr/>
          </p:nvSpPr>
          <p:spPr>
            <a:xfrm>
              <a:off x="5238767" y="2481617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7A3F7E-5CF8-451F-9E52-2F3DE1960527}"/>
                </a:ext>
              </a:extLst>
            </p:cNvPr>
            <p:cNvCxnSpPr>
              <a:cxnSpLocks/>
            </p:cNvCxnSpPr>
            <p:nvPr/>
          </p:nvCxnSpPr>
          <p:spPr>
            <a:xfrm>
              <a:off x="7185556" y="2601720"/>
              <a:ext cx="1001001" cy="659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A8C8EA1-554B-4756-9404-13688BFA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461" y="2313448"/>
              <a:ext cx="483331" cy="62479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386638-4216-4377-A090-EC18FB947F2F}"/>
                </a:ext>
              </a:extLst>
            </p:cNvPr>
            <p:cNvSpPr txBox="1"/>
            <p:nvPr/>
          </p:nvSpPr>
          <p:spPr>
            <a:xfrm>
              <a:off x="8196568" y="2481610"/>
              <a:ext cx="724810" cy="298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900" dirty="0"/>
                <a:t>COV°ACE2 per cell</a:t>
              </a:r>
              <a:endParaRPr lang="ru-RU" sz="900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9ED7746-B0C4-40EC-978B-7351CEB480B0}"/>
                </a:ext>
              </a:extLst>
            </p:cNvPr>
            <p:cNvSpPr/>
            <p:nvPr/>
          </p:nvSpPr>
          <p:spPr>
            <a:xfrm>
              <a:off x="988405" y="2265882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66522A9-69B7-4A36-96A1-ADBCF43E259C}"/>
                </a:ext>
              </a:extLst>
            </p:cNvPr>
            <p:cNvSpPr/>
            <p:nvPr/>
          </p:nvSpPr>
          <p:spPr>
            <a:xfrm>
              <a:off x="3969039" y="2287647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8FB976E-4FAD-4E0E-8F32-FB051427598E}"/>
                </a:ext>
              </a:extLst>
            </p:cNvPr>
            <p:cNvSpPr/>
            <p:nvPr/>
          </p:nvSpPr>
          <p:spPr>
            <a:xfrm>
              <a:off x="6925680" y="2268656"/>
              <a:ext cx="2119468" cy="5988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8990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EDD-A17D-4CBE-9ABF-547DC9B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Reproduction of clinical data on viral load dynamics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B872-507A-4C79-B75E-90137F5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CF8-4D87-41DD-B4F9-66C9316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0" y="802216"/>
            <a:ext cx="4758681" cy="286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7FE6-9303-4646-A307-1ADC95C2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3526331"/>
            <a:ext cx="4758681" cy="2864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87123-FA11-45D3-B3F2-0E0129AA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76" y="802216"/>
            <a:ext cx="3520304" cy="21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CE4A-7712-4473-9CAA-77B4194B5DD2}"/>
              </a:ext>
            </a:extLst>
          </p:cNvPr>
          <p:cNvSpPr txBox="1"/>
          <p:nvPr/>
        </p:nvSpPr>
        <p:spPr>
          <a:xfrm>
            <a:off x="5047862" y="3069768"/>
            <a:ext cx="4096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taken from Wolfer et al </a:t>
            </a:r>
          </a:p>
          <a:p>
            <a:r>
              <a:rPr lang="en-US" sz="1200" dirty="0"/>
              <a:t>doi.org/10.1101/2020.03.05.20030502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Sputum viral load was measured for 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Individual data were averaged and presented as median and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Activation of Immune Response was modeled as increase in rate constant of cell death. It was implemented via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 value of COV = 16850 copies/mL  was chosen to describe clinically measured dynamics of viral load and roughly corresponds to minimal infection dose equal to 1000 (for MERS/SARS-</a:t>
            </a:r>
            <a:r>
              <a:rPr lang="en-US" sz="1200" dirty="0" err="1"/>
              <a:t>CoV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6E87E-3AD2-4520-AF7A-D461C0AD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82" y="5247082"/>
            <a:ext cx="3676092" cy="6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FCD-A934-497E-8A5A-D566EBF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Commit date: 20.06.01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Commit name: updated version (VL_v0.1.2) of SARS-CoV-2 viral dynamics model </a:t>
            </a:r>
            <a:endParaRPr lang="ru-R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C260-48D1-4607-9B82-D2CD2E5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62931"/>
            <a:ext cx="7886700" cy="23024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Aims: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new variable </a:t>
            </a:r>
            <a:r>
              <a:rPr lang="en-US" dirty="0" err="1"/>
              <a:t>COVass_vpc</a:t>
            </a:r>
            <a:r>
              <a:rPr lang="en-US" dirty="0"/>
              <a:t> designating assembled virus amount in </a:t>
            </a:r>
            <a:r>
              <a:rPr lang="en-US" dirty="0" err="1"/>
              <a:t>vPC</a:t>
            </a:r>
            <a:r>
              <a:rPr lang="en-US" dirty="0"/>
              <a:t> and implement release of COV from </a:t>
            </a:r>
            <a:r>
              <a:rPr lang="en-US" dirty="0" err="1"/>
              <a:t>vPC</a:t>
            </a:r>
            <a:r>
              <a:rPr lang="en-US" dirty="0"/>
              <a:t> from the variable. Delete release of the virus from </a:t>
            </a:r>
            <a:r>
              <a:rPr lang="en-US" dirty="0" err="1"/>
              <a:t>COV_vpc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Cell death leads to release of the virus bound with ACE2 at the cell surface. ACE2 is degraded.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introduce 2 modes of immune response in empiric way: (</a:t>
            </a:r>
            <a:r>
              <a:rPr lang="en-US" dirty="0" err="1"/>
              <a:t>i</a:t>
            </a:r>
            <a:r>
              <a:rPr lang="en-US" dirty="0"/>
              <a:t>) Spike specific antibodies ( IgG/IgM) interfere binding of virus ACE2 (ii) stimulation of death of infected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sputum dilution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in parameters </a:t>
            </a:r>
            <a:r>
              <a:rPr lang="sv-SE" dirty="0"/>
              <a:t>k_rep_cov_rna_vpc , </a:t>
            </a:r>
            <a:r>
              <a:rPr lang="en-US" dirty="0" err="1"/>
              <a:t>k_ass_cov_vpc</a:t>
            </a:r>
            <a:r>
              <a:rPr lang="en-US" dirty="0"/>
              <a:t> , </a:t>
            </a:r>
            <a:r>
              <a:rPr lang="en-US" dirty="0" err="1"/>
              <a:t>kbase_tran_pc_ipc</a:t>
            </a:r>
            <a:r>
              <a:rPr lang="en-US" dirty="0"/>
              <a:t> , </a:t>
            </a:r>
            <a:r>
              <a:rPr lang="en-US" dirty="0" err="1"/>
              <a:t>kbase_tran_ipc_vpc</a:t>
            </a:r>
            <a:r>
              <a:rPr lang="en-US" dirty="0"/>
              <a:t> to describe clinically measured data on viral load and percent of </a:t>
            </a:r>
            <a:r>
              <a:rPr lang="en-US" dirty="0" err="1"/>
              <a:t>subgenomic</a:t>
            </a:r>
            <a:r>
              <a:rPr lang="en-US" dirty="0"/>
              <a:t> viral mRNA in sputum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C9EE-DEA7-4EF1-8145-1DF3D9B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simple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7EC3A-FFB0-47A0-B0AF-511C9FC8EF0E}"/>
              </a:ext>
            </a:extLst>
          </p:cNvPr>
          <p:cNvGrpSpPr/>
          <p:nvPr/>
        </p:nvGrpSpPr>
        <p:grpSpPr>
          <a:xfrm>
            <a:off x="91624" y="933061"/>
            <a:ext cx="9001186" cy="5506229"/>
            <a:chOff x="91624" y="933061"/>
            <a:chExt cx="9001186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0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scheme: detailed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1ED9-1B5C-4060-9004-48CB920062D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E5F86-8460-46EE-9A80-C4923E865745}"/>
              </a:ext>
            </a:extLst>
          </p:cNvPr>
          <p:cNvSpPr txBox="1"/>
          <p:nvPr/>
        </p:nvSpPr>
        <p:spPr>
          <a:xfrm>
            <a:off x="2360647" y="6074223"/>
            <a:ext cx="494417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PC</a:t>
            </a:r>
            <a:r>
              <a:rPr lang="en-US" sz="1400" dirty="0"/>
              <a:t> - Pneumocytes free of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iPC</a:t>
            </a:r>
            <a:r>
              <a:rPr lang="en-US" sz="1400" dirty="0"/>
              <a:t> - Pneumocyte with entered but not yet replicated virus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vPC</a:t>
            </a:r>
            <a:r>
              <a:rPr lang="en-US" sz="1400" dirty="0"/>
              <a:t> - Pneumocyte with actively replicated virus </a:t>
            </a:r>
            <a:endParaRPr lang="ru-RU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5B5665-F619-4115-956B-2B7B8C8EAE3B}"/>
              </a:ext>
            </a:extLst>
          </p:cNvPr>
          <p:cNvGrpSpPr/>
          <p:nvPr/>
        </p:nvGrpSpPr>
        <p:grpSpPr>
          <a:xfrm>
            <a:off x="54727" y="933061"/>
            <a:ext cx="9038083" cy="5506229"/>
            <a:chOff x="54727" y="933061"/>
            <a:chExt cx="9038083" cy="55062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7DD8F7-2313-4F5C-B9C4-DA9AB2ACB20E}"/>
                </a:ext>
              </a:extLst>
            </p:cNvPr>
            <p:cNvSpPr/>
            <p:nvPr/>
          </p:nvSpPr>
          <p:spPr>
            <a:xfrm>
              <a:off x="774444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B3154B-2859-4BF3-A192-D7EDB1220974}"/>
                </a:ext>
              </a:extLst>
            </p:cNvPr>
            <p:cNvSpPr/>
            <p:nvPr/>
          </p:nvSpPr>
          <p:spPr>
            <a:xfrm>
              <a:off x="3800672" y="1950101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88D93E-1409-4D7E-A719-5EA958A52DF9}"/>
                </a:ext>
              </a:extLst>
            </p:cNvPr>
            <p:cNvSpPr/>
            <p:nvPr/>
          </p:nvSpPr>
          <p:spPr>
            <a:xfrm>
              <a:off x="6758588" y="1950100"/>
              <a:ext cx="2183363" cy="33310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F46D-CB2B-4FCF-9F75-1E66328688D0}"/>
                </a:ext>
              </a:extLst>
            </p:cNvPr>
            <p:cNvSpPr txBox="1"/>
            <p:nvPr/>
          </p:nvSpPr>
          <p:spPr>
            <a:xfrm>
              <a:off x="750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782BA8-CCAD-43AF-9176-9588A3284E7F}"/>
                </a:ext>
              </a:extLst>
            </p:cNvPr>
            <p:cNvSpPr txBox="1"/>
            <p:nvPr/>
          </p:nvSpPr>
          <p:spPr>
            <a:xfrm>
              <a:off x="711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BD9B54-549F-4960-94EA-DF2DA911773F}"/>
                </a:ext>
              </a:extLst>
            </p:cNvPr>
            <p:cNvGrpSpPr/>
            <p:nvPr/>
          </p:nvGrpSpPr>
          <p:grpSpPr>
            <a:xfrm>
              <a:off x="242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AC4D83-4FA2-4A28-A7BC-977028DD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40ED78E-E1FA-4CB1-BC8C-B54CCAEBA294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6D4F30-D7AE-46CA-9600-C4AB50A92651}"/>
                </a:ext>
              </a:extLst>
            </p:cNvPr>
            <p:cNvSpPr txBox="1"/>
            <p:nvPr/>
          </p:nvSpPr>
          <p:spPr>
            <a:xfrm>
              <a:off x="91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0E4A87-3ED5-4DAA-B078-78AE6A7CC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761" y="2213382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1793A4-C530-4F78-BA34-DA765A01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7818EC9-E07D-4956-8F24-E54401370326}"/>
                </a:ext>
              </a:extLst>
            </p:cNvPr>
            <p:cNvSpPr/>
            <p:nvPr/>
          </p:nvSpPr>
          <p:spPr>
            <a:xfrm>
              <a:off x="1710353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AAB2B3D-CECA-43AE-BE2C-C3E98E930917}"/>
                </a:ext>
              </a:extLst>
            </p:cNvPr>
            <p:cNvSpPr/>
            <p:nvPr/>
          </p:nvSpPr>
          <p:spPr>
            <a:xfrm rot="16200000">
              <a:off x="427653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835B19F-F66A-4C82-9F58-C86076173A09}"/>
                </a:ext>
              </a:extLst>
            </p:cNvPr>
            <p:cNvSpPr/>
            <p:nvPr/>
          </p:nvSpPr>
          <p:spPr>
            <a:xfrm rot="16200000">
              <a:off x="3265070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4D682F-60BB-4B6D-B75A-C1A6AB6DF65B}"/>
                </a:ext>
              </a:extLst>
            </p:cNvPr>
            <p:cNvSpPr/>
            <p:nvPr/>
          </p:nvSpPr>
          <p:spPr>
            <a:xfrm rot="16200000">
              <a:off x="6293425" y="3414614"/>
              <a:ext cx="155772" cy="393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0EDD51DC-9EC5-407E-A801-562D5DF2B9E8}"/>
                </a:ext>
              </a:extLst>
            </p:cNvPr>
            <p:cNvSpPr/>
            <p:nvPr/>
          </p:nvSpPr>
          <p:spPr>
            <a:xfrm>
              <a:off x="4814467" y="5332255"/>
              <a:ext cx="155772" cy="39370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E91CC71-EFAE-4930-B89B-7249E9B6B045}"/>
                </a:ext>
              </a:extLst>
            </p:cNvPr>
            <p:cNvSpPr/>
            <p:nvPr/>
          </p:nvSpPr>
          <p:spPr>
            <a:xfrm>
              <a:off x="7772383" y="5332255"/>
              <a:ext cx="155772" cy="3937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A99DC-9BB3-4BAB-87AF-496091C7C55F}"/>
                </a:ext>
              </a:extLst>
            </p:cNvPr>
            <p:cNvSpPr txBox="1"/>
            <p:nvPr/>
          </p:nvSpPr>
          <p:spPr>
            <a:xfrm>
              <a:off x="376694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182F9B-08B0-4128-A793-D5F6D402FEBC}"/>
                </a:ext>
              </a:extLst>
            </p:cNvPr>
            <p:cNvSpPr txBox="1"/>
            <p:nvPr/>
          </p:nvSpPr>
          <p:spPr>
            <a:xfrm>
              <a:off x="372733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C4CCD4-FD96-4BC7-9F26-E2EE71246EF5}"/>
                </a:ext>
              </a:extLst>
            </p:cNvPr>
            <p:cNvGrpSpPr/>
            <p:nvPr/>
          </p:nvGrpSpPr>
          <p:grpSpPr>
            <a:xfrm>
              <a:off x="3258913" y="2330230"/>
              <a:ext cx="809761" cy="911456"/>
              <a:chOff x="242663" y="2330230"/>
              <a:chExt cx="809761" cy="91145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F2A2DEB-CC18-43A3-A6BE-7823EB93E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46D5E06-97F1-425C-B038-1E88A0003C26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EE659-D493-4349-9DF5-4E6A42D8BE0A}"/>
                </a:ext>
              </a:extLst>
            </p:cNvPr>
            <p:cNvSpPr txBox="1"/>
            <p:nvPr/>
          </p:nvSpPr>
          <p:spPr>
            <a:xfrm>
              <a:off x="310787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0B0111-0D74-405D-AF7E-43C7612D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61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F5997-BB09-44BF-8CCE-1A1D8220A513}"/>
                </a:ext>
              </a:extLst>
            </p:cNvPr>
            <p:cNvSpPr txBox="1"/>
            <p:nvPr/>
          </p:nvSpPr>
          <p:spPr>
            <a:xfrm>
              <a:off x="6719699" y="2009207"/>
              <a:ext cx="625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ACE2</a:t>
              </a:r>
              <a:endParaRPr lang="ru-RU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69F25-B1DD-4A5F-9D4B-F32F8A41AF79}"/>
                </a:ext>
              </a:extLst>
            </p:cNvPr>
            <p:cNvSpPr txBox="1"/>
            <p:nvPr/>
          </p:nvSpPr>
          <p:spPr>
            <a:xfrm>
              <a:off x="6680084" y="2952078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COV°ACE2</a:t>
              </a:r>
              <a:endParaRPr lang="ru-RU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4B683F-73D9-4A95-B2C5-BF2387828725}"/>
                </a:ext>
              </a:extLst>
            </p:cNvPr>
            <p:cNvGrpSpPr/>
            <p:nvPr/>
          </p:nvGrpSpPr>
          <p:grpSpPr>
            <a:xfrm>
              <a:off x="6211663" y="2330230"/>
              <a:ext cx="809761" cy="911456"/>
              <a:chOff x="242663" y="2330230"/>
              <a:chExt cx="809761" cy="911456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E096A26-3620-431D-B90F-FCE61DB226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705" y="2330230"/>
                <a:ext cx="3527" cy="572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CAD874C8-BA0D-40DC-99CB-A10314AB7CC7}"/>
                  </a:ext>
                </a:extLst>
              </p:cNvPr>
              <p:cNvSpPr/>
              <p:nvPr/>
            </p:nvSpPr>
            <p:spPr>
              <a:xfrm rot="20443880">
                <a:off x="242663" y="2378303"/>
                <a:ext cx="809761" cy="863383"/>
              </a:xfrm>
              <a:prstGeom prst="arc">
                <a:avLst>
                  <a:gd name="adj1" fmla="val 16864506"/>
                  <a:gd name="adj2" fmla="val 4374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6F6C99-681D-4180-A480-02B9967FF8C7}"/>
                </a:ext>
              </a:extLst>
            </p:cNvPr>
            <p:cNvSpPr txBox="1"/>
            <p:nvPr/>
          </p:nvSpPr>
          <p:spPr>
            <a:xfrm>
              <a:off x="6060624" y="2232121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D12D09-8C18-4450-8F43-EDB844EA2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365" y="1633679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4D4EE-5C1F-42BC-9705-9A65A46896E4}"/>
                </a:ext>
              </a:extLst>
            </p:cNvPr>
            <p:cNvSpPr txBox="1"/>
            <p:nvPr/>
          </p:nvSpPr>
          <p:spPr>
            <a:xfrm>
              <a:off x="4486888" y="3848359"/>
              <a:ext cx="72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ipc</a:t>
              </a:r>
              <a:endParaRPr lang="ru-RU" sz="1400" baseline="-25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B244448-0388-4911-9AE2-EF3A9FAB2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9743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EA7E02-47E0-496F-9FAF-2C09B63E6C70}"/>
                </a:ext>
              </a:extLst>
            </p:cNvPr>
            <p:cNvSpPr txBox="1"/>
            <p:nvPr/>
          </p:nvSpPr>
          <p:spPr>
            <a:xfrm>
              <a:off x="8168289" y="4799928"/>
              <a:ext cx="8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r>
                <a:rPr lang="en-US" sz="1400" baseline="-25000" dirty="0"/>
                <a:t>RNA</a:t>
              </a:r>
              <a:endParaRPr lang="ru-RU" sz="1400" baseline="-250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791555-4946-4EF5-BDB9-379A85E20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4789" y="3208021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808AB35-CB6A-406C-A41D-56231D0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59474" y="4953816"/>
              <a:ext cx="4999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829462-9844-4893-AC01-D03BE6AEB837}"/>
                </a:ext>
              </a:extLst>
            </p:cNvPr>
            <p:cNvCxnSpPr>
              <a:cxnSpLocks/>
            </p:cNvCxnSpPr>
            <p:nvPr/>
          </p:nvCxnSpPr>
          <p:spPr>
            <a:xfrm>
              <a:off x="7879111" y="4149103"/>
              <a:ext cx="561687" cy="6403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BF4C39-EA46-411A-A0BA-57D3300A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0395" y="5030782"/>
              <a:ext cx="368753" cy="255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7F9893-EB3C-44BE-8440-2D69C0951C7E}"/>
                </a:ext>
              </a:extLst>
            </p:cNvPr>
            <p:cNvSpPr txBox="1"/>
            <p:nvPr/>
          </p:nvSpPr>
          <p:spPr>
            <a:xfrm>
              <a:off x="6064897" y="5281129"/>
              <a:ext cx="567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</a:t>
              </a:r>
              <a:endParaRPr lang="ru-RU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95C363-61A0-4A67-AB32-89C2E67FD08F}"/>
                </a:ext>
              </a:extLst>
            </p:cNvPr>
            <p:cNvSpPr txBox="1"/>
            <p:nvPr/>
          </p:nvSpPr>
          <p:spPr>
            <a:xfrm>
              <a:off x="7325338" y="3848359"/>
              <a:ext cx="761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2B0AE5-C669-4596-A49A-B74C3D1B159E}"/>
                </a:ext>
              </a:extLst>
            </p:cNvPr>
            <p:cNvSpPr/>
            <p:nvPr/>
          </p:nvSpPr>
          <p:spPr>
            <a:xfrm rot="5400000">
              <a:off x="8494052" y="4536918"/>
              <a:ext cx="269970" cy="250141"/>
            </a:xfrm>
            <a:custGeom>
              <a:avLst/>
              <a:gdLst>
                <a:gd name="connsiteX0" fmla="*/ 381000 w 381000"/>
                <a:gd name="connsiteY0" fmla="*/ 95739 h 356313"/>
                <a:gd name="connsiteX1" fmla="*/ 285750 w 381000"/>
                <a:gd name="connsiteY1" fmla="*/ 25889 h 356313"/>
                <a:gd name="connsiteX2" fmla="*/ 171450 w 381000"/>
                <a:gd name="connsiteY2" fmla="*/ 489 h 356313"/>
                <a:gd name="connsiteX3" fmla="*/ 44450 w 381000"/>
                <a:gd name="connsiteY3" fmla="*/ 44939 h 356313"/>
                <a:gd name="connsiteX4" fmla="*/ 0 w 381000"/>
                <a:gd name="connsiteY4" fmla="*/ 152889 h 356313"/>
                <a:gd name="connsiteX5" fmla="*/ 44450 w 381000"/>
                <a:gd name="connsiteY5" fmla="*/ 311639 h 356313"/>
                <a:gd name="connsiteX6" fmla="*/ 203200 w 381000"/>
                <a:gd name="connsiteY6" fmla="*/ 356089 h 356313"/>
                <a:gd name="connsiteX7" fmla="*/ 336550 w 381000"/>
                <a:gd name="connsiteY7" fmla="*/ 298939 h 356313"/>
                <a:gd name="connsiteX8" fmla="*/ 374650 w 381000"/>
                <a:gd name="connsiteY8" fmla="*/ 254489 h 356313"/>
                <a:gd name="connsiteX9" fmla="*/ 374650 w 381000"/>
                <a:gd name="connsiteY9" fmla="*/ 254489 h 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56313">
                  <a:moveTo>
                    <a:pt x="381000" y="95739"/>
                  </a:moveTo>
                  <a:cubicBezTo>
                    <a:pt x="350837" y="68751"/>
                    <a:pt x="320675" y="41764"/>
                    <a:pt x="285750" y="25889"/>
                  </a:cubicBezTo>
                  <a:cubicBezTo>
                    <a:pt x="250825" y="10014"/>
                    <a:pt x="211667" y="-2686"/>
                    <a:pt x="171450" y="489"/>
                  </a:cubicBezTo>
                  <a:cubicBezTo>
                    <a:pt x="131233" y="3664"/>
                    <a:pt x="73025" y="19539"/>
                    <a:pt x="44450" y="44939"/>
                  </a:cubicBezTo>
                  <a:cubicBezTo>
                    <a:pt x="15875" y="70339"/>
                    <a:pt x="0" y="108439"/>
                    <a:pt x="0" y="152889"/>
                  </a:cubicBezTo>
                  <a:cubicBezTo>
                    <a:pt x="0" y="197339"/>
                    <a:pt x="10583" y="277772"/>
                    <a:pt x="44450" y="311639"/>
                  </a:cubicBezTo>
                  <a:cubicBezTo>
                    <a:pt x="78317" y="345506"/>
                    <a:pt x="154517" y="358206"/>
                    <a:pt x="203200" y="356089"/>
                  </a:cubicBezTo>
                  <a:cubicBezTo>
                    <a:pt x="251883" y="353972"/>
                    <a:pt x="307975" y="315872"/>
                    <a:pt x="336550" y="298939"/>
                  </a:cubicBezTo>
                  <a:cubicBezTo>
                    <a:pt x="365125" y="282006"/>
                    <a:pt x="374650" y="254489"/>
                    <a:pt x="374650" y="254489"/>
                  </a:cubicBezTo>
                  <a:lnTo>
                    <a:pt x="374650" y="25448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B53A45-E799-4C7E-B273-140971CDE52D}"/>
                </a:ext>
              </a:extLst>
            </p:cNvPr>
            <p:cNvSpPr txBox="1"/>
            <p:nvPr/>
          </p:nvSpPr>
          <p:spPr>
            <a:xfrm>
              <a:off x="1063509" y="169570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CD877A-139C-4BFB-BDBC-19BF4C747A81}"/>
                </a:ext>
              </a:extLst>
            </p:cNvPr>
            <p:cNvSpPr txBox="1"/>
            <p:nvPr/>
          </p:nvSpPr>
          <p:spPr>
            <a:xfrm>
              <a:off x="1063509" y="2654913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0F3BB8-59EE-48A7-9AB8-01A3CD1664C5}"/>
                </a:ext>
              </a:extLst>
            </p:cNvPr>
            <p:cNvSpPr txBox="1"/>
            <p:nvPr/>
          </p:nvSpPr>
          <p:spPr>
            <a:xfrm>
              <a:off x="1391412" y="2447269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51D792-91B2-4EE2-81EE-27CCFC0877CB}"/>
                </a:ext>
              </a:extLst>
            </p:cNvPr>
            <p:cNvSpPr txBox="1"/>
            <p:nvPr/>
          </p:nvSpPr>
          <p:spPr>
            <a:xfrm>
              <a:off x="408610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B7900B-B299-493C-BB8A-32CA6BF64BB9}"/>
                </a:ext>
              </a:extLst>
            </p:cNvPr>
            <p:cNvSpPr txBox="1"/>
            <p:nvPr/>
          </p:nvSpPr>
          <p:spPr>
            <a:xfrm>
              <a:off x="435520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58C76-8C2C-4202-8A76-730D7B14AE46}"/>
                </a:ext>
              </a:extLst>
            </p:cNvPr>
            <p:cNvSpPr txBox="1"/>
            <p:nvPr/>
          </p:nvSpPr>
          <p:spPr>
            <a:xfrm>
              <a:off x="7038859" y="1702055"/>
              <a:ext cx="42748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shedding</a:t>
              </a:r>
              <a:endParaRPr lang="ru-RU" sz="7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94A615-36CE-42B7-B7DA-882586480973}"/>
                </a:ext>
              </a:extLst>
            </p:cNvPr>
            <p:cNvSpPr txBox="1"/>
            <p:nvPr/>
          </p:nvSpPr>
          <p:spPr>
            <a:xfrm>
              <a:off x="7307954" y="3315792"/>
              <a:ext cx="26077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entry</a:t>
              </a:r>
              <a:endParaRPr lang="ru-RU" sz="7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477DD3-1CAE-4DFB-A9F6-F24A0A8478C2}"/>
                </a:ext>
              </a:extLst>
            </p:cNvPr>
            <p:cNvSpPr txBox="1"/>
            <p:nvPr/>
          </p:nvSpPr>
          <p:spPr>
            <a:xfrm>
              <a:off x="8023203" y="4124187"/>
              <a:ext cx="46916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uncoating</a:t>
              </a:r>
              <a:endParaRPr lang="ru-RU" sz="700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698E9A-550D-4815-BBC1-847F60134BC2}"/>
                </a:ext>
              </a:extLst>
            </p:cNvPr>
            <p:cNvSpPr txBox="1"/>
            <p:nvPr/>
          </p:nvSpPr>
          <p:spPr>
            <a:xfrm>
              <a:off x="7579935" y="4732796"/>
              <a:ext cx="51565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assembling</a:t>
              </a:r>
              <a:endParaRPr lang="ru-RU" sz="7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7DA6E7-9DC5-46B9-84CA-3D8D79CD73B2}"/>
                </a:ext>
              </a:extLst>
            </p:cNvPr>
            <p:cNvSpPr txBox="1"/>
            <p:nvPr/>
          </p:nvSpPr>
          <p:spPr>
            <a:xfrm>
              <a:off x="8370350" y="4354170"/>
              <a:ext cx="491604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replication</a:t>
              </a:r>
              <a:endParaRPr lang="ru-RU" sz="7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BE2B69-F71A-4197-9020-90DDACC71C34}"/>
                </a:ext>
              </a:extLst>
            </p:cNvPr>
            <p:cNvSpPr txBox="1"/>
            <p:nvPr/>
          </p:nvSpPr>
          <p:spPr>
            <a:xfrm>
              <a:off x="6282175" y="4963361"/>
              <a:ext cx="339320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release</a:t>
              </a:r>
              <a:endParaRPr lang="ru-RU" sz="7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62FE40-2F40-47F6-86AB-6DD7977DA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52" y="5538206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71BB73-D5D5-4BDA-B52C-AA868A21447A}"/>
                </a:ext>
              </a:extLst>
            </p:cNvPr>
            <p:cNvSpPr txBox="1"/>
            <p:nvPr/>
          </p:nvSpPr>
          <p:spPr>
            <a:xfrm>
              <a:off x="6394430" y="5634457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EBBDF-EDEE-4ADB-8B7D-43F74A0CD083}"/>
                </a:ext>
              </a:extLst>
            </p:cNvPr>
            <p:cNvSpPr txBox="1"/>
            <p:nvPr/>
          </p:nvSpPr>
          <p:spPr>
            <a:xfrm>
              <a:off x="818348" y="3511872"/>
              <a:ext cx="389850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+mj-lt"/>
                </a:rPr>
                <a:t>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4C91FD-82DD-42C3-8595-0BC662F83EC3}"/>
                </a:ext>
              </a:extLst>
            </p:cNvPr>
            <p:cNvSpPr txBox="1"/>
            <p:nvPr/>
          </p:nvSpPr>
          <p:spPr>
            <a:xfrm>
              <a:off x="3848630" y="3522295"/>
              <a:ext cx="42915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iPC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123B67-CE33-4E45-9035-7F15EBDA26E3}"/>
                </a:ext>
              </a:extLst>
            </p:cNvPr>
            <p:cNvSpPr txBox="1"/>
            <p:nvPr/>
          </p:nvSpPr>
          <p:spPr>
            <a:xfrm>
              <a:off x="6785708" y="3515135"/>
              <a:ext cx="472437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+mj-lt"/>
                </a:rPr>
                <a:t>vPC</a:t>
              </a:r>
              <a:endParaRPr lang="ru-RU" sz="12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76E7CB-95D3-4C4F-84F0-4E8F2164EC9B}"/>
                </a:ext>
              </a:extLst>
            </p:cNvPr>
            <p:cNvSpPr txBox="1"/>
            <p:nvPr/>
          </p:nvSpPr>
          <p:spPr>
            <a:xfrm>
              <a:off x="291191" y="3368910"/>
              <a:ext cx="339320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influx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FF0072-9CE4-4BF3-9277-B12B05D95466}"/>
                </a:ext>
              </a:extLst>
            </p:cNvPr>
            <p:cNvSpPr txBox="1"/>
            <p:nvPr/>
          </p:nvSpPr>
          <p:spPr>
            <a:xfrm>
              <a:off x="3124448" y="3370097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B1E2A5-F186-4EAC-9ACC-DAE6ED4B49D0}"/>
                </a:ext>
              </a:extLst>
            </p:cNvPr>
            <p:cNvSpPr txBox="1"/>
            <p:nvPr/>
          </p:nvSpPr>
          <p:spPr>
            <a:xfrm>
              <a:off x="6109814" y="3374969"/>
              <a:ext cx="55732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transition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1BEC52-3917-4B8F-BDE0-4C02693E7ED9}"/>
                </a:ext>
              </a:extLst>
            </p:cNvPr>
            <p:cNvSpPr txBox="1"/>
            <p:nvPr/>
          </p:nvSpPr>
          <p:spPr>
            <a:xfrm>
              <a:off x="1856126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C12B76-A6A3-405F-9F5F-4D650921AFC6}"/>
                </a:ext>
              </a:extLst>
            </p:cNvPr>
            <p:cNvSpPr txBox="1"/>
            <p:nvPr/>
          </p:nvSpPr>
          <p:spPr>
            <a:xfrm>
              <a:off x="4984461" y="542145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6DCE72-1D43-4850-B9A4-0410564243B4}"/>
                </a:ext>
              </a:extLst>
            </p:cNvPr>
            <p:cNvSpPr txBox="1"/>
            <p:nvPr/>
          </p:nvSpPr>
          <p:spPr>
            <a:xfrm>
              <a:off x="7922009" y="5421897"/>
              <a:ext cx="348938" cy="1603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900" b="1" dirty="0">
                  <a:solidFill>
                    <a:srgbClr val="0000FF"/>
                  </a:solidFill>
                </a:rPr>
                <a:t>death</a:t>
              </a:r>
              <a:endParaRPr lang="ru-RU" sz="9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4BC3DEE-8F26-46E8-9D55-5878F76CC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5997" y="2197830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CC265E-E4B6-41A6-B4CA-94AA64CDF9C6}"/>
                </a:ext>
              </a:extLst>
            </p:cNvPr>
            <p:cNvSpPr txBox="1"/>
            <p:nvPr/>
          </p:nvSpPr>
          <p:spPr>
            <a:xfrm>
              <a:off x="4089745" y="2639361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2CB1E1-5F91-42C5-BEF8-4261ADF55527}"/>
                </a:ext>
              </a:extLst>
            </p:cNvPr>
            <p:cNvSpPr txBox="1"/>
            <p:nvPr/>
          </p:nvSpPr>
          <p:spPr>
            <a:xfrm>
              <a:off x="4417648" y="2431717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EF64BF8-1472-4A20-983A-E91FB5778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251" y="2200939"/>
              <a:ext cx="296648" cy="19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2069CA-7204-4E7C-A82B-4D17A73024B7}"/>
                </a:ext>
              </a:extLst>
            </p:cNvPr>
            <p:cNvSpPr txBox="1"/>
            <p:nvPr/>
          </p:nvSpPr>
          <p:spPr>
            <a:xfrm>
              <a:off x="7031999" y="2642470"/>
              <a:ext cx="356952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binding</a:t>
              </a:r>
              <a:endParaRPr lang="ru-RU" sz="7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B78F34-E8A9-48C3-99F9-4517E700353F}"/>
                </a:ext>
              </a:extLst>
            </p:cNvPr>
            <p:cNvSpPr txBox="1"/>
            <p:nvPr/>
          </p:nvSpPr>
          <p:spPr>
            <a:xfrm>
              <a:off x="7359902" y="2434826"/>
              <a:ext cx="429088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synthesis</a:t>
              </a:r>
              <a:endParaRPr lang="ru-RU" sz="700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A47CCC-81EB-41A3-B4F4-27B6E82122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416" y="2146866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1078F9B-44F8-409F-A7E0-08D01E8E8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802" y="3083044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F66BA-5A8F-4F7D-9304-F49B62F4B37D}"/>
                </a:ext>
              </a:extLst>
            </p:cNvPr>
            <p:cNvCxnSpPr>
              <a:cxnSpLocks/>
            </p:cNvCxnSpPr>
            <p:nvPr/>
          </p:nvCxnSpPr>
          <p:spPr>
            <a:xfrm>
              <a:off x="4345950" y="2149495"/>
              <a:ext cx="245718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36D4EB8-8AC8-4079-ADF3-0C2AC78CA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336" y="3085673"/>
              <a:ext cx="1951253" cy="899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D3912E-C044-493E-9C9B-DC4EB7B8F94F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09" y="3969662"/>
              <a:ext cx="232349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FB43F1-D9DA-41EB-8116-FCA56E5052BB}"/>
                </a:ext>
              </a:extLst>
            </p:cNvPr>
            <p:cNvSpPr txBox="1"/>
            <p:nvPr/>
          </p:nvSpPr>
          <p:spPr>
            <a:xfrm>
              <a:off x="1786089" y="2202814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3BED7D-43CB-4917-911C-E191DDCE799A}"/>
                </a:ext>
              </a:extLst>
            </p:cNvPr>
            <p:cNvSpPr txBox="1"/>
            <p:nvPr/>
          </p:nvSpPr>
          <p:spPr>
            <a:xfrm>
              <a:off x="1770536" y="3148319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1B8D56-68B0-4958-9D37-F8F3D5795431}"/>
                </a:ext>
              </a:extLst>
            </p:cNvPr>
            <p:cNvSpPr txBox="1"/>
            <p:nvPr/>
          </p:nvSpPr>
          <p:spPr>
            <a:xfrm>
              <a:off x="4812328" y="2205923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1508CE-6748-4DA2-9A4C-22D4A01C4110}"/>
                </a:ext>
              </a:extLst>
            </p:cNvPr>
            <p:cNvSpPr txBox="1"/>
            <p:nvPr/>
          </p:nvSpPr>
          <p:spPr>
            <a:xfrm>
              <a:off x="4796775" y="3151428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58E5C-A247-4132-8150-89398AE4F54A}"/>
                </a:ext>
              </a:extLst>
            </p:cNvPr>
            <p:cNvSpPr txBox="1"/>
            <p:nvPr/>
          </p:nvSpPr>
          <p:spPr>
            <a:xfrm>
              <a:off x="5332011" y="4023151"/>
              <a:ext cx="871517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transition with cells</a:t>
              </a:r>
              <a:endParaRPr lang="ru-RU" sz="700" b="1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2361D3-15AB-4B45-8EA5-7FF8D453B4C5}"/>
                </a:ext>
              </a:extLst>
            </p:cNvPr>
            <p:cNvCxnSpPr/>
            <p:nvPr/>
          </p:nvCxnSpPr>
          <p:spPr>
            <a:xfrm>
              <a:off x="2108718" y="93306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8E603F-BD81-4B56-93E8-79DCF83D0D6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75580" y="2539898"/>
              <a:ext cx="415814" cy="47211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682137-588E-48AD-8902-C57147012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920" y="1600632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5DB5895-2E40-46F8-88B2-43B3EA1456E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3391830" y="2539898"/>
              <a:ext cx="435476" cy="44036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67C721D-950D-4954-A3C3-1077CB324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832" y="1568876"/>
              <a:ext cx="397116" cy="4643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0A4CD40-8101-43B1-8911-F98D8BD1E39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 flipV="1">
              <a:off x="6344580" y="2539898"/>
              <a:ext cx="430170" cy="4296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5456339-D388-4E20-826B-A3EABC7D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8" y="1558132"/>
              <a:ext cx="397116" cy="4643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C10027-1CA0-4B80-9044-20BA4313F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3" y="4102331"/>
              <a:ext cx="726580" cy="3771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1EF5094-FF8A-4C8D-8C1B-1F1E6E4CF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224" y="4105435"/>
              <a:ext cx="816838" cy="41867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7938B3-5C1F-4E31-83FB-F88B3386D582}"/>
                </a:ext>
              </a:extLst>
            </p:cNvPr>
            <p:cNvSpPr txBox="1"/>
            <p:nvPr/>
          </p:nvSpPr>
          <p:spPr>
            <a:xfrm>
              <a:off x="3120785" y="1266349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86905A-C5C5-40A1-8F83-7CDCACFDBA3A}"/>
                </a:ext>
              </a:extLst>
            </p:cNvPr>
            <p:cNvSpPr txBox="1"/>
            <p:nvPr/>
          </p:nvSpPr>
          <p:spPr>
            <a:xfrm>
              <a:off x="6046783" y="1260125"/>
              <a:ext cx="81640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7BCFFD-1FA5-46FD-8B8F-24D4701D35E0}"/>
                </a:ext>
              </a:extLst>
            </p:cNvPr>
            <p:cNvSpPr txBox="1"/>
            <p:nvPr/>
          </p:nvSpPr>
          <p:spPr>
            <a:xfrm>
              <a:off x="8537752" y="5321674"/>
              <a:ext cx="555058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3B7F65-9193-4BA0-B6EA-02EE737A0AE8}"/>
                </a:ext>
              </a:extLst>
            </p:cNvPr>
            <p:cNvCxnSpPr>
              <a:cxnSpLocks/>
            </p:cNvCxnSpPr>
            <p:nvPr/>
          </p:nvCxnSpPr>
          <p:spPr>
            <a:xfrm>
              <a:off x="8479479" y="5111026"/>
              <a:ext cx="2574" cy="678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75D955-ADF4-47D1-9EFF-7C330EAF0596}"/>
                </a:ext>
              </a:extLst>
            </p:cNvPr>
            <p:cNvSpPr txBox="1"/>
            <p:nvPr/>
          </p:nvSpPr>
          <p:spPr>
            <a:xfrm>
              <a:off x="4096962" y="4364404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D17C9A-60A8-48C1-9C1B-C8F7B98F5B79}"/>
                </a:ext>
              </a:extLst>
            </p:cNvPr>
            <p:cNvSpPr txBox="1"/>
            <p:nvPr/>
          </p:nvSpPr>
          <p:spPr>
            <a:xfrm>
              <a:off x="8035772" y="5769435"/>
              <a:ext cx="1032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COV_RNA</a:t>
              </a:r>
              <a:endParaRPr lang="ru-RU" sz="14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6A7BE5-889C-4E87-BA5A-2B6BCD9CBB59}"/>
                </a:ext>
              </a:extLst>
            </p:cNvPr>
            <p:cNvSpPr txBox="1"/>
            <p:nvPr/>
          </p:nvSpPr>
          <p:spPr>
            <a:xfrm>
              <a:off x="54727" y="1323637"/>
              <a:ext cx="776154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263D79-2A25-47F5-B213-522752D541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41" y="6057042"/>
              <a:ext cx="0" cy="38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03C938A-F9C6-4516-B915-7E3CAECF5717}"/>
                </a:ext>
              </a:extLst>
            </p:cNvPr>
            <p:cNvSpPr txBox="1"/>
            <p:nvPr/>
          </p:nvSpPr>
          <p:spPr>
            <a:xfrm>
              <a:off x="8502835" y="6125418"/>
              <a:ext cx="550916" cy="129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18000" tIns="10800" rIns="18000" bIns="10800" rtlCol="0">
              <a:spAutoFit/>
            </a:bodyPr>
            <a:lstStyle/>
            <a:p>
              <a:r>
                <a:rPr lang="en-US" sz="700" b="1" dirty="0"/>
                <a:t>degradation</a:t>
              </a:r>
              <a:endParaRPr lang="ru-RU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6E2FB54-C699-4D14-8DAC-B5F077CCAF52}"/>
                </a:ext>
              </a:extLst>
            </p:cNvPr>
            <p:cNvSpPr txBox="1"/>
            <p:nvPr/>
          </p:nvSpPr>
          <p:spPr>
            <a:xfrm>
              <a:off x="6771165" y="4804322"/>
              <a:ext cx="100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COVass</a:t>
              </a:r>
              <a:r>
                <a:rPr lang="en-US" sz="1400" baseline="-25000" dirty="0" err="1"/>
                <a:t>vpc</a:t>
              </a:r>
              <a:endParaRPr lang="ru-RU" sz="1400" baseline="-25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89132-F9F0-4C32-8704-96AD30427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826" y="5086068"/>
              <a:ext cx="525894" cy="38727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81BF6A-8094-4851-AED2-CB9F69BC6C2A}"/>
                </a:ext>
              </a:extLst>
            </p:cNvPr>
            <p:cNvSpPr txBox="1"/>
            <p:nvPr/>
          </p:nvSpPr>
          <p:spPr>
            <a:xfrm>
              <a:off x="6807019" y="5335533"/>
              <a:ext cx="584593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0076603-66F1-49A5-B4D6-DC7FCBAD7ACA}"/>
                </a:ext>
              </a:extLst>
            </p:cNvPr>
            <p:cNvSpPr txBox="1"/>
            <p:nvPr/>
          </p:nvSpPr>
          <p:spPr>
            <a:xfrm>
              <a:off x="105802" y="2819588"/>
              <a:ext cx="457304" cy="3449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release with cell death</a:t>
              </a:r>
              <a:endParaRPr lang="ru-RU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8FFA74-95E2-49D7-8891-5033420AD673}"/>
                </a:ext>
              </a:extLst>
            </p:cNvPr>
            <p:cNvSpPr txBox="1"/>
            <p:nvPr/>
          </p:nvSpPr>
          <p:spPr>
            <a:xfrm>
              <a:off x="6916368" y="4357475"/>
              <a:ext cx="802481" cy="2372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18000" tIns="10800" rIns="18000" bIns="10800" rtlCol="0">
              <a:spAutoFit/>
            </a:bodyPr>
            <a:lstStyle/>
            <a:p>
              <a:r>
                <a:rPr lang="en-US" sz="700" b="1" dirty="0"/>
                <a:t>degradation with cell death</a:t>
              </a:r>
              <a:endParaRPr lang="ru-RU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6043"/>
      </p:ext>
    </p:extLst>
  </p:cSld>
  <p:clrMapOvr>
    <a:masterClrMapping/>
  </p:clrMapOvr>
</p:sld>
</file>

<file path=ppt/theme/theme1.xml><?xml version="1.0" encoding="utf-8"?>
<a:theme xmlns:a="http://schemas.openxmlformats.org/drawingml/2006/main" name="2017_10_02_InSysBio presentation template_odjr - копия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SysBio fonts">
      <a:majorFont>
        <a:latin typeface="Museo Sans Cyrl 700"/>
        <a:ea typeface=""/>
        <a:cs typeface=""/>
      </a:majorFont>
      <a:minorFont>
        <a:latin typeface="Museo Sans Cyrl 30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.potx" id="{65CF327D-C925-4E83-B17A-7417270F16B1}" vid="{6FED9176-DF03-4B1D-AED1-FF943B5D075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2017_10_02_InSysBio presentation template_odjr - копия</Template>
  <TotalTime>8857</TotalTime>
  <Words>1874</Words>
  <Application>Microsoft Office PowerPoint</Application>
  <PresentationFormat>On-screen Show (4:3)</PresentationFormat>
  <Paragraphs>477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Museo Sans Cyrl 100</vt:lpstr>
      <vt:lpstr>Museo Sans Cyrl 300</vt:lpstr>
      <vt:lpstr>Museo Sans Cyrl 700</vt:lpstr>
      <vt:lpstr>2017_10_02_InSysBio presentation template_odjr - копия</vt:lpstr>
      <vt:lpstr>Calibration, validation and key model simulations</vt:lpstr>
      <vt:lpstr>Commit date: 26.05.12  Commit name: updated version (VL_v0.1.1)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Commit date: 20.06.01  Commit name: updated version (VL_v0.1.2) of SARS-CoV-2 viral dynamics model </vt:lpstr>
      <vt:lpstr>Model scheme: simple</vt:lpstr>
      <vt:lpstr>Model scheme: detailed</vt:lpstr>
      <vt:lpstr>Model scheme: regulations</vt:lpstr>
      <vt:lpstr>Reproduction of clinical data on viral load dynamics</vt:lpstr>
      <vt:lpstr>Simulations: Viral load dynamics</vt:lpstr>
      <vt:lpstr>Commit date: 20.06.16/20.06.21/20.06.28  Commit name: Mph life cycle - updated version (Mph_v0.1.0)</vt:lpstr>
      <vt:lpstr>Mph sub-model scheme: updated version</vt:lpstr>
      <vt:lpstr>Tuning of model parameters to describe in vivo baseline data</vt:lpstr>
      <vt:lpstr>Simulation of Antigen dose dependence</vt:lpstr>
      <vt:lpstr>PowerPoint Presentation</vt:lpstr>
      <vt:lpstr>Model simulations and experimental data</vt:lpstr>
      <vt:lpstr>Mph sub-model: scheme and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DeminJr</dc:creator>
  <cp:lastModifiedBy>Oleg</cp:lastModifiedBy>
  <cp:revision>217</cp:revision>
  <dcterms:created xsi:type="dcterms:W3CDTF">2017-11-16T10:54:36Z</dcterms:created>
  <dcterms:modified xsi:type="dcterms:W3CDTF">2020-06-30T06:02:14Z</dcterms:modified>
</cp:coreProperties>
</file>