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7"/>
  </p:notesMasterIdLst>
  <p:handoutMasterIdLst>
    <p:handoutMasterId r:id="rId8"/>
  </p:handoutMasterIdLst>
  <p:sldIdLst>
    <p:sldId id="263" r:id="rId5"/>
    <p:sldId id="267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E60199-81B7-6D42-A219-7D6FB81CA2F0}">
          <p14:sldIdLst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934" userDrawn="1">
          <p15:clr>
            <a:srgbClr val="A4A3A4"/>
          </p15:clr>
        </p15:guide>
        <p15:guide id="4" pos="4176" userDrawn="1">
          <p15:clr>
            <a:srgbClr val="A4A3A4"/>
          </p15:clr>
        </p15:guide>
        <p15:guide id="5" orient="horz" pos="643" userDrawn="1">
          <p15:clr>
            <a:srgbClr val="A4A3A4"/>
          </p15:clr>
        </p15:guide>
        <p15:guide id="6" orient="horz" pos="3935">
          <p15:clr>
            <a:srgbClr val="A4A3A4"/>
          </p15:clr>
        </p15:guide>
        <p15:guide id="7" pos="258">
          <p15:clr>
            <a:srgbClr val="A4A3A4"/>
          </p15:clr>
        </p15:guide>
        <p15:guide id="8" pos="7424">
          <p15:clr>
            <a:srgbClr val="A4A3A4"/>
          </p15:clr>
        </p15:guide>
        <p15:guide id="9" orient="horz" pos="496" userDrawn="1">
          <p15:clr>
            <a:srgbClr val="A4A3A4"/>
          </p15:clr>
        </p15:guide>
        <p15:guide id="10" orient="horz" pos="20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C7E0D"/>
    <a:srgbClr val="EFFBFF"/>
    <a:srgbClr val="3399FF"/>
    <a:srgbClr val="FFFF00"/>
    <a:srgbClr val="DAF4E6"/>
    <a:srgbClr val="AFDC7E"/>
    <a:srgbClr val="99CCFF"/>
    <a:srgbClr val="33CCCC"/>
    <a:srgbClr val="003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364" autoAdjust="0"/>
  </p:normalViewPr>
  <p:slideViewPr>
    <p:cSldViewPr snapToObjects="1" showGuides="1">
      <p:cViewPr varScale="1">
        <p:scale>
          <a:sx n="69" d="100"/>
          <a:sy n="69" d="100"/>
        </p:scale>
        <p:origin x="726" y="72"/>
      </p:cViewPr>
      <p:guideLst>
        <p:guide orient="horz" pos="3934"/>
        <p:guide pos="4176"/>
        <p:guide orient="horz" pos="643"/>
        <p:guide orient="horz" pos="3935"/>
        <p:guide pos="258"/>
        <p:guide pos="7424"/>
        <p:guide orient="horz" pos="496"/>
        <p:guide orient="horz" pos="2081"/>
      </p:guideLst>
    </p:cSldViewPr>
  </p:slideViewPr>
  <p:outlineViewPr>
    <p:cViewPr>
      <p:scale>
        <a:sx n="33" d="100"/>
        <a:sy n="33" d="100"/>
      </p:scale>
      <p:origin x="0" y="-196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512"/>
    </p:cViewPr>
  </p:sorterViewPr>
  <p:notesViewPr>
    <p:cSldViewPr snapToObjects="1" showGuides="1">
      <p:cViewPr varScale="1">
        <p:scale>
          <a:sx n="61" d="100"/>
          <a:sy n="61" d="100"/>
        </p:scale>
        <p:origin x="-31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9E68-7C51-4B8E-A195-D950BE6790C0}" type="datetimeFigureOut">
              <a:rPr lang="en-US" smtClean="0">
                <a:latin typeface="Calibri" panose="020F0502020204030204" pitchFamily="34" charset="0"/>
              </a:rPr>
              <a:t>2/19/2020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DCB9F-2AB2-47B4-9360-D93F23C91BD7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EC1A245-D13C-4DF7-8DEB-908A89957076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2109E7-9297-46D9-A8C1-0ACECCEDA9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2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09E7-9297-46D9-A8C1-0ACECCEDA90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1480" y="4992624"/>
            <a:ext cx="11356848" cy="740664"/>
          </a:xfrm>
        </p:spPr>
        <p:txBody>
          <a:bodyPr lIns="91440" rIns="91440"/>
          <a:lstStyle>
            <a:lvl1pPr>
              <a:lnSpc>
                <a:spcPct val="100000"/>
              </a:lnSpc>
              <a:defRPr sz="4000" baseline="0">
                <a:solidFill>
                  <a:srgbClr val="00529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kern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" y="5733288"/>
            <a:ext cx="11356848" cy="429768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 2" pitchFamily="18" charset="2"/>
              <a:buNone/>
              <a:tabLst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kern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8622678" y="6597039"/>
            <a:ext cx="31580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rIns="0">
            <a:spAutoFit/>
          </a:bodyPr>
          <a:lstStyle/>
          <a:p>
            <a:pPr algn="r"/>
            <a:r>
              <a:rPr lang="en-US" sz="9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Copyright © 2019 HCL Technologies Limited  |  www.hcltech.com</a:t>
            </a:r>
          </a:p>
        </p:txBody>
      </p:sp>
      <p:grpSp>
        <p:nvGrpSpPr>
          <p:cNvPr id="12" name="Group 5"/>
          <p:cNvGrpSpPr>
            <a:grpSpLocks noChangeAspect="1"/>
          </p:cNvGrpSpPr>
          <p:nvPr/>
        </p:nvGrpSpPr>
        <p:grpSpPr bwMode="auto">
          <a:xfrm>
            <a:off x="10831204" y="6446252"/>
            <a:ext cx="943221" cy="160337"/>
            <a:chOff x="5094" y="3939"/>
            <a:chExt cx="1488" cy="255"/>
          </a:xfrm>
        </p:grpSpPr>
        <p:sp>
          <p:nvSpPr>
            <p:cNvPr id="1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885 w 222"/>
                <a:gd name="T1" fmla="*/ 196 h 94"/>
                <a:gd name="T2" fmla="*/ 1237 w 222"/>
                <a:gd name="T3" fmla="*/ 196 h 94"/>
                <a:gd name="T4" fmla="*/ 1015 w 222"/>
                <a:gd name="T5" fmla="*/ 45 h 94"/>
                <a:gd name="T6" fmla="*/ 189 w 222"/>
                <a:gd name="T7" fmla="*/ 139 h 94"/>
                <a:gd name="T8" fmla="*/ 172 w 222"/>
                <a:gd name="T9" fmla="*/ 458 h 94"/>
                <a:gd name="T10" fmla="*/ 852 w 222"/>
                <a:gd name="T11" fmla="*/ 484 h 94"/>
                <a:gd name="T12" fmla="*/ 1164 w 222"/>
                <a:gd name="T13" fmla="*/ 345 h 94"/>
                <a:gd name="T14" fmla="*/ 807 w 222"/>
                <a:gd name="T15" fmla="*/ 345 h 94"/>
                <a:gd name="T16" fmla="*/ 630 w 222"/>
                <a:gd name="T17" fmla="*/ 401 h 94"/>
                <a:gd name="T18" fmla="*/ 439 w 222"/>
                <a:gd name="T19" fmla="*/ 267 h 94"/>
                <a:gd name="T20" fmla="*/ 701 w 222"/>
                <a:gd name="T21" fmla="*/ 139 h 94"/>
                <a:gd name="T22" fmla="*/ 885 w 222"/>
                <a:gd name="T23" fmla="*/ 1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70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/>
          <p:cNvSpPr>
            <a:spLocks noGrp="1"/>
          </p:cNvSpPr>
          <p:nvPr>
            <p:ph type="title"/>
          </p:nvPr>
        </p:nvSpPr>
        <p:spPr>
          <a:xfrm>
            <a:off x="76200" y="49438"/>
            <a:ext cx="12039600" cy="74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kern="1200" cap="none" baseline="0" dirty="0">
                <a:solidFill>
                  <a:srgbClr val="445469"/>
                </a:solidFill>
                <a:latin typeface="Lato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4205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3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5875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26533" y="6577017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 userDrawn="1"/>
        </p:nvSpPr>
        <p:spPr>
          <a:xfrm>
            <a:off x="65618" y="6569078"/>
            <a:ext cx="438149" cy="230832"/>
          </a:xfrm>
          <a:prstGeom prst="rect">
            <a:avLst/>
          </a:prstGeom>
        </p:spPr>
        <p:txBody>
          <a:bodyPr rIns="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F823B0A0-E57E-4997-A225-4A65D3F8EB83}" type="slidenum">
              <a:rPr lang="en-US" sz="9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8622678" y="6597039"/>
            <a:ext cx="31580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rIns="0">
            <a:spAutoFit/>
          </a:bodyPr>
          <a:lstStyle/>
          <a:p>
            <a:pPr algn="r"/>
            <a:r>
              <a:rPr lang="en-US" sz="9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Copyright © 2019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10831204" y="6446252"/>
            <a:ext cx="943221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885 w 222"/>
                <a:gd name="T1" fmla="*/ 196 h 94"/>
                <a:gd name="T2" fmla="*/ 1237 w 222"/>
                <a:gd name="T3" fmla="*/ 196 h 94"/>
                <a:gd name="T4" fmla="*/ 1015 w 222"/>
                <a:gd name="T5" fmla="*/ 45 h 94"/>
                <a:gd name="T6" fmla="*/ 189 w 222"/>
                <a:gd name="T7" fmla="*/ 139 h 94"/>
                <a:gd name="T8" fmla="*/ 172 w 222"/>
                <a:gd name="T9" fmla="*/ 458 h 94"/>
                <a:gd name="T10" fmla="*/ 852 w 222"/>
                <a:gd name="T11" fmla="*/ 484 h 94"/>
                <a:gd name="T12" fmla="*/ 1164 w 222"/>
                <a:gd name="T13" fmla="*/ 345 h 94"/>
                <a:gd name="T14" fmla="*/ 807 w 222"/>
                <a:gd name="T15" fmla="*/ 345 h 94"/>
                <a:gd name="T16" fmla="*/ 630 w 222"/>
                <a:gd name="T17" fmla="*/ 401 h 94"/>
                <a:gd name="T18" fmla="*/ 439 w 222"/>
                <a:gd name="T19" fmla="*/ 267 h 94"/>
                <a:gd name="T20" fmla="*/ 701 w 222"/>
                <a:gd name="T21" fmla="*/ 139 h 94"/>
                <a:gd name="T22" fmla="*/ 885 w 222"/>
                <a:gd name="T23" fmla="*/ 1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3600">
                <a:latin typeface="Calibri" panose="020F050202020403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2CAEB-F2DB-5F47-9A79-0A76FBF327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" y="6362711"/>
            <a:ext cx="1541344" cy="4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80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400" b="0" cap="none" baseline="0" dirty="0" smtClean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21748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2pPr>
      <a:lvl3pPr marL="676275" indent="-2095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36" userDrawn="1">
          <p15:clr>
            <a:srgbClr val="F26B43"/>
          </p15:clr>
        </p15:guide>
        <p15:guide id="2" pos="252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642" userDrawn="1">
          <p15:clr>
            <a:srgbClr val="F26B43"/>
          </p15:clr>
        </p15:guide>
        <p15:guide id="5" orient="horz" pos="31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69" y="4800600"/>
            <a:ext cx="11356848" cy="7406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STOS – Test Automation Framework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34934-0FBD-1345-973D-CC37FC30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199"/>
            <a:ext cx="12192000" cy="2344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2CAEB-F2DB-5F47-9A79-0A76FBF327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8979"/>
            <a:ext cx="3293944" cy="9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029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0" y="49438"/>
            <a:ext cx="12039600" cy="741074"/>
          </a:xfrm>
        </p:spPr>
        <p:txBody>
          <a:bodyPr>
            <a:normAutofit/>
          </a:bodyPr>
          <a:lstStyle/>
          <a:p>
            <a:r>
              <a:rPr lang="en-GB" dirty="0"/>
              <a:t>Automation Framework – STOS vs Legacy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FE56EB5-0630-4FA1-B10F-FF3B9EEEF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071749"/>
              </p:ext>
            </p:extLst>
          </p:nvPr>
        </p:nvGraphicFramePr>
        <p:xfrm>
          <a:off x="762000" y="713504"/>
          <a:ext cx="10287000" cy="539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34906494"/>
                    </a:ext>
                  </a:extLst>
                </a:gridCol>
                <a:gridCol w="4845694">
                  <a:extLst>
                    <a:ext uri="{9D8B030D-6E8A-4147-A177-3AD203B41FA5}">
                      <a16:colId xmlns:a16="http://schemas.microsoft.com/office/drawing/2014/main" val="70229382"/>
                    </a:ext>
                  </a:extLst>
                </a:gridCol>
                <a:gridCol w="4831706">
                  <a:extLst>
                    <a:ext uri="{9D8B030D-6E8A-4147-A177-3AD203B41FA5}">
                      <a16:colId xmlns:a16="http://schemas.microsoft.com/office/drawing/2014/main" val="1555216991"/>
                    </a:ext>
                  </a:extLst>
                </a:gridCol>
              </a:tblGrid>
              <a:tr h="31493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Framework (STOS)-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Enhancements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Existing Framework- Challenges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548"/>
                  </a:ext>
                </a:extLst>
              </a:tr>
              <a:tr h="77301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modern and intuitive Web and Graphical interface, the main access point to automate, Dev and End User both can execute from STOS portal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UI 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 to trigger test execution. Need to use eclipse IDE for test execution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26891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Upgrade with Minimal Distribution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 requires more effort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09906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Faster Response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Time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Response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456448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Scheduling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option not available 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37486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Practices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Minimal Best practices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85804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 for code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Documentation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549734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Robust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Unstable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certain instances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93841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 code reusability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Reusability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persists, but can be Improved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558828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Minimal Manual Intervention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Manual Intervention is required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a medium level 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48587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to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Complex to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train the new resources 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871374"/>
                  </a:ext>
                </a:extLst>
              </a:tr>
              <a:tr h="31493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Enhanced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 structuring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 structuring can be improved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352914"/>
                  </a:ext>
                </a:extLst>
              </a:tr>
              <a:tr h="39567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Technologies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used – Selenium Web driver3, Java 1.8,J2ee.Spring Boot 3,Spring Batch, Spring Security, Bootstrap, Java  Mail, TestNG 7,Extent Reports (Custom Reports) 3,Junit Test 5, H2 Database, Maven, Hibernate and Apache tomcat. 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Technologies Used-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Selenium web driver 3, Java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1.8, Maven, Test NG, Extent Report(Custom Reports)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75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899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0CE04C8C8E445B6AFBEB5E426B757" ma:contentTypeVersion="12" ma:contentTypeDescription="Create a new document." ma:contentTypeScope="" ma:versionID="842ab49577f80e8851793233eba4316f">
  <xsd:schema xmlns:xsd="http://www.w3.org/2001/XMLSchema" xmlns:xs="http://www.w3.org/2001/XMLSchema" xmlns:p="http://schemas.microsoft.com/office/2006/metadata/properties" xmlns:ns3="c8d227ba-092b-476c-80bb-aa7816cb054e" xmlns:ns4="c0352745-f96c-4d85-8a81-8dbc0ed5bc28" targetNamespace="http://schemas.microsoft.com/office/2006/metadata/properties" ma:root="true" ma:fieldsID="5b29cdfeca9f90c4db4254d6a54e7784" ns3:_="" ns4:_="">
    <xsd:import namespace="c8d227ba-092b-476c-80bb-aa7816cb054e"/>
    <xsd:import namespace="c0352745-f96c-4d85-8a81-8dbc0ed5bc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227ba-092b-476c-80bb-aa7816cb05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2745-f96c-4d85-8a81-8dbc0ed5bc2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3200A9-9E02-4B69-AA68-D1F79E833E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24479-E40C-4E25-B7D4-3A5F37D14677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c8d227ba-092b-476c-80bb-aa7816cb054e"/>
    <ds:schemaRef ds:uri="c0352745-f96c-4d85-8a81-8dbc0ed5bc28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AC64AE9-A9F8-44FB-94B9-277FE7D2A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227ba-092b-476c-80bb-aa7816cb054e"/>
    <ds:schemaRef ds:uri="c0352745-f96c-4d85-8a81-8dbc0ed5bc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13158</TotalTime>
  <Words>224</Words>
  <Application>Microsoft Office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Lato Regular</vt:lpstr>
      <vt:lpstr>Wingdings</vt:lpstr>
      <vt:lpstr>Wingdings 2</vt:lpstr>
      <vt:lpstr>HCL Template</vt:lpstr>
      <vt:lpstr>STOS – Test Automation Framework</vt:lpstr>
      <vt:lpstr>Automation Framework – STOS vs Legacy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Vinoth Kumar Manoharan</dc:creator>
  <cp:lastModifiedBy>Siddiqui, Intakhab Alam</cp:lastModifiedBy>
  <cp:revision>1659</cp:revision>
  <dcterms:created xsi:type="dcterms:W3CDTF">2014-04-02T06:32:18Z</dcterms:created>
  <dcterms:modified xsi:type="dcterms:W3CDTF">2020-02-19T10:28:59Z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0x01010036C0CE04C8C8E445B6AFBEB5E426B757</vt:lpwstr>
  </property>
  <property fmtid="{D5CDD505-2E9C-101B-9397-08002B2CF9AE}" pid="3" name="TitusGUID">
    <vt:lpwstr>2972839e-fd7f-4d7e-a2ed-240beddb00c0</vt:lpwstr>
  </property>
  <property fmtid="{D5CDD505-2E9C-101B-9397-08002B2CF9AE}" pid="4" name="HCLClassification">
    <vt:lpwstr>HCL_Cla5s_C0nf1dent1al</vt:lpwstr>
  </property>
  <property fmtid="{D5CDD505-2E9C-101B-9397-08002B2CF9AE}" pid="5" name="HCL_Cla5s_D6">
    <vt:lpwstr>False</vt:lpwstr>
  </property>
</Properties>
</file>