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  <p:sldId id="256" r:id="rId5"/>
    <p:sldId id="259" r:id="rId6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7C80"/>
    <a:srgbClr val="FBEE69"/>
    <a:srgbClr val="F5E9CE"/>
    <a:srgbClr val="7FC7A1"/>
    <a:srgbClr val="5E719D"/>
    <a:srgbClr val="FDB2C9"/>
    <a:srgbClr val="A2ACB6"/>
    <a:srgbClr val="433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>
        <p:scale>
          <a:sx n="75" d="100"/>
          <a:sy n="75" d="100"/>
        </p:scale>
        <p:origin x="28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685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83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46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061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69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08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66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3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971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3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0E18-3E56-4E77-9C58-D1D4646F675C}" type="datetimeFigureOut">
              <a:rPr lang="en-ID" smtClean="0"/>
              <a:t>25/03/2020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29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microsoft.com/office/2007/relationships/hdphoto" Target="../media/hdphoto5.wdp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28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5" Type="http://schemas.microsoft.com/office/2007/relationships/hdphoto" Target="../media/hdphoto6.wdp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microsoft.com/office/2007/relationships/hdphoto" Target="../media/hdphoto4.wdp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microsoft.com/office/2007/relationships/hdphoto" Target="../media/hdphoto1.wdp"/><Relationship Id="rId12" Type="http://schemas.openxmlformats.org/officeDocument/2006/relationships/image" Target="../media/image36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svg"/><Relationship Id="rId4" Type="http://schemas.openxmlformats.org/officeDocument/2006/relationships/image" Target="../media/image13.sv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7.wdp"/><Relationship Id="rId7" Type="http://schemas.openxmlformats.org/officeDocument/2006/relationships/image" Target="../media/image41.svg"/><Relationship Id="rId12" Type="http://schemas.openxmlformats.org/officeDocument/2006/relationships/image" Target="../media/image1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39.png"/><Relationship Id="rId10" Type="http://schemas.openxmlformats.org/officeDocument/2006/relationships/image" Target="../media/image8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77955"/>
            <a:ext cx="10799763" cy="1002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3" name="Picture 2" descr="[​IMG]">
            <a:extLst>
              <a:ext uri="{FF2B5EF4-FFF2-40B4-BE49-F238E27FC236}">
                <a16:creationId xmlns:a16="http://schemas.microsoft.com/office/drawing/2014/main" id="{A3A6F768-0B91-458B-BADD-AF463B8DC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3" r="18586"/>
          <a:stretch/>
        </p:blipFill>
        <p:spPr bwMode="auto">
          <a:xfrm>
            <a:off x="452315" y="1852952"/>
            <a:ext cx="6679207" cy="893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D98D477D-4291-4008-ACA1-22379A2B96A9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0B147A5E-772C-4FB4-AF01-F6115FF54A51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      World #1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82AC5-C71A-44B2-BAD1-62476D4D0308}"/>
              </a:ext>
            </a:extLst>
          </p:cNvPr>
          <p:cNvSpPr/>
          <p:nvPr/>
        </p:nvSpPr>
        <p:spPr>
          <a:xfrm>
            <a:off x="45512" y="10274300"/>
            <a:ext cx="10754251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Rally Domination: total points won / total points, from all of matches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FD75-E656-4070-BBEC-EF2DFF810AE2}"/>
              </a:ext>
            </a:extLst>
          </p:cNvPr>
          <p:cNvSpPr txBox="1"/>
          <p:nvPr/>
        </p:nvSpPr>
        <p:spPr>
          <a:xfrm>
            <a:off x="9160234" y="10412702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Badminton Central</a:t>
            </a:r>
            <a:endParaRPr lang="en-ID" sz="1400" dirty="0">
              <a:solidFill>
                <a:schemeClr val="accent5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14EDF189-699F-4EF8-9B06-4DDCCAE45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EDC3DDE2-1C89-4CD4-B4ED-D07ADBDCF2DC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0E108-C328-4BF9-9D23-0F034B154163}"/>
              </a:ext>
            </a:extLst>
          </p:cNvPr>
          <p:cNvSpPr txBox="1"/>
          <p:nvPr/>
        </p:nvSpPr>
        <p:spPr>
          <a:xfrm>
            <a:off x="5474489" y="914865"/>
            <a:ext cx="260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TAI Tzu Ying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3D91FA-6B30-4BAA-BA46-B8B3A33225AD}"/>
              </a:ext>
            </a:extLst>
          </p:cNvPr>
          <p:cNvGrpSpPr/>
          <p:nvPr/>
        </p:nvGrpSpPr>
        <p:grpSpPr>
          <a:xfrm>
            <a:off x="8096319" y="997500"/>
            <a:ext cx="1320129" cy="524550"/>
            <a:chOff x="7687064" y="1359136"/>
            <a:chExt cx="1320129" cy="5245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15037E-4CDD-4A75-8DB2-512433CA6ECB}"/>
                </a:ext>
              </a:extLst>
            </p:cNvPr>
            <p:cNvSpPr/>
            <p:nvPr/>
          </p:nvSpPr>
          <p:spPr>
            <a:xfrm>
              <a:off x="7886009" y="1464617"/>
              <a:ext cx="311531" cy="1554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820" tIns="55410" rIns="110820" bIns="5541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 sz="2643"/>
            </a:p>
          </p:txBody>
        </p:sp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476D0484-2C34-4136-945F-5F9B2E6F1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47" b="32326"/>
            <a:stretch/>
          </p:blipFill>
          <p:spPr>
            <a:xfrm>
              <a:off x="7687064" y="1359136"/>
              <a:ext cx="1320129" cy="52455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8DF484-C038-48E3-862B-8891E7BC920E}"/>
              </a:ext>
            </a:extLst>
          </p:cNvPr>
          <p:cNvSpPr txBox="1"/>
          <p:nvPr/>
        </p:nvSpPr>
        <p:spPr>
          <a:xfrm>
            <a:off x="7296261" y="1815597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60D23-4985-429A-94D0-2837C66491D0}"/>
              </a:ext>
            </a:extLst>
          </p:cNvPr>
          <p:cNvSpPr txBox="1"/>
          <p:nvPr/>
        </p:nvSpPr>
        <p:spPr>
          <a:xfrm>
            <a:off x="7963957" y="2021395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D95C8-9504-4469-96AB-3FB42A52B310}"/>
              </a:ext>
            </a:extLst>
          </p:cNvPr>
          <p:cNvSpPr txBox="1"/>
          <p:nvPr/>
        </p:nvSpPr>
        <p:spPr>
          <a:xfrm>
            <a:off x="7329273" y="5101810"/>
            <a:ext cx="20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7-0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BD1E8F-1D80-45B1-B930-C876F545B5F4}"/>
              </a:ext>
            </a:extLst>
          </p:cNvPr>
          <p:cNvSpPr txBox="1"/>
          <p:nvPr/>
        </p:nvSpPr>
        <p:spPr>
          <a:xfrm>
            <a:off x="7346581" y="5669271"/>
            <a:ext cx="2568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Best Head-to-Head</a:t>
            </a:r>
          </a:p>
          <a:p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bt.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Busanan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ONGBAMRUNGPHAN)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66511-8EBC-43EC-9A78-F11937603AD4}"/>
              </a:ext>
            </a:extLst>
          </p:cNvPr>
          <p:cNvSpPr txBox="1"/>
          <p:nvPr/>
        </p:nvSpPr>
        <p:spPr>
          <a:xfrm>
            <a:off x="7296261" y="2648969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148A61-D7B1-4DA1-AB5C-67FEADCE32BE}"/>
              </a:ext>
            </a:extLst>
          </p:cNvPr>
          <p:cNvSpPr txBox="1"/>
          <p:nvPr/>
        </p:nvSpPr>
        <p:spPr>
          <a:xfrm>
            <a:off x="7963957" y="2730824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matches consecutively won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at most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69EC428-83E5-4DEE-BF17-080BB89ECCC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027" y="5114694"/>
            <a:ext cx="886867" cy="8868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C40F23-56D9-4F94-A385-C5E5E0F31933}"/>
              </a:ext>
            </a:extLst>
          </p:cNvPr>
          <p:cNvSpPr txBox="1"/>
          <p:nvPr/>
        </p:nvSpPr>
        <p:spPr>
          <a:xfrm>
            <a:off x="7346581" y="6704022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All England 2020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01709-8D83-4CEE-97FB-F7D2F0F8E6C6}"/>
              </a:ext>
            </a:extLst>
          </p:cNvPr>
          <p:cNvSpPr txBox="1"/>
          <p:nvPr/>
        </p:nvSpPr>
        <p:spPr>
          <a:xfrm>
            <a:off x="7346581" y="695631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Denmark Open 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FF1F2E-E72C-479B-BF16-E8E9E560FABE}"/>
              </a:ext>
            </a:extLst>
          </p:cNvPr>
          <p:cNvSpPr txBox="1"/>
          <p:nvPr/>
        </p:nvSpPr>
        <p:spPr>
          <a:xfrm>
            <a:off x="7346581" y="7210523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Singapore Open 2019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41622-F39A-498C-A46B-F9689AE06D3A}"/>
              </a:ext>
            </a:extLst>
          </p:cNvPr>
          <p:cNvSpPr txBox="1"/>
          <p:nvPr/>
        </p:nvSpPr>
        <p:spPr>
          <a:xfrm>
            <a:off x="7346581" y="6317763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30" name="Picture 29" descr="A close up of a building&#10;&#10;Description automatically generated">
            <a:extLst>
              <a:ext uri="{FF2B5EF4-FFF2-40B4-BE49-F238E27FC236}">
                <a16:creationId xmlns:a16="http://schemas.microsoft.com/office/drawing/2014/main" id="{ECA1BAF9-7DA9-4735-9FF5-D7B29E0835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28872" r="4477" b="28711"/>
          <a:stretch/>
        </p:blipFill>
        <p:spPr>
          <a:xfrm>
            <a:off x="6138570" y="2003054"/>
            <a:ext cx="949781" cy="441159"/>
          </a:xfrm>
          <a:prstGeom prst="rect">
            <a:avLst/>
          </a:prstGeom>
        </p:spPr>
      </p:pic>
      <p:pic>
        <p:nvPicPr>
          <p:cNvPr id="31" name="Picture 30" descr="A picture containing clock, shirt&#10;&#10;Description automatically generated">
            <a:extLst>
              <a:ext uri="{FF2B5EF4-FFF2-40B4-BE49-F238E27FC236}">
                <a16:creationId xmlns:a16="http://schemas.microsoft.com/office/drawing/2014/main" id="{E954CFC6-33CE-4354-A97D-06DD4E8E9F9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17" y="2675868"/>
            <a:ext cx="714286" cy="714286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0FEFE0-C9A4-4A22-8661-6A2F2CD0BB1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81" y="6444929"/>
            <a:ext cx="946758" cy="9467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266F241-EB03-40C8-83D6-9A4946CEC8BE}"/>
              </a:ext>
            </a:extLst>
          </p:cNvPr>
          <p:cNvSpPr txBox="1"/>
          <p:nvPr/>
        </p:nvSpPr>
        <p:spPr>
          <a:xfrm>
            <a:off x="7345229" y="4337930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79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543975-EBEB-4785-AC0C-230520A930EB}"/>
              </a:ext>
            </a:extLst>
          </p:cNvPr>
          <p:cNvSpPr txBox="1"/>
          <p:nvPr/>
        </p:nvSpPr>
        <p:spPr>
          <a:xfrm>
            <a:off x="7345229" y="3610991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8E2036-F6FA-40F1-A990-272B3396D207}"/>
              </a:ext>
            </a:extLst>
          </p:cNvPr>
          <p:cNvSpPr txBox="1"/>
          <p:nvPr/>
        </p:nvSpPr>
        <p:spPr>
          <a:xfrm>
            <a:off x="7956180" y="3832911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Fastest match 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7" name="Graphic 36" descr="Stopwatch">
            <a:extLst>
              <a:ext uri="{FF2B5EF4-FFF2-40B4-BE49-F238E27FC236}">
                <a16:creationId xmlns:a16="http://schemas.microsoft.com/office/drawing/2014/main" id="{84D0721F-BC4F-4995-B7A0-EB59B166FA5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4291" y="3935146"/>
            <a:ext cx="858338" cy="8583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4E2CA64-5ACF-4CF7-8CF8-00910A1984A9}"/>
              </a:ext>
            </a:extLst>
          </p:cNvPr>
          <p:cNvSpPr txBox="1"/>
          <p:nvPr/>
        </p:nvSpPr>
        <p:spPr>
          <a:xfrm>
            <a:off x="7956180" y="4537066"/>
            <a:ext cx="233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Longest match </a:t>
            </a:r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40ADA60-D562-43BD-A6AA-D3A0DF346BE3}"/>
              </a:ext>
            </a:extLst>
          </p:cNvPr>
          <p:cNvSpPr/>
          <p:nvPr/>
        </p:nvSpPr>
        <p:spPr>
          <a:xfrm>
            <a:off x="7346581" y="3721081"/>
            <a:ext cx="1085661" cy="45719"/>
          </a:xfrm>
          <a:prstGeom prst="roundRect">
            <a:avLst/>
          </a:prstGeom>
          <a:solidFill>
            <a:srgbClr val="5E7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15CD8D8-A312-42C0-9A4F-AF83D3382A26}"/>
              </a:ext>
            </a:extLst>
          </p:cNvPr>
          <p:cNvSpPr/>
          <p:nvPr/>
        </p:nvSpPr>
        <p:spPr>
          <a:xfrm flipV="1">
            <a:off x="7346581" y="4391909"/>
            <a:ext cx="2426122" cy="45719"/>
          </a:xfrm>
          <a:prstGeom prst="roundRect">
            <a:avLst/>
          </a:prstGeom>
          <a:solidFill>
            <a:srgbClr val="5E7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70761"/>
            <a:ext cx="10799763" cy="10029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5906384-C5C2-4318-8892-355EDC99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" y="4738396"/>
            <a:ext cx="10799763" cy="606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64635AC7-5E56-49D2-A22D-FA8C92E225E2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Women’s Doubles</a:t>
            </a:r>
            <a:endParaRPr lang="en-ID" sz="387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0D8273-8F3F-410D-9D9B-7ED50CCA0283}"/>
              </a:ext>
            </a:extLst>
          </p:cNvPr>
          <p:cNvSpPr/>
          <p:nvPr/>
        </p:nvSpPr>
        <p:spPr>
          <a:xfrm>
            <a:off x="45512" y="10274300"/>
            <a:ext cx="10754251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Rally Domination: total points won / total points, from all of matches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3A663-1A54-4E19-9293-D1330BDA23F0}"/>
              </a:ext>
            </a:extLst>
          </p:cNvPr>
          <p:cNvSpPr txBox="1"/>
          <p:nvPr/>
        </p:nvSpPr>
        <p:spPr>
          <a:xfrm>
            <a:off x="9160234" y="1041270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BWF</a:t>
            </a:r>
            <a:endParaRPr lang="en-ID" sz="14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0" name="Graphic 9" descr="Camera">
            <a:extLst>
              <a:ext uri="{FF2B5EF4-FFF2-40B4-BE49-F238E27FC236}">
                <a16:creationId xmlns:a16="http://schemas.microsoft.com/office/drawing/2014/main" id="{560A4456-11B9-42C4-868A-93695CC95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22926371-279D-4776-B2CA-DC15D88ED2F8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      World #1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D90FB-18A2-4882-8D26-9960E2736E0E}"/>
              </a:ext>
            </a:extLst>
          </p:cNvPr>
          <p:cNvSpPr txBox="1"/>
          <p:nvPr/>
        </p:nvSpPr>
        <p:spPr>
          <a:xfrm>
            <a:off x="1990553" y="927876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CHEN Qing Chen/JIA Yi Fan</a:t>
            </a:r>
          </a:p>
        </p:txBody>
      </p:sp>
      <p:pic>
        <p:nvPicPr>
          <p:cNvPr id="14" name="Picture 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F67BBAB7-B5D4-4E28-BF76-8532C17B9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160" y="634928"/>
            <a:ext cx="1309144" cy="13751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286367-1596-4F5E-BA2C-175ECDBE468C}"/>
              </a:ext>
            </a:extLst>
          </p:cNvPr>
          <p:cNvSpPr txBox="1"/>
          <p:nvPr/>
        </p:nvSpPr>
        <p:spPr>
          <a:xfrm>
            <a:off x="2407816" y="2014693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01491-E141-4508-8023-56535CECC892}"/>
              </a:ext>
            </a:extLst>
          </p:cNvPr>
          <p:cNvSpPr txBox="1"/>
          <p:nvPr/>
        </p:nvSpPr>
        <p:spPr>
          <a:xfrm>
            <a:off x="3120646" y="2199359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53801-F442-47F7-AB71-D13FA8F350CF}"/>
              </a:ext>
            </a:extLst>
          </p:cNvPr>
          <p:cNvSpPr txBox="1"/>
          <p:nvPr/>
        </p:nvSpPr>
        <p:spPr>
          <a:xfrm>
            <a:off x="2407816" y="3663693"/>
            <a:ext cx="20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4-0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90DF5-38A1-475E-BBBA-F071E6F671E9}"/>
              </a:ext>
            </a:extLst>
          </p:cNvPr>
          <p:cNvSpPr txBox="1"/>
          <p:nvPr/>
        </p:nvSpPr>
        <p:spPr>
          <a:xfrm>
            <a:off x="3261710" y="3814752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Best Head-to-Head</a:t>
            </a:r>
          </a:p>
          <a:p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bt.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DU/LI)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23235A-5D58-4568-92E8-7BAC9698282B}"/>
              </a:ext>
            </a:extLst>
          </p:cNvPr>
          <p:cNvSpPr txBox="1"/>
          <p:nvPr/>
        </p:nvSpPr>
        <p:spPr>
          <a:xfrm>
            <a:off x="2407816" y="2796109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54CC8-4A39-4748-B32F-6308D06150AC}"/>
              </a:ext>
            </a:extLst>
          </p:cNvPr>
          <p:cNvSpPr txBox="1"/>
          <p:nvPr/>
        </p:nvSpPr>
        <p:spPr>
          <a:xfrm>
            <a:off x="3060884" y="285766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matches consecutively won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at most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0410CC-8319-4EBF-A72F-856089A91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576" y="3663692"/>
            <a:ext cx="797375" cy="797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0C3BBE-DFB3-4AD0-9CB0-BB32687CB4EC}"/>
              </a:ext>
            </a:extLst>
          </p:cNvPr>
          <p:cNvSpPr txBox="1"/>
          <p:nvPr/>
        </p:nvSpPr>
        <p:spPr>
          <a:xfrm>
            <a:off x="6741450" y="3950775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Thailand Masters 2020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40BD7-28A8-42BF-AEA4-196BCA69ADDA}"/>
              </a:ext>
            </a:extLst>
          </p:cNvPr>
          <p:cNvSpPr txBox="1"/>
          <p:nvPr/>
        </p:nvSpPr>
        <p:spPr>
          <a:xfrm>
            <a:off x="6741450" y="4203069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BWF World Tour Final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AB1ADA-2639-4435-A563-F1265E30E3F0}"/>
              </a:ext>
            </a:extLst>
          </p:cNvPr>
          <p:cNvSpPr txBox="1"/>
          <p:nvPr/>
        </p:nvSpPr>
        <p:spPr>
          <a:xfrm>
            <a:off x="6741450" y="4457276"/>
            <a:ext cx="2648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Hong Kong China Open 2019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177BA-53C2-47B1-9EB8-093E7046C119}"/>
              </a:ext>
            </a:extLst>
          </p:cNvPr>
          <p:cNvSpPr txBox="1"/>
          <p:nvPr/>
        </p:nvSpPr>
        <p:spPr>
          <a:xfrm>
            <a:off x="6226754" y="3564516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392E86-C992-4F37-AF42-21733E24D2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095" y="1983424"/>
            <a:ext cx="858337" cy="85833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2F05687-63E9-41DD-AEEF-DA6659F0554C}"/>
              </a:ext>
            </a:extLst>
          </p:cNvPr>
          <p:cNvSpPr txBox="1"/>
          <p:nvPr/>
        </p:nvSpPr>
        <p:spPr>
          <a:xfrm>
            <a:off x="6729189" y="2780720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94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0E53B2-792F-4AB1-AF01-16C6C866D074}"/>
              </a:ext>
            </a:extLst>
          </p:cNvPr>
          <p:cNvSpPr txBox="1"/>
          <p:nvPr/>
        </p:nvSpPr>
        <p:spPr>
          <a:xfrm>
            <a:off x="6729189" y="1999304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23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EEAF90-BF75-41BC-8907-24DFD85D7FF0}"/>
              </a:ext>
            </a:extLst>
          </p:cNvPr>
          <p:cNvSpPr txBox="1"/>
          <p:nvPr/>
        </p:nvSpPr>
        <p:spPr>
          <a:xfrm>
            <a:off x="7310259" y="2199359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Fastest match 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3" name="Graphic 32" descr="Stopwatch">
            <a:extLst>
              <a:ext uri="{FF2B5EF4-FFF2-40B4-BE49-F238E27FC236}">
                <a16:creationId xmlns:a16="http://schemas.microsoft.com/office/drawing/2014/main" id="{0792AE03-B2E2-4474-90B8-2D1607F8D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5362" y="2343045"/>
            <a:ext cx="858338" cy="85833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A76DA5B-CACE-40D3-B76C-9270BCC0790B}"/>
              </a:ext>
            </a:extLst>
          </p:cNvPr>
          <p:cNvSpPr txBox="1"/>
          <p:nvPr/>
        </p:nvSpPr>
        <p:spPr>
          <a:xfrm>
            <a:off x="7310259" y="2980775"/>
            <a:ext cx="233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Longest match </a:t>
            </a:r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2DC8E1E-8B11-4B86-A482-D6972EA719AD}"/>
              </a:ext>
            </a:extLst>
          </p:cNvPr>
          <p:cNvSpPr/>
          <p:nvPr/>
        </p:nvSpPr>
        <p:spPr>
          <a:xfrm>
            <a:off x="6760422" y="2070924"/>
            <a:ext cx="1085661" cy="45719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2EC6AAB-87BD-41A3-AD4A-D98CC8100CF1}"/>
              </a:ext>
            </a:extLst>
          </p:cNvPr>
          <p:cNvSpPr/>
          <p:nvPr/>
        </p:nvSpPr>
        <p:spPr>
          <a:xfrm flipV="1">
            <a:off x="6760422" y="2799808"/>
            <a:ext cx="2426122" cy="45719"/>
          </a:xfrm>
          <a:prstGeom prst="round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54203AF-441A-4314-811D-5023CEA61F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239" y="4065398"/>
            <a:ext cx="722584" cy="7225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B4AAA9-E54F-4F77-8545-5A9948D60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138" y="2786401"/>
            <a:ext cx="706251" cy="7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6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811451"/>
            <a:ext cx="10799763" cy="99883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4" name="Picture 2" descr="Image result for ZHENG SIWEI HUANG YAQIONG">
            <a:extLst>
              <a:ext uri="{FF2B5EF4-FFF2-40B4-BE49-F238E27FC236}">
                <a16:creationId xmlns:a16="http://schemas.microsoft.com/office/drawing/2014/main" id="{E24D4CAC-A248-41CD-A48B-6955E7722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164893"/>
            <a:ext cx="10799762" cy="717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E5CD4C91-A24C-479B-AC6E-B5F907A4483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Mixed Doubles</a:t>
            </a:r>
            <a:endParaRPr lang="en-ID" sz="387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3006-D26F-4D3A-807D-5000F148C8BA}"/>
              </a:ext>
            </a:extLst>
          </p:cNvPr>
          <p:cNvSpPr txBox="1"/>
          <p:nvPr/>
        </p:nvSpPr>
        <p:spPr>
          <a:xfrm>
            <a:off x="1646493" y="834896"/>
            <a:ext cx="6546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ZHENG Si Wei/HUANG </a:t>
            </a:r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Ya</a:t>
            </a:r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Qiong</a:t>
            </a:r>
            <a:endParaRPr lang="en-ID" sz="3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CBF9231-EB0C-474B-B06B-6CE68781B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78" y="564270"/>
            <a:ext cx="1309144" cy="1375151"/>
          </a:xfrm>
          <a:prstGeom prst="rect">
            <a:avLst/>
          </a:prstGeom>
        </p:spPr>
      </p:pic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21E410A3-6084-4129-8CC8-E9E469CA3881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      World #1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3AA66-DA9C-411F-B91B-77F7B42DA5E9}"/>
              </a:ext>
            </a:extLst>
          </p:cNvPr>
          <p:cNvSpPr/>
          <p:nvPr/>
        </p:nvSpPr>
        <p:spPr>
          <a:xfrm>
            <a:off x="-1380" y="10274300"/>
            <a:ext cx="11021072" cy="5568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Rally Domination: total points won / total points, from all of matches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E6A74-2C04-4D52-A61E-FE3D95542D8D}"/>
              </a:ext>
            </a:extLst>
          </p:cNvPr>
          <p:cNvSpPr txBox="1"/>
          <p:nvPr/>
        </p:nvSpPr>
        <p:spPr>
          <a:xfrm>
            <a:off x="9217384" y="10307927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Johannes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Eiselle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Berlin Sans FB" panose="020E0602020502020306" pitchFamily="34" charset="0"/>
              </a:rPr>
              <a:t>(AFP Photo)</a:t>
            </a:r>
            <a:endParaRPr lang="en-ID" sz="1400" dirty="0">
              <a:solidFill>
                <a:schemeClr val="bg1">
                  <a:lumMod val="65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3" name="Graphic 12" descr="Camera">
            <a:extLst>
              <a:ext uri="{FF2B5EF4-FFF2-40B4-BE49-F238E27FC236}">
                <a16:creationId xmlns:a16="http://schemas.microsoft.com/office/drawing/2014/main" id="{BBEC317E-3DF0-48E6-8528-080EA4ED0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B2311B-719A-4E67-AE97-AA47371C544A}"/>
              </a:ext>
            </a:extLst>
          </p:cNvPr>
          <p:cNvSpPr txBox="1"/>
          <p:nvPr/>
        </p:nvSpPr>
        <p:spPr>
          <a:xfrm>
            <a:off x="2407816" y="1686449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F37C7-2C90-4B68-B2B3-8D3B4BA82EFA}"/>
              </a:ext>
            </a:extLst>
          </p:cNvPr>
          <p:cNvSpPr txBox="1"/>
          <p:nvPr/>
        </p:nvSpPr>
        <p:spPr>
          <a:xfrm>
            <a:off x="3120646" y="1871115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57F8D4-9BDF-4A84-B619-36C8B79CF35B}"/>
              </a:ext>
            </a:extLst>
          </p:cNvPr>
          <p:cNvSpPr txBox="1"/>
          <p:nvPr/>
        </p:nvSpPr>
        <p:spPr>
          <a:xfrm>
            <a:off x="2407816" y="3335449"/>
            <a:ext cx="20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11-2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690BF-9563-4EBF-ACC4-2FEE532FFA77}"/>
              </a:ext>
            </a:extLst>
          </p:cNvPr>
          <p:cNvSpPr txBox="1"/>
          <p:nvPr/>
        </p:nvSpPr>
        <p:spPr>
          <a:xfrm>
            <a:off x="3261710" y="3486508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Best Head-to-Head</a:t>
            </a:r>
          </a:p>
          <a:p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bt.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WANG/HUANG)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45AAF-9905-4202-807A-3F3DDCD51528}"/>
              </a:ext>
            </a:extLst>
          </p:cNvPr>
          <p:cNvSpPr txBox="1"/>
          <p:nvPr/>
        </p:nvSpPr>
        <p:spPr>
          <a:xfrm>
            <a:off x="2407816" y="2467865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71629-F4B2-46B8-8546-48364A59F9AF}"/>
              </a:ext>
            </a:extLst>
          </p:cNvPr>
          <p:cNvSpPr txBox="1"/>
          <p:nvPr/>
        </p:nvSpPr>
        <p:spPr>
          <a:xfrm>
            <a:off x="3060884" y="2529421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matches consecutively won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at most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02F033-9495-4AD8-B6EB-BE080B18078D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3576" y="3335448"/>
            <a:ext cx="797375" cy="797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0C5BB3-CCAC-45F7-BAD3-D51DF6954207}"/>
              </a:ext>
            </a:extLst>
          </p:cNvPr>
          <p:cNvSpPr txBox="1"/>
          <p:nvPr/>
        </p:nvSpPr>
        <p:spPr>
          <a:xfrm>
            <a:off x="6741450" y="3622531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Indonesia Masters 2020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C2FED-6817-4C9F-B4B0-A0B797441B95}"/>
              </a:ext>
            </a:extLst>
          </p:cNvPr>
          <p:cNvSpPr txBox="1"/>
          <p:nvPr/>
        </p:nvSpPr>
        <p:spPr>
          <a:xfrm>
            <a:off x="6741450" y="3874825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Malaysia Masters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A87607-76C7-409E-8243-1789EE9B0556}"/>
              </a:ext>
            </a:extLst>
          </p:cNvPr>
          <p:cNvSpPr txBox="1"/>
          <p:nvPr/>
        </p:nvSpPr>
        <p:spPr>
          <a:xfrm>
            <a:off x="6741450" y="4129032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BWF World Tour 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Final 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38E196-580B-494D-B8EF-72CDD5B4AD9E}"/>
              </a:ext>
            </a:extLst>
          </p:cNvPr>
          <p:cNvSpPr txBox="1"/>
          <p:nvPr/>
        </p:nvSpPr>
        <p:spPr>
          <a:xfrm>
            <a:off x="6226754" y="3236272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843DC1B-E66D-4D81-8C9F-F86205843905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095" y="1655180"/>
            <a:ext cx="858337" cy="85833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DFBE072-8100-474E-95E0-064E34463588}"/>
              </a:ext>
            </a:extLst>
          </p:cNvPr>
          <p:cNvSpPr txBox="1"/>
          <p:nvPr/>
        </p:nvSpPr>
        <p:spPr>
          <a:xfrm>
            <a:off x="6729189" y="2452476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69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EA7ED-729E-4B9A-897F-08FDBFFE8C09}"/>
              </a:ext>
            </a:extLst>
          </p:cNvPr>
          <p:cNvSpPr txBox="1"/>
          <p:nvPr/>
        </p:nvSpPr>
        <p:spPr>
          <a:xfrm>
            <a:off x="6830789" y="1671060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CFC1B-B040-4CD1-9D5E-33017B77B13F}"/>
              </a:ext>
            </a:extLst>
          </p:cNvPr>
          <p:cNvSpPr txBox="1"/>
          <p:nvPr/>
        </p:nvSpPr>
        <p:spPr>
          <a:xfrm>
            <a:off x="7437259" y="1871115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Fastest match 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F4487-320E-420F-BEBF-1192281F64F7}"/>
              </a:ext>
            </a:extLst>
          </p:cNvPr>
          <p:cNvSpPr txBox="1"/>
          <p:nvPr/>
        </p:nvSpPr>
        <p:spPr>
          <a:xfrm>
            <a:off x="7437259" y="2652531"/>
            <a:ext cx="233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Longest match </a:t>
            </a:r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</a:p>
        </p:txBody>
      </p:sp>
      <p:pic>
        <p:nvPicPr>
          <p:cNvPr id="30" name="Graphic 29" descr="Stopwatch">
            <a:extLst>
              <a:ext uri="{FF2B5EF4-FFF2-40B4-BE49-F238E27FC236}">
                <a16:creationId xmlns:a16="http://schemas.microsoft.com/office/drawing/2014/main" id="{A4D6976A-176A-4C97-A63B-7B857BF987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48927" y="2014801"/>
            <a:ext cx="858338" cy="858338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5A4BA37-A4A5-4481-A698-BA837E7EFA18}"/>
              </a:ext>
            </a:extLst>
          </p:cNvPr>
          <p:cNvSpPr/>
          <p:nvPr/>
        </p:nvSpPr>
        <p:spPr>
          <a:xfrm>
            <a:off x="6760422" y="1742680"/>
            <a:ext cx="1085661" cy="45719"/>
          </a:xfrm>
          <a:prstGeom prst="round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DEADE2A-F376-45CD-8531-045732BDADC6}"/>
              </a:ext>
            </a:extLst>
          </p:cNvPr>
          <p:cNvSpPr/>
          <p:nvPr/>
        </p:nvSpPr>
        <p:spPr>
          <a:xfrm flipV="1">
            <a:off x="6760422" y="2471564"/>
            <a:ext cx="2426122" cy="45719"/>
          </a:xfrm>
          <a:prstGeom prst="round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5BC743-0175-4B2C-9D76-B219054992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138" y="2458157"/>
            <a:ext cx="706251" cy="7062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40737A-9B8B-453B-A699-E4B32226CE2F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9300" y="3737154"/>
            <a:ext cx="857592" cy="8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1" y="779450"/>
            <a:ext cx="10799764" cy="99822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99B0A9-122C-4265-9DDD-F5646DEC6AAD}"/>
              </a:ext>
            </a:extLst>
          </p:cNvPr>
          <p:cNvSpPr txBox="1"/>
          <p:nvPr/>
        </p:nvSpPr>
        <p:spPr>
          <a:xfrm>
            <a:off x="3871917" y="6094584"/>
            <a:ext cx="2482909" cy="494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93" b="1" dirty="0">
                <a:solidFill>
                  <a:schemeClr val="bg1"/>
                </a:solidFill>
              </a:rPr>
              <a:t>Image: Bola.com</a:t>
            </a:r>
            <a:endParaRPr lang="en-ID" sz="2493" b="1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 for kento momota black background">
            <a:extLst>
              <a:ext uri="{FF2B5EF4-FFF2-40B4-BE49-F238E27FC236}">
                <a16:creationId xmlns:a16="http://schemas.microsoft.com/office/drawing/2014/main" id="{D12CC235-F994-4F31-8134-6A7F29546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1" r="23289"/>
          <a:stretch/>
        </p:blipFill>
        <p:spPr bwMode="auto">
          <a:xfrm>
            <a:off x="-1" y="3541084"/>
            <a:ext cx="8134898" cy="660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6CF0F67-C419-4176-942E-A07D8CF81890}"/>
              </a:ext>
            </a:extLst>
          </p:cNvPr>
          <p:cNvSpPr/>
          <p:nvPr/>
        </p:nvSpPr>
        <p:spPr>
          <a:xfrm>
            <a:off x="45512" y="10274300"/>
            <a:ext cx="10754251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Rally Domination: total points won / total points, from all of matches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CCB33-B8BA-41F7-AFAB-A9F52B17B684}"/>
              </a:ext>
            </a:extLst>
          </p:cNvPr>
          <p:cNvSpPr txBox="1"/>
          <p:nvPr/>
        </p:nvSpPr>
        <p:spPr>
          <a:xfrm>
            <a:off x="9160234" y="10412702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Zimbio</a:t>
            </a:r>
            <a:endParaRPr lang="en-ID" sz="1400" dirty="0">
              <a:solidFill>
                <a:schemeClr val="accent4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11" name="Graphic 10" descr="Camera">
            <a:extLst>
              <a:ext uri="{FF2B5EF4-FFF2-40B4-BE49-F238E27FC236}">
                <a16:creationId xmlns:a16="http://schemas.microsoft.com/office/drawing/2014/main" id="{6AE68D89-A4B3-40A6-B17D-47244F8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636FB8BD-5789-4258-A496-B763B94CA178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Singles</a:t>
            </a:r>
            <a:endParaRPr lang="en-ID" sz="3878" dirty="0"/>
          </a:p>
        </p:txBody>
      </p: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E044C7FC-B91E-4E67-9BA7-539A6C0A964D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      World #1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753B8-3D38-4FB7-A659-F9167DAF2008}"/>
              </a:ext>
            </a:extLst>
          </p:cNvPr>
          <p:cNvSpPr txBox="1"/>
          <p:nvPr/>
        </p:nvSpPr>
        <p:spPr>
          <a:xfrm>
            <a:off x="3361619" y="1031984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Kento</a:t>
            </a:r>
            <a:r>
              <a:rPr lang="en-ID" sz="3600" dirty="0">
                <a:solidFill>
                  <a:schemeClr val="bg1"/>
                </a:solidFill>
                <a:latin typeface="Berlin Sans FB" panose="020E0602020502020306" pitchFamily="34" charset="0"/>
              </a:rPr>
              <a:t> MOMOTA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8517CB0-55E7-4DA6-98B8-6E766DB21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27" y="567860"/>
            <a:ext cx="1498997" cy="15745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529BF1-AD53-4E71-8717-B823FA2C69E4}"/>
              </a:ext>
            </a:extLst>
          </p:cNvPr>
          <p:cNvSpPr txBox="1"/>
          <p:nvPr/>
        </p:nvSpPr>
        <p:spPr>
          <a:xfrm>
            <a:off x="2452950" y="2014693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69F83-8D50-409F-8EA2-6C51F349656A}"/>
              </a:ext>
            </a:extLst>
          </p:cNvPr>
          <p:cNvSpPr txBox="1"/>
          <p:nvPr/>
        </p:nvSpPr>
        <p:spPr>
          <a:xfrm>
            <a:off x="3120646" y="2199359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709EBB-4F86-4440-BBB0-CE2319055314}"/>
              </a:ext>
            </a:extLst>
          </p:cNvPr>
          <p:cNvSpPr txBox="1"/>
          <p:nvPr/>
        </p:nvSpPr>
        <p:spPr>
          <a:xfrm>
            <a:off x="7472182" y="3567762"/>
            <a:ext cx="20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7-0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9D87A-AFE1-47E3-8B06-BE453850AD83}"/>
              </a:ext>
            </a:extLst>
          </p:cNvPr>
          <p:cNvSpPr txBox="1"/>
          <p:nvPr/>
        </p:nvSpPr>
        <p:spPr>
          <a:xfrm>
            <a:off x="7489490" y="4135223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Best Head-to-Head</a:t>
            </a:r>
          </a:p>
          <a:p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bt.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Viktor AXELSEN)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219FF-CAFC-4C10-86AA-BB3E4F8562BD}"/>
              </a:ext>
            </a:extLst>
          </p:cNvPr>
          <p:cNvSpPr txBox="1"/>
          <p:nvPr/>
        </p:nvSpPr>
        <p:spPr>
          <a:xfrm>
            <a:off x="2452950" y="2796109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A78A4-5CF4-4FA6-A370-14533B2FDB31}"/>
              </a:ext>
            </a:extLst>
          </p:cNvPr>
          <p:cNvSpPr txBox="1"/>
          <p:nvPr/>
        </p:nvSpPr>
        <p:spPr>
          <a:xfrm>
            <a:off x="3060884" y="285766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matches consecutively won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at most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7F1B8BC-7FDD-4BD4-9F25-F595B273F0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75" y="3696758"/>
            <a:ext cx="886867" cy="8868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59139E-2D2D-4B5C-AE67-DA30FE45B3CD}"/>
              </a:ext>
            </a:extLst>
          </p:cNvPr>
          <p:cNvSpPr txBox="1"/>
          <p:nvPr/>
        </p:nvSpPr>
        <p:spPr>
          <a:xfrm>
            <a:off x="7562061" y="5169974"/>
            <a:ext cx="21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Malaysia Masters 2020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85A5A7-5E4C-42CE-90BA-431EF8B9D207}"/>
              </a:ext>
            </a:extLst>
          </p:cNvPr>
          <p:cNvSpPr txBox="1"/>
          <p:nvPr/>
        </p:nvSpPr>
        <p:spPr>
          <a:xfrm>
            <a:off x="7562061" y="5422268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BWF World Tour Final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4BFE46-0ABF-42E2-AC63-9C6622F5EE8A}"/>
              </a:ext>
            </a:extLst>
          </p:cNvPr>
          <p:cNvSpPr txBox="1"/>
          <p:nvPr/>
        </p:nvSpPr>
        <p:spPr>
          <a:xfrm>
            <a:off x="7562061" y="5676475"/>
            <a:ext cx="2324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Fuzhou China Open 2019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DB999-73C4-4512-BC03-19EE2633BD47}"/>
              </a:ext>
            </a:extLst>
          </p:cNvPr>
          <p:cNvSpPr txBox="1"/>
          <p:nvPr/>
        </p:nvSpPr>
        <p:spPr>
          <a:xfrm>
            <a:off x="7163477" y="478371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0A3E40-6384-4201-B741-8EECCD4EF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6616" y="1983424"/>
            <a:ext cx="858337" cy="8583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0D07917-47AB-44A1-B7A3-F09640B3BE1F}"/>
              </a:ext>
            </a:extLst>
          </p:cNvPr>
          <p:cNvSpPr txBox="1"/>
          <p:nvPr/>
        </p:nvSpPr>
        <p:spPr>
          <a:xfrm>
            <a:off x="6729189" y="2780720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97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0433D-F05C-4E86-861E-DE7FDD930A9F}"/>
              </a:ext>
            </a:extLst>
          </p:cNvPr>
          <p:cNvSpPr txBox="1"/>
          <p:nvPr/>
        </p:nvSpPr>
        <p:spPr>
          <a:xfrm>
            <a:off x="6729189" y="1999304"/>
            <a:ext cx="1370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200" dirty="0">
                <a:solidFill>
                  <a:schemeClr val="bg1"/>
                </a:solidFill>
                <a:latin typeface="Berlin Sans FB" panose="020E0602020502020306" pitchFamily="34" charset="0"/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B0546-7CC3-4A81-A494-312F3FEE03BD}"/>
              </a:ext>
            </a:extLst>
          </p:cNvPr>
          <p:cNvSpPr txBox="1"/>
          <p:nvPr/>
        </p:nvSpPr>
        <p:spPr>
          <a:xfrm>
            <a:off x="7310259" y="2199359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Fastest match 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5" name="Graphic 34" descr="Stopwatch">
            <a:extLst>
              <a:ext uri="{FF2B5EF4-FFF2-40B4-BE49-F238E27FC236}">
                <a16:creationId xmlns:a16="http://schemas.microsoft.com/office/drawing/2014/main" id="{E87FE413-7298-480F-8E8C-7B4BA2E31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5362" y="2296153"/>
            <a:ext cx="858338" cy="858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E47C35-BE6B-4942-8C28-D3A107795923}"/>
              </a:ext>
            </a:extLst>
          </p:cNvPr>
          <p:cNvSpPr txBox="1"/>
          <p:nvPr/>
        </p:nvSpPr>
        <p:spPr>
          <a:xfrm>
            <a:off x="7310259" y="2980775"/>
            <a:ext cx="2337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Longest match </a:t>
            </a:r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(mins)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7535A1E-737D-4C7F-BA14-2DD2120DCADD}"/>
              </a:ext>
            </a:extLst>
          </p:cNvPr>
          <p:cNvSpPr/>
          <p:nvPr/>
        </p:nvSpPr>
        <p:spPr>
          <a:xfrm>
            <a:off x="6760422" y="2070924"/>
            <a:ext cx="1085661" cy="45719"/>
          </a:xfrm>
          <a:prstGeom prst="roundRect">
            <a:avLst/>
          </a:prstGeom>
          <a:solidFill>
            <a:srgbClr val="FBE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680544-91BD-4072-9873-6A2449C15D0F}"/>
              </a:ext>
            </a:extLst>
          </p:cNvPr>
          <p:cNvSpPr/>
          <p:nvPr/>
        </p:nvSpPr>
        <p:spPr>
          <a:xfrm flipV="1">
            <a:off x="6760422" y="2799808"/>
            <a:ext cx="2426122" cy="45719"/>
          </a:xfrm>
          <a:prstGeom prst="roundRect">
            <a:avLst/>
          </a:prstGeom>
          <a:solidFill>
            <a:srgbClr val="FBE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B806C7-E620-41BF-9EA9-76316AEBBD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06" y="5284597"/>
            <a:ext cx="722584" cy="722584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CA380B3C-9407-47D2-B002-A90078C7B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59" y="2786401"/>
            <a:ext cx="706251" cy="7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1" y="770761"/>
            <a:ext cx="10799763" cy="100290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943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A025CA1-E6A2-481A-829B-AE9696FE9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9" r="17573"/>
          <a:stretch/>
        </p:blipFill>
        <p:spPr bwMode="auto">
          <a:xfrm>
            <a:off x="-11552" y="2636718"/>
            <a:ext cx="9272489" cy="823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8A6F84B2-9D7F-48B1-B9D4-4CB5ED5CFE6E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Doubles</a:t>
            </a:r>
            <a:endParaRPr lang="en-ID" sz="3878" dirty="0"/>
          </a:p>
        </p:txBody>
      </p:sp>
      <p:sp>
        <p:nvSpPr>
          <p:cNvPr id="10" name="Flowchart: Manual Input 9">
            <a:extLst>
              <a:ext uri="{FF2B5EF4-FFF2-40B4-BE49-F238E27FC236}">
                <a16:creationId xmlns:a16="http://schemas.microsoft.com/office/drawing/2014/main" id="{A64149CF-6DB9-400D-B6B4-31438901F9C1}"/>
              </a:ext>
            </a:extLst>
          </p:cNvPr>
          <p:cNvSpPr/>
          <p:nvPr/>
        </p:nvSpPr>
        <p:spPr>
          <a:xfrm rot="5400000" flipH="1" flipV="1">
            <a:off x="9966913" y="-46988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2800" dirty="0">
                <a:latin typeface="Berlin Sans FB" panose="020E0602020502020306" pitchFamily="34" charset="0"/>
              </a:rPr>
              <a:t>                  World #1</a:t>
            </a:r>
            <a:endParaRPr lang="en-ID" sz="1454" dirty="0">
              <a:latin typeface="Berlin Sans FB" panose="020E0602020502020306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7ACBC-C8EA-45C2-8896-F33437B43F31}"/>
              </a:ext>
            </a:extLst>
          </p:cNvPr>
          <p:cNvSpPr txBox="1"/>
          <p:nvPr/>
        </p:nvSpPr>
        <p:spPr>
          <a:xfrm>
            <a:off x="1495880" y="1430292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645C4-F7B6-462C-A42F-573706948AFF}"/>
              </a:ext>
            </a:extLst>
          </p:cNvPr>
          <p:cNvSpPr txBox="1"/>
          <p:nvPr/>
        </p:nvSpPr>
        <p:spPr>
          <a:xfrm>
            <a:off x="2873808" y="1614958"/>
            <a:ext cx="20136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17362-56A0-4BAE-A1E8-FEAAB997FAF5}"/>
              </a:ext>
            </a:extLst>
          </p:cNvPr>
          <p:cNvSpPr txBox="1"/>
          <p:nvPr/>
        </p:nvSpPr>
        <p:spPr>
          <a:xfrm>
            <a:off x="7457648" y="2852934"/>
            <a:ext cx="203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10-0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5E9C10-EFC5-409D-9854-5FC43D9752D9}"/>
              </a:ext>
            </a:extLst>
          </p:cNvPr>
          <p:cNvSpPr txBox="1"/>
          <p:nvPr/>
        </p:nvSpPr>
        <p:spPr>
          <a:xfrm>
            <a:off x="8444089" y="3450568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Best Head-to-Head</a:t>
            </a:r>
          </a:p>
          <a:p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(</a:t>
            </a:r>
            <a:r>
              <a:rPr lang="en-ID" sz="12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bt.</a:t>
            </a:r>
            <a:r>
              <a:rPr lang="en-ID" sz="1200" dirty="0">
                <a:solidFill>
                  <a:schemeClr val="bg1"/>
                </a:solidFill>
                <a:latin typeface="Berlin Sans FB" panose="020E0602020502020306" pitchFamily="34" charset="0"/>
              </a:rPr>
              <a:t> AHSAN/SETIAWAN)</a:t>
            </a:r>
            <a:endParaRPr lang="en-ID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B4D3F-412A-4D31-98E5-EB4DEE7973D1}"/>
              </a:ext>
            </a:extLst>
          </p:cNvPr>
          <p:cNvSpPr txBox="1"/>
          <p:nvPr/>
        </p:nvSpPr>
        <p:spPr>
          <a:xfrm>
            <a:off x="763158" y="885398"/>
            <a:ext cx="8169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Marcus </a:t>
            </a:r>
            <a:r>
              <a:rPr lang="en-ID" sz="28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Fernaldi</a:t>
            </a:r>
            <a:r>
              <a:rPr lang="en-ID" sz="2800" dirty="0">
                <a:solidFill>
                  <a:schemeClr val="bg1"/>
                </a:solidFill>
                <a:latin typeface="Berlin Sans FB" panose="020E0602020502020306" pitchFamily="34" charset="0"/>
              </a:rPr>
              <a:t> GIDEON/Kevin Sanjaya SUKAMULJO</a:t>
            </a:r>
          </a:p>
        </p:txBody>
      </p:sp>
      <p:pic>
        <p:nvPicPr>
          <p:cNvPr id="21" name="Picture 2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62ED5D7-966A-479D-89D1-9EE606855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895" y="450297"/>
            <a:ext cx="1214030" cy="12752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5A7A82-890E-43A7-8383-FD2B2AA79B86}"/>
              </a:ext>
            </a:extLst>
          </p:cNvPr>
          <p:cNvSpPr txBox="1"/>
          <p:nvPr/>
        </p:nvSpPr>
        <p:spPr>
          <a:xfrm>
            <a:off x="1483013" y="2096979"/>
            <a:ext cx="1468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A686B0-9FBA-4766-8253-1D71E24C7C2F}"/>
              </a:ext>
            </a:extLst>
          </p:cNvPr>
          <p:cNvSpPr txBox="1"/>
          <p:nvPr/>
        </p:nvSpPr>
        <p:spPr>
          <a:xfrm>
            <a:off x="2869197" y="215853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matches consecutively won</a:t>
            </a:r>
          </a:p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at most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33524-5013-45FF-9712-D38D6DA6F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3224" y="3012590"/>
            <a:ext cx="886864" cy="88686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5765037-43E5-478E-BEF5-6770ED92B056}"/>
              </a:ext>
            </a:extLst>
          </p:cNvPr>
          <p:cNvSpPr txBox="1"/>
          <p:nvPr/>
        </p:nvSpPr>
        <p:spPr>
          <a:xfrm>
            <a:off x="8509579" y="4445346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Indonesia Masters 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D0DF1-71BA-4124-AE69-273AB0F5F13C}"/>
              </a:ext>
            </a:extLst>
          </p:cNvPr>
          <p:cNvSpPr txBox="1"/>
          <p:nvPr/>
        </p:nvSpPr>
        <p:spPr>
          <a:xfrm>
            <a:off x="8509579" y="4713513"/>
            <a:ext cx="163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China Open 2019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C86C34-A2D3-404B-82FD-51AF07C5C130}"/>
              </a:ext>
            </a:extLst>
          </p:cNvPr>
          <p:cNvSpPr txBox="1"/>
          <p:nvPr/>
        </p:nvSpPr>
        <p:spPr>
          <a:xfrm>
            <a:off x="8509579" y="4998107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French Open 2019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523E7A-67A2-428E-B36A-604CAB352DFE}"/>
              </a:ext>
            </a:extLst>
          </p:cNvPr>
          <p:cNvSpPr/>
          <p:nvPr/>
        </p:nvSpPr>
        <p:spPr>
          <a:xfrm>
            <a:off x="45512" y="10274300"/>
            <a:ext cx="10754251" cy="525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>
                <a:latin typeface="Berlin Sans FB" panose="020E0602020502020306" pitchFamily="34" charset="0"/>
              </a:rPr>
              <a:t>Calculations based only on matches from BWF World Tour ≥ S300 Level, starting from 2018 to All England 2020</a:t>
            </a:r>
          </a:p>
          <a:p>
            <a:r>
              <a:rPr lang="en-ID" sz="1212" dirty="0">
                <a:latin typeface="Berlin Sans FB" panose="020E0602020502020306" pitchFamily="34" charset="0"/>
              </a:rPr>
              <a:t>Match Sources: bwfbadminton.com 		Rally Domination: total points won / total points, from all of matches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A5FB1-46C4-4CB1-BE8B-07356748D7E9}"/>
              </a:ext>
            </a:extLst>
          </p:cNvPr>
          <p:cNvSpPr txBox="1"/>
          <p:nvPr/>
        </p:nvSpPr>
        <p:spPr>
          <a:xfrm>
            <a:off x="9217384" y="10374602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FC7A1"/>
                </a:solidFill>
                <a:latin typeface="Berlin Sans FB" panose="020E0602020502020306" pitchFamily="34" charset="0"/>
              </a:rPr>
              <a:t>Fox Sport Asia</a:t>
            </a:r>
            <a:endParaRPr lang="en-ID" sz="1400" dirty="0">
              <a:solidFill>
                <a:srgbClr val="7FC7A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33" name="Graphic 32" descr="Camera">
            <a:extLst>
              <a:ext uri="{FF2B5EF4-FFF2-40B4-BE49-F238E27FC236}">
                <a16:creationId xmlns:a16="http://schemas.microsoft.com/office/drawing/2014/main" id="{A5F80CA7-327C-4BA1-8A4B-84F8D38C5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6384" y="10349466"/>
            <a:ext cx="388826" cy="3888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645B5AA-48A3-4140-A37A-45F0E13B0BA8}"/>
              </a:ext>
            </a:extLst>
          </p:cNvPr>
          <p:cNvSpPr txBox="1"/>
          <p:nvPr/>
        </p:nvSpPr>
        <p:spPr>
          <a:xfrm>
            <a:off x="7840109" y="407496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  <a:latin typeface="Berlin Sans FB" panose="020E0602020502020306" pitchFamily="34" charset="0"/>
              </a:rPr>
              <a:t>3 Last Top Achievements</a:t>
            </a:r>
          </a:p>
        </p:txBody>
      </p:sp>
      <p:pic>
        <p:nvPicPr>
          <p:cNvPr id="50" name="Picture 49" descr="A close up of a building&#10;&#10;Description automatically generated">
            <a:extLst>
              <a:ext uri="{FF2B5EF4-FFF2-40B4-BE49-F238E27FC236}">
                <a16:creationId xmlns:a16="http://schemas.microsoft.com/office/drawing/2014/main" id="{2EEE854C-FDB4-487D-8E2F-AC8C452FE4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" t="28872" r="4477" b="28711"/>
          <a:stretch/>
        </p:blipFill>
        <p:spPr>
          <a:xfrm>
            <a:off x="1193073" y="1588959"/>
            <a:ext cx="949781" cy="441159"/>
          </a:xfrm>
          <a:prstGeom prst="rect">
            <a:avLst/>
          </a:prstGeom>
        </p:spPr>
      </p:pic>
      <p:pic>
        <p:nvPicPr>
          <p:cNvPr id="55" name="Picture 54" descr="A picture containing clock, shirt&#10;&#10;Description automatically generated">
            <a:extLst>
              <a:ext uri="{FF2B5EF4-FFF2-40B4-BE49-F238E27FC236}">
                <a16:creationId xmlns:a16="http://schemas.microsoft.com/office/drawing/2014/main" id="{0ECC35E1-B9D3-42F5-8A7B-9E9D263E7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20" y="2093779"/>
            <a:ext cx="714286" cy="714286"/>
          </a:xfrm>
          <a:prstGeom prst="rect">
            <a:avLst/>
          </a:prstGeom>
        </p:spPr>
      </p:pic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105D11-1DF6-4E89-9256-F8E7AAF790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30" y="4506054"/>
            <a:ext cx="822551" cy="822551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C7B390B-8614-4C67-B166-D71F5ED68CCA}"/>
              </a:ext>
            </a:extLst>
          </p:cNvPr>
          <p:cNvGrpSpPr/>
          <p:nvPr/>
        </p:nvGrpSpPr>
        <p:grpSpPr>
          <a:xfrm>
            <a:off x="5562415" y="1467487"/>
            <a:ext cx="3817989" cy="1446553"/>
            <a:chOff x="5562415" y="1859372"/>
            <a:chExt cx="3817989" cy="14465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E4F0F6-6CA2-4D5F-8110-D7F5BD8260EC}"/>
                </a:ext>
              </a:extLst>
            </p:cNvPr>
            <p:cNvSpPr txBox="1"/>
            <p:nvPr/>
          </p:nvSpPr>
          <p:spPr>
            <a:xfrm>
              <a:off x="5781165" y="2567261"/>
              <a:ext cx="13704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4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1D58A4-DF7B-4F64-A209-9ABDBD5B8082}"/>
                </a:ext>
              </a:extLst>
            </p:cNvPr>
            <p:cNvSpPr txBox="1"/>
            <p:nvPr/>
          </p:nvSpPr>
          <p:spPr>
            <a:xfrm>
              <a:off x="5787869" y="1859372"/>
              <a:ext cx="13704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4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88979D-6F2D-4B73-A466-7EFD5D7113C9}"/>
                </a:ext>
              </a:extLst>
            </p:cNvPr>
            <p:cNvSpPr txBox="1"/>
            <p:nvPr/>
          </p:nvSpPr>
          <p:spPr>
            <a:xfrm>
              <a:off x="7042662" y="2081292"/>
              <a:ext cx="1816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(mins)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F7351FE7-3118-4BB4-8CFC-B21A7654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62415" y="2160081"/>
              <a:ext cx="858338" cy="858338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55A11-446C-4476-8085-4C332A420FE3}"/>
                </a:ext>
              </a:extLst>
            </p:cNvPr>
            <p:cNvSpPr txBox="1"/>
            <p:nvPr/>
          </p:nvSpPr>
          <p:spPr>
            <a:xfrm>
              <a:off x="7042662" y="2785447"/>
              <a:ext cx="2337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</a:t>
              </a:r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(mins)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E8D9034-367D-4FAB-B941-258ED7876ACF}"/>
                </a:ext>
              </a:extLst>
            </p:cNvPr>
            <p:cNvSpPr/>
            <p:nvPr/>
          </p:nvSpPr>
          <p:spPr>
            <a:xfrm>
              <a:off x="6528945" y="1969462"/>
              <a:ext cx="1085661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516D2A5E-5A79-427B-BCC6-B0E685D05093}"/>
                </a:ext>
              </a:extLst>
            </p:cNvPr>
            <p:cNvSpPr/>
            <p:nvPr/>
          </p:nvSpPr>
          <p:spPr>
            <a:xfrm>
              <a:off x="6528945" y="2686009"/>
              <a:ext cx="2330240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91699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444</Words>
  <Application>Microsoft Office PowerPoint</Application>
  <PresentationFormat>Custom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INTAN DEA YUTAMI</cp:lastModifiedBy>
  <cp:revision>79</cp:revision>
  <dcterms:created xsi:type="dcterms:W3CDTF">2020-03-19T22:55:40Z</dcterms:created>
  <dcterms:modified xsi:type="dcterms:W3CDTF">2020-03-25T13:15:41Z</dcterms:modified>
</cp:coreProperties>
</file>