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8" r:id="rId2"/>
    <p:sldId id="256" r:id="rId3"/>
    <p:sldId id="260" r:id="rId4"/>
    <p:sldId id="259" r:id="rId5"/>
    <p:sldId id="261" r:id="rId6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FBEE69"/>
    <a:srgbClr val="819AD7"/>
    <a:srgbClr val="677BAC"/>
    <a:srgbClr val="FF7C80"/>
    <a:srgbClr val="7FC7A1"/>
    <a:srgbClr val="F7C475"/>
    <a:srgbClr val="E36F72"/>
    <a:srgbClr val="34191A"/>
    <a:srgbClr val="FD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4660"/>
  </p:normalViewPr>
  <p:slideViewPr>
    <p:cSldViewPr snapToGrid="0">
      <p:cViewPr varScale="1">
        <p:scale>
          <a:sx n="41" d="100"/>
          <a:sy n="41" d="100"/>
        </p:scale>
        <p:origin x="2172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1F683-B322-4E24-AE58-8FFE50D9E661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E85E2-D6AC-4B0E-9F5C-3EAF78976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66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85E2-D6AC-4B0E-9F5C-3EAF78976FDD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868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685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836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2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468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061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469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080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66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133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971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038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50E18-3E56-4E77-9C58-D1D4646F675C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292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webp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E2CECA-7537-40FB-9BEB-1BC30CDEB1CE}"/>
              </a:ext>
            </a:extLst>
          </p:cNvPr>
          <p:cNvSpPr/>
          <p:nvPr/>
        </p:nvSpPr>
        <p:spPr>
          <a:xfrm>
            <a:off x="0" y="10274300"/>
            <a:ext cx="10799764" cy="525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>
                <a:latin typeface="Berlin Sans FB" panose="020E0602020502020306" pitchFamily="34" charset="0"/>
              </a:rPr>
              <a:t>Calculations based only on matches from BWF World Tour ≥ S300 Level, starting from 2018 to All England 2020</a:t>
            </a:r>
          </a:p>
          <a:p>
            <a:r>
              <a:rPr lang="en-ID" sz="1212" dirty="0">
                <a:latin typeface="Berlin Sans FB" panose="020E0602020502020306" pitchFamily="34" charset="0"/>
              </a:rPr>
              <a:t>Match Sources: bwfbadminton.com 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-882" y="757636"/>
            <a:ext cx="10799763" cy="9397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943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A6F768-0B91-458B-BADD-AF463B8D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60463" y="1627847"/>
            <a:ext cx="8749570" cy="851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D98D477D-4291-4008-ACA1-22379A2B96A9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rgbClr val="0E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Women’s Singles</a:t>
            </a:r>
            <a:endParaRPr lang="en-ID" sz="3878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8FD75-E656-4070-BBEC-EF2DFF810AE2}"/>
              </a:ext>
            </a:extLst>
          </p:cNvPr>
          <p:cNvSpPr txBox="1"/>
          <p:nvPr/>
        </p:nvSpPr>
        <p:spPr>
          <a:xfrm>
            <a:off x="9160234" y="10374602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BWF TV</a:t>
            </a:r>
            <a:endParaRPr lang="en-ID" sz="1400" dirty="0">
              <a:solidFill>
                <a:schemeClr val="accent5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1" name="Graphic 10" descr="Camera">
            <a:extLst>
              <a:ext uri="{FF2B5EF4-FFF2-40B4-BE49-F238E27FC236}">
                <a16:creationId xmlns:a16="http://schemas.microsoft.com/office/drawing/2014/main" id="{14EDF189-699F-4EF8-9B06-4DDCCAE45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6384" y="10311366"/>
            <a:ext cx="388826" cy="388826"/>
          </a:xfrm>
          <a:prstGeom prst="rect">
            <a:avLst/>
          </a:prstGeom>
        </p:spPr>
      </p:pic>
      <p:sp>
        <p:nvSpPr>
          <p:cNvPr id="12" name="Flowchart: Manual Input 11">
            <a:extLst>
              <a:ext uri="{FF2B5EF4-FFF2-40B4-BE49-F238E27FC236}">
                <a16:creationId xmlns:a16="http://schemas.microsoft.com/office/drawing/2014/main" id="{EDC3DDE2-1C89-4CD4-B4ED-D07ADBDCF2DC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Women’s Singles</a:t>
            </a:r>
            <a:endParaRPr lang="en-ID" sz="3878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0E108-C328-4BF9-9D23-0F034B154163}"/>
              </a:ext>
            </a:extLst>
          </p:cNvPr>
          <p:cNvSpPr txBox="1"/>
          <p:nvPr/>
        </p:nvSpPr>
        <p:spPr>
          <a:xfrm>
            <a:off x="3502254" y="1158686"/>
            <a:ext cx="3015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AN Se Young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6D0484-2C34-4136-945F-5F9B2E6F1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6292" y="743371"/>
            <a:ext cx="1457518" cy="15310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8DF484-C038-48E3-862B-8891E7BC920E}"/>
              </a:ext>
            </a:extLst>
          </p:cNvPr>
          <p:cNvSpPr txBox="1"/>
          <p:nvPr/>
        </p:nvSpPr>
        <p:spPr>
          <a:xfrm>
            <a:off x="6097319" y="3676531"/>
            <a:ext cx="1468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1335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60D23-4985-429A-94D0-2837C66491D0}"/>
              </a:ext>
            </a:extLst>
          </p:cNvPr>
          <p:cNvSpPr txBox="1"/>
          <p:nvPr/>
        </p:nvSpPr>
        <p:spPr>
          <a:xfrm>
            <a:off x="7289304" y="3794498"/>
            <a:ext cx="18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Initial Rank </a:t>
            </a:r>
          </a:p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At 15 February 2018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D95C8-9504-4469-96AB-3FB42A52B310}"/>
              </a:ext>
            </a:extLst>
          </p:cNvPr>
          <p:cNvSpPr txBox="1"/>
          <p:nvPr/>
        </p:nvSpPr>
        <p:spPr>
          <a:xfrm>
            <a:off x="7289304" y="4588321"/>
            <a:ext cx="2035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69%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BD1E8F-1D80-45B1-B930-C876F545B5F4}"/>
              </a:ext>
            </a:extLst>
          </p:cNvPr>
          <p:cNvSpPr txBox="1"/>
          <p:nvPr/>
        </p:nvSpPr>
        <p:spPr>
          <a:xfrm>
            <a:off x="7289304" y="5199324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Win Rate</a:t>
            </a:r>
          </a:p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during BWF World Tour Era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66511-8EBC-43EC-9A78-F11937603AD4}"/>
              </a:ext>
            </a:extLst>
          </p:cNvPr>
          <p:cNvSpPr txBox="1"/>
          <p:nvPr/>
        </p:nvSpPr>
        <p:spPr>
          <a:xfrm>
            <a:off x="6385356" y="2210230"/>
            <a:ext cx="1468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148A61-D7B1-4DA1-AB5C-67FEADCE32BE}"/>
              </a:ext>
            </a:extLst>
          </p:cNvPr>
          <p:cNvSpPr txBox="1"/>
          <p:nvPr/>
        </p:nvSpPr>
        <p:spPr>
          <a:xfrm>
            <a:off x="7289304" y="2315128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Current Rank </a:t>
            </a:r>
          </a:p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At 17 March 2020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9EC428-83E5-4DEE-BF17-080BB89ECCC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01" y="4702805"/>
            <a:ext cx="886867" cy="886864"/>
          </a:xfrm>
          <a:prstGeom prst="rect">
            <a:avLst/>
          </a:prstGeom>
        </p:spPr>
      </p:pic>
      <p:sp>
        <p:nvSpPr>
          <p:cNvPr id="41" name="Flowchart: Manual Input 40">
            <a:extLst>
              <a:ext uri="{FF2B5EF4-FFF2-40B4-BE49-F238E27FC236}">
                <a16:creationId xmlns:a16="http://schemas.microsoft.com/office/drawing/2014/main" id="{6FBAD759-2276-414E-9710-32EF2314340F}"/>
              </a:ext>
            </a:extLst>
          </p:cNvPr>
          <p:cNvSpPr/>
          <p:nvPr/>
        </p:nvSpPr>
        <p:spPr>
          <a:xfrm rot="5400000" flipH="1" flipV="1">
            <a:off x="9966913" y="-46988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2800" dirty="0">
                <a:latin typeface="Berlin Sans FB" panose="020E0602020502020306" pitchFamily="34" charset="0"/>
              </a:rPr>
              <a:t>            Rising Player</a:t>
            </a:r>
            <a:endParaRPr lang="en-ID" sz="1454" dirty="0">
              <a:latin typeface="Berlin Sans FB" panose="020E0602020502020306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D6F8DD-91CD-4074-B94E-5C36EFAC2E7F}"/>
              </a:ext>
            </a:extLst>
          </p:cNvPr>
          <p:cNvGrpSpPr/>
          <p:nvPr/>
        </p:nvGrpSpPr>
        <p:grpSpPr>
          <a:xfrm>
            <a:off x="6190896" y="5969374"/>
            <a:ext cx="4048254" cy="1220091"/>
            <a:chOff x="6190896" y="5804274"/>
            <a:chExt cx="4048254" cy="122009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D01709-8D83-4CEE-97FB-F7D2F0F8E6C6}"/>
                </a:ext>
              </a:extLst>
            </p:cNvPr>
            <p:cNvSpPr txBox="1"/>
            <p:nvPr/>
          </p:nvSpPr>
          <p:spPr>
            <a:xfrm>
              <a:off x="7289304" y="6152543"/>
              <a:ext cx="2478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Winner Korea Masters 2019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FF1F2E-E72C-479B-BF16-E8E9E560FABE}"/>
                </a:ext>
              </a:extLst>
            </p:cNvPr>
            <p:cNvSpPr txBox="1"/>
            <p:nvPr/>
          </p:nvSpPr>
          <p:spPr>
            <a:xfrm>
              <a:off x="7289304" y="6406750"/>
              <a:ext cx="23791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Winner French Open 2019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B41622-F39A-498C-A46B-F9689AE06D3A}"/>
                </a:ext>
              </a:extLst>
            </p:cNvPr>
            <p:cNvSpPr txBox="1"/>
            <p:nvPr/>
          </p:nvSpPr>
          <p:spPr>
            <a:xfrm>
              <a:off x="7289304" y="5804274"/>
              <a:ext cx="2635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Last Top Achievements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3BC527D-E1DD-466E-B0E2-31459BD4401F}"/>
                </a:ext>
              </a:extLst>
            </p:cNvPr>
            <p:cNvSpPr txBox="1"/>
            <p:nvPr/>
          </p:nvSpPr>
          <p:spPr>
            <a:xfrm>
              <a:off x="7289304" y="6685811"/>
              <a:ext cx="2949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Winner New Zealand Open 2019</a:t>
              </a:r>
            </a:p>
          </p:txBody>
        </p:sp>
        <p:sp>
          <p:nvSpPr>
            <p:cNvPr id="45" name="Freeform 157">
              <a:extLst>
                <a:ext uri="{FF2B5EF4-FFF2-40B4-BE49-F238E27FC236}">
                  <a16:creationId xmlns:a16="http://schemas.microsoft.com/office/drawing/2014/main" id="{E3C3170F-7A65-4A7F-8AD9-A992D5D43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0896" y="6004329"/>
              <a:ext cx="923877" cy="810749"/>
            </a:xfrm>
            <a:custGeom>
              <a:avLst/>
              <a:gdLst>
                <a:gd name="T0" fmla="*/ 309 w 634"/>
                <a:gd name="T1" fmla="*/ 88 h 619"/>
                <a:gd name="T2" fmla="*/ 309 w 634"/>
                <a:gd name="T3" fmla="*/ 88 h 619"/>
                <a:gd name="T4" fmla="*/ 176 w 634"/>
                <a:gd name="T5" fmla="*/ 235 h 619"/>
                <a:gd name="T6" fmla="*/ 309 w 634"/>
                <a:gd name="T7" fmla="*/ 367 h 619"/>
                <a:gd name="T8" fmla="*/ 456 w 634"/>
                <a:gd name="T9" fmla="*/ 235 h 619"/>
                <a:gd name="T10" fmla="*/ 309 w 634"/>
                <a:gd name="T11" fmla="*/ 88 h 619"/>
                <a:gd name="T12" fmla="*/ 309 w 634"/>
                <a:gd name="T13" fmla="*/ 323 h 619"/>
                <a:gd name="T14" fmla="*/ 309 w 634"/>
                <a:gd name="T15" fmla="*/ 323 h 619"/>
                <a:gd name="T16" fmla="*/ 221 w 634"/>
                <a:gd name="T17" fmla="*/ 235 h 619"/>
                <a:gd name="T18" fmla="*/ 309 w 634"/>
                <a:gd name="T19" fmla="*/ 132 h 619"/>
                <a:gd name="T20" fmla="*/ 412 w 634"/>
                <a:gd name="T21" fmla="*/ 235 h 619"/>
                <a:gd name="T22" fmla="*/ 309 w 634"/>
                <a:gd name="T23" fmla="*/ 323 h 619"/>
                <a:gd name="T24" fmla="*/ 530 w 634"/>
                <a:gd name="T25" fmla="*/ 338 h 619"/>
                <a:gd name="T26" fmla="*/ 530 w 634"/>
                <a:gd name="T27" fmla="*/ 338 h 619"/>
                <a:gd name="T28" fmla="*/ 559 w 634"/>
                <a:gd name="T29" fmla="*/ 235 h 619"/>
                <a:gd name="T30" fmla="*/ 309 w 634"/>
                <a:gd name="T31" fmla="*/ 0 h 619"/>
                <a:gd name="T32" fmla="*/ 73 w 634"/>
                <a:gd name="T33" fmla="*/ 235 h 619"/>
                <a:gd name="T34" fmla="*/ 103 w 634"/>
                <a:gd name="T35" fmla="*/ 338 h 619"/>
                <a:gd name="T36" fmla="*/ 0 w 634"/>
                <a:gd name="T37" fmla="*/ 500 h 619"/>
                <a:gd name="T38" fmla="*/ 117 w 634"/>
                <a:gd name="T39" fmla="*/ 530 h 619"/>
                <a:gd name="T40" fmla="*/ 206 w 634"/>
                <a:gd name="T41" fmla="*/ 618 h 619"/>
                <a:gd name="T42" fmla="*/ 294 w 634"/>
                <a:gd name="T43" fmla="*/ 471 h 619"/>
                <a:gd name="T44" fmla="*/ 309 w 634"/>
                <a:gd name="T45" fmla="*/ 471 h 619"/>
                <a:gd name="T46" fmla="*/ 324 w 634"/>
                <a:gd name="T47" fmla="*/ 471 h 619"/>
                <a:gd name="T48" fmla="*/ 412 w 634"/>
                <a:gd name="T49" fmla="*/ 618 h 619"/>
                <a:gd name="T50" fmla="*/ 500 w 634"/>
                <a:gd name="T51" fmla="*/ 530 h 619"/>
                <a:gd name="T52" fmla="*/ 633 w 634"/>
                <a:gd name="T53" fmla="*/ 500 h 619"/>
                <a:gd name="T54" fmla="*/ 530 w 634"/>
                <a:gd name="T55" fmla="*/ 338 h 619"/>
                <a:gd name="T56" fmla="*/ 206 w 634"/>
                <a:gd name="T57" fmla="*/ 544 h 619"/>
                <a:gd name="T58" fmla="*/ 206 w 634"/>
                <a:gd name="T59" fmla="*/ 544 h 619"/>
                <a:gd name="T60" fmla="*/ 147 w 634"/>
                <a:gd name="T61" fmla="*/ 500 h 619"/>
                <a:gd name="T62" fmla="*/ 58 w 634"/>
                <a:gd name="T63" fmla="*/ 471 h 619"/>
                <a:gd name="T64" fmla="*/ 117 w 634"/>
                <a:gd name="T65" fmla="*/ 382 h 619"/>
                <a:gd name="T66" fmla="*/ 250 w 634"/>
                <a:gd name="T67" fmla="*/ 456 h 619"/>
                <a:gd name="T68" fmla="*/ 206 w 634"/>
                <a:gd name="T69" fmla="*/ 544 h 619"/>
                <a:gd name="T70" fmla="*/ 309 w 634"/>
                <a:gd name="T71" fmla="*/ 426 h 619"/>
                <a:gd name="T72" fmla="*/ 309 w 634"/>
                <a:gd name="T73" fmla="*/ 426 h 619"/>
                <a:gd name="T74" fmla="*/ 117 w 634"/>
                <a:gd name="T75" fmla="*/ 235 h 619"/>
                <a:gd name="T76" fmla="*/ 309 w 634"/>
                <a:gd name="T77" fmla="*/ 29 h 619"/>
                <a:gd name="T78" fmla="*/ 515 w 634"/>
                <a:gd name="T79" fmla="*/ 235 h 619"/>
                <a:gd name="T80" fmla="*/ 309 w 634"/>
                <a:gd name="T81" fmla="*/ 426 h 619"/>
                <a:gd name="T82" fmla="*/ 485 w 634"/>
                <a:gd name="T83" fmla="*/ 500 h 619"/>
                <a:gd name="T84" fmla="*/ 485 w 634"/>
                <a:gd name="T85" fmla="*/ 500 h 619"/>
                <a:gd name="T86" fmla="*/ 426 w 634"/>
                <a:gd name="T87" fmla="*/ 544 h 619"/>
                <a:gd name="T88" fmla="*/ 368 w 634"/>
                <a:gd name="T89" fmla="*/ 456 h 619"/>
                <a:gd name="T90" fmla="*/ 500 w 634"/>
                <a:gd name="T91" fmla="*/ 382 h 619"/>
                <a:gd name="T92" fmla="*/ 559 w 634"/>
                <a:gd name="T93" fmla="*/ 471 h 619"/>
                <a:gd name="T94" fmla="*/ 485 w 634"/>
                <a:gd name="T95" fmla="*/ 50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4" h="619">
                  <a:moveTo>
                    <a:pt x="309" y="88"/>
                  </a:moveTo>
                  <a:lnTo>
                    <a:pt x="309" y="88"/>
                  </a:lnTo>
                  <a:cubicBezTo>
                    <a:pt x="235" y="88"/>
                    <a:pt x="176" y="162"/>
                    <a:pt x="176" y="235"/>
                  </a:cubicBezTo>
                  <a:cubicBezTo>
                    <a:pt x="176" y="309"/>
                    <a:pt x="235" y="367"/>
                    <a:pt x="309" y="367"/>
                  </a:cubicBezTo>
                  <a:cubicBezTo>
                    <a:pt x="383" y="367"/>
                    <a:pt x="456" y="309"/>
                    <a:pt x="456" y="235"/>
                  </a:cubicBezTo>
                  <a:cubicBezTo>
                    <a:pt x="456" y="162"/>
                    <a:pt x="383" y="88"/>
                    <a:pt x="309" y="88"/>
                  </a:cubicBezTo>
                  <a:close/>
                  <a:moveTo>
                    <a:pt x="309" y="323"/>
                  </a:moveTo>
                  <a:lnTo>
                    <a:pt x="309" y="323"/>
                  </a:lnTo>
                  <a:cubicBezTo>
                    <a:pt x="265" y="323"/>
                    <a:pt x="221" y="279"/>
                    <a:pt x="221" y="235"/>
                  </a:cubicBezTo>
                  <a:cubicBezTo>
                    <a:pt x="221" y="176"/>
                    <a:pt x="265" y="132"/>
                    <a:pt x="309" y="132"/>
                  </a:cubicBezTo>
                  <a:cubicBezTo>
                    <a:pt x="368" y="132"/>
                    <a:pt x="412" y="176"/>
                    <a:pt x="412" y="235"/>
                  </a:cubicBezTo>
                  <a:cubicBezTo>
                    <a:pt x="412" y="279"/>
                    <a:pt x="368" y="323"/>
                    <a:pt x="309" y="323"/>
                  </a:cubicBezTo>
                  <a:close/>
                  <a:moveTo>
                    <a:pt x="530" y="338"/>
                  </a:moveTo>
                  <a:lnTo>
                    <a:pt x="530" y="338"/>
                  </a:lnTo>
                  <a:cubicBezTo>
                    <a:pt x="544" y="309"/>
                    <a:pt x="559" y="264"/>
                    <a:pt x="559" y="235"/>
                  </a:cubicBezTo>
                  <a:cubicBezTo>
                    <a:pt x="559" y="103"/>
                    <a:pt x="441" y="0"/>
                    <a:pt x="309" y="0"/>
                  </a:cubicBezTo>
                  <a:cubicBezTo>
                    <a:pt x="176" y="0"/>
                    <a:pt x="73" y="103"/>
                    <a:pt x="73" y="235"/>
                  </a:cubicBezTo>
                  <a:cubicBezTo>
                    <a:pt x="73" y="264"/>
                    <a:pt x="88" y="309"/>
                    <a:pt x="103" y="338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58" y="515"/>
                    <a:pt x="117" y="530"/>
                  </a:cubicBezTo>
                  <a:cubicBezTo>
                    <a:pt x="162" y="574"/>
                    <a:pt x="206" y="618"/>
                    <a:pt x="206" y="618"/>
                  </a:cubicBezTo>
                  <a:cubicBezTo>
                    <a:pt x="294" y="471"/>
                    <a:pt x="294" y="471"/>
                    <a:pt x="294" y="471"/>
                  </a:cubicBezTo>
                  <a:cubicBezTo>
                    <a:pt x="309" y="471"/>
                    <a:pt x="309" y="471"/>
                    <a:pt x="309" y="471"/>
                  </a:cubicBezTo>
                  <a:cubicBezTo>
                    <a:pt x="324" y="471"/>
                    <a:pt x="324" y="471"/>
                    <a:pt x="324" y="471"/>
                  </a:cubicBezTo>
                  <a:cubicBezTo>
                    <a:pt x="412" y="618"/>
                    <a:pt x="412" y="618"/>
                    <a:pt x="412" y="618"/>
                  </a:cubicBezTo>
                  <a:cubicBezTo>
                    <a:pt x="412" y="618"/>
                    <a:pt x="456" y="574"/>
                    <a:pt x="500" y="530"/>
                  </a:cubicBezTo>
                  <a:cubicBezTo>
                    <a:pt x="559" y="515"/>
                    <a:pt x="633" y="500"/>
                    <a:pt x="633" y="500"/>
                  </a:cubicBezTo>
                  <a:lnTo>
                    <a:pt x="530" y="338"/>
                  </a:lnTo>
                  <a:close/>
                  <a:moveTo>
                    <a:pt x="206" y="544"/>
                  </a:moveTo>
                  <a:lnTo>
                    <a:pt x="206" y="544"/>
                  </a:lnTo>
                  <a:cubicBezTo>
                    <a:pt x="206" y="544"/>
                    <a:pt x="176" y="530"/>
                    <a:pt x="147" y="500"/>
                  </a:cubicBezTo>
                  <a:cubicBezTo>
                    <a:pt x="103" y="485"/>
                    <a:pt x="58" y="471"/>
                    <a:pt x="58" y="471"/>
                  </a:cubicBezTo>
                  <a:cubicBezTo>
                    <a:pt x="117" y="382"/>
                    <a:pt x="117" y="382"/>
                    <a:pt x="117" y="382"/>
                  </a:cubicBezTo>
                  <a:cubicBezTo>
                    <a:pt x="147" y="412"/>
                    <a:pt x="206" y="456"/>
                    <a:pt x="250" y="456"/>
                  </a:cubicBezTo>
                  <a:lnTo>
                    <a:pt x="206" y="544"/>
                  </a:lnTo>
                  <a:close/>
                  <a:moveTo>
                    <a:pt x="309" y="426"/>
                  </a:moveTo>
                  <a:lnTo>
                    <a:pt x="309" y="426"/>
                  </a:lnTo>
                  <a:cubicBezTo>
                    <a:pt x="206" y="426"/>
                    <a:pt x="117" y="338"/>
                    <a:pt x="117" y="235"/>
                  </a:cubicBezTo>
                  <a:cubicBezTo>
                    <a:pt x="117" y="117"/>
                    <a:pt x="206" y="29"/>
                    <a:pt x="309" y="29"/>
                  </a:cubicBezTo>
                  <a:cubicBezTo>
                    <a:pt x="426" y="29"/>
                    <a:pt x="515" y="117"/>
                    <a:pt x="515" y="235"/>
                  </a:cubicBezTo>
                  <a:cubicBezTo>
                    <a:pt x="515" y="338"/>
                    <a:pt x="426" y="426"/>
                    <a:pt x="309" y="426"/>
                  </a:cubicBezTo>
                  <a:close/>
                  <a:moveTo>
                    <a:pt x="485" y="500"/>
                  </a:moveTo>
                  <a:lnTo>
                    <a:pt x="485" y="500"/>
                  </a:lnTo>
                  <a:cubicBezTo>
                    <a:pt x="456" y="530"/>
                    <a:pt x="426" y="544"/>
                    <a:pt x="426" y="544"/>
                  </a:cubicBezTo>
                  <a:cubicBezTo>
                    <a:pt x="368" y="456"/>
                    <a:pt x="368" y="456"/>
                    <a:pt x="368" y="456"/>
                  </a:cubicBezTo>
                  <a:cubicBezTo>
                    <a:pt x="426" y="456"/>
                    <a:pt x="471" y="412"/>
                    <a:pt x="500" y="382"/>
                  </a:cubicBezTo>
                  <a:cubicBezTo>
                    <a:pt x="559" y="471"/>
                    <a:pt x="559" y="471"/>
                    <a:pt x="559" y="471"/>
                  </a:cubicBezTo>
                  <a:cubicBezTo>
                    <a:pt x="559" y="471"/>
                    <a:pt x="530" y="485"/>
                    <a:pt x="485" y="500"/>
                  </a:cubicBezTo>
                  <a:close/>
                </a:path>
              </a:pathLst>
            </a:custGeom>
            <a:solidFill>
              <a:srgbClr val="819AD7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 Light"/>
                <a:ea typeface="+mn-ea"/>
                <a:cs typeface="+mn-cs"/>
              </a:endParaRPr>
            </a:p>
          </p:txBody>
        </p:sp>
      </p:grpSp>
      <p:sp>
        <p:nvSpPr>
          <p:cNvPr id="30" name="Freeform 151">
            <a:extLst>
              <a:ext uri="{FF2B5EF4-FFF2-40B4-BE49-F238E27FC236}">
                <a16:creationId xmlns:a16="http://schemas.microsoft.com/office/drawing/2014/main" id="{DF9EB350-33EF-4DAC-9A03-80DCA85FF8B7}"/>
              </a:ext>
            </a:extLst>
          </p:cNvPr>
          <p:cNvSpPr>
            <a:spLocks noEditPoints="1"/>
          </p:cNvSpPr>
          <p:nvPr/>
        </p:nvSpPr>
        <p:spPr bwMode="auto">
          <a:xfrm>
            <a:off x="6111488" y="2957683"/>
            <a:ext cx="1082693" cy="726419"/>
          </a:xfrm>
          <a:custGeom>
            <a:avLst/>
            <a:gdLst>
              <a:gd name="T0" fmla="*/ 52 w 145"/>
              <a:gd name="T1" fmla="*/ 80 h 123"/>
              <a:gd name="T2" fmla="*/ 52 w 145"/>
              <a:gd name="T3" fmla="*/ 123 h 123"/>
              <a:gd name="T4" fmla="*/ 84 w 145"/>
              <a:gd name="T5" fmla="*/ 123 h 123"/>
              <a:gd name="T6" fmla="*/ 84 w 145"/>
              <a:gd name="T7" fmla="*/ 84 h 123"/>
              <a:gd name="T8" fmla="*/ 70 w 145"/>
              <a:gd name="T9" fmla="*/ 98 h 123"/>
              <a:gd name="T10" fmla="*/ 52 w 145"/>
              <a:gd name="T11" fmla="*/ 80 h 123"/>
              <a:gd name="T12" fmla="*/ 6 w 145"/>
              <a:gd name="T13" fmla="*/ 118 h 123"/>
              <a:gd name="T14" fmla="*/ 12 w 145"/>
              <a:gd name="T15" fmla="*/ 123 h 123"/>
              <a:gd name="T16" fmla="*/ 39 w 145"/>
              <a:gd name="T17" fmla="*/ 123 h 123"/>
              <a:gd name="T18" fmla="*/ 39 w 145"/>
              <a:gd name="T19" fmla="*/ 67 h 123"/>
              <a:gd name="T20" fmla="*/ 6 w 145"/>
              <a:gd name="T21" fmla="*/ 99 h 123"/>
              <a:gd name="T22" fmla="*/ 6 w 145"/>
              <a:gd name="T23" fmla="*/ 118 h 123"/>
              <a:gd name="T24" fmla="*/ 116 w 145"/>
              <a:gd name="T25" fmla="*/ 2 h 123"/>
              <a:gd name="T26" fmla="*/ 111 w 145"/>
              <a:gd name="T27" fmla="*/ 9 h 123"/>
              <a:gd name="T28" fmla="*/ 117 w 145"/>
              <a:gd name="T29" fmla="*/ 14 h 123"/>
              <a:gd name="T30" fmla="*/ 124 w 145"/>
              <a:gd name="T31" fmla="*/ 13 h 123"/>
              <a:gd name="T32" fmla="*/ 70 w 145"/>
              <a:gd name="T33" fmla="*/ 67 h 123"/>
              <a:gd name="T34" fmla="*/ 39 w 145"/>
              <a:gd name="T35" fmla="*/ 35 h 123"/>
              <a:gd name="T36" fmla="*/ 2 w 145"/>
              <a:gd name="T37" fmla="*/ 72 h 123"/>
              <a:gd name="T38" fmla="*/ 2 w 145"/>
              <a:gd name="T39" fmla="*/ 80 h 123"/>
              <a:gd name="T40" fmla="*/ 10 w 145"/>
              <a:gd name="T41" fmla="*/ 80 h 123"/>
              <a:gd name="T42" fmla="*/ 39 w 145"/>
              <a:gd name="T43" fmla="*/ 52 h 123"/>
              <a:gd name="T44" fmla="*/ 70 w 145"/>
              <a:gd name="T45" fmla="*/ 83 h 123"/>
              <a:gd name="T46" fmla="*/ 132 w 145"/>
              <a:gd name="T47" fmla="*/ 21 h 123"/>
              <a:gd name="T48" fmla="*/ 131 w 145"/>
              <a:gd name="T49" fmla="*/ 28 h 123"/>
              <a:gd name="T50" fmla="*/ 137 w 145"/>
              <a:gd name="T51" fmla="*/ 34 h 123"/>
              <a:gd name="T52" fmla="*/ 137 w 145"/>
              <a:gd name="T53" fmla="*/ 34 h 123"/>
              <a:gd name="T54" fmla="*/ 143 w 145"/>
              <a:gd name="T55" fmla="*/ 29 h 123"/>
              <a:gd name="T56" fmla="*/ 145 w 145"/>
              <a:gd name="T57" fmla="*/ 0 h 123"/>
              <a:gd name="T58" fmla="*/ 116 w 145"/>
              <a:gd name="T59" fmla="*/ 2 h 123"/>
              <a:gd name="T60" fmla="*/ 97 w 145"/>
              <a:gd name="T61" fmla="*/ 71 h 123"/>
              <a:gd name="T62" fmla="*/ 97 w 145"/>
              <a:gd name="T63" fmla="*/ 123 h 123"/>
              <a:gd name="T64" fmla="*/ 124 w 145"/>
              <a:gd name="T65" fmla="*/ 123 h 123"/>
              <a:gd name="T66" fmla="*/ 129 w 145"/>
              <a:gd name="T67" fmla="*/ 118 h 123"/>
              <a:gd name="T68" fmla="*/ 129 w 145"/>
              <a:gd name="T69" fmla="*/ 39 h 123"/>
              <a:gd name="T70" fmla="*/ 101 w 145"/>
              <a:gd name="T71" fmla="*/ 67 h 123"/>
              <a:gd name="T72" fmla="*/ 97 w 145"/>
              <a:gd name="T73" fmla="*/ 7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" h="123">
                <a:moveTo>
                  <a:pt x="52" y="80"/>
                </a:moveTo>
                <a:cubicBezTo>
                  <a:pt x="52" y="123"/>
                  <a:pt x="52" y="123"/>
                  <a:pt x="52" y="123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4" y="84"/>
                  <a:pt x="84" y="84"/>
                  <a:pt x="84" y="84"/>
                </a:cubicBezTo>
                <a:cubicBezTo>
                  <a:pt x="70" y="98"/>
                  <a:pt x="70" y="98"/>
                  <a:pt x="70" y="98"/>
                </a:cubicBezTo>
                <a:lnTo>
                  <a:pt x="52" y="80"/>
                </a:lnTo>
                <a:close/>
                <a:moveTo>
                  <a:pt x="6" y="118"/>
                </a:moveTo>
                <a:cubicBezTo>
                  <a:pt x="6" y="121"/>
                  <a:pt x="9" y="123"/>
                  <a:pt x="12" y="123"/>
                </a:cubicBezTo>
                <a:cubicBezTo>
                  <a:pt x="39" y="123"/>
                  <a:pt x="39" y="123"/>
                  <a:pt x="39" y="123"/>
                </a:cubicBezTo>
                <a:cubicBezTo>
                  <a:pt x="39" y="67"/>
                  <a:pt x="39" y="67"/>
                  <a:pt x="39" y="67"/>
                </a:cubicBezTo>
                <a:cubicBezTo>
                  <a:pt x="6" y="99"/>
                  <a:pt x="6" y="99"/>
                  <a:pt x="6" y="99"/>
                </a:cubicBezTo>
                <a:lnTo>
                  <a:pt x="6" y="118"/>
                </a:lnTo>
                <a:close/>
                <a:moveTo>
                  <a:pt x="116" y="2"/>
                </a:moveTo>
                <a:cubicBezTo>
                  <a:pt x="113" y="3"/>
                  <a:pt x="111" y="5"/>
                  <a:pt x="111" y="9"/>
                </a:cubicBezTo>
                <a:cubicBezTo>
                  <a:pt x="111" y="12"/>
                  <a:pt x="114" y="14"/>
                  <a:pt x="117" y="14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70" y="67"/>
                  <a:pt x="70" y="67"/>
                  <a:pt x="70" y="67"/>
                </a:cubicBezTo>
                <a:cubicBezTo>
                  <a:pt x="39" y="35"/>
                  <a:pt x="39" y="35"/>
                  <a:pt x="39" y="35"/>
                </a:cubicBezTo>
                <a:cubicBezTo>
                  <a:pt x="2" y="72"/>
                  <a:pt x="2" y="72"/>
                  <a:pt x="2" y="72"/>
                </a:cubicBezTo>
                <a:cubicBezTo>
                  <a:pt x="0" y="74"/>
                  <a:pt x="0" y="78"/>
                  <a:pt x="2" y="80"/>
                </a:cubicBezTo>
                <a:cubicBezTo>
                  <a:pt x="4" y="82"/>
                  <a:pt x="8" y="82"/>
                  <a:pt x="10" y="80"/>
                </a:cubicBezTo>
                <a:cubicBezTo>
                  <a:pt x="39" y="52"/>
                  <a:pt x="39" y="52"/>
                  <a:pt x="39" y="52"/>
                </a:cubicBezTo>
                <a:cubicBezTo>
                  <a:pt x="70" y="83"/>
                  <a:pt x="70" y="83"/>
                  <a:pt x="70" y="83"/>
                </a:cubicBezTo>
                <a:cubicBezTo>
                  <a:pt x="132" y="21"/>
                  <a:pt x="132" y="21"/>
                  <a:pt x="132" y="21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1" y="31"/>
                  <a:pt x="133" y="34"/>
                  <a:pt x="137" y="34"/>
                </a:cubicBezTo>
                <a:cubicBezTo>
                  <a:pt x="137" y="34"/>
                  <a:pt x="137" y="34"/>
                  <a:pt x="137" y="34"/>
                </a:cubicBezTo>
                <a:cubicBezTo>
                  <a:pt x="140" y="34"/>
                  <a:pt x="143" y="32"/>
                  <a:pt x="143" y="29"/>
                </a:cubicBezTo>
                <a:cubicBezTo>
                  <a:pt x="145" y="0"/>
                  <a:pt x="145" y="0"/>
                  <a:pt x="145" y="0"/>
                </a:cubicBezTo>
                <a:lnTo>
                  <a:pt x="116" y="2"/>
                </a:lnTo>
                <a:close/>
                <a:moveTo>
                  <a:pt x="97" y="71"/>
                </a:moveTo>
                <a:cubicBezTo>
                  <a:pt x="97" y="123"/>
                  <a:pt x="97" y="123"/>
                  <a:pt x="97" y="123"/>
                </a:cubicBezTo>
                <a:cubicBezTo>
                  <a:pt x="124" y="123"/>
                  <a:pt x="124" y="123"/>
                  <a:pt x="124" y="123"/>
                </a:cubicBezTo>
                <a:cubicBezTo>
                  <a:pt x="127" y="123"/>
                  <a:pt x="129" y="121"/>
                  <a:pt x="129" y="118"/>
                </a:cubicBezTo>
                <a:cubicBezTo>
                  <a:pt x="129" y="39"/>
                  <a:pt x="129" y="39"/>
                  <a:pt x="129" y="39"/>
                </a:cubicBezTo>
                <a:cubicBezTo>
                  <a:pt x="101" y="67"/>
                  <a:pt x="101" y="67"/>
                  <a:pt x="101" y="67"/>
                </a:cubicBezTo>
                <a:lnTo>
                  <a:pt x="97" y="71"/>
                </a:lnTo>
                <a:close/>
              </a:path>
            </a:pathLst>
          </a:custGeom>
          <a:solidFill>
            <a:srgbClr val="819A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6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-1" y="779450"/>
            <a:ext cx="10799764" cy="93763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94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99B0A9-122C-4265-9DDD-F5646DEC6AAD}"/>
              </a:ext>
            </a:extLst>
          </p:cNvPr>
          <p:cNvSpPr txBox="1"/>
          <p:nvPr/>
        </p:nvSpPr>
        <p:spPr>
          <a:xfrm>
            <a:off x="3871917" y="6094584"/>
            <a:ext cx="2482909" cy="494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93" b="1" dirty="0">
                <a:solidFill>
                  <a:schemeClr val="bg1"/>
                </a:solidFill>
              </a:rPr>
              <a:t>Image: Bola.com</a:t>
            </a:r>
            <a:endParaRPr lang="en-ID" sz="2493" b="1" dirty="0">
              <a:solidFill>
                <a:schemeClr val="bg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12CC235-F994-4F31-8134-6A7F2954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4244984"/>
            <a:ext cx="10787949" cy="604926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CF0F67-C419-4176-942E-A07D8CF81890}"/>
              </a:ext>
            </a:extLst>
          </p:cNvPr>
          <p:cNvSpPr/>
          <p:nvPr/>
        </p:nvSpPr>
        <p:spPr>
          <a:xfrm>
            <a:off x="0" y="10274300"/>
            <a:ext cx="10799764" cy="525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>
                <a:latin typeface="Berlin Sans FB" panose="020E0602020502020306" pitchFamily="34" charset="0"/>
              </a:rPr>
              <a:t>Calculations based only on matches from BWF World Tour ≥ S300 Level, starting from 2018 to All England 2020</a:t>
            </a:r>
          </a:p>
          <a:p>
            <a:r>
              <a:rPr lang="en-ID" sz="1212" dirty="0">
                <a:latin typeface="Berlin Sans FB" panose="020E0602020502020306" pitchFamily="34" charset="0"/>
              </a:rPr>
              <a:t>Match Sources: bwfbadminton.com 	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CCB33-B8BA-41F7-AFAB-A9F52B17B684}"/>
              </a:ext>
            </a:extLst>
          </p:cNvPr>
          <p:cNvSpPr txBox="1"/>
          <p:nvPr/>
        </p:nvSpPr>
        <p:spPr>
          <a:xfrm>
            <a:off x="9160234" y="10412702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 breakingnews.co.id </a:t>
            </a:r>
            <a:endParaRPr lang="en-ID" sz="1400" dirty="0">
              <a:solidFill>
                <a:schemeClr val="accent4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1" name="Graphic 10" descr="Camera">
            <a:extLst>
              <a:ext uri="{FF2B5EF4-FFF2-40B4-BE49-F238E27FC236}">
                <a16:creationId xmlns:a16="http://schemas.microsoft.com/office/drawing/2014/main" id="{6AE68D89-A4B3-40A6-B17D-47244F8BC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384" y="10349466"/>
            <a:ext cx="388826" cy="388826"/>
          </a:xfrm>
          <a:prstGeom prst="rect">
            <a:avLst/>
          </a:prstGeom>
        </p:spPr>
      </p:pic>
      <p:sp>
        <p:nvSpPr>
          <p:cNvPr id="12" name="Flowchart: Manual Input 11">
            <a:extLst>
              <a:ext uri="{FF2B5EF4-FFF2-40B4-BE49-F238E27FC236}">
                <a16:creationId xmlns:a16="http://schemas.microsoft.com/office/drawing/2014/main" id="{636FB8BD-5789-4258-A496-B763B94CA178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rgbClr val="F7C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     Men’s Singles</a:t>
            </a:r>
            <a:endParaRPr lang="en-ID" sz="3878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Manual Input 12">
            <a:extLst>
              <a:ext uri="{FF2B5EF4-FFF2-40B4-BE49-F238E27FC236}">
                <a16:creationId xmlns:a16="http://schemas.microsoft.com/office/drawing/2014/main" id="{E044C7FC-B91E-4E67-9BA7-539A6C0A964D}"/>
              </a:ext>
            </a:extLst>
          </p:cNvPr>
          <p:cNvSpPr/>
          <p:nvPr/>
        </p:nvSpPr>
        <p:spPr>
          <a:xfrm rot="5400000" flipH="1" flipV="1">
            <a:off x="9966913" y="-46988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2800" dirty="0">
                <a:latin typeface="Berlin Sans FB" panose="020E0602020502020306" pitchFamily="34" charset="0"/>
              </a:rPr>
              <a:t>            Rising Player</a:t>
            </a:r>
            <a:endParaRPr lang="en-ID" sz="1454" dirty="0">
              <a:latin typeface="Berlin Sans FB" panose="020E0602020502020306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2753B8-3D38-4FB7-A659-F9167DAF2008}"/>
              </a:ext>
            </a:extLst>
          </p:cNvPr>
          <p:cNvSpPr txBox="1"/>
          <p:nvPr/>
        </p:nvSpPr>
        <p:spPr>
          <a:xfrm>
            <a:off x="2150899" y="1053245"/>
            <a:ext cx="5323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Shesar</a:t>
            </a:r>
            <a:r>
              <a:rPr lang="en-ID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 Hiren RHUSTAVITO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517CB0-55E7-4DA6-98B8-6E766DB21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7123" y="567861"/>
            <a:ext cx="1498997" cy="157457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CB33870-1024-466E-A853-3BB517F6CED2}"/>
              </a:ext>
            </a:extLst>
          </p:cNvPr>
          <p:cNvGrpSpPr/>
          <p:nvPr/>
        </p:nvGrpSpPr>
        <p:grpSpPr>
          <a:xfrm>
            <a:off x="6472043" y="2928374"/>
            <a:ext cx="3422732" cy="707208"/>
            <a:chOff x="7250561" y="4783715"/>
            <a:chExt cx="3422732" cy="70720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59139E-2D2D-4B5C-AE67-DA30FE45B3CD}"/>
                </a:ext>
              </a:extLst>
            </p:cNvPr>
            <p:cNvSpPr txBox="1"/>
            <p:nvPr/>
          </p:nvSpPr>
          <p:spPr>
            <a:xfrm>
              <a:off x="7250561" y="5152369"/>
              <a:ext cx="3422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Semi finalist Chinese Taipei Open 2019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6DB999-73C4-4512-BC03-19EE2633BD47}"/>
                </a:ext>
              </a:extLst>
            </p:cNvPr>
            <p:cNvSpPr txBox="1"/>
            <p:nvPr/>
          </p:nvSpPr>
          <p:spPr>
            <a:xfrm>
              <a:off x="7250561" y="4783715"/>
              <a:ext cx="2635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Last Top Achievements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9FC3D3E-8D4B-468F-8CAD-EE12554F2F49}"/>
              </a:ext>
            </a:extLst>
          </p:cNvPr>
          <p:cNvSpPr txBox="1"/>
          <p:nvPr/>
        </p:nvSpPr>
        <p:spPr>
          <a:xfrm>
            <a:off x="2090085" y="3281151"/>
            <a:ext cx="1468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94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1EC2A4-C940-4BFA-A266-B856334186DC}"/>
              </a:ext>
            </a:extLst>
          </p:cNvPr>
          <p:cNvSpPr txBox="1"/>
          <p:nvPr/>
        </p:nvSpPr>
        <p:spPr>
          <a:xfrm>
            <a:off x="3122959" y="3373484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Initial Rank </a:t>
            </a:r>
          </a:p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At 4 January 2018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1E04B0-4F6E-4738-A95A-82BE80277FE5}"/>
              </a:ext>
            </a:extLst>
          </p:cNvPr>
          <p:cNvSpPr txBox="1"/>
          <p:nvPr/>
        </p:nvSpPr>
        <p:spPr>
          <a:xfrm>
            <a:off x="2156278" y="1758923"/>
            <a:ext cx="1468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18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9371E6-AE33-4BD6-BD1A-5A1DE0B02616}"/>
              </a:ext>
            </a:extLst>
          </p:cNvPr>
          <p:cNvSpPr txBox="1"/>
          <p:nvPr/>
        </p:nvSpPr>
        <p:spPr>
          <a:xfrm>
            <a:off x="3122959" y="1851256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Current Rank </a:t>
            </a:r>
          </a:p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At 17 March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E3D260-7DAA-4B80-94F2-32A46A2DEEEB}"/>
              </a:ext>
            </a:extLst>
          </p:cNvPr>
          <p:cNvSpPr txBox="1"/>
          <p:nvPr/>
        </p:nvSpPr>
        <p:spPr>
          <a:xfrm>
            <a:off x="6486581" y="1916042"/>
            <a:ext cx="1468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52%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59A67C-FA31-4399-9AA0-7CF276879FDC}"/>
              </a:ext>
            </a:extLst>
          </p:cNvPr>
          <p:cNvSpPr txBox="1"/>
          <p:nvPr/>
        </p:nvSpPr>
        <p:spPr>
          <a:xfrm>
            <a:off x="7649664" y="2008375"/>
            <a:ext cx="2563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Win Rate</a:t>
            </a:r>
          </a:p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during BWF World Tour Era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BB77AEA-EF59-4B81-964B-A6C2FB4ECA2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7C47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27" y="1886440"/>
            <a:ext cx="828648" cy="828645"/>
          </a:xfrm>
          <a:prstGeom prst="rect">
            <a:avLst/>
          </a:prstGeom>
        </p:spPr>
      </p:pic>
      <p:sp>
        <p:nvSpPr>
          <p:cNvPr id="60" name="Freeform 157">
            <a:extLst>
              <a:ext uri="{FF2B5EF4-FFF2-40B4-BE49-F238E27FC236}">
                <a16:creationId xmlns:a16="http://schemas.microsoft.com/office/drawing/2014/main" id="{352CBB41-8493-4F98-B8D3-8902AD548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166" y="2958812"/>
            <a:ext cx="741563" cy="646332"/>
          </a:xfrm>
          <a:custGeom>
            <a:avLst/>
            <a:gdLst>
              <a:gd name="T0" fmla="*/ 309 w 634"/>
              <a:gd name="T1" fmla="*/ 88 h 619"/>
              <a:gd name="T2" fmla="*/ 309 w 634"/>
              <a:gd name="T3" fmla="*/ 88 h 619"/>
              <a:gd name="T4" fmla="*/ 176 w 634"/>
              <a:gd name="T5" fmla="*/ 235 h 619"/>
              <a:gd name="T6" fmla="*/ 309 w 634"/>
              <a:gd name="T7" fmla="*/ 367 h 619"/>
              <a:gd name="T8" fmla="*/ 456 w 634"/>
              <a:gd name="T9" fmla="*/ 235 h 619"/>
              <a:gd name="T10" fmla="*/ 309 w 634"/>
              <a:gd name="T11" fmla="*/ 88 h 619"/>
              <a:gd name="T12" fmla="*/ 309 w 634"/>
              <a:gd name="T13" fmla="*/ 323 h 619"/>
              <a:gd name="T14" fmla="*/ 309 w 634"/>
              <a:gd name="T15" fmla="*/ 323 h 619"/>
              <a:gd name="T16" fmla="*/ 221 w 634"/>
              <a:gd name="T17" fmla="*/ 235 h 619"/>
              <a:gd name="T18" fmla="*/ 309 w 634"/>
              <a:gd name="T19" fmla="*/ 132 h 619"/>
              <a:gd name="T20" fmla="*/ 412 w 634"/>
              <a:gd name="T21" fmla="*/ 235 h 619"/>
              <a:gd name="T22" fmla="*/ 309 w 634"/>
              <a:gd name="T23" fmla="*/ 323 h 619"/>
              <a:gd name="T24" fmla="*/ 530 w 634"/>
              <a:gd name="T25" fmla="*/ 338 h 619"/>
              <a:gd name="T26" fmla="*/ 530 w 634"/>
              <a:gd name="T27" fmla="*/ 338 h 619"/>
              <a:gd name="T28" fmla="*/ 559 w 634"/>
              <a:gd name="T29" fmla="*/ 235 h 619"/>
              <a:gd name="T30" fmla="*/ 309 w 634"/>
              <a:gd name="T31" fmla="*/ 0 h 619"/>
              <a:gd name="T32" fmla="*/ 73 w 634"/>
              <a:gd name="T33" fmla="*/ 235 h 619"/>
              <a:gd name="T34" fmla="*/ 103 w 634"/>
              <a:gd name="T35" fmla="*/ 338 h 619"/>
              <a:gd name="T36" fmla="*/ 0 w 634"/>
              <a:gd name="T37" fmla="*/ 500 h 619"/>
              <a:gd name="T38" fmla="*/ 117 w 634"/>
              <a:gd name="T39" fmla="*/ 530 h 619"/>
              <a:gd name="T40" fmla="*/ 206 w 634"/>
              <a:gd name="T41" fmla="*/ 618 h 619"/>
              <a:gd name="T42" fmla="*/ 294 w 634"/>
              <a:gd name="T43" fmla="*/ 471 h 619"/>
              <a:gd name="T44" fmla="*/ 309 w 634"/>
              <a:gd name="T45" fmla="*/ 471 h 619"/>
              <a:gd name="T46" fmla="*/ 324 w 634"/>
              <a:gd name="T47" fmla="*/ 471 h 619"/>
              <a:gd name="T48" fmla="*/ 412 w 634"/>
              <a:gd name="T49" fmla="*/ 618 h 619"/>
              <a:gd name="T50" fmla="*/ 500 w 634"/>
              <a:gd name="T51" fmla="*/ 530 h 619"/>
              <a:gd name="T52" fmla="*/ 633 w 634"/>
              <a:gd name="T53" fmla="*/ 500 h 619"/>
              <a:gd name="T54" fmla="*/ 530 w 634"/>
              <a:gd name="T55" fmla="*/ 338 h 619"/>
              <a:gd name="T56" fmla="*/ 206 w 634"/>
              <a:gd name="T57" fmla="*/ 544 h 619"/>
              <a:gd name="T58" fmla="*/ 206 w 634"/>
              <a:gd name="T59" fmla="*/ 544 h 619"/>
              <a:gd name="T60" fmla="*/ 147 w 634"/>
              <a:gd name="T61" fmla="*/ 500 h 619"/>
              <a:gd name="T62" fmla="*/ 58 w 634"/>
              <a:gd name="T63" fmla="*/ 471 h 619"/>
              <a:gd name="T64" fmla="*/ 117 w 634"/>
              <a:gd name="T65" fmla="*/ 382 h 619"/>
              <a:gd name="T66" fmla="*/ 250 w 634"/>
              <a:gd name="T67" fmla="*/ 456 h 619"/>
              <a:gd name="T68" fmla="*/ 206 w 634"/>
              <a:gd name="T69" fmla="*/ 544 h 619"/>
              <a:gd name="T70" fmla="*/ 309 w 634"/>
              <a:gd name="T71" fmla="*/ 426 h 619"/>
              <a:gd name="T72" fmla="*/ 309 w 634"/>
              <a:gd name="T73" fmla="*/ 426 h 619"/>
              <a:gd name="T74" fmla="*/ 117 w 634"/>
              <a:gd name="T75" fmla="*/ 235 h 619"/>
              <a:gd name="T76" fmla="*/ 309 w 634"/>
              <a:gd name="T77" fmla="*/ 29 h 619"/>
              <a:gd name="T78" fmla="*/ 515 w 634"/>
              <a:gd name="T79" fmla="*/ 235 h 619"/>
              <a:gd name="T80" fmla="*/ 309 w 634"/>
              <a:gd name="T81" fmla="*/ 426 h 619"/>
              <a:gd name="T82" fmla="*/ 485 w 634"/>
              <a:gd name="T83" fmla="*/ 500 h 619"/>
              <a:gd name="T84" fmla="*/ 485 w 634"/>
              <a:gd name="T85" fmla="*/ 500 h 619"/>
              <a:gd name="T86" fmla="*/ 426 w 634"/>
              <a:gd name="T87" fmla="*/ 544 h 619"/>
              <a:gd name="T88" fmla="*/ 368 w 634"/>
              <a:gd name="T89" fmla="*/ 456 h 619"/>
              <a:gd name="T90" fmla="*/ 500 w 634"/>
              <a:gd name="T91" fmla="*/ 382 h 619"/>
              <a:gd name="T92" fmla="*/ 559 w 634"/>
              <a:gd name="T93" fmla="*/ 471 h 619"/>
              <a:gd name="T94" fmla="*/ 485 w 634"/>
              <a:gd name="T95" fmla="*/ 50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4" h="619">
                <a:moveTo>
                  <a:pt x="309" y="88"/>
                </a:moveTo>
                <a:lnTo>
                  <a:pt x="309" y="88"/>
                </a:lnTo>
                <a:cubicBezTo>
                  <a:pt x="235" y="88"/>
                  <a:pt x="176" y="162"/>
                  <a:pt x="176" y="235"/>
                </a:cubicBezTo>
                <a:cubicBezTo>
                  <a:pt x="176" y="309"/>
                  <a:pt x="235" y="367"/>
                  <a:pt x="309" y="367"/>
                </a:cubicBezTo>
                <a:cubicBezTo>
                  <a:pt x="383" y="367"/>
                  <a:pt x="456" y="309"/>
                  <a:pt x="456" y="235"/>
                </a:cubicBezTo>
                <a:cubicBezTo>
                  <a:pt x="456" y="162"/>
                  <a:pt x="383" y="88"/>
                  <a:pt x="309" y="88"/>
                </a:cubicBezTo>
                <a:close/>
                <a:moveTo>
                  <a:pt x="309" y="323"/>
                </a:moveTo>
                <a:lnTo>
                  <a:pt x="309" y="323"/>
                </a:lnTo>
                <a:cubicBezTo>
                  <a:pt x="265" y="323"/>
                  <a:pt x="221" y="279"/>
                  <a:pt x="221" y="235"/>
                </a:cubicBezTo>
                <a:cubicBezTo>
                  <a:pt x="221" y="176"/>
                  <a:pt x="265" y="132"/>
                  <a:pt x="309" y="132"/>
                </a:cubicBezTo>
                <a:cubicBezTo>
                  <a:pt x="368" y="132"/>
                  <a:pt x="412" y="176"/>
                  <a:pt x="412" y="235"/>
                </a:cubicBezTo>
                <a:cubicBezTo>
                  <a:pt x="412" y="279"/>
                  <a:pt x="368" y="323"/>
                  <a:pt x="309" y="323"/>
                </a:cubicBezTo>
                <a:close/>
                <a:moveTo>
                  <a:pt x="530" y="338"/>
                </a:moveTo>
                <a:lnTo>
                  <a:pt x="530" y="338"/>
                </a:lnTo>
                <a:cubicBezTo>
                  <a:pt x="544" y="309"/>
                  <a:pt x="559" y="264"/>
                  <a:pt x="559" y="235"/>
                </a:cubicBezTo>
                <a:cubicBezTo>
                  <a:pt x="559" y="103"/>
                  <a:pt x="441" y="0"/>
                  <a:pt x="309" y="0"/>
                </a:cubicBezTo>
                <a:cubicBezTo>
                  <a:pt x="176" y="0"/>
                  <a:pt x="73" y="103"/>
                  <a:pt x="73" y="235"/>
                </a:cubicBezTo>
                <a:cubicBezTo>
                  <a:pt x="73" y="264"/>
                  <a:pt x="88" y="309"/>
                  <a:pt x="103" y="338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500"/>
                  <a:pt x="58" y="515"/>
                  <a:pt x="117" y="530"/>
                </a:cubicBezTo>
                <a:cubicBezTo>
                  <a:pt x="162" y="574"/>
                  <a:pt x="206" y="618"/>
                  <a:pt x="206" y="618"/>
                </a:cubicBezTo>
                <a:cubicBezTo>
                  <a:pt x="294" y="471"/>
                  <a:pt x="294" y="471"/>
                  <a:pt x="294" y="471"/>
                </a:cubicBezTo>
                <a:cubicBezTo>
                  <a:pt x="309" y="471"/>
                  <a:pt x="309" y="471"/>
                  <a:pt x="309" y="471"/>
                </a:cubicBezTo>
                <a:cubicBezTo>
                  <a:pt x="324" y="471"/>
                  <a:pt x="324" y="471"/>
                  <a:pt x="324" y="471"/>
                </a:cubicBezTo>
                <a:cubicBezTo>
                  <a:pt x="412" y="618"/>
                  <a:pt x="412" y="618"/>
                  <a:pt x="412" y="618"/>
                </a:cubicBezTo>
                <a:cubicBezTo>
                  <a:pt x="412" y="618"/>
                  <a:pt x="456" y="574"/>
                  <a:pt x="500" y="530"/>
                </a:cubicBezTo>
                <a:cubicBezTo>
                  <a:pt x="559" y="515"/>
                  <a:pt x="633" y="500"/>
                  <a:pt x="633" y="500"/>
                </a:cubicBezTo>
                <a:lnTo>
                  <a:pt x="530" y="338"/>
                </a:lnTo>
                <a:close/>
                <a:moveTo>
                  <a:pt x="206" y="544"/>
                </a:moveTo>
                <a:lnTo>
                  <a:pt x="206" y="544"/>
                </a:lnTo>
                <a:cubicBezTo>
                  <a:pt x="206" y="544"/>
                  <a:pt x="176" y="530"/>
                  <a:pt x="147" y="500"/>
                </a:cubicBezTo>
                <a:cubicBezTo>
                  <a:pt x="103" y="485"/>
                  <a:pt x="58" y="471"/>
                  <a:pt x="58" y="471"/>
                </a:cubicBezTo>
                <a:cubicBezTo>
                  <a:pt x="117" y="382"/>
                  <a:pt x="117" y="382"/>
                  <a:pt x="117" y="382"/>
                </a:cubicBezTo>
                <a:cubicBezTo>
                  <a:pt x="147" y="412"/>
                  <a:pt x="206" y="456"/>
                  <a:pt x="250" y="456"/>
                </a:cubicBezTo>
                <a:lnTo>
                  <a:pt x="206" y="544"/>
                </a:lnTo>
                <a:close/>
                <a:moveTo>
                  <a:pt x="309" y="426"/>
                </a:moveTo>
                <a:lnTo>
                  <a:pt x="309" y="426"/>
                </a:lnTo>
                <a:cubicBezTo>
                  <a:pt x="206" y="426"/>
                  <a:pt x="117" y="338"/>
                  <a:pt x="117" y="235"/>
                </a:cubicBezTo>
                <a:cubicBezTo>
                  <a:pt x="117" y="117"/>
                  <a:pt x="206" y="29"/>
                  <a:pt x="309" y="29"/>
                </a:cubicBezTo>
                <a:cubicBezTo>
                  <a:pt x="426" y="29"/>
                  <a:pt x="515" y="117"/>
                  <a:pt x="515" y="235"/>
                </a:cubicBezTo>
                <a:cubicBezTo>
                  <a:pt x="515" y="338"/>
                  <a:pt x="426" y="426"/>
                  <a:pt x="309" y="426"/>
                </a:cubicBezTo>
                <a:close/>
                <a:moveTo>
                  <a:pt x="485" y="500"/>
                </a:moveTo>
                <a:lnTo>
                  <a:pt x="485" y="500"/>
                </a:lnTo>
                <a:cubicBezTo>
                  <a:pt x="456" y="530"/>
                  <a:pt x="426" y="544"/>
                  <a:pt x="426" y="544"/>
                </a:cubicBezTo>
                <a:cubicBezTo>
                  <a:pt x="368" y="456"/>
                  <a:pt x="368" y="456"/>
                  <a:pt x="368" y="456"/>
                </a:cubicBezTo>
                <a:cubicBezTo>
                  <a:pt x="426" y="456"/>
                  <a:pt x="471" y="412"/>
                  <a:pt x="500" y="382"/>
                </a:cubicBezTo>
                <a:cubicBezTo>
                  <a:pt x="559" y="471"/>
                  <a:pt x="559" y="471"/>
                  <a:pt x="559" y="471"/>
                </a:cubicBezTo>
                <a:cubicBezTo>
                  <a:pt x="559" y="471"/>
                  <a:pt x="530" y="485"/>
                  <a:pt x="485" y="500"/>
                </a:cubicBezTo>
                <a:close/>
              </a:path>
            </a:pathLst>
          </a:custGeom>
          <a:solidFill>
            <a:srgbClr val="FBEE69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Roboto Light"/>
              <a:ea typeface="+mn-ea"/>
              <a:cs typeface="+mn-cs"/>
            </a:endParaRPr>
          </a:p>
        </p:txBody>
      </p:sp>
      <p:sp>
        <p:nvSpPr>
          <p:cNvPr id="26" name="Freeform 151">
            <a:extLst>
              <a:ext uri="{FF2B5EF4-FFF2-40B4-BE49-F238E27FC236}">
                <a16:creationId xmlns:a16="http://schemas.microsoft.com/office/drawing/2014/main" id="{A4B574C8-0349-4893-A3FB-5999CDE9C60F}"/>
              </a:ext>
            </a:extLst>
          </p:cNvPr>
          <p:cNvSpPr>
            <a:spLocks noEditPoints="1"/>
          </p:cNvSpPr>
          <p:nvPr/>
        </p:nvSpPr>
        <p:spPr bwMode="auto">
          <a:xfrm>
            <a:off x="1945016" y="2509739"/>
            <a:ext cx="1082693" cy="726419"/>
          </a:xfrm>
          <a:custGeom>
            <a:avLst/>
            <a:gdLst>
              <a:gd name="T0" fmla="*/ 52 w 145"/>
              <a:gd name="T1" fmla="*/ 80 h 123"/>
              <a:gd name="T2" fmla="*/ 52 w 145"/>
              <a:gd name="T3" fmla="*/ 123 h 123"/>
              <a:gd name="T4" fmla="*/ 84 w 145"/>
              <a:gd name="T5" fmla="*/ 123 h 123"/>
              <a:gd name="T6" fmla="*/ 84 w 145"/>
              <a:gd name="T7" fmla="*/ 84 h 123"/>
              <a:gd name="T8" fmla="*/ 70 w 145"/>
              <a:gd name="T9" fmla="*/ 98 h 123"/>
              <a:gd name="T10" fmla="*/ 52 w 145"/>
              <a:gd name="T11" fmla="*/ 80 h 123"/>
              <a:gd name="T12" fmla="*/ 6 w 145"/>
              <a:gd name="T13" fmla="*/ 118 h 123"/>
              <a:gd name="T14" fmla="*/ 12 w 145"/>
              <a:gd name="T15" fmla="*/ 123 h 123"/>
              <a:gd name="T16" fmla="*/ 39 w 145"/>
              <a:gd name="T17" fmla="*/ 123 h 123"/>
              <a:gd name="T18" fmla="*/ 39 w 145"/>
              <a:gd name="T19" fmla="*/ 67 h 123"/>
              <a:gd name="T20" fmla="*/ 6 w 145"/>
              <a:gd name="T21" fmla="*/ 99 h 123"/>
              <a:gd name="T22" fmla="*/ 6 w 145"/>
              <a:gd name="T23" fmla="*/ 118 h 123"/>
              <a:gd name="T24" fmla="*/ 116 w 145"/>
              <a:gd name="T25" fmla="*/ 2 h 123"/>
              <a:gd name="T26" fmla="*/ 111 w 145"/>
              <a:gd name="T27" fmla="*/ 9 h 123"/>
              <a:gd name="T28" fmla="*/ 117 w 145"/>
              <a:gd name="T29" fmla="*/ 14 h 123"/>
              <a:gd name="T30" fmla="*/ 124 w 145"/>
              <a:gd name="T31" fmla="*/ 13 h 123"/>
              <a:gd name="T32" fmla="*/ 70 w 145"/>
              <a:gd name="T33" fmla="*/ 67 h 123"/>
              <a:gd name="T34" fmla="*/ 39 w 145"/>
              <a:gd name="T35" fmla="*/ 35 h 123"/>
              <a:gd name="T36" fmla="*/ 2 w 145"/>
              <a:gd name="T37" fmla="*/ 72 h 123"/>
              <a:gd name="T38" fmla="*/ 2 w 145"/>
              <a:gd name="T39" fmla="*/ 80 h 123"/>
              <a:gd name="T40" fmla="*/ 10 w 145"/>
              <a:gd name="T41" fmla="*/ 80 h 123"/>
              <a:gd name="T42" fmla="*/ 39 w 145"/>
              <a:gd name="T43" fmla="*/ 52 h 123"/>
              <a:gd name="T44" fmla="*/ 70 w 145"/>
              <a:gd name="T45" fmla="*/ 83 h 123"/>
              <a:gd name="T46" fmla="*/ 132 w 145"/>
              <a:gd name="T47" fmla="*/ 21 h 123"/>
              <a:gd name="T48" fmla="*/ 131 w 145"/>
              <a:gd name="T49" fmla="*/ 28 h 123"/>
              <a:gd name="T50" fmla="*/ 137 w 145"/>
              <a:gd name="T51" fmla="*/ 34 h 123"/>
              <a:gd name="T52" fmla="*/ 137 w 145"/>
              <a:gd name="T53" fmla="*/ 34 h 123"/>
              <a:gd name="T54" fmla="*/ 143 w 145"/>
              <a:gd name="T55" fmla="*/ 29 h 123"/>
              <a:gd name="T56" fmla="*/ 145 w 145"/>
              <a:gd name="T57" fmla="*/ 0 h 123"/>
              <a:gd name="T58" fmla="*/ 116 w 145"/>
              <a:gd name="T59" fmla="*/ 2 h 123"/>
              <a:gd name="T60" fmla="*/ 97 w 145"/>
              <a:gd name="T61" fmla="*/ 71 h 123"/>
              <a:gd name="T62" fmla="*/ 97 w 145"/>
              <a:gd name="T63" fmla="*/ 123 h 123"/>
              <a:gd name="T64" fmla="*/ 124 w 145"/>
              <a:gd name="T65" fmla="*/ 123 h 123"/>
              <a:gd name="T66" fmla="*/ 129 w 145"/>
              <a:gd name="T67" fmla="*/ 118 h 123"/>
              <a:gd name="T68" fmla="*/ 129 w 145"/>
              <a:gd name="T69" fmla="*/ 39 h 123"/>
              <a:gd name="T70" fmla="*/ 101 w 145"/>
              <a:gd name="T71" fmla="*/ 67 h 123"/>
              <a:gd name="T72" fmla="*/ 97 w 145"/>
              <a:gd name="T73" fmla="*/ 7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" h="123">
                <a:moveTo>
                  <a:pt x="52" y="80"/>
                </a:moveTo>
                <a:cubicBezTo>
                  <a:pt x="52" y="123"/>
                  <a:pt x="52" y="123"/>
                  <a:pt x="52" y="123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4" y="84"/>
                  <a:pt x="84" y="84"/>
                  <a:pt x="84" y="84"/>
                </a:cubicBezTo>
                <a:cubicBezTo>
                  <a:pt x="70" y="98"/>
                  <a:pt x="70" y="98"/>
                  <a:pt x="70" y="98"/>
                </a:cubicBezTo>
                <a:lnTo>
                  <a:pt x="52" y="80"/>
                </a:lnTo>
                <a:close/>
                <a:moveTo>
                  <a:pt x="6" y="118"/>
                </a:moveTo>
                <a:cubicBezTo>
                  <a:pt x="6" y="121"/>
                  <a:pt x="9" y="123"/>
                  <a:pt x="12" y="123"/>
                </a:cubicBezTo>
                <a:cubicBezTo>
                  <a:pt x="39" y="123"/>
                  <a:pt x="39" y="123"/>
                  <a:pt x="39" y="123"/>
                </a:cubicBezTo>
                <a:cubicBezTo>
                  <a:pt x="39" y="67"/>
                  <a:pt x="39" y="67"/>
                  <a:pt x="39" y="67"/>
                </a:cubicBezTo>
                <a:cubicBezTo>
                  <a:pt x="6" y="99"/>
                  <a:pt x="6" y="99"/>
                  <a:pt x="6" y="99"/>
                </a:cubicBezTo>
                <a:lnTo>
                  <a:pt x="6" y="118"/>
                </a:lnTo>
                <a:close/>
                <a:moveTo>
                  <a:pt x="116" y="2"/>
                </a:moveTo>
                <a:cubicBezTo>
                  <a:pt x="113" y="3"/>
                  <a:pt x="111" y="5"/>
                  <a:pt x="111" y="9"/>
                </a:cubicBezTo>
                <a:cubicBezTo>
                  <a:pt x="111" y="12"/>
                  <a:pt x="114" y="14"/>
                  <a:pt x="117" y="14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70" y="67"/>
                  <a:pt x="70" y="67"/>
                  <a:pt x="70" y="67"/>
                </a:cubicBezTo>
                <a:cubicBezTo>
                  <a:pt x="39" y="35"/>
                  <a:pt x="39" y="35"/>
                  <a:pt x="39" y="35"/>
                </a:cubicBezTo>
                <a:cubicBezTo>
                  <a:pt x="2" y="72"/>
                  <a:pt x="2" y="72"/>
                  <a:pt x="2" y="72"/>
                </a:cubicBezTo>
                <a:cubicBezTo>
                  <a:pt x="0" y="74"/>
                  <a:pt x="0" y="78"/>
                  <a:pt x="2" y="80"/>
                </a:cubicBezTo>
                <a:cubicBezTo>
                  <a:pt x="4" y="82"/>
                  <a:pt x="8" y="82"/>
                  <a:pt x="10" y="80"/>
                </a:cubicBezTo>
                <a:cubicBezTo>
                  <a:pt x="39" y="52"/>
                  <a:pt x="39" y="52"/>
                  <a:pt x="39" y="52"/>
                </a:cubicBezTo>
                <a:cubicBezTo>
                  <a:pt x="70" y="83"/>
                  <a:pt x="70" y="83"/>
                  <a:pt x="70" y="83"/>
                </a:cubicBezTo>
                <a:cubicBezTo>
                  <a:pt x="132" y="21"/>
                  <a:pt x="132" y="21"/>
                  <a:pt x="132" y="21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1" y="31"/>
                  <a:pt x="133" y="34"/>
                  <a:pt x="137" y="34"/>
                </a:cubicBezTo>
                <a:cubicBezTo>
                  <a:pt x="137" y="34"/>
                  <a:pt x="137" y="34"/>
                  <a:pt x="137" y="34"/>
                </a:cubicBezTo>
                <a:cubicBezTo>
                  <a:pt x="140" y="34"/>
                  <a:pt x="143" y="32"/>
                  <a:pt x="143" y="29"/>
                </a:cubicBezTo>
                <a:cubicBezTo>
                  <a:pt x="145" y="0"/>
                  <a:pt x="145" y="0"/>
                  <a:pt x="145" y="0"/>
                </a:cubicBezTo>
                <a:lnTo>
                  <a:pt x="116" y="2"/>
                </a:lnTo>
                <a:close/>
                <a:moveTo>
                  <a:pt x="97" y="71"/>
                </a:moveTo>
                <a:cubicBezTo>
                  <a:pt x="97" y="123"/>
                  <a:pt x="97" y="123"/>
                  <a:pt x="97" y="123"/>
                </a:cubicBezTo>
                <a:cubicBezTo>
                  <a:pt x="124" y="123"/>
                  <a:pt x="124" y="123"/>
                  <a:pt x="124" y="123"/>
                </a:cubicBezTo>
                <a:cubicBezTo>
                  <a:pt x="127" y="123"/>
                  <a:pt x="129" y="121"/>
                  <a:pt x="129" y="118"/>
                </a:cubicBezTo>
                <a:cubicBezTo>
                  <a:pt x="129" y="39"/>
                  <a:pt x="129" y="39"/>
                  <a:pt x="129" y="39"/>
                </a:cubicBezTo>
                <a:cubicBezTo>
                  <a:pt x="101" y="67"/>
                  <a:pt x="101" y="67"/>
                  <a:pt x="101" y="67"/>
                </a:cubicBezTo>
                <a:lnTo>
                  <a:pt x="97" y="71"/>
                </a:lnTo>
                <a:close/>
              </a:path>
            </a:pathLst>
          </a:custGeom>
          <a:solidFill>
            <a:srgbClr val="FBEE6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2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1" y="770761"/>
            <a:ext cx="10799763" cy="9345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943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5906384-C5C2-4318-8892-355EDC99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3175751"/>
            <a:ext cx="10799762" cy="696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64635AC7-5E56-49D2-A22D-FA8C92E225E2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rgbClr val="E36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Women’s Doubles</a:t>
            </a:r>
            <a:endParaRPr lang="en-ID" sz="3878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0D8273-8F3F-410D-9D9B-7ED50CCA0283}"/>
              </a:ext>
            </a:extLst>
          </p:cNvPr>
          <p:cNvSpPr/>
          <p:nvPr/>
        </p:nvSpPr>
        <p:spPr>
          <a:xfrm>
            <a:off x="0" y="10258984"/>
            <a:ext cx="10799763" cy="5407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>
                <a:latin typeface="Berlin Sans FB" panose="020E0602020502020306" pitchFamily="34" charset="0"/>
              </a:rPr>
              <a:t>Calculations based only on matches from BWF World Tour ≥ S300 Level, starting from 2018 to All England 2020</a:t>
            </a:r>
          </a:p>
          <a:p>
            <a:r>
              <a:rPr lang="en-ID" sz="1212" dirty="0">
                <a:latin typeface="Berlin Sans FB" panose="020E0602020502020306" pitchFamily="34" charset="0"/>
              </a:rPr>
              <a:t>Match Sources: bwfbadminton.com 	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3A663-1A54-4E19-9293-D1330BDA23F0}"/>
              </a:ext>
            </a:extLst>
          </p:cNvPr>
          <p:cNvSpPr txBox="1"/>
          <p:nvPr/>
        </p:nvSpPr>
        <p:spPr>
          <a:xfrm>
            <a:off x="9160234" y="1041270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DB2C9"/>
                </a:solidFill>
                <a:latin typeface="Berlin Sans FB" panose="020E0602020502020306" pitchFamily="34" charset="0"/>
              </a:rPr>
              <a:t>BWF</a:t>
            </a:r>
            <a:endParaRPr lang="en-ID" sz="1400" dirty="0">
              <a:solidFill>
                <a:srgbClr val="FDB2C9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Graphic 9" descr="Camera">
            <a:extLst>
              <a:ext uri="{FF2B5EF4-FFF2-40B4-BE49-F238E27FC236}">
                <a16:creationId xmlns:a16="http://schemas.microsoft.com/office/drawing/2014/main" id="{560A4456-11B9-42C4-868A-93695CC95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384" y="10349466"/>
            <a:ext cx="388826" cy="3888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8D90FB-18A2-4882-8D26-9960E2736E0E}"/>
              </a:ext>
            </a:extLst>
          </p:cNvPr>
          <p:cNvSpPr txBox="1"/>
          <p:nvPr/>
        </p:nvSpPr>
        <p:spPr>
          <a:xfrm>
            <a:off x="1996729" y="969814"/>
            <a:ext cx="6112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BAEK Ha Na/JUNG Kyung </a:t>
            </a:r>
            <a:r>
              <a:rPr lang="en-ID" sz="3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Eun</a:t>
            </a:r>
            <a:endParaRPr lang="en-ID" sz="3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86367-1596-4F5E-BA2C-175ECDBE468C}"/>
              </a:ext>
            </a:extLst>
          </p:cNvPr>
          <p:cNvSpPr txBox="1"/>
          <p:nvPr/>
        </p:nvSpPr>
        <p:spPr>
          <a:xfrm>
            <a:off x="2019090" y="3282471"/>
            <a:ext cx="1468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241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01491-E141-4508-8023-56535CECC892}"/>
              </a:ext>
            </a:extLst>
          </p:cNvPr>
          <p:cNvSpPr txBox="1"/>
          <p:nvPr/>
        </p:nvSpPr>
        <p:spPr>
          <a:xfrm>
            <a:off x="3157381" y="3374803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Initial Rank </a:t>
            </a:r>
          </a:p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At 9 July 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53801-F442-47F7-AB71-D13FA8F350CF}"/>
              </a:ext>
            </a:extLst>
          </p:cNvPr>
          <p:cNvSpPr txBox="1"/>
          <p:nvPr/>
        </p:nvSpPr>
        <p:spPr>
          <a:xfrm>
            <a:off x="6607469" y="1825852"/>
            <a:ext cx="1321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68%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90DF5-38A1-475E-BBBA-F071E6F671E9}"/>
              </a:ext>
            </a:extLst>
          </p:cNvPr>
          <p:cNvSpPr txBox="1"/>
          <p:nvPr/>
        </p:nvSpPr>
        <p:spPr>
          <a:xfrm>
            <a:off x="7831773" y="1918185"/>
            <a:ext cx="2563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Win Rate</a:t>
            </a:r>
          </a:p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during BWF World Tour Era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23235A-5D58-4568-92E8-7BAC9698282B}"/>
              </a:ext>
            </a:extLst>
          </p:cNvPr>
          <p:cNvSpPr txBox="1"/>
          <p:nvPr/>
        </p:nvSpPr>
        <p:spPr>
          <a:xfrm>
            <a:off x="2162385" y="1769048"/>
            <a:ext cx="1468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54CC8-4A39-4748-B32F-6308D06150AC}"/>
              </a:ext>
            </a:extLst>
          </p:cNvPr>
          <p:cNvSpPr txBox="1"/>
          <p:nvPr/>
        </p:nvSpPr>
        <p:spPr>
          <a:xfrm>
            <a:off x="3156134" y="190753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Current Rank </a:t>
            </a:r>
          </a:p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At 17 March 2020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0410CC-8319-4EBF-A72F-856089A91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5959" y="1769049"/>
            <a:ext cx="883046" cy="88304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73B6B30-697B-4AFD-9C21-17389AB05862}"/>
              </a:ext>
            </a:extLst>
          </p:cNvPr>
          <p:cNvGrpSpPr/>
          <p:nvPr/>
        </p:nvGrpSpPr>
        <p:grpSpPr>
          <a:xfrm>
            <a:off x="6674038" y="2724665"/>
            <a:ext cx="3493264" cy="954494"/>
            <a:chOff x="6789860" y="3101501"/>
            <a:chExt cx="3493264" cy="95449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0C3BBE-DFB3-4AD0-9CB0-BB32687CB4EC}"/>
                </a:ext>
              </a:extLst>
            </p:cNvPr>
            <p:cNvSpPr txBox="1"/>
            <p:nvPr/>
          </p:nvSpPr>
          <p:spPr>
            <a:xfrm>
              <a:off x="6789860" y="3465147"/>
              <a:ext cx="3493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Winner Syed Modi Championships 2019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140BD7-28A8-42BF-AEA4-196BCA69ADDA}"/>
                </a:ext>
              </a:extLst>
            </p:cNvPr>
            <p:cNvSpPr txBox="1"/>
            <p:nvPr/>
          </p:nvSpPr>
          <p:spPr>
            <a:xfrm>
              <a:off x="6789860" y="3717441"/>
              <a:ext cx="2618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Winner Denmark Open 2019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6177BA-53C2-47B1-9EB8-093E7046C119}"/>
                </a:ext>
              </a:extLst>
            </p:cNvPr>
            <p:cNvSpPr txBox="1"/>
            <p:nvPr/>
          </p:nvSpPr>
          <p:spPr>
            <a:xfrm>
              <a:off x="6789860" y="3101501"/>
              <a:ext cx="2635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Last Top Achievements</a:t>
              </a:r>
            </a:p>
          </p:txBody>
        </p:sp>
      </p:grp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AF7636FD-6398-4468-BCC9-CE1C5ECF2F1D}"/>
              </a:ext>
            </a:extLst>
          </p:cNvPr>
          <p:cNvSpPr/>
          <p:nvPr/>
        </p:nvSpPr>
        <p:spPr>
          <a:xfrm rot="5400000" flipH="1" flipV="1">
            <a:off x="9966913" y="-46988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2800" dirty="0">
                <a:latin typeface="Berlin Sans FB" panose="020E0602020502020306" pitchFamily="34" charset="0"/>
              </a:rPr>
              <a:t>            Rising Player</a:t>
            </a:r>
            <a:endParaRPr lang="en-ID" sz="1454" dirty="0">
              <a:latin typeface="Berlin Sans FB" panose="020E0602020502020306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C62A9AB-C95A-44AA-842D-F33627A1D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8682" y="639247"/>
            <a:ext cx="1226203" cy="1288030"/>
          </a:xfrm>
          <a:prstGeom prst="rect">
            <a:avLst/>
          </a:prstGeom>
        </p:spPr>
      </p:pic>
      <p:sp>
        <p:nvSpPr>
          <p:cNvPr id="42" name="Freeform 157">
            <a:extLst>
              <a:ext uri="{FF2B5EF4-FFF2-40B4-BE49-F238E27FC236}">
                <a16:creationId xmlns:a16="http://schemas.microsoft.com/office/drawing/2014/main" id="{418467B3-C955-40E3-8A2E-C2C7383F6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544" y="2868410"/>
            <a:ext cx="923877" cy="810749"/>
          </a:xfrm>
          <a:custGeom>
            <a:avLst/>
            <a:gdLst>
              <a:gd name="T0" fmla="*/ 309 w 634"/>
              <a:gd name="T1" fmla="*/ 88 h 619"/>
              <a:gd name="T2" fmla="*/ 309 w 634"/>
              <a:gd name="T3" fmla="*/ 88 h 619"/>
              <a:gd name="T4" fmla="*/ 176 w 634"/>
              <a:gd name="T5" fmla="*/ 235 h 619"/>
              <a:gd name="T6" fmla="*/ 309 w 634"/>
              <a:gd name="T7" fmla="*/ 367 h 619"/>
              <a:gd name="T8" fmla="*/ 456 w 634"/>
              <a:gd name="T9" fmla="*/ 235 h 619"/>
              <a:gd name="T10" fmla="*/ 309 w 634"/>
              <a:gd name="T11" fmla="*/ 88 h 619"/>
              <a:gd name="T12" fmla="*/ 309 w 634"/>
              <a:gd name="T13" fmla="*/ 323 h 619"/>
              <a:gd name="T14" fmla="*/ 309 w 634"/>
              <a:gd name="T15" fmla="*/ 323 h 619"/>
              <a:gd name="T16" fmla="*/ 221 w 634"/>
              <a:gd name="T17" fmla="*/ 235 h 619"/>
              <a:gd name="T18" fmla="*/ 309 w 634"/>
              <a:gd name="T19" fmla="*/ 132 h 619"/>
              <a:gd name="T20" fmla="*/ 412 w 634"/>
              <a:gd name="T21" fmla="*/ 235 h 619"/>
              <a:gd name="T22" fmla="*/ 309 w 634"/>
              <a:gd name="T23" fmla="*/ 323 h 619"/>
              <a:gd name="T24" fmla="*/ 530 w 634"/>
              <a:gd name="T25" fmla="*/ 338 h 619"/>
              <a:gd name="T26" fmla="*/ 530 w 634"/>
              <a:gd name="T27" fmla="*/ 338 h 619"/>
              <a:gd name="T28" fmla="*/ 559 w 634"/>
              <a:gd name="T29" fmla="*/ 235 h 619"/>
              <a:gd name="T30" fmla="*/ 309 w 634"/>
              <a:gd name="T31" fmla="*/ 0 h 619"/>
              <a:gd name="T32" fmla="*/ 73 w 634"/>
              <a:gd name="T33" fmla="*/ 235 h 619"/>
              <a:gd name="T34" fmla="*/ 103 w 634"/>
              <a:gd name="T35" fmla="*/ 338 h 619"/>
              <a:gd name="T36" fmla="*/ 0 w 634"/>
              <a:gd name="T37" fmla="*/ 500 h 619"/>
              <a:gd name="T38" fmla="*/ 117 w 634"/>
              <a:gd name="T39" fmla="*/ 530 h 619"/>
              <a:gd name="T40" fmla="*/ 206 w 634"/>
              <a:gd name="T41" fmla="*/ 618 h 619"/>
              <a:gd name="T42" fmla="*/ 294 w 634"/>
              <a:gd name="T43" fmla="*/ 471 h 619"/>
              <a:gd name="T44" fmla="*/ 309 w 634"/>
              <a:gd name="T45" fmla="*/ 471 h 619"/>
              <a:gd name="T46" fmla="*/ 324 w 634"/>
              <a:gd name="T47" fmla="*/ 471 h 619"/>
              <a:gd name="T48" fmla="*/ 412 w 634"/>
              <a:gd name="T49" fmla="*/ 618 h 619"/>
              <a:gd name="T50" fmla="*/ 500 w 634"/>
              <a:gd name="T51" fmla="*/ 530 h 619"/>
              <a:gd name="T52" fmla="*/ 633 w 634"/>
              <a:gd name="T53" fmla="*/ 500 h 619"/>
              <a:gd name="T54" fmla="*/ 530 w 634"/>
              <a:gd name="T55" fmla="*/ 338 h 619"/>
              <a:gd name="T56" fmla="*/ 206 w 634"/>
              <a:gd name="T57" fmla="*/ 544 h 619"/>
              <a:gd name="T58" fmla="*/ 206 w 634"/>
              <a:gd name="T59" fmla="*/ 544 h 619"/>
              <a:gd name="T60" fmla="*/ 147 w 634"/>
              <a:gd name="T61" fmla="*/ 500 h 619"/>
              <a:gd name="T62" fmla="*/ 58 w 634"/>
              <a:gd name="T63" fmla="*/ 471 h 619"/>
              <a:gd name="T64" fmla="*/ 117 w 634"/>
              <a:gd name="T65" fmla="*/ 382 h 619"/>
              <a:gd name="T66" fmla="*/ 250 w 634"/>
              <a:gd name="T67" fmla="*/ 456 h 619"/>
              <a:gd name="T68" fmla="*/ 206 w 634"/>
              <a:gd name="T69" fmla="*/ 544 h 619"/>
              <a:gd name="T70" fmla="*/ 309 w 634"/>
              <a:gd name="T71" fmla="*/ 426 h 619"/>
              <a:gd name="T72" fmla="*/ 309 w 634"/>
              <a:gd name="T73" fmla="*/ 426 h 619"/>
              <a:gd name="T74" fmla="*/ 117 w 634"/>
              <a:gd name="T75" fmla="*/ 235 h 619"/>
              <a:gd name="T76" fmla="*/ 309 w 634"/>
              <a:gd name="T77" fmla="*/ 29 h 619"/>
              <a:gd name="T78" fmla="*/ 515 w 634"/>
              <a:gd name="T79" fmla="*/ 235 h 619"/>
              <a:gd name="T80" fmla="*/ 309 w 634"/>
              <a:gd name="T81" fmla="*/ 426 h 619"/>
              <a:gd name="T82" fmla="*/ 485 w 634"/>
              <a:gd name="T83" fmla="*/ 500 h 619"/>
              <a:gd name="T84" fmla="*/ 485 w 634"/>
              <a:gd name="T85" fmla="*/ 500 h 619"/>
              <a:gd name="T86" fmla="*/ 426 w 634"/>
              <a:gd name="T87" fmla="*/ 544 h 619"/>
              <a:gd name="T88" fmla="*/ 368 w 634"/>
              <a:gd name="T89" fmla="*/ 456 h 619"/>
              <a:gd name="T90" fmla="*/ 500 w 634"/>
              <a:gd name="T91" fmla="*/ 382 h 619"/>
              <a:gd name="T92" fmla="*/ 559 w 634"/>
              <a:gd name="T93" fmla="*/ 471 h 619"/>
              <a:gd name="T94" fmla="*/ 485 w 634"/>
              <a:gd name="T95" fmla="*/ 50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4" h="619">
                <a:moveTo>
                  <a:pt x="309" y="88"/>
                </a:moveTo>
                <a:lnTo>
                  <a:pt x="309" y="88"/>
                </a:lnTo>
                <a:cubicBezTo>
                  <a:pt x="235" y="88"/>
                  <a:pt x="176" y="162"/>
                  <a:pt x="176" y="235"/>
                </a:cubicBezTo>
                <a:cubicBezTo>
                  <a:pt x="176" y="309"/>
                  <a:pt x="235" y="367"/>
                  <a:pt x="309" y="367"/>
                </a:cubicBezTo>
                <a:cubicBezTo>
                  <a:pt x="383" y="367"/>
                  <a:pt x="456" y="309"/>
                  <a:pt x="456" y="235"/>
                </a:cubicBezTo>
                <a:cubicBezTo>
                  <a:pt x="456" y="162"/>
                  <a:pt x="383" y="88"/>
                  <a:pt x="309" y="88"/>
                </a:cubicBezTo>
                <a:close/>
                <a:moveTo>
                  <a:pt x="309" y="323"/>
                </a:moveTo>
                <a:lnTo>
                  <a:pt x="309" y="323"/>
                </a:lnTo>
                <a:cubicBezTo>
                  <a:pt x="265" y="323"/>
                  <a:pt x="221" y="279"/>
                  <a:pt x="221" y="235"/>
                </a:cubicBezTo>
                <a:cubicBezTo>
                  <a:pt x="221" y="176"/>
                  <a:pt x="265" y="132"/>
                  <a:pt x="309" y="132"/>
                </a:cubicBezTo>
                <a:cubicBezTo>
                  <a:pt x="368" y="132"/>
                  <a:pt x="412" y="176"/>
                  <a:pt x="412" y="235"/>
                </a:cubicBezTo>
                <a:cubicBezTo>
                  <a:pt x="412" y="279"/>
                  <a:pt x="368" y="323"/>
                  <a:pt x="309" y="323"/>
                </a:cubicBezTo>
                <a:close/>
                <a:moveTo>
                  <a:pt x="530" y="338"/>
                </a:moveTo>
                <a:lnTo>
                  <a:pt x="530" y="338"/>
                </a:lnTo>
                <a:cubicBezTo>
                  <a:pt x="544" y="309"/>
                  <a:pt x="559" y="264"/>
                  <a:pt x="559" y="235"/>
                </a:cubicBezTo>
                <a:cubicBezTo>
                  <a:pt x="559" y="103"/>
                  <a:pt x="441" y="0"/>
                  <a:pt x="309" y="0"/>
                </a:cubicBezTo>
                <a:cubicBezTo>
                  <a:pt x="176" y="0"/>
                  <a:pt x="73" y="103"/>
                  <a:pt x="73" y="235"/>
                </a:cubicBezTo>
                <a:cubicBezTo>
                  <a:pt x="73" y="264"/>
                  <a:pt x="88" y="309"/>
                  <a:pt x="103" y="338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500"/>
                  <a:pt x="58" y="515"/>
                  <a:pt x="117" y="530"/>
                </a:cubicBezTo>
                <a:cubicBezTo>
                  <a:pt x="162" y="574"/>
                  <a:pt x="206" y="618"/>
                  <a:pt x="206" y="618"/>
                </a:cubicBezTo>
                <a:cubicBezTo>
                  <a:pt x="294" y="471"/>
                  <a:pt x="294" y="471"/>
                  <a:pt x="294" y="471"/>
                </a:cubicBezTo>
                <a:cubicBezTo>
                  <a:pt x="309" y="471"/>
                  <a:pt x="309" y="471"/>
                  <a:pt x="309" y="471"/>
                </a:cubicBezTo>
                <a:cubicBezTo>
                  <a:pt x="324" y="471"/>
                  <a:pt x="324" y="471"/>
                  <a:pt x="324" y="471"/>
                </a:cubicBezTo>
                <a:cubicBezTo>
                  <a:pt x="412" y="618"/>
                  <a:pt x="412" y="618"/>
                  <a:pt x="412" y="618"/>
                </a:cubicBezTo>
                <a:cubicBezTo>
                  <a:pt x="412" y="618"/>
                  <a:pt x="456" y="574"/>
                  <a:pt x="500" y="530"/>
                </a:cubicBezTo>
                <a:cubicBezTo>
                  <a:pt x="559" y="515"/>
                  <a:pt x="633" y="500"/>
                  <a:pt x="633" y="500"/>
                </a:cubicBezTo>
                <a:lnTo>
                  <a:pt x="530" y="338"/>
                </a:lnTo>
                <a:close/>
                <a:moveTo>
                  <a:pt x="206" y="544"/>
                </a:moveTo>
                <a:lnTo>
                  <a:pt x="206" y="544"/>
                </a:lnTo>
                <a:cubicBezTo>
                  <a:pt x="206" y="544"/>
                  <a:pt x="176" y="530"/>
                  <a:pt x="147" y="500"/>
                </a:cubicBezTo>
                <a:cubicBezTo>
                  <a:pt x="103" y="485"/>
                  <a:pt x="58" y="471"/>
                  <a:pt x="58" y="471"/>
                </a:cubicBezTo>
                <a:cubicBezTo>
                  <a:pt x="117" y="382"/>
                  <a:pt x="117" y="382"/>
                  <a:pt x="117" y="382"/>
                </a:cubicBezTo>
                <a:cubicBezTo>
                  <a:pt x="147" y="412"/>
                  <a:pt x="206" y="456"/>
                  <a:pt x="250" y="456"/>
                </a:cubicBezTo>
                <a:lnTo>
                  <a:pt x="206" y="544"/>
                </a:lnTo>
                <a:close/>
                <a:moveTo>
                  <a:pt x="309" y="426"/>
                </a:moveTo>
                <a:lnTo>
                  <a:pt x="309" y="426"/>
                </a:lnTo>
                <a:cubicBezTo>
                  <a:pt x="206" y="426"/>
                  <a:pt x="117" y="338"/>
                  <a:pt x="117" y="235"/>
                </a:cubicBezTo>
                <a:cubicBezTo>
                  <a:pt x="117" y="117"/>
                  <a:pt x="206" y="29"/>
                  <a:pt x="309" y="29"/>
                </a:cubicBezTo>
                <a:cubicBezTo>
                  <a:pt x="426" y="29"/>
                  <a:pt x="515" y="117"/>
                  <a:pt x="515" y="235"/>
                </a:cubicBezTo>
                <a:cubicBezTo>
                  <a:pt x="515" y="338"/>
                  <a:pt x="426" y="426"/>
                  <a:pt x="309" y="426"/>
                </a:cubicBezTo>
                <a:close/>
                <a:moveTo>
                  <a:pt x="485" y="500"/>
                </a:moveTo>
                <a:lnTo>
                  <a:pt x="485" y="500"/>
                </a:lnTo>
                <a:cubicBezTo>
                  <a:pt x="456" y="530"/>
                  <a:pt x="426" y="544"/>
                  <a:pt x="426" y="544"/>
                </a:cubicBezTo>
                <a:cubicBezTo>
                  <a:pt x="368" y="456"/>
                  <a:pt x="368" y="456"/>
                  <a:pt x="368" y="456"/>
                </a:cubicBezTo>
                <a:cubicBezTo>
                  <a:pt x="426" y="456"/>
                  <a:pt x="471" y="412"/>
                  <a:pt x="500" y="382"/>
                </a:cubicBezTo>
                <a:cubicBezTo>
                  <a:pt x="559" y="471"/>
                  <a:pt x="559" y="471"/>
                  <a:pt x="559" y="471"/>
                </a:cubicBezTo>
                <a:cubicBezTo>
                  <a:pt x="559" y="471"/>
                  <a:pt x="530" y="485"/>
                  <a:pt x="485" y="500"/>
                </a:cubicBezTo>
                <a:close/>
              </a:path>
            </a:pathLst>
          </a:custGeom>
          <a:solidFill>
            <a:srgbClr val="E36F72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Roboto Light"/>
              <a:ea typeface="+mn-ea"/>
              <a:cs typeface="+mn-cs"/>
            </a:endParaRPr>
          </a:p>
        </p:txBody>
      </p:sp>
      <p:sp>
        <p:nvSpPr>
          <p:cNvPr id="27" name="Freeform 151">
            <a:extLst>
              <a:ext uri="{FF2B5EF4-FFF2-40B4-BE49-F238E27FC236}">
                <a16:creationId xmlns:a16="http://schemas.microsoft.com/office/drawing/2014/main" id="{F26AB900-D330-4017-B55D-8930A692A010}"/>
              </a:ext>
            </a:extLst>
          </p:cNvPr>
          <p:cNvSpPr>
            <a:spLocks noEditPoints="1"/>
          </p:cNvSpPr>
          <p:nvPr/>
        </p:nvSpPr>
        <p:spPr bwMode="auto">
          <a:xfrm>
            <a:off x="1945016" y="2509739"/>
            <a:ext cx="1082693" cy="726419"/>
          </a:xfrm>
          <a:custGeom>
            <a:avLst/>
            <a:gdLst>
              <a:gd name="T0" fmla="*/ 52 w 145"/>
              <a:gd name="T1" fmla="*/ 80 h 123"/>
              <a:gd name="T2" fmla="*/ 52 w 145"/>
              <a:gd name="T3" fmla="*/ 123 h 123"/>
              <a:gd name="T4" fmla="*/ 84 w 145"/>
              <a:gd name="T5" fmla="*/ 123 h 123"/>
              <a:gd name="T6" fmla="*/ 84 w 145"/>
              <a:gd name="T7" fmla="*/ 84 h 123"/>
              <a:gd name="T8" fmla="*/ 70 w 145"/>
              <a:gd name="T9" fmla="*/ 98 h 123"/>
              <a:gd name="T10" fmla="*/ 52 w 145"/>
              <a:gd name="T11" fmla="*/ 80 h 123"/>
              <a:gd name="T12" fmla="*/ 6 w 145"/>
              <a:gd name="T13" fmla="*/ 118 h 123"/>
              <a:gd name="T14" fmla="*/ 12 w 145"/>
              <a:gd name="T15" fmla="*/ 123 h 123"/>
              <a:gd name="T16" fmla="*/ 39 w 145"/>
              <a:gd name="T17" fmla="*/ 123 h 123"/>
              <a:gd name="T18" fmla="*/ 39 w 145"/>
              <a:gd name="T19" fmla="*/ 67 h 123"/>
              <a:gd name="T20" fmla="*/ 6 w 145"/>
              <a:gd name="T21" fmla="*/ 99 h 123"/>
              <a:gd name="T22" fmla="*/ 6 w 145"/>
              <a:gd name="T23" fmla="*/ 118 h 123"/>
              <a:gd name="T24" fmla="*/ 116 w 145"/>
              <a:gd name="T25" fmla="*/ 2 h 123"/>
              <a:gd name="T26" fmla="*/ 111 w 145"/>
              <a:gd name="T27" fmla="*/ 9 h 123"/>
              <a:gd name="T28" fmla="*/ 117 w 145"/>
              <a:gd name="T29" fmla="*/ 14 h 123"/>
              <a:gd name="T30" fmla="*/ 124 w 145"/>
              <a:gd name="T31" fmla="*/ 13 h 123"/>
              <a:gd name="T32" fmla="*/ 70 w 145"/>
              <a:gd name="T33" fmla="*/ 67 h 123"/>
              <a:gd name="T34" fmla="*/ 39 w 145"/>
              <a:gd name="T35" fmla="*/ 35 h 123"/>
              <a:gd name="T36" fmla="*/ 2 w 145"/>
              <a:gd name="T37" fmla="*/ 72 h 123"/>
              <a:gd name="T38" fmla="*/ 2 w 145"/>
              <a:gd name="T39" fmla="*/ 80 h 123"/>
              <a:gd name="T40" fmla="*/ 10 w 145"/>
              <a:gd name="T41" fmla="*/ 80 h 123"/>
              <a:gd name="T42" fmla="*/ 39 w 145"/>
              <a:gd name="T43" fmla="*/ 52 h 123"/>
              <a:gd name="T44" fmla="*/ 70 w 145"/>
              <a:gd name="T45" fmla="*/ 83 h 123"/>
              <a:gd name="T46" fmla="*/ 132 w 145"/>
              <a:gd name="T47" fmla="*/ 21 h 123"/>
              <a:gd name="T48" fmla="*/ 131 w 145"/>
              <a:gd name="T49" fmla="*/ 28 h 123"/>
              <a:gd name="T50" fmla="*/ 137 w 145"/>
              <a:gd name="T51" fmla="*/ 34 h 123"/>
              <a:gd name="T52" fmla="*/ 137 w 145"/>
              <a:gd name="T53" fmla="*/ 34 h 123"/>
              <a:gd name="T54" fmla="*/ 143 w 145"/>
              <a:gd name="T55" fmla="*/ 29 h 123"/>
              <a:gd name="T56" fmla="*/ 145 w 145"/>
              <a:gd name="T57" fmla="*/ 0 h 123"/>
              <a:gd name="T58" fmla="*/ 116 w 145"/>
              <a:gd name="T59" fmla="*/ 2 h 123"/>
              <a:gd name="T60" fmla="*/ 97 w 145"/>
              <a:gd name="T61" fmla="*/ 71 h 123"/>
              <a:gd name="T62" fmla="*/ 97 w 145"/>
              <a:gd name="T63" fmla="*/ 123 h 123"/>
              <a:gd name="T64" fmla="*/ 124 w 145"/>
              <a:gd name="T65" fmla="*/ 123 h 123"/>
              <a:gd name="T66" fmla="*/ 129 w 145"/>
              <a:gd name="T67" fmla="*/ 118 h 123"/>
              <a:gd name="T68" fmla="*/ 129 w 145"/>
              <a:gd name="T69" fmla="*/ 39 h 123"/>
              <a:gd name="T70" fmla="*/ 101 w 145"/>
              <a:gd name="T71" fmla="*/ 67 h 123"/>
              <a:gd name="T72" fmla="*/ 97 w 145"/>
              <a:gd name="T73" fmla="*/ 7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" h="123">
                <a:moveTo>
                  <a:pt x="52" y="80"/>
                </a:moveTo>
                <a:cubicBezTo>
                  <a:pt x="52" y="123"/>
                  <a:pt x="52" y="123"/>
                  <a:pt x="52" y="123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4" y="84"/>
                  <a:pt x="84" y="84"/>
                  <a:pt x="84" y="84"/>
                </a:cubicBezTo>
                <a:cubicBezTo>
                  <a:pt x="70" y="98"/>
                  <a:pt x="70" y="98"/>
                  <a:pt x="70" y="98"/>
                </a:cubicBezTo>
                <a:lnTo>
                  <a:pt x="52" y="80"/>
                </a:lnTo>
                <a:close/>
                <a:moveTo>
                  <a:pt x="6" y="118"/>
                </a:moveTo>
                <a:cubicBezTo>
                  <a:pt x="6" y="121"/>
                  <a:pt x="9" y="123"/>
                  <a:pt x="12" y="123"/>
                </a:cubicBezTo>
                <a:cubicBezTo>
                  <a:pt x="39" y="123"/>
                  <a:pt x="39" y="123"/>
                  <a:pt x="39" y="123"/>
                </a:cubicBezTo>
                <a:cubicBezTo>
                  <a:pt x="39" y="67"/>
                  <a:pt x="39" y="67"/>
                  <a:pt x="39" y="67"/>
                </a:cubicBezTo>
                <a:cubicBezTo>
                  <a:pt x="6" y="99"/>
                  <a:pt x="6" y="99"/>
                  <a:pt x="6" y="99"/>
                </a:cubicBezTo>
                <a:lnTo>
                  <a:pt x="6" y="118"/>
                </a:lnTo>
                <a:close/>
                <a:moveTo>
                  <a:pt x="116" y="2"/>
                </a:moveTo>
                <a:cubicBezTo>
                  <a:pt x="113" y="3"/>
                  <a:pt x="111" y="5"/>
                  <a:pt x="111" y="9"/>
                </a:cubicBezTo>
                <a:cubicBezTo>
                  <a:pt x="111" y="12"/>
                  <a:pt x="114" y="14"/>
                  <a:pt x="117" y="14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70" y="67"/>
                  <a:pt x="70" y="67"/>
                  <a:pt x="70" y="67"/>
                </a:cubicBezTo>
                <a:cubicBezTo>
                  <a:pt x="39" y="35"/>
                  <a:pt x="39" y="35"/>
                  <a:pt x="39" y="35"/>
                </a:cubicBezTo>
                <a:cubicBezTo>
                  <a:pt x="2" y="72"/>
                  <a:pt x="2" y="72"/>
                  <a:pt x="2" y="72"/>
                </a:cubicBezTo>
                <a:cubicBezTo>
                  <a:pt x="0" y="74"/>
                  <a:pt x="0" y="78"/>
                  <a:pt x="2" y="80"/>
                </a:cubicBezTo>
                <a:cubicBezTo>
                  <a:pt x="4" y="82"/>
                  <a:pt x="8" y="82"/>
                  <a:pt x="10" y="80"/>
                </a:cubicBezTo>
                <a:cubicBezTo>
                  <a:pt x="39" y="52"/>
                  <a:pt x="39" y="52"/>
                  <a:pt x="39" y="52"/>
                </a:cubicBezTo>
                <a:cubicBezTo>
                  <a:pt x="70" y="83"/>
                  <a:pt x="70" y="83"/>
                  <a:pt x="70" y="83"/>
                </a:cubicBezTo>
                <a:cubicBezTo>
                  <a:pt x="132" y="21"/>
                  <a:pt x="132" y="21"/>
                  <a:pt x="132" y="21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1" y="31"/>
                  <a:pt x="133" y="34"/>
                  <a:pt x="137" y="34"/>
                </a:cubicBezTo>
                <a:cubicBezTo>
                  <a:pt x="137" y="34"/>
                  <a:pt x="137" y="34"/>
                  <a:pt x="137" y="34"/>
                </a:cubicBezTo>
                <a:cubicBezTo>
                  <a:pt x="140" y="34"/>
                  <a:pt x="143" y="32"/>
                  <a:pt x="143" y="29"/>
                </a:cubicBezTo>
                <a:cubicBezTo>
                  <a:pt x="145" y="0"/>
                  <a:pt x="145" y="0"/>
                  <a:pt x="145" y="0"/>
                </a:cubicBezTo>
                <a:lnTo>
                  <a:pt x="116" y="2"/>
                </a:lnTo>
                <a:close/>
                <a:moveTo>
                  <a:pt x="97" y="71"/>
                </a:moveTo>
                <a:cubicBezTo>
                  <a:pt x="97" y="123"/>
                  <a:pt x="97" y="123"/>
                  <a:pt x="97" y="123"/>
                </a:cubicBezTo>
                <a:cubicBezTo>
                  <a:pt x="124" y="123"/>
                  <a:pt x="124" y="123"/>
                  <a:pt x="124" y="123"/>
                </a:cubicBezTo>
                <a:cubicBezTo>
                  <a:pt x="127" y="123"/>
                  <a:pt x="129" y="121"/>
                  <a:pt x="129" y="118"/>
                </a:cubicBezTo>
                <a:cubicBezTo>
                  <a:pt x="129" y="39"/>
                  <a:pt x="129" y="39"/>
                  <a:pt x="129" y="39"/>
                </a:cubicBezTo>
                <a:cubicBezTo>
                  <a:pt x="101" y="67"/>
                  <a:pt x="101" y="67"/>
                  <a:pt x="101" y="67"/>
                </a:cubicBezTo>
                <a:lnTo>
                  <a:pt x="97" y="71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6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E72D247-45A2-4564-9894-0B647B738AD7}"/>
              </a:ext>
            </a:extLst>
          </p:cNvPr>
          <p:cNvSpPr/>
          <p:nvPr/>
        </p:nvSpPr>
        <p:spPr>
          <a:xfrm>
            <a:off x="0" y="10258984"/>
            <a:ext cx="10799763" cy="5407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>
                <a:latin typeface="Berlin Sans FB" panose="020E0602020502020306" pitchFamily="34" charset="0"/>
              </a:rPr>
              <a:t>Calculations based only on matches from BWF World Tour ≥ S300 Level, starting from 2018 to All England 2020</a:t>
            </a:r>
          </a:p>
          <a:p>
            <a:r>
              <a:rPr lang="en-ID" sz="1212" dirty="0">
                <a:latin typeface="Berlin Sans FB" panose="020E0602020502020306" pitchFamily="34" charset="0"/>
              </a:rPr>
              <a:t>Match Sources: bwfbadminton.com 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1" y="770761"/>
            <a:ext cx="10799763" cy="9370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943" dirty="0"/>
          </a:p>
        </p:txBody>
      </p:sp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8A6F84B2-9D7F-48B1-B9D4-4CB5ED5CFE6E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rgbClr val="0E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Men’s Doubles</a:t>
            </a:r>
            <a:endParaRPr lang="en-ID" sz="3878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4B4D3F-412A-4D31-98E5-EB4DEE7973D1}"/>
              </a:ext>
            </a:extLst>
          </p:cNvPr>
          <p:cNvSpPr txBox="1"/>
          <p:nvPr/>
        </p:nvSpPr>
        <p:spPr>
          <a:xfrm>
            <a:off x="2559667" y="1046364"/>
            <a:ext cx="5027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LEE Yang/WANG Chi-Lin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33524-5013-45FF-9712-D38D6DA6F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9070" y="1826639"/>
            <a:ext cx="820942" cy="82094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5765037-43E5-478E-BEF5-6770ED92B056}"/>
              </a:ext>
            </a:extLst>
          </p:cNvPr>
          <p:cNvSpPr txBox="1"/>
          <p:nvPr/>
        </p:nvSpPr>
        <p:spPr>
          <a:xfrm>
            <a:off x="8509579" y="4445346"/>
            <a:ext cx="216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Indonesia Masters 2020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D0DF1-71BA-4124-AE69-273AB0F5F13C}"/>
              </a:ext>
            </a:extLst>
          </p:cNvPr>
          <p:cNvSpPr txBox="1"/>
          <p:nvPr/>
        </p:nvSpPr>
        <p:spPr>
          <a:xfrm>
            <a:off x="8509579" y="4713513"/>
            <a:ext cx="163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China Open 2019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C86C34-A2D3-404B-82FD-51AF07C5C130}"/>
              </a:ext>
            </a:extLst>
          </p:cNvPr>
          <p:cNvSpPr txBox="1"/>
          <p:nvPr/>
        </p:nvSpPr>
        <p:spPr>
          <a:xfrm>
            <a:off x="8509579" y="4998107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French Open 2019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8A5FB1-46C4-4CB1-BE8B-07356748D7E9}"/>
              </a:ext>
            </a:extLst>
          </p:cNvPr>
          <p:cNvSpPr txBox="1"/>
          <p:nvPr/>
        </p:nvSpPr>
        <p:spPr>
          <a:xfrm>
            <a:off x="8798284" y="10389991"/>
            <a:ext cx="192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FC7A1"/>
                </a:solidFill>
                <a:latin typeface="Berlin Sans FB" panose="020E0602020502020306" pitchFamily="34" charset="0"/>
              </a:rPr>
              <a:t>AFP Photo/Wang Zhao</a:t>
            </a:r>
            <a:endParaRPr lang="en-ID" sz="1400" dirty="0">
              <a:solidFill>
                <a:srgbClr val="7FC7A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33" name="Graphic 32" descr="Camera">
            <a:extLst>
              <a:ext uri="{FF2B5EF4-FFF2-40B4-BE49-F238E27FC236}">
                <a16:creationId xmlns:a16="http://schemas.microsoft.com/office/drawing/2014/main" id="{A5F80CA7-327C-4BA1-8A4B-84F8D38C5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37284" y="10349466"/>
            <a:ext cx="388826" cy="38882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645B5AA-48A3-4140-A37A-45F0E13B0BA8}"/>
              </a:ext>
            </a:extLst>
          </p:cNvPr>
          <p:cNvSpPr txBox="1"/>
          <p:nvPr/>
        </p:nvSpPr>
        <p:spPr>
          <a:xfrm>
            <a:off x="7840109" y="4074960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Berlin Sans FB" panose="020E0602020502020306" pitchFamily="34" charset="0"/>
              </a:rPr>
              <a:t>3 Last Top Achievements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105D11-1DF6-4E89-9256-F8E7AAF79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30" y="4506054"/>
            <a:ext cx="822551" cy="822551"/>
          </a:xfrm>
          <a:prstGeom prst="rect">
            <a:avLst/>
          </a:prstGeom>
        </p:spPr>
      </p:pic>
      <p:sp>
        <p:nvSpPr>
          <p:cNvPr id="36" name="Flowchart: Manual Input 35">
            <a:extLst>
              <a:ext uri="{FF2B5EF4-FFF2-40B4-BE49-F238E27FC236}">
                <a16:creationId xmlns:a16="http://schemas.microsoft.com/office/drawing/2014/main" id="{A3D41B45-406B-405F-B312-F9F6CF82E859}"/>
              </a:ext>
            </a:extLst>
          </p:cNvPr>
          <p:cNvSpPr/>
          <p:nvPr/>
        </p:nvSpPr>
        <p:spPr>
          <a:xfrm rot="5400000" flipH="1" flipV="1">
            <a:off x="9966913" y="-46988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2800" dirty="0">
                <a:latin typeface="Berlin Sans FB" panose="020E0602020502020306" pitchFamily="34" charset="0"/>
              </a:rPr>
              <a:t>            Rising Player</a:t>
            </a:r>
            <a:endParaRPr lang="en-ID" sz="1454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D7763-3F01-4879-A5CD-494D908E7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852" y="3965943"/>
            <a:ext cx="10997471" cy="6228945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75F17E8-DA1F-41A7-8CD2-05AEC197CB63}"/>
              </a:ext>
            </a:extLst>
          </p:cNvPr>
          <p:cNvGrpSpPr/>
          <p:nvPr/>
        </p:nvGrpSpPr>
        <p:grpSpPr>
          <a:xfrm>
            <a:off x="7549856" y="1111123"/>
            <a:ext cx="1007216" cy="516812"/>
            <a:chOff x="11226577" y="1079590"/>
            <a:chExt cx="1579966" cy="6252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67B19FE-B38F-4323-8458-275F881A411C}"/>
                </a:ext>
              </a:extLst>
            </p:cNvPr>
            <p:cNvSpPr/>
            <p:nvPr/>
          </p:nvSpPr>
          <p:spPr>
            <a:xfrm>
              <a:off x="11464581" y="1178509"/>
              <a:ext cx="397905" cy="304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3AB0B68D-7678-40DC-9690-30E53A9BA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47" b="32326"/>
            <a:stretch/>
          </p:blipFill>
          <p:spPr>
            <a:xfrm>
              <a:off x="11226577" y="1079590"/>
              <a:ext cx="1579966" cy="625245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774085F-660F-409A-9778-8C004434B798}"/>
              </a:ext>
            </a:extLst>
          </p:cNvPr>
          <p:cNvSpPr txBox="1"/>
          <p:nvPr/>
        </p:nvSpPr>
        <p:spPr>
          <a:xfrm>
            <a:off x="2107865" y="3191991"/>
            <a:ext cx="1468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161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ADC7D5-3323-470E-99DE-30EAAA4F6E8C}"/>
              </a:ext>
            </a:extLst>
          </p:cNvPr>
          <p:cNvSpPr txBox="1"/>
          <p:nvPr/>
        </p:nvSpPr>
        <p:spPr>
          <a:xfrm>
            <a:off x="3199082" y="3284324"/>
            <a:ext cx="145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Initial Rank </a:t>
            </a:r>
          </a:p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At 26 Feb 2019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FFF584-D3E8-4782-AF20-5D371E9B066F}"/>
              </a:ext>
            </a:extLst>
          </p:cNvPr>
          <p:cNvSpPr txBox="1"/>
          <p:nvPr/>
        </p:nvSpPr>
        <p:spPr>
          <a:xfrm>
            <a:off x="6607469" y="1738090"/>
            <a:ext cx="1338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69%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4E2BD-353D-4D75-A6BA-ABA08F78C457}"/>
              </a:ext>
            </a:extLst>
          </p:cNvPr>
          <p:cNvSpPr txBox="1"/>
          <p:nvPr/>
        </p:nvSpPr>
        <p:spPr>
          <a:xfrm>
            <a:off x="7793937" y="1944723"/>
            <a:ext cx="2563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Win Rate</a:t>
            </a:r>
          </a:p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during BWF World Tour Era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0DD48C-A5A3-4E28-8C8C-E90F5F689E64}"/>
              </a:ext>
            </a:extLst>
          </p:cNvPr>
          <p:cNvGrpSpPr/>
          <p:nvPr/>
        </p:nvGrpSpPr>
        <p:grpSpPr>
          <a:xfrm>
            <a:off x="2295947" y="1830708"/>
            <a:ext cx="2555461" cy="769441"/>
            <a:chOff x="2268117" y="2847466"/>
            <a:chExt cx="2555461" cy="76944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D2E142D-AD99-436D-B830-476EF29E227D}"/>
                </a:ext>
              </a:extLst>
            </p:cNvPr>
            <p:cNvSpPr txBox="1"/>
            <p:nvPr/>
          </p:nvSpPr>
          <p:spPr>
            <a:xfrm>
              <a:off x="2268117" y="2847466"/>
              <a:ext cx="14684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7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D882F7F-D31C-48A9-BD40-D5E36BB4132D}"/>
                </a:ext>
              </a:extLst>
            </p:cNvPr>
            <p:cNvSpPr txBox="1"/>
            <p:nvPr/>
          </p:nvSpPr>
          <p:spPr>
            <a:xfrm>
              <a:off x="3156134" y="2939799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Current Rank </a:t>
              </a:r>
            </a:p>
            <a:p>
              <a:r>
                <a:rPr lang="en-ID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At 17 March 2020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AA8FC45-A6B9-496D-BDC0-CFE08009614E}"/>
              </a:ext>
            </a:extLst>
          </p:cNvPr>
          <p:cNvGrpSpPr/>
          <p:nvPr/>
        </p:nvGrpSpPr>
        <p:grpSpPr>
          <a:xfrm>
            <a:off x="6282152" y="2724665"/>
            <a:ext cx="3751568" cy="1472622"/>
            <a:chOff x="6397974" y="3101501"/>
            <a:chExt cx="3751568" cy="147262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9276A0-2D70-47E5-BDBC-07DCC541CB45}"/>
                </a:ext>
              </a:extLst>
            </p:cNvPr>
            <p:cNvSpPr txBox="1"/>
            <p:nvPr/>
          </p:nvSpPr>
          <p:spPr>
            <a:xfrm>
              <a:off x="6790930" y="3504827"/>
              <a:ext cx="31101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Qualified to BWF World Tour 2019</a:t>
              </a:r>
            </a:p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Winner Korea Masters 2019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380821-071F-416D-A32A-79E22260DD2C}"/>
                </a:ext>
              </a:extLst>
            </p:cNvPr>
            <p:cNvSpPr txBox="1"/>
            <p:nvPr/>
          </p:nvSpPr>
          <p:spPr>
            <a:xfrm>
              <a:off x="6790930" y="3989348"/>
              <a:ext cx="33586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Winner India Open 2019</a:t>
              </a:r>
            </a:p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Winner Barcelona Spain Masters 2019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4567A4B-07EB-4A78-806F-618F31D64A1B}"/>
                </a:ext>
              </a:extLst>
            </p:cNvPr>
            <p:cNvSpPr txBox="1"/>
            <p:nvPr/>
          </p:nvSpPr>
          <p:spPr>
            <a:xfrm>
              <a:off x="6397974" y="3101501"/>
              <a:ext cx="2635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Last Top Achievements</a:t>
              </a:r>
            </a:p>
          </p:txBody>
        </p:sp>
      </p:grpSp>
      <p:sp>
        <p:nvSpPr>
          <p:cNvPr id="76" name="Freeform 157">
            <a:extLst>
              <a:ext uri="{FF2B5EF4-FFF2-40B4-BE49-F238E27FC236}">
                <a16:creationId xmlns:a16="http://schemas.microsoft.com/office/drawing/2014/main" id="{CCEB606B-3C55-45BF-955D-5A96ABD5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439" y="3306560"/>
            <a:ext cx="923877" cy="810749"/>
          </a:xfrm>
          <a:custGeom>
            <a:avLst/>
            <a:gdLst>
              <a:gd name="T0" fmla="*/ 309 w 634"/>
              <a:gd name="T1" fmla="*/ 88 h 619"/>
              <a:gd name="T2" fmla="*/ 309 w 634"/>
              <a:gd name="T3" fmla="*/ 88 h 619"/>
              <a:gd name="T4" fmla="*/ 176 w 634"/>
              <a:gd name="T5" fmla="*/ 235 h 619"/>
              <a:gd name="T6" fmla="*/ 309 w 634"/>
              <a:gd name="T7" fmla="*/ 367 h 619"/>
              <a:gd name="T8" fmla="*/ 456 w 634"/>
              <a:gd name="T9" fmla="*/ 235 h 619"/>
              <a:gd name="T10" fmla="*/ 309 w 634"/>
              <a:gd name="T11" fmla="*/ 88 h 619"/>
              <a:gd name="T12" fmla="*/ 309 w 634"/>
              <a:gd name="T13" fmla="*/ 323 h 619"/>
              <a:gd name="T14" fmla="*/ 309 w 634"/>
              <a:gd name="T15" fmla="*/ 323 h 619"/>
              <a:gd name="T16" fmla="*/ 221 w 634"/>
              <a:gd name="T17" fmla="*/ 235 h 619"/>
              <a:gd name="T18" fmla="*/ 309 w 634"/>
              <a:gd name="T19" fmla="*/ 132 h 619"/>
              <a:gd name="T20" fmla="*/ 412 w 634"/>
              <a:gd name="T21" fmla="*/ 235 h 619"/>
              <a:gd name="T22" fmla="*/ 309 w 634"/>
              <a:gd name="T23" fmla="*/ 323 h 619"/>
              <a:gd name="T24" fmla="*/ 530 w 634"/>
              <a:gd name="T25" fmla="*/ 338 h 619"/>
              <a:gd name="T26" fmla="*/ 530 w 634"/>
              <a:gd name="T27" fmla="*/ 338 h 619"/>
              <a:gd name="T28" fmla="*/ 559 w 634"/>
              <a:gd name="T29" fmla="*/ 235 h 619"/>
              <a:gd name="T30" fmla="*/ 309 w 634"/>
              <a:gd name="T31" fmla="*/ 0 h 619"/>
              <a:gd name="T32" fmla="*/ 73 w 634"/>
              <a:gd name="T33" fmla="*/ 235 h 619"/>
              <a:gd name="T34" fmla="*/ 103 w 634"/>
              <a:gd name="T35" fmla="*/ 338 h 619"/>
              <a:gd name="T36" fmla="*/ 0 w 634"/>
              <a:gd name="T37" fmla="*/ 500 h 619"/>
              <a:gd name="T38" fmla="*/ 117 w 634"/>
              <a:gd name="T39" fmla="*/ 530 h 619"/>
              <a:gd name="T40" fmla="*/ 206 w 634"/>
              <a:gd name="T41" fmla="*/ 618 h 619"/>
              <a:gd name="T42" fmla="*/ 294 w 634"/>
              <a:gd name="T43" fmla="*/ 471 h 619"/>
              <a:gd name="T44" fmla="*/ 309 w 634"/>
              <a:gd name="T45" fmla="*/ 471 h 619"/>
              <a:gd name="T46" fmla="*/ 324 w 634"/>
              <a:gd name="T47" fmla="*/ 471 h 619"/>
              <a:gd name="T48" fmla="*/ 412 w 634"/>
              <a:gd name="T49" fmla="*/ 618 h 619"/>
              <a:gd name="T50" fmla="*/ 500 w 634"/>
              <a:gd name="T51" fmla="*/ 530 h 619"/>
              <a:gd name="T52" fmla="*/ 633 w 634"/>
              <a:gd name="T53" fmla="*/ 500 h 619"/>
              <a:gd name="T54" fmla="*/ 530 w 634"/>
              <a:gd name="T55" fmla="*/ 338 h 619"/>
              <a:gd name="T56" fmla="*/ 206 w 634"/>
              <a:gd name="T57" fmla="*/ 544 h 619"/>
              <a:gd name="T58" fmla="*/ 206 w 634"/>
              <a:gd name="T59" fmla="*/ 544 h 619"/>
              <a:gd name="T60" fmla="*/ 147 w 634"/>
              <a:gd name="T61" fmla="*/ 500 h 619"/>
              <a:gd name="T62" fmla="*/ 58 w 634"/>
              <a:gd name="T63" fmla="*/ 471 h 619"/>
              <a:gd name="T64" fmla="*/ 117 w 634"/>
              <a:gd name="T65" fmla="*/ 382 h 619"/>
              <a:gd name="T66" fmla="*/ 250 w 634"/>
              <a:gd name="T67" fmla="*/ 456 h 619"/>
              <a:gd name="T68" fmla="*/ 206 w 634"/>
              <a:gd name="T69" fmla="*/ 544 h 619"/>
              <a:gd name="T70" fmla="*/ 309 w 634"/>
              <a:gd name="T71" fmla="*/ 426 h 619"/>
              <a:gd name="T72" fmla="*/ 309 w 634"/>
              <a:gd name="T73" fmla="*/ 426 h 619"/>
              <a:gd name="T74" fmla="*/ 117 w 634"/>
              <a:gd name="T75" fmla="*/ 235 h 619"/>
              <a:gd name="T76" fmla="*/ 309 w 634"/>
              <a:gd name="T77" fmla="*/ 29 h 619"/>
              <a:gd name="T78" fmla="*/ 515 w 634"/>
              <a:gd name="T79" fmla="*/ 235 h 619"/>
              <a:gd name="T80" fmla="*/ 309 w 634"/>
              <a:gd name="T81" fmla="*/ 426 h 619"/>
              <a:gd name="T82" fmla="*/ 485 w 634"/>
              <a:gd name="T83" fmla="*/ 500 h 619"/>
              <a:gd name="T84" fmla="*/ 485 w 634"/>
              <a:gd name="T85" fmla="*/ 500 h 619"/>
              <a:gd name="T86" fmla="*/ 426 w 634"/>
              <a:gd name="T87" fmla="*/ 544 h 619"/>
              <a:gd name="T88" fmla="*/ 368 w 634"/>
              <a:gd name="T89" fmla="*/ 456 h 619"/>
              <a:gd name="T90" fmla="*/ 500 w 634"/>
              <a:gd name="T91" fmla="*/ 382 h 619"/>
              <a:gd name="T92" fmla="*/ 559 w 634"/>
              <a:gd name="T93" fmla="*/ 471 h 619"/>
              <a:gd name="T94" fmla="*/ 485 w 634"/>
              <a:gd name="T95" fmla="*/ 50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4" h="619">
                <a:moveTo>
                  <a:pt x="309" y="88"/>
                </a:moveTo>
                <a:lnTo>
                  <a:pt x="309" y="88"/>
                </a:lnTo>
                <a:cubicBezTo>
                  <a:pt x="235" y="88"/>
                  <a:pt x="176" y="162"/>
                  <a:pt x="176" y="235"/>
                </a:cubicBezTo>
                <a:cubicBezTo>
                  <a:pt x="176" y="309"/>
                  <a:pt x="235" y="367"/>
                  <a:pt x="309" y="367"/>
                </a:cubicBezTo>
                <a:cubicBezTo>
                  <a:pt x="383" y="367"/>
                  <a:pt x="456" y="309"/>
                  <a:pt x="456" y="235"/>
                </a:cubicBezTo>
                <a:cubicBezTo>
                  <a:pt x="456" y="162"/>
                  <a:pt x="383" y="88"/>
                  <a:pt x="309" y="88"/>
                </a:cubicBezTo>
                <a:close/>
                <a:moveTo>
                  <a:pt x="309" y="323"/>
                </a:moveTo>
                <a:lnTo>
                  <a:pt x="309" y="323"/>
                </a:lnTo>
                <a:cubicBezTo>
                  <a:pt x="265" y="323"/>
                  <a:pt x="221" y="279"/>
                  <a:pt x="221" y="235"/>
                </a:cubicBezTo>
                <a:cubicBezTo>
                  <a:pt x="221" y="176"/>
                  <a:pt x="265" y="132"/>
                  <a:pt x="309" y="132"/>
                </a:cubicBezTo>
                <a:cubicBezTo>
                  <a:pt x="368" y="132"/>
                  <a:pt x="412" y="176"/>
                  <a:pt x="412" y="235"/>
                </a:cubicBezTo>
                <a:cubicBezTo>
                  <a:pt x="412" y="279"/>
                  <a:pt x="368" y="323"/>
                  <a:pt x="309" y="323"/>
                </a:cubicBezTo>
                <a:close/>
                <a:moveTo>
                  <a:pt x="530" y="338"/>
                </a:moveTo>
                <a:lnTo>
                  <a:pt x="530" y="338"/>
                </a:lnTo>
                <a:cubicBezTo>
                  <a:pt x="544" y="309"/>
                  <a:pt x="559" y="264"/>
                  <a:pt x="559" y="235"/>
                </a:cubicBezTo>
                <a:cubicBezTo>
                  <a:pt x="559" y="103"/>
                  <a:pt x="441" y="0"/>
                  <a:pt x="309" y="0"/>
                </a:cubicBezTo>
                <a:cubicBezTo>
                  <a:pt x="176" y="0"/>
                  <a:pt x="73" y="103"/>
                  <a:pt x="73" y="235"/>
                </a:cubicBezTo>
                <a:cubicBezTo>
                  <a:pt x="73" y="264"/>
                  <a:pt x="88" y="309"/>
                  <a:pt x="103" y="338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500"/>
                  <a:pt x="58" y="515"/>
                  <a:pt x="117" y="530"/>
                </a:cubicBezTo>
                <a:cubicBezTo>
                  <a:pt x="162" y="574"/>
                  <a:pt x="206" y="618"/>
                  <a:pt x="206" y="618"/>
                </a:cubicBezTo>
                <a:cubicBezTo>
                  <a:pt x="294" y="471"/>
                  <a:pt x="294" y="471"/>
                  <a:pt x="294" y="471"/>
                </a:cubicBezTo>
                <a:cubicBezTo>
                  <a:pt x="309" y="471"/>
                  <a:pt x="309" y="471"/>
                  <a:pt x="309" y="471"/>
                </a:cubicBezTo>
                <a:cubicBezTo>
                  <a:pt x="324" y="471"/>
                  <a:pt x="324" y="471"/>
                  <a:pt x="324" y="471"/>
                </a:cubicBezTo>
                <a:cubicBezTo>
                  <a:pt x="412" y="618"/>
                  <a:pt x="412" y="618"/>
                  <a:pt x="412" y="618"/>
                </a:cubicBezTo>
                <a:cubicBezTo>
                  <a:pt x="412" y="618"/>
                  <a:pt x="456" y="574"/>
                  <a:pt x="500" y="530"/>
                </a:cubicBezTo>
                <a:cubicBezTo>
                  <a:pt x="559" y="515"/>
                  <a:pt x="633" y="500"/>
                  <a:pt x="633" y="500"/>
                </a:cubicBezTo>
                <a:lnTo>
                  <a:pt x="530" y="338"/>
                </a:lnTo>
                <a:close/>
                <a:moveTo>
                  <a:pt x="206" y="544"/>
                </a:moveTo>
                <a:lnTo>
                  <a:pt x="206" y="544"/>
                </a:lnTo>
                <a:cubicBezTo>
                  <a:pt x="206" y="544"/>
                  <a:pt x="176" y="530"/>
                  <a:pt x="147" y="500"/>
                </a:cubicBezTo>
                <a:cubicBezTo>
                  <a:pt x="103" y="485"/>
                  <a:pt x="58" y="471"/>
                  <a:pt x="58" y="471"/>
                </a:cubicBezTo>
                <a:cubicBezTo>
                  <a:pt x="117" y="382"/>
                  <a:pt x="117" y="382"/>
                  <a:pt x="117" y="382"/>
                </a:cubicBezTo>
                <a:cubicBezTo>
                  <a:pt x="147" y="412"/>
                  <a:pt x="206" y="456"/>
                  <a:pt x="250" y="456"/>
                </a:cubicBezTo>
                <a:lnTo>
                  <a:pt x="206" y="544"/>
                </a:lnTo>
                <a:close/>
                <a:moveTo>
                  <a:pt x="309" y="426"/>
                </a:moveTo>
                <a:lnTo>
                  <a:pt x="309" y="426"/>
                </a:lnTo>
                <a:cubicBezTo>
                  <a:pt x="206" y="426"/>
                  <a:pt x="117" y="338"/>
                  <a:pt x="117" y="235"/>
                </a:cubicBezTo>
                <a:cubicBezTo>
                  <a:pt x="117" y="117"/>
                  <a:pt x="206" y="29"/>
                  <a:pt x="309" y="29"/>
                </a:cubicBezTo>
                <a:cubicBezTo>
                  <a:pt x="426" y="29"/>
                  <a:pt x="515" y="117"/>
                  <a:pt x="515" y="235"/>
                </a:cubicBezTo>
                <a:cubicBezTo>
                  <a:pt x="515" y="338"/>
                  <a:pt x="426" y="426"/>
                  <a:pt x="309" y="426"/>
                </a:cubicBezTo>
                <a:close/>
                <a:moveTo>
                  <a:pt x="485" y="500"/>
                </a:moveTo>
                <a:lnTo>
                  <a:pt x="485" y="500"/>
                </a:lnTo>
                <a:cubicBezTo>
                  <a:pt x="456" y="530"/>
                  <a:pt x="426" y="544"/>
                  <a:pt x="426" y="544"/>
                </a:cubicBezTo>
                <a:cubicBezTo>
                  <a:pt x="368" y="456"/>
                  <a:pt x="368" y="456"/>
                  <a:pt x="368" y="456"/>
                </a:cubicBezTo>
                <a:cubicBezTo>
                  <a:pt x="426" y="456"/>
                  <a:pt x="471" y="412"/>
                  <a:pt x="500" y="382"/>
                </a:cubicBezTo>
                <a:cubicBezTo>
                  <a:pt x="559" y="471"/>
                  <a:pt x="559" y="471"/>
                  <a:pt x="559" y="471"/>
                </a:cubicBezTo>
                <a:cubicBezTo>
                  <a:pt x="559" y="471"/>
                  <a:pt x="530" y="485"/>
                  <a:pt x="485" y="500"/>
                </a:cubicBezTo>
                <a:close/>
              </a:path>
            </a:pathLst>
          </a:custGeom>
          <a:solidFill>
            <a:srgbClr val="7FC7A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Roboto Light"/>
              <a:ea typeface="+mn-ea"/>
              <a:cs typeface="+mn-cs"/>
            </a:endParaRPr>
          </a:p>
        </p:txBody>
      </p:sp>
      <p:sp>
        <p:nvSpPr>
          <p:cNvPr id="32" name="Freeform 151">
            <a:extLst>
              <a:ext uri="{FF2B5EF4-FFF2-40B4-BE49-F238E27FC236}">
                <a16:creationId xmlns:a16="http://schemas.microsoft.com/office/drawing/2014/main" id="{CD5619C5-70F2-4F22-BE5F-B64A003D3421}"/>
              </a:ext>
            </a:extLst>
          </p:cNvPr>
          <p:cNvSpPr>
            <a:spLocks noEditPoints="1"/>
          </p:cNvSpPr>
          <p:nvPr/>
        </p:nvSpPr>
        <p:spPr bwMode="auto">
          <a:xfrm>
            <a:off x="1945016" y="2509739"/>
            <a:ext cx="1082693" cy="726419"/>
          </a:xfrm>
          <a:custGeom>
            <a:avLst/>
            <a:gdLst>
              <a:gd name="T0" fmla="*/ 52 w 145"/>
              <a:gd name="T1" fmla="*/ 80 h 123"/>
              <a:gd name="T2" fmla="*/ 52 w 145"/>
              <a:gd name="T3" fmla="*/ 123 h 123"/>
              <a:gd name="T4" fmla="*/ 84 w 145"/>
              <a:gd name="T5" fmla="*/ 123 h 123"/>
              <a:gd name="T6" fmla="*/ 84 w 145"/>
              <a:gd name="T7" fmla="*/ 84 h 123"/>
              <a:gd name="T8" fmla="*/ 70 w 145"/>
              <a:gd name="T9" fmla="*/ 98 h 123"/>
              <a:gd name="T10" fmla="*/ 52 w 145"/>
              <a:gd name="T11" fmla="*/ 80 h 123"/>
              <a:gd name="T12" fmla="*/ 6 w 145"/>
              <a:gd name="T13" fmla="*/ 118 h 123"/>
              <a:gd name="T14" fmla="*/ 12 w 145"/>
              <a:gd name="T15" fmla="*/ 123 h 123"/>
              <a:gd name="T16" fmla="*/ 39 w 145"/>
              <a:gd name="T17" fmla="*/ 123 h 123"/>
              <a:gd name="T18" fmla="*/ 39 w 145"/>
              <a:gd name="T19" fmla="*/ 67 h 123"/>
              <a:gd name="T20" fmla="*/ 6 w 145"/>
              <a:gd name="T21" fmla="*/ 99 h 123"/>
              <a:gd name="T22" fmla="*/ 6 w 145"/>
              <a:gd name="T23" fmla="*/ 118 h 123"/>
              <a:gd name="T24" fmla="*/ 116 w 145"/>
              <a:gd name="T25" fmla="*/ 2 h 123"/>
              <a:gd name="T26" fmla="*/ 111 w 145"/>
              <a:gd name="T27" fmla="*/ 9 h 123"/>
              <a:gd name="T28" fmla="*/ 117 w 145"/>
              <a:gd name="T29" fmla="*/ 14 h 123"/>
              <a:gd name="T30" fmla="*/ 124 w 145"/>
              <a:gd name="T31" fmla="*/ 13 h 123"/>
              <a:gd name="T32" fmla="*/ 70 w 145"/>
              <a:gd name="T33" fmla="*/ 67 h 123"/>
              <a:gd name="T34" fmla="*/ 39 w 145"/>
              <a:gd name="T35" fmla="*/ 35 h 123"/>
              <a:gd name="T36" fmla="*/ 2 w 145"/>
              <a:gd name="T37" fmla="*/ 72 h 123"/>
              <a:gd name="T38" fmla="*/ 2 w 145"/>
              <a:gd name="T39" fmla="*/ 80 h 123"/>
              <a:gd name="T40" fmla="*/ 10 w 145"/>
              <a:gd name="T41" fmla="*/ 80 h 123"/>
              <a:gd name="T42" fmla="*/ 39 w 145"/>
              <a:gd name="T43" fmla="*/ 52 h 123"/>
              <a:gd name="T44" fmla="*/ 70 w 145"/>
              <a:gd name="T45" fmla="*/ 83 h 123"/>
              <a:gd name="T46" fmla="*/ 132 w 145"/>
              <a:gd name="T47" fmla="*/ 21 h 123"/>
              <a:gd name="T48" fmla="*/ 131 w 145"/>
              <a:gd name="T49" fmla="*/ 28 h 123"/>
              <a:gd name="T50" fmla="*/ 137 w 145"/>
              <a:gd name="T51" fmla="*/ 34 h 123"/>
              <a:gd name="T52" fmla="*/ 137 w 145"/>
              <a:gd name="T53" fmla="*/ 34 h 123"/>
              <a:gd name="T54" fmla="*/ 143 w 145"/>
              <a:gd name="T55" fmla="*/ 29 h 123"/>
              <a:gd name="T56" fmla="*/ 145 w 145"/>
              <a:gd name="T57" fmla="*/ 0 h 123"/>
              <a:gd name="T58" fmla="*/ 116 w 145"/>
              <a:gd name="T59" fmla="*/ 2 h 123"/>
              <a:gd name="T60" fmla="*/ 97 w 145"/>
              <a:gd name="T61" fmla="*/ 71 h 123"/>
              <a:gd name="T62" fmla="*/ 97 w 145"/>
              <a:gd name="T63" fmla="*/ 123 h 123"/>
              <a:gd name="T64" fmla="*/ 124 w 145"/>
              <a:gd name="T65" fmla="*/ 123 h 123"/>
              <a:gd name="T66" fmla="*/ 129 w 145"/>
              <a:gd name="T67" fmla="*/ 118 h 123"/>
              <a:gd name="T68" fmla="*/ 129 w 145"/>
              <a:gd name="T69" fmla="*/ 39 h 123"/>
              <a:gd name="T70" fmla="*/ 101 w 145"/>
              <a:gd name="T71" fmla="*/ 67 h 123"/>
              <a:gd name="T72" fmla="*/ 97 w 145"/>
              <a:gd name="T73" fmla="*/ 7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" h="123">
                <a:moveTo>
                  <a:pt x="52" y="80"/>
                </a:moveTo>
                <a:cubicBezTo>
                  <a:pt x="52" y="123"/>
                  <a:pt x="52" y="123"/>
                  <a:pt x="52" y="123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4" y="84"/>
                  <a:pt x="84" y="84"/>
                  <a:pt x="84" y="84"/>
                </a:cubicBezTo>
                <a:cubicBezTo>
                  <a:pt x="70" y="98"/>
                  <a:pt x="70" y="98"/>
                  <a:pt x="70" y="98"/>
                </a:cubicBezTo>
                <a:lnTo>
                  <a:pt x="52" y="80"/>
                </a:lnTo>
                <a:close/>
                <a:moveTo>
                  <a:pt x="6" y="118"/>
                </a:moveTo>
                <a:cubicBezTo>
                  <a:pt x="6" y="121"/>
                  <a:pt x="9" y="123"/>
                  <a:pt x="12" y="123"/>
                </a:cubicBezTo>
                <a:cubicBezTo>
                  <a:pt x="39" y="123"/>
                  <a:pt x="39" y="123"/>
                  <a:pt x="39" y="123"/>
                </a:cubicBezTo>
                <a:cubicBezTo>
                  <a:pt x="39" y="67"/>
                  <a:pt x="39" y="67"/>
                  <a:pt x="39" y="67"/>
                </a:cubicBezTo>
                <a:cubicBezTo>
                  <a:pt x="6" y="99"/>
                  <a:pt x="6" y="99"/>
                  <a:pt x="6" y="99"/>
                </a:cubicBezTo>
                <a:lnTo>
                  <a:pt x="6" y="118"/>
                </a:lnTo>
                <a:close/>
                <a:moveTo>
                  <a:pt x="116" y="2"/>
                </a:moveTo>
                <a:cubicBezTo>
                  <a:pt x="113" y="3"/>
                  <a:pt x="111" y="5"/>
                  <a:pt x="111" y="9"/>
                </a:cubicBezTo>
                <a:cubicBezTo>
                  <a:pt x="111" y="12"/>
                  <a:pt x="114" y="14"/>
                  <a:pt x="117" y="14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70" y="67"/>
                  <a:pt x="70" y="67"/>
                  <a:pt x="70" y="67"/>
                </a:cubicBezTo>
                <a:cubicBezTo>
                  <a:pt x="39" y="35"/>
                  <a:pt x="39" y="35"/>
                  <a:pt x="39" y="35"/>
                </a:cubicBezTo>
                <a:cubicBezTo>
                  <a:pt x="2" y="72"/>
                  <a:pt x="2" y="72"/>
                  <a:pt x="2" y="72"/>
                </a:cubicBezTo>
                <a:cubicBezTo>
                  <a:pt x="0" y="74"/>
                  <a:pt x="0" y="78"/>
                  <a:pt x="2" y="80"/>
                </a:cubicBezTo>
                <a:cubicBezTo>
                  <a:pt x="4" y="82"/>
                  <a:pt x="8" y="82"/>
                  <a:pt x="10" y="80"/>
                </a:cubicBezTo>
                <a:cubicBezTo>
                  <a:pt x="39" y="52"/>
                  <a:pt x="39" y="52"/>
                  <a:pt x="39" y="52"/>
                </a:cubicBezTo>
                <a:cubicBezTo>
                  <a:pt x="70" y="83"/>
                  <a:pt x="70" y="83"/>
                  <a:pt x="70" y="83"/>
                </a:cubicBezTo>
                <a:cubicBezTo>
                  <a:pt x="132" y="21"/>
                  <a:pt x="132" y="21"/>
                  <a:pt x="132" y="21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1" y="31"/>
                  <a:pt x="133" y="34"/>
                  <a:pt x="137" y="34"/>
                </a:cubicBezTo>
                <a:cubicBezTo>
                  <a:pt x="137" y="34"/>
                  <a:pt x="137" y="34"/>
                  <a:pt x="137" y="34"/>
                </a:cubicBezTo>
                <a:cubicBezTo>
                  <a:pt x="140" y="34"/>
                  <a:pt x="143" y="32"/>
                  <a:pt x="143" y="29"/>
                </a:cubicBezTo>
                <a:cubicBezTo>
                  <a:pt x="145" y="0"/>
                  <a:pt x="145" y="0"/>
                  <a:pt x="145" y="0"/>
                </a:cubicBezTo>
                <a:lnTo>
                  <a:pt x="116" y="2"/>
                </a:lnTo>
                <a:close/>
                <a:moveTo>
                  <a:pt x="97" y="71"/>
                </a:moveTo>
                <a:cubicBezTo>
                  <a:pt x="97" y="123"/>
                  <a:pt x="97" y="123"/>
                  <a:pt x="97" y="123"/>
                </a:cubicBezTo>
                <a:cubicBezTo>
                  <a:pt x="124" y="123"/>
                  <a:pt x="124" y="123"/>
                  <a:pt x="124" y="123"/>
                </a:cubicBezTo>
                <a:cubicBezTo>
                  <a:pt x="127" y="123"/>
                  <a:pt x="129" y="121"/>
                  <a:pt x="129" y="118"/>
                </a:cubicBezTo>
                <a:cubicBezTo>
                  <a:pt x="129" y="39"/>
                  <a:pt x="129" y="39"/>
                  <a:pt x="129" y="39"/>
                </a:cubicBezTo>
                <a:cubicBezTo>
                  <a:pt x="101" y="67"/>
                  <a:pt x="101" y="67"/>
                  <a:pt x="101" y="67"/>
                </a:cubicBezTo>
                <a:lnTo>
                  <a:pt x="97" y="71"/>
                </a:lnTo>
                <a:close/>
              </a:path>
            </a:pathLst>
          </a:custGeom>
          <a:solidFill>
            <a:srgbClr val="7FC7A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E64267F-9F6C-4F9D-91BF-86FB72D303E6}"/>
              </a:ext>
            </a:extLst>
          </p:cNvPr>
          <p:cNvSpPr/>
          <p:nvPr/>
        </p:nvSpPr>
        <p:spPr>
          <a:xfrm>
            <a:off x="0" y="10258984"/>
            <a:ext cx="10799763" cy="5407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>
                <a:latin typeface="Berlin Sans FB" panose="020E0602020502020306" pitchFamily="34" charset="0"/>
              </a:rPr>
              <a:t>Calculations based only on matches from BWF World Tour ≥ S300 Level, starting from 2018 to All England 2020</a:t>
            </a:r>
          </a:p>
          <a:p>
            <a:r>
              <a:rPr lang="en-ID" sz="1212" dirty="0">
                <a:latin typeface="Berlin Sans FB" panose="020E0602020502020306" pitchFamily="34" charset="0"/>
              </a:rPr>
              <a:t>Match Sources: bwfbadminton.com 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1" y="759957"/>
            <a:ext cx="10799763" cy="9370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943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24D4CAC-A248-41CD-A48B-6955E7722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4897387"/>
            <a:ext cx="10799762" cy="525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E5CD4C91-A24C-479B-AC6E-B5F907A44835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Mixed Doubles</a:t>
            </a:r>
            <a:endParaRPr lang="en-ID" sz="3878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23006-D26F-4D3A-807D-5000F148C8BA}"/>
              </a:ext>
            </a:extLst>
          </p:cNvPr>
          <p:cNvSpPr txBox="1"/>
          <p:nvPr/>
        </p:nvSpPr>
        <p:spPr>
          <a:xfrm>
            <a:off x="384532" y="941560"/>
            <a:ext cx="8983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Praveen JORDAN/</a:t>
            </a:r>
            <a:r>
              <a:rPr lang="en-ID" sz="3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Melati</a:t>
            </a:r>
            <a:r>
              <a:rPr lang="en-ID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en-ID" sz="3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Daeva</a:t>
            </a:r>
            <a:r>
              <a:rPr lang="en-ID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 OKTAVIANTI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F9231-EB0C-474B-B06B-6CE68781B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53524" y="577150"/>
            <a:ext cx="1309143" cy="13751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AE6A74-2C04-4D52-A61E-FE3D95542D8D}"/>
              </a:ext>
            </a:extLst>
          </p:cNvPr>
          <p:cNvSpPr txBox="1"/>
          <p:nvPr/>
        </p:nvSpPr>
        <p:spPr>
          <a:xfrm>
            <a:off x="9217384" y="1036922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BWF</a:t>
            </a:r>
            <a:endParaRPr lang="en-ID" sz="14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3" name="Graphic 12" descr="Camera">
            <a:extLst>
              <a:ext uri="{FF2B5EF4-FFF2-40B4-BE49-F238E27FC236}">
                <a16:creationId xmlns:a16="http://schemas.microsoft.com/office/drawing/2014/main" id="{BBEC317E-3DF0-48E6-8528-080EA4ED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6384" y="10328696"/>
            <a:ext cx="388826" cy="388826"/>
          </a:xfrm>
          <a:prstGeom prst="rect">
            <a:avLst/>
          </a:prstGeom>
        </p:spPr>
      </p:pic>
      <p:sp>
        <p:nvSpPr>
          <p:cNvPr id="37" name="Flowchart: Manual Input 36">
            <a:extLst>
              <a:ext uri="{FF2B5EF4-FFF2-40B4-BE49-F238E27FC236}">
                <a16:creationId xmlns:a16="http://schemas.microsoft.com/office/drawing/2014/main" id="{11171964-D77D-403E-94C2-108128F7C44F}"/>
              </a:ext>
            </a:extLst>
          </p:cNvPr>
          <p:cNvSpPr/>
          <p:nvPr/>
        </p:nvSpPr>
        <p:spPr>
          <a:xfrm rot="5400000" flipH="1" flipV="1">
            <a:off x="9966913" y="-46988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2800" dirty="0">
                <a:latin typeface="Berlin Sans FB" panose="020E0602020502020306" pitchFamily="34" charset="0"/>
              </a:rPr>
              <a:t>            Rising Player</a:t>
            </a:r>
            <a:endParaRPr lang="en-ID" sz="1454" dirty="0">
              <a:latin typeface="Berlin Sans FB" panose="020E0602020502020306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5F4A2DD-7F57-4FE0-B3AE-F757D2497E9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3052" y="1712254"/>
            <a:ext cx="855011" cy="85501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A126A15-7891-4E86-8B39-065FBD9A470E}"/>
              </a:ext>
            </a:extLst>
          </p:cNvPr>
          <p:cNvSpPr txBox="1"/>
          <p:nvPr/>
        </p:nvSpPr>
        <p:spPr>
          <a:xfrm>
            <a:off x="2011143" y="3229488"/>
            <a:ext cx="1181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273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D2677-9313-47E8-925F-7DA1C4F9520E}"/>
              </a:ext>
            </a:extLst>
          </p:cNvPr>
          <p:cNvSpPr txBox="1"/>
          <p:nvPr/>
        </p:nvSpPr>
        <p:spPr>
          <a:xfrm>
            <a:off x="3099794" y="3344713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Initial Rank </a:t>
            </a:r>
          </a:p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At 25 Jan 2018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40302D-27F7-47A3-99D6-D5A1A0C3BE1D}"/>
              </a:ext>
            </a:extLst>
          </p:cNvPr>
          <p:cNvSpPr txBox="1"/>
          <p:nvPr/>
        </p:nvSpPr>
        <p:spPr>
          <a:xfrm>
            <a:off x="6533327" y="1755039"/>
            <a:ext cx="2035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66%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216B6E-68DC-40EF-962F-9D4F9C96549A}"/>
              </a:ext>
            </a:extLst>
          </p:cNvPr>
          <p:cNvSpPr txBox="1"/>
          <p:nvPr/>
        </p:nvSpPr>
        <p:spPr>
          <a:xfrm>
            <a:off x="7744052" y="1847372"/>
            <a:ext cx="2563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Win Rate</a:t>
            </a:r>
          </a:p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during BWF World Tour Era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E60FD4-AB51-4D61-B73F-60CA530F4111}"/>
              </a:ext>
            </a:extLst>
          </p:cNvPr>
          <p:cNvSpPr txBox="1"/>
          <p:nvPr/>
        </p:nvSpPr>
        <p:spPr>
          <a:xfrm>
            <a:off x="2234509" y="1745939"/>
            <a:ext cx="548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916C26-5682-4EDD-98C4-C2C5516A5AE8}"/>
              </a:ext>
            </a:extLst>
          </p:cNvPr>
          <p:cNvSpPr txBox="1"/>
          <p:nvPr/>
        </p:nvSpPr>
        <p:spPr>
          <a:xfrm>
            <a:off x="3034507" y="1847319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Current Rank </a:t>
            </a:r>
          </a:p>
          <a:p>
            <a:r>
              <a:rPr lang="en-ID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At 17 March 2020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EEA20F2-322E-4E79-A2B7-7D1E3552C1CE}"/>
              </a:ext>
            </a:extLst>
          </p:cNvPr>
          <p:cNvGrpSpPr/>
          <p:nvPr/>
        </p:nvGrpSpPr>
        <p:grpSpPr>
          <a:xfrm>
            <a:off x="6295097" y="2872949"/>
            <a:ext cx="3416016" cy="1472622"/>
            <a:chOff x="6485061" y="3101501"/>
            <a:chExt cx="3416016" cy="147262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407F85-16C6-422F-8E84-1D6D48753BBF}"/>
                </a:ext>
              </a:extLst>
            </p:cNvPr>
            <p:cNvSpPr txBox="1"/>
            <p:nvPr/>
          </p:nvSpPr>
          <p:spPr>
            <a:xfrm>
              <a:off x="6790930" y="3504827"/>
              <a:ext cx="31101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Winner All England 2020</a:t>
              </a:r>
            </a:p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Qualified to BWF World Tour 2019</a:t>
              </a:r>
            </a:p>
            <a:p>
              <a:endParaRPr lang="en-ID" sz="1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CF5C93-8389-4079-90D0-A86854F07BF2}"/>
                </a:ext>
              </a:extLst>
            </p:cNvPr>
            <p:cNvSpPr txBox="1"/>
            <p:nvPr/>
          </p:nvSpPr>
          <p:spPr>
            <a:xfrm>
              <a:off x="6790930" y="3989348"/>
              <a:ext cx="26180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Winner Denmark Open 2019</a:t>
              </a:r>
            </a:p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Winner French Open 2019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711F65E-CC1D-456D-A633-EFB2FFBBBFEA}"/>
                </a:ext>
              </a:extLst>
            </p:cNvPr>
            <p:cNvSpPr txBox="1"/>
            <p:nvPr/>
          </p:nvSpPr>
          <p:spPr>
            <a:xfrm>
              <a:off x="6485061" y="3101501"/>
              <a:ext cx="2635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Last Top Achievements</a:t>
              </a:r>
            </a:p>
          </p:txBody>
        </p:sp>
      </p:grpSp>
      <p:sp>
        <p:nvSpPr>
          <p:cNvPr id="51" name="Freeform 157">
            <a:extLst>
              <a:ext uri="{FF2B5EF4-FFF2-40B4-BE49-F238E27FC236}">
                <a16:creationId xmlns:a16="http://schemas.microsoft.com/office/drawing/2014/main" id="{FCE99D44-CFD4-403B-AA92-81A64C35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30" y="3394618"/>
            <a:ext cx="949854" cy="917460"/>
          </a:xfrm>
          <a:custGeom>
            <a:avLst/>
            <a:gdLst>
              <a:gd name="T0" fmla="*/ 309 w 634"/>
              <a:gd name="T1" fmla="*/ 88 h 619"/>
              <a:gd name="T2" fmla="*/ 309 w 634"/>
              <a:gd name="T3" fmla="*/ 88 h 619"/>
              <a:gd name="T4" fmla="*/ 176 w 634"/>
              <a:gd name="T5" fmla="*/ 235 h 619"/>
              <a:gd name="T6" fmla="*/ 309 w 634"/>
              <a:gd name="T7" fmla="*/ 367 h 619"/>
              <a:gd name="T8" fmla="*/ 456 w 634"/>
              <a:gd name="T9" fmla="*/ 235 h 619"/>
              <a:gd name="T10" fmla="*/ 309 w 634"/>
              <a:gd name="T11" fmla="*/ 88 h 619"/>
              <a:gd name="T12" fmla="*/ 309 w 634"/>
              <a:gd name="T13" fmla="*/ 323 h 619"/>
              <a:gd name="T14" fmla="*/ 309 w 634"/>
              <a:gd name="T15" fmla="*/ 323 h 619"/>
              <a:gd name="T16" fmla="*/ 221 w 634"/>
              <a:gd name="T17" fmla="*/ 235 h 619"/>
              <a:gd name="T18" fmla="*/ 309 w 634"/>
              <a:gd name="T19" fmla="*/ 132 h 619"/>
              <a:gd name="T20" fmla="*/ 412 w 634"/>
              <a:gd name="T21" fmla="*/ 235 h 619"/>
              <a:gd name="T22" fmla="*/ 309 w 634"/>
              <a:gd name="T23" fmla="*/ 323 h 619"/>
              <a:gd name="T24" fmla="*/ 530 w 634"/>
              <a:gd name="T25" fmla="*/ 338 h 619"/>
              <a:gd name="T26" fmla="*/ 530 w 634"/>
              <a:gd name="T27" fmla="*/ 338 h 619"/>
              <a:gd name="T28" fmla="*/ 559 w 634"/>
              <a:gd name="T29" fmla="*/ 235 h 619"/>
              <a:gd name="T30" fmla="*/ 309 w 634"/>
              <a:gd name="T31" fmla="*/ 0 h 619"/>
              <a:gd name="T32" fmla="*/ 73 w 634"/>
              <a:gd name="T33" fmla="*/ 235 h 619"/>
              <a:gd name="T34" fmla="*/ 103 w 634"/>
              <a:gd name="T35" fmla="*/ 338 h 619"/>
              <a:gd name="T36" fmla="*/ 0 w 634"/>
              <a:gd name="T37" fmla="*/ 500 h 619"/>
              <a:gd name="T38" fmla="*/ 117 w 634"/>
              <a:gd name="T39" fmla="*/ 530 h 619"/>
              <a:gd name="T40" fmla="*/ 206 w 634"/>
              <a:gd name="T41" fmla="*/ 618 h 619"/>
              <a:gd name="T42" fmla="*/ 294 w 634"/>
              <a:gd name="T43" fmla="*/ 471 h 619"/>
              <a:gd name="T44" fmla="*/ 309 w 634"/>
              <a:gd name="T45" fmla="*/ 471 h 619"/>
              <a:gd name="T46" fmla="*/ 324 w 634"/>
              <a:gd name="T47" fmla="*/ 471 h 619"/>
              <a:gd name="T48" fmla="*/ 412 w 634"/>
              <a:gd name="T49" fmla="*/ 618 h 619"/>
              <a:gd name="T50" fmla="*/ 500 w 634"/>
              <a:gd name="T51" fmla="*/ 530 h 619"/>
              <a:gd name="T52" fmla="*/ 633 w 634"/>
              <a:gd name="T53" fmla="*/ 500 h 619"/>
              <a:gd name="T54" fmla="*/ 530 w 634"/>
              <a:gd name="T55" fmla="*/ 338 h 619"/>
              <a:gd name="T56" fmla="*/ 206 w 634"/>
              <a:gd name="T57" fmla="*/ 544 h 619"/>
              <a:gd name="T58" fmla="*/ 206 w 634"/>
              <a:gd name="T59" fmla="*/ 544 h 619"/>
              <a:gd name="T60" fmla="*/ 147 w 634"/>
              <a:gd name="T61" fmla="*/ 500 h 619"/>
              <a:gd name="T62" fmla="*/ 58 w 634"/>
              <a:gd name="T63" fmla="*/ 471 h 619"/>
              <a:gd name="T64" fmla="*/ 117 w 634"/>
              <a:gd name="T65" fmla="*/ 382 h 619"/>
              <a:gd name="T66" fmla="*/ 250 w 634"/>
              <a:gd name="T67" fmla="*/ 456 h 619"/>
              <a:gd name="T68" fmla="*/ 206 w 634"/>
              <a:gd name="T69" fmla="*/ 544 h 619"/>
              <a:gd name="T70" fmla="*/ 309 w 634"/>
              <a:gd name="T71" fmla="*/ 426 h 619"/>
              <a:gd name="T72" fmla="*/ 309 w 634"/>
              <a:gd name="T73" fmla="*/ 426 h 619"/>
              <a:gd name="T74" fmla="*/ 117 w 634"/>
              <a:gd name="T75" fmla="*/ 235 h 619"/>
              <a:gd name="T76" fmla="*/ 309 w 634"/>
              <a:gd name="T77" fmla="*/ 29 h 619"/>
              <a:gd name="T78" fmla="*/ 515 w 634"/>
              <a:gd name="T79" fmla="*/ 235 h 619"/>
              <a:gd name="T80" fmla="*/ 309 w 634"/>
              <a:gd name="T81" fmla="*/ 426 h 619"/>
              <a:gd name="T82" fmla="*/ 485 w 634"/>
              <a:gd name="T83" fmla="*/ 500 h 619"/>
              <a:gd name="T84" fmla="*/ 485 w 634"/>
              <a:gd name="T85" fmla="*/ 500 h 619"/>
              <a:gd name="T86" fmla="*/ 426 w 634"/>
              <a:gd name="T87" fmla="*/ 544 h 619"/>
              <a:gd name="T88" fmla="*/ 368 w 634"/>
              <a:gd name="T89" fmla="*/ 456 h 619"/>
              <a:gd name="T90" fmla="*/ 500 w 634"/>
              <a:gd name="T91" fmla="*/ 382 h 619"/>
              <a:gd name="T92" fmla="*/ 559 w 634"/>
              <a:gd name="T93" fmla="*/ 471 h 619"/>
              <a:gd name="T94" fmla="*/ 485 w 634"/>
              <a:gd name="T95" fmla="*/ 50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4" h="619">
                <a:moveTo>
                  <a:pt x="309" y="88"/>
                </a:moveTo>
                <a:lnTo>
                  <a:pt x="309" y="88"/>
                </a:lnTo>
                <a:cubicBezTo>
                  <a:pt x="235" y="88"/>
                  <a:pt x="176" y="162"/>
                  <a:pt x="176" y="235"/>
                </a:cubicBezTo>
                <a:cubicBezTo>
                  <a:pt x="176" y="309"/>
                  <a:pt x="235" y="367"/>
                  <a:pt x="309" y="367"/>
                </a:cubicBezTo>
                <a:cubicBezTo>
                  <a:pt x="383" y="367"/>
                  <a:pt x="456" y="309"/>
                  <a:pt x="456" y="235"/>
                </a:cubicBezTo>
                <a:cubicBezTo>
                  <a:pt x="456" y="162"/>
                  <a:pt x="383" y="88"/>
                  <a:pt x="309" y="88"/>
                </a:cubicBezTo>
                <a:close/>
                <a:moveTo>
                  <a:pt x="309" y="323"/>
                </a:moveTo>
                <a:lnTo>
                  <a:pt x="309" y="323"/>
                </a:lnTo>
                <a:cubicBezTo>
                  <a:pt x="265" y="323"/>
                  <a:pt x="221" y="279"/>
                  <a:pt x="221" y="235"/>
                </a:cubicBezTo>
                <a:cubicBezTo>
                  <a:pt x="221" y="176"/>
                  <a:pt x="265" y="132"/>
                  <a:pt x="309" y="132"/>
                </a:cubicBezTo>
                <a:cubicBezTo>
                  <a:pt x="368" y="132"/>
                  <a:pt x="412" y="176"/>
                  <a:pt x="412" y="235"/>
                </a:cubicBezTo>
                <a:cubicBezTo>
                  <a:pt x="412" y="279"/>
                  <a:pt x="368" y="323"/>
                  <a:pt x="309" y="323"/>
                </a:cubicBezTo>
                <a:close/>
                <a:moveTo>
                  <a:pt x="530" y="338"/>
                </a:moveTo>
                <a:lnTo>
                  <a:pt x="530" y="338"/>
                </a:lnTo>
                <a:cubicBezTo>
                  <a:pt x="544" y="309"/>
                  <a:pt x="559" y="264"/>
                  <a:pt x="559" y="235"/>
                </a:cubicBezTo>
                <a:cubicBezTo>
                  <a:pt x="559" y="103"/>
                  <a:pt x="441" y="0"/>
                  <a:pt x="309" y="0"/>
                </a:cubicBezTo>
                <a:cubicBezTo>
                  <a:pt x="176" y="0"/>
                  <a:pt x="73" y="103"/>
                  <a:pt x="73" y="235"/>
                </a:cubicBezTo>
                <a:cubicBezTo>
                  <a:pt x="73" y="264"/>
                  <a:pt x="88" y="309"/>
                  <a:pt x="103" y="338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500"/>
                  <a:pt x="58" y="515"/>
                  <a:pt x="117" y="530"/>
                </a:cubicBezTo>
                <a:cubicBezTo>
                  <a:pt x="162" y="574"/>
                  <a:pt x="206" y="618"/>
                  <a:pt x="206" y="618"/>
                </a:cubicBezTo>
                <a:cubicBezTo>
                  <a:pt x="294" y="471"/>
                  <a:pt x="294" y="471"/>
                  <a:pt x="294" y="471"/>
                </a:cubicBezTo>
                <a:cubicBezTo>
                  <a:pt x="309" y="471"/>
                  <a:pt x="309" y="471"/>
                  <a:pt x="309" y="471"/>
                </a:cubicBezTo>
                <a:cubicBezTo>
                  <a:pt x="324" y="471"/>
                  <a:pt x="324" y="471"/>
                  <a:pt x="324" y="471"/>
                </a:cubicBezTo>
                <a:cubicBezTo>
                  <a:pt x="412" y="618"/>
                  <a:pt x="412" y="618"/>
                  <a:pt x="412" y="618"/>
                </a:cubicBezTo>
                <a:cubicBezTo>
                  <a:pt x="412" y="618"/>
                  <a:pt x="456" y="574"/>
                  <a:pt x="500" y="530"/>
                </a:cubicBezTo>
                <a:cubicBezTo>
                  <a:pt x="559" y="515"/>
                  <a:pt x="633" y="500"/>
                  <a:pt x="633" y="500"/>
                </a:cubicBezTo>
                <a:lnTo>
                  <a:pt x="530" y="338"/>
                </a:lnTo>
                <a:close/>
                <a:moveTo>
                  <a:pt x="206" y="544"/>
                </a:moveTo>
                <a:lnTo>
                  <a:pt x="206" y="544"/>
                </a:lnTo>
                <a:cubicBezTo>
                  <a:pt x="206" y="544"/>
                  <a:pt x="176" y="530"/>
                  <a:pt x="147" y="500"/>
                </a:cubicBezTo>
                <a:cubicBezTo>
                  <a:pt x="103" y="485"/>
                  <a:pt x="58" y="471"/>
                  <a:pt x="58" y="471"/>
                </a:cubicBezTo>
                <a:cubicBezTo>
                  <a:pt x="117" y="382"/>
                  <a:pt x="117" y="382"/>
                  <a:pt x="117" y="382"/>
                </a:cubicBezTo>
                <a:cubicBezTo>
                  <a:pt x="147" y="412"/>
                  <a:pt x="206" y="456"/>
                  <a:pt x="250" y="456"/>
                </a:cubicBezTo>
                <a:lnTo>
                  <a:pt x="206" y="544"/>
                </a:lnTo>
                <a:close/>
                <a:moveTo>
                  <a:pt x="309" y="426"/>
                </a:moveTo>
                <a:lnTo>
                  <a:pt x="309" y="426"/>
                </a:lnTo>
                <a:cubicBezTo>
                  <a:pt x="206" y="426"/>
                  <a:pt x="117" y="338"/>
                  <a:pt x="117" y="235"/>
                </a:cubicBezTo>
                <a:cubicBezTo>
                  <a:pt x="117" y="117"/>
                  <a:pt x="206" y="29"/>
                  <a:pt x="309" y="29"/>
                </a:cubicBezTo>
                <a:cubicBezTo>
                  <a:pt x="426" y="29"/>
                  <a:pt x="515" y="117"/>
                  <a:pt x="515" y="235"/>
                </a:cubicBezTo>
                <a:cubicBezTo>
                  <a:pt x="515" y="338"/>
                  <a:pt x="426" y="426"/>
                  <a:pt x="309" y="426"/>
                </a:cubicBezTo>
                <a:close/>
                <a:moveTo>
                  <a:pt x="485" y="500"/>
                </a:moveTo>
                <a:lnTo>
                  <a:pt x="485" y="500"/>
                </a:lnTo>
                <a:cubicBezTo>
                  <a:pt x="456" y="530"/>
                  <a:pt x="426" y="544"/>
                  <a:pt x="426" y="544"/>
                </a:cubicBezTo>
                <a:cubicBezTo>
                  <a:pt x="368" y="456"/>
                  <a:pt x="368" y="456"/>
                  <a:pt x="368" y="456"/>
                </a:cubicBezTo>
                <a:cubicBezTo>
                  <a:pt x="426" y="456"/>
                  <a:pt x="471" y="412"/>
                  <a:pt x="500" y="382"/>
                </a:cubicBezTo>
                <a:cubicBezTo>
                  <a:pt x="559" y="471"/>
                  <a:pt x="559" y="471"/>
                  <a:pt x="559" y="471"/>
                </a:cubicBezTo>
                <a:cubicBezTo>
                  <a:pt x="559" y="471"/>
                  <a:pt x="530" y="485"/>
                  <a:pt x="485" y="50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Roboto Light"/>
              <a:ea typeface="+mn-ea"/>
              <a:cs typeface="+mn-cs"/>
            </a:endParaRPr>
          </a:p>
        </p:txBody>
      </p:sp>
      <p:sp>
        <p:nvSpPr>
          <p:cNvPr id="27" name="Freeform 151">
            <a:extLst>
              <a:ext uri="{FF2B5EF4-FFF2-40B4-BE49-F238E27FC236}">
                <a16:creationId xmlns:a16="http://schemas.microsoft.com/office/drawing/2014/main" id="{DF92C899-8C70-473B-B442-71B9150AF085}"/>
              </a:ext>
            </a:extLst>
          </p:cNvPr>
          <p:cNvSpPr>
            <a:spLocks noEditPoints="1"/>
          </p:cNvSpPr>
          <p:nvPr/>
        </p:nvSpPr>
        <p:spPr bwMode="auto">
          <a:xfrm>
            <a:off x="1945016" y="2509739"/>
            <a:ext cx="1082693" cy="726419"/>
          </a:xfrm>
          <a:custGeom>
            <a:avLst/>
            <a:gdLst>
              <a:gd name="T0" fmla="*/ 52 w 145"/>
              <a:gd name="T1" fmla="*/ 80 h 123"/>
              <a:gd name="T2" fmla="*/ 52 w 145"/>
              <a:gd name="T3" fmla="*/ 123 h 123"/>
              <a:gd name="T4" fmla="*/ 84 w 145"/>
              <a:gd name="T5" fmla="*/ 123 h 123"/>
              <a:gd name="T6" fmla="*/ 84 w 145"/>
              <a:gd name="T7" fmla="*/ 84 h 123"/>
              <a:gd name="T8" fmla="*/ 70 w 145"/>
              <a:gd name="T9" fmla="*/ 98 h 123"/>
              <a:gd name="T10" fmla="*/ 52 w 145"/>
              <a:gd name="T11" fmla="*/ 80 h 123"/>
              <a:gd name="T12" fmla="*/ 6 w 145"/>
              <a:gd name="T13" fmla="*/ 118 h 123"/>
              <a:gd name="T14" fmla="*/ 12 w 145"/>
              <a:gd name="T15" fmla="*/ 123 h 123"/>
              <a:gd name="T16" fmla="*/ 39 w 145"/>
              <a:gd name="T17" fmla="*/ 123 h 123"/>
              <a:gd name="T18" fmla="*/ 39 w 145"/>
              <a:gd name="T19" fmla="*/ 67 h 123"/>
              <a:gd name="T20" fmla="*/ 6 w 145"/>
              <a:gd name="T21" fmla="*/ 99 h 123"/>
              <a:gd name="T22" fmla="*/ 6 w 145"/>
              <a:gd name="T23" fmla="*/ 118 h 123"/>
              <a:gd name="T24" fmla="*/ 116 w 145"/>
              <a:gd name="T25" fmla="*/ 2 h 123"/>
              <a:gd name="T26" fmla="*/ 111 w 145"/>
              <a:gd name="T27" fmla="*/ 9 h 123"/>
              <a:gd name="T28" fmla="*/ 117 w 145"/>
              <a:gd name="T29" fmla="*/ 14 h 123"/>
              <a:gd name="T30" fmla="*/ 124 w 145"/>
              <a:gd name="T31" fmla="*/ 13 h 123"/>
              <a:gd name="T32" fmla="*/ 70 w 145"/>
              <a:gd name="T33" fmla="*/ 67 h 123"/>
              <a:gd name="T34" fmla="*/ 39 w 145"/>
              <a:gd name="T35" fmla="*/ 35 h 123"/>
              <a:gd name="T36" fmla="*/ 2 w 145"/>
              <a:gd name="T37" fmla="*/ 72 h 123"/>
              <a:gd name="T38" fmla="*/ 2 w 145"/>
              <a:gd name="T39" fmla="*/ 80 h 123"/>
              <a:gd name="T40" fmla="*/ 10 w 145"/>
              <a:gd name="T41" fmla="*/ 80 h 123"/>
              <a:gd name="T42" fmla="*/ 39 w 145"/>
              <a:gd name="T43" fmla="*/ 52 h 123"/>
              <a:gd name="T44" fmla="*/ 70 w 145"/>
              <a:gd name="T45" fmla="*/ 83 h 123"/>
              <a:gd name="T46" fmla="*/ 132 w 145"/>
              <a:gd name="T47" fmla="*/ 21 h 123"/>
              <a:gd name="T48" fmla="*/ 131 w 145"/>
              <a:gd name="T49" fmla="*/ 28 h 123"/>
              <a:gd name="T50" fmla="*/ 137 w 145"/>
              <a:gd name="T51" fmla="*/ 34 h 123"/>
              <a:gd name="T52" fmla="*/ 137 w 145"/>
              <a:gd name="T53" fmla="*/ 34 h 123"/>
              <a:gd name="T54" fmla="*/ 143 w 145"/>
              <a:gd name="T55" fmla="*/ 29 h 123"/>
              <a:gd name="T56" fmla="*/ 145 w 145"/>
              <a:gd name="T57" fmla="*/ 0 h 123"/>
              <a:gd name="T58" fmla="*/ 116 w 145"/>
              <a:gd name="T59" fmla="*/ 2 h 123"/>
              <a:gd name="T60" fmla="*/ 97 w 145"/>
              <a:gd name="T61" fmla="*/ 71 h 123"/>
              <a:gd name="T62" fmla="*/ 97 w 145"/>
              <a:gd name="T63" fmla="*/ 123 h 123"/>
              <a:gd name="T64" fmla="*/ 124 w 145"/>
              <a:gd name="T65" fmla="*/ 123 h 123"/>
              <a:gd name="T66" fmla="*/ 129 w 145"/>
              <a:gd name="T67" fmla="*/ 118 h 123"/>
              <a:gd name="T68" fmla="*/ 129 w 145"/>
              <a:gd name="T69" fmla="*/ 39 h 123"/>
              <a:gd name="T70" fmla="*/ 101 w 145"/>
              <a:gd name="T71" fmla="*/ 67 h 123"/>
              <a:gd name="T72" fmla="*/ 97 w 145"/>
              <a:gd name="T73" fmla="*/ 7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" h="123">
                <a:moveTo>
                  <a:pt x="52" y="80"/>
                </a:moveTo>
                <a:cubicBezTo>
                  <a:pt x="52" y="123"/>
                  <a:pt x="52" y="123"/>
                  <a:pt x="52" y="123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4" y="84"/>
                  <a:pt x="84" y="84"/>
                  <a:pt x="84" y="84"/>
                </a:cubicBezTo>
                <a:cubicBezTo>
                  <a:pt x="70" y="98"/>
                  <a:pt x="70" y="98"/>
                  <a:pt x="70" y="98"/>
                </a:cubicBezTo>
                <a:lnTo>
                  <a:pt x="52" y="80"/>
                </a:lnTo>
                <a:close/>
                <a:moveTo>
                  <a:pt x="6" y="118"/>
                </a:moveTo>
                <a:cubicBezTo>
                  <a:pt x="6" y="121"/>
                  <a:pt x="9" y="123"/>
                  <a:pt x="12" y="123"/>
                </a:cubicBezTo>
                <a:cubicBezTo>
                  <a:pt x="39" y="123"/>
                  <a:pt x="39" y="123"/>
                  <a:pt x="39" y="123"/>
                </a:cubicBezTo>
                <a:cubicBezTo>
                  <a:pt x="39" y="67"/>
                  <a:pt x="39" y="67"/>
                  <a:pt x="39" y="67"/>
                </a:cubicBezTo>
                <a:cubicBezTo>
                  <a:pt x="6" y="99"/>
                  <a:pt x="6" y="99"/>
                  <a:pt x="6" y="99"/>
                </a:cubicBezTo>
                <a:lnTo>
                  <a:pt x="6" y="118"/>
                </a:lnTo>
                <a:close/>
                <a:moveTo>
                  <a:pt x="116" y="2"/>
                </a:moveTo>
                <a:cubicBezTo>
                  <a:pt x="113" y="3"/>
                  <a:pt x="111" y="5"/>
                  <a:pt x="111" y="9"/>
                </a:cubicBezTo>
                <a:cubicBezTo>
                  <a:pt x="111" y="12"/>
                  <a:pt x="114" y="14"/>
                  <a:pt x="117" y="14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70" y="67"/>
                  <a:pt x="70" y="67"/>
                  <a:pt x="70" y="67"/>
                </a:cubicBezTo>
                <a:cubicBezTo>
                  <a:pt x="39" y="35"/>
                  <a:pt x="39" y="35"/>
                  <a:pt x="39" y="35"/>
                </a:cubicBezTo>
                <a:cubicBezTo>
                  <a:pt x="2" y="72"/>
                  <a:pt x="2" y="72"/>
                  <a:pt x="2" y="72"/>
                </a:cubicBezTo>
                <a:cubicBezTo>
                  <a:pt x="0" y="74"/>
                  <a:pt x="0" y="78"/>
                  <a:pt x="2" y="80"/>
                </a:cubicBezTo>
                <a:cubicBezTo>
                  <a:pt x="4" y="82"/>
                  <a:pt x="8" y="82"/>
                  <a:pt x="10" y="80"/>
                </a:cubicBezTo>
                <a:cubicBezTo>
                  <a:pt x="39" y="52"/>
                  <a:pt x="39" y="52"/>
                  <a:pt x="39" y="52"/>
                </a:cubicBezTo>
                <a:cubicBezTo>
                  <a:pt x="70" y="83"/>
                  <a:pt x="70" y="83"/>
                  <a:pt x="70" y="83"/>
                </a:cubicBezTo>
                <a:cubicBezTo>
                  <a:pt x="132" y="21"/>
                  <a:pt x="132" y="21"/>
                  <a:pt x="132" y="21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1" y="31"/>
                  <a:pt x="133" y="34"/>
                  <a:pt x="137" y="34"/>
                </a:cubicBezTo>
                <a:cubicBezTo>
                  <a:pt x="137" y="34"/>
                  <a:pt x="137" y="34"/>
                  <a:pt x="137" y="34"/>
                </a:cubicBezTo>
                <a:cubicBezTo>
                  <a:pt x="140" y="34"/>
                  <a:pt x="143" y="32"/>
                  <a:pt x="143" y="29"/>
                </a:cubicBezTo>
                <a:cubicBezTo>
                  <a:pt x="145" y="0"/>
                  <a:pt x="145" y="0"/>
                  <a:pt x="145" y="0"/>
                </a:cubicBezTo>
                <a:lnTo>
                  <a:pt x="116" y="2"/>
                </a:lnTo>
                <a:close/>
                <a:moveTo>
                  <a:pt x="97" y="71"/>
                </a:moveTo>
                <a:cubicBezTo>
                  <a:pt x="97" y="123"/>
                  <a:pt x="97" y="123"/>
                  <a:pt x="97" y="123"/>
                </a:cubicBezTo>
                <a:cubicBezTo>
                  <a:pt x="124" y="123"/>
                  <a:pt x="124" y="123"/>
                  <a:pt x="124" y="123"/>
                </a:cubicBezTo>
                <a:cubicBezTo>
                  <a:pt x="127" y="123"/>
                  <a:pt x="129" y="121"/>
                  <a:pt x="129" y="118"/>
                </a:cubicBezTo>
                <a:cubicBezTo>
                  <a:pt x="129" y="39"/>
                  <a:pt x="129" y="39"/>
                  <a:pt x="129" y="39"/>
                </a:cubicBezTo>
                <a:cubicBezTo>
                  <a:pt x="101" y="67"/>
                  <a:pt x="101" y="67"/>
                  <a:pt x="101" y="67"/>
                </a:cubicBezTo>
                <a:lnTo>
                  <a:pt x="97" y="71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9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</TotalTime>
  <Words>416</Words>
  <Application>Microsoft Office PowerPoint</Application>
  <PresentationFormat>Custom</PresentationFormat>
  <Paragraphs>101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INTAN DEA YUTAMI</dc:creator>
  <cp:lastModifiedBy>INTAN DEA YUTAMI</cp:lastModifiedBy>
  <cp:revision>132</cp:revision>
  <dcterms:created xsi:type="dcterms:W3CDTF">2020-03-19T22:55:40Z</dcterms:created>
  <dcterms:modified xsi:type="dcterms:W3CDTF">2020-04-02T03:07:28Z</dcterms:modified>
</cp:coreProperties>
</file>