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12599988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  <a:srgbClr val="7FC7A1"/>
    <a:srgbClr val="F7C475"/>
    <a:srgbClr val="FDB2C9"/>
    <a:srgbClr val="F55EBB"/>
    <a:srgbClr val="32AC72"/>
    <a:srgbClr val="E7E6E6"/>
    <a:srgbClr val="A6A6A6"/>
    <a:srgbClr val="A2AC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72" autoAdjust="0"/>
    <p:restoredTop sz="94660"/>
  </p:normalViewPr>
  <p:slideViewPr>
    <p:cSldViewPr snapToGrid="0">
      <p:cViewPr>
        <p:scale>
          <a:sx n="50" d="100"/>
          <a:sy n="50" d="100"/>
        </p:scale>
        <p:origin x="1626" y="-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FE2578-CB6B-4AE4-96BC-689C0E7037C4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2F4E4-1328-4C25-A1AB-558E45DE9E0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02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2F4E4-1328-4C25-A1AB-558E45DE9E0E}" type="slidenum">
              <a:rPr lang="en-ID" smtClean="0"/>
              <a:t>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8548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4999" y="2062083"/>
            <a:ext cx="10709990" cy="4386662"/>
          </a:xfrm>
        </p:spPr>
        <p:txBody>
          <a:bodyPr anchor="b"/>
          <a:lstStyle>
            <a:lvl1pPr algn="ctr"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6617911"/>
            <a:ext cx="9449991" cy="3042080"/>
          </a:xfrm>
        </p:spPr>
        <p:txBody>
          <a:bodyPr/>
          <a:lstStyle>
            <a:lvl1pPr marL="0" indent="0" algn="ctr">
              <a:buNone/>
              <a:defRPr sz="3307"/>
            </a:lvl1pPr>
            <a:lvl2pPr marL="630022" indent="0" algn="ctr">
              <a:buNone/>
              <a:defRPr sz="2756"/>
            </a:lvl2pPr>
            <a:lvl3pPr marL="1260043" indent="0" algn="ctr">
              <a:buNone/>
              <a:defRPr sz="2480"/>
            </a:lvl3pPr>
            <a:lvl4pPr marL="1890065" indent="0" algn="ctr">
              <a:buNone/>
              <a:defRPr sz="2205"/>
            </a:lvl4pPr>
            <a:lvl5pPr marL="2520086" indent="0" algn="ctr">
              <a:buNone/>
              <a:defRPr sz="2205"/>
            </a:lvl5pPr>
            <a:lvl6pPr marL="3150108" indent="0" algn="ctr">
              <a:buNone/>
              <a:defRPr sz="2205"/>
            </a:lvl6pPr>
            <a:lvl7pPr marL="3780130" indent="0" algn="ctr">
              <a:buNone/>
              <a:defRPr sz="2205"/>
            </a:lvl7pPr>
            <a:lvl8pPr marL="4410151" indent="0" algn="ctr">
              <a:buNone/>
              <a:defRPr sz="2205"/>
            </a:lvl8pPr>
            <a:lvl9pPr marL="5040173" indent="0" algn="ctr">
              <a:buNone/>
              <a:defRPr sz="22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910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680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670833"/>
            <a:ext cx="2716872" cy="106779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50" y="670833"/>
            <a:ext cx="7993117" cy="106779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6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72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3141251"/>
            <a:ext cx="10867490" cy="5241244"/>
          </a:xfrm>
        </p:spPr>
        <p:txBody>
          <a:bodyPr anchor="b"/>
          <a:lstStyle>
            <a:lvl1pPr>
              <a:defRPr sz="8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8432079"/>
            <a:ext cx="10867490" cy="2756246"/>
          </a:xfrm>
        </p:spPr>
        <p:txBody>
          <a:bodyPr/>
          <a:lstStyle>
            <a:lvl1pPr marL="0" indent="0">
              <a:buNone/>
              <a:defRPr sz="3307">
                <a:solidFill>
                  <a:schemeClr val="tx1"/>
                </a:solidFill>
              </a:defRPr>
            </a:lvl1pPr>
            <a:lvl2pPr marL="630022" indent="0">
              <a:buNone/>
              <a:defRPr sz="2756">
                <a:solidFill>
                  <a:schemeClr val="tx1">
                    <a:tint val="75000"/>
                  </a:schemeClr>
                </a:solidFill>
              </a:defRPr>
            </a:lvl2pPr>
            <a:lvl3pPr marL="1260043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3pPr>
            <a:lvl4pPr marL="1890065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4pPr>
            <a:lvl5pPr marL="2520086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5pPr>
            <a:lvl6pPr marL="3150108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6pPr>
            <a:lvl7pPr marL="3780130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7pPr>
            <a:lvl8pPr marL="4410151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8pPr>
            <a:lvl9pPr marL="5040173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630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3354163"/>
            <a:ext cx="5354995" cy="79945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2127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670836"/>
            <a:ext cx="10867490" cy="24354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2" y="3088748"/>
            <a:ext cx="5330385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2" y="4602496"/>
            <a:ext cx="5330385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5" y="3088748"/>
            <a:ext cx="5356636" cy="1513748"/>
          </a:xfrm>
        </p:spPr>
        <p:txBody>
          <a:bodyPr anchor="b"/>
          <a:lstStyle>
            <a:lvl1pPr marL="0" indent="0">
              <a:buNone/>
              <a:defRPr sz="3307" b="1"/>
            </a:lvl1pPr>
            <a:lvl2pPr marL="630022" indent="0">
              <a:buNone/>
              <a:defRPr sz="2756" b="1"/>
            </a:lvl2pPr>
            <a:lvl3pPr marL="1260043" indent="0">
              <a:buNone/>
              <a:defRPr sz="2480" b="1"/>
            </a:lvl3pPr>
            <a:lvl4pPr marL="1890065" indent="0">
              <a:buNone/>
              <a:defRPr sz="2205" b="1"/>
            </a:lvl4pPr>
            <a:lvl5pPr marL="2520086" indent="0">
              <a:buNone/>
              <a:defRPr sz="2205" b="1"/>
            </a:lvl5pPr>
            <a:lvl6pPr marL="3150108" indent="0">
              <a:buNone/>
              <a:defRPr sz="2205" b="1"/>
            </a:lvl6pPr>
            <a:lvl7pPr marL="3780130" indent="0">
              <a:buNone/>
              <a:defRPr sz="2205" b="1"/>
            </a:lvl7pPr>
            <a:lvl8pPr marL="4410151" indent="0">
              <a:buNone/>
              <a:defRPr sz="2205" b="1"/>
            </a:lvl8pPr>
            <a:lvl9pPr marL="5040173" indent="0">
              <a:buNone/>
              <a:defRPr sz="220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5" y="4602496"/>
            <a:ext cx="5356636" cy="67695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706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1858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725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814168"/>
            <a:ext cx="6378744" cy="8954158"/>
          </a:xfrm>
        </p:spPr>
        <p:txBody>
          <a:bodyPr/>
          <a:lstStyle>
            <a:lvl1pPr>
              <a:defRPr sz="4410"/>
            </a:lvl1pPr>
            <a:lvl2pPr>
              <a:defRPr sz="3858"/>
            </a:lvl2pPr>
            <a:lvl3pPr>
              <a:defRPr sz="3307"/>
            </a:lvl3pPr>
            <a:lvl4pPr>
              <a:defRPr sz="2756"/>
            </a:lvl4pPr>
            <a:lvl5pPr>
              <a:defRPr sz="2756"/>
            </a:lvl5pPr>
            <a:lvl6pPr>
              <a:defRPr sz="2756"/>
            </a:lvl6pPr>
            <a:lvl7pPr>
              <a:defRPr sz="2756"/>
            </a:lvl7pPr>
            <a:lvl8pPr>
              <a:defRPr sz="2756"/>
            </a:lvl8pPr>
            <a:lvl9pPr>
              <a:defRPr sz="27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021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839999"/>
            <a:ext cx="4063824" cy="2939997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814168"/>
            <a:ext cx="6378744" cy="8954158"/>
          </a:xfrm>
        </p:spPr>
        <p:txBody>
          <a:bodyPr anchor="t"/>
          <a:lstStyle>
            <a:lvl1pPr marL="0" indent="0">
              <a:buNone/>
              <a:defRPr sz="4410"/>
            </a:lvl1pPr>
            <a:lvl2pPr marL="630022" indent="0">
              <a:buNone/>
              <a:defRPr sz="3858"/>
            </a:lvl2pPr>
            <a:lvl3pPr marL="1260043" indent="0">
              <a:buNone/>
              <a:defRPr sz="3307"/>
            </a:lvl3pPr>
            <a:lvl4pPr marL="1890065" indent="0">
              <a:buNone/>
              <a:defRPr sz="2756"/>
            </a:lvl4pPr>
            <a:lvl5pPr marL="2520086" indent="0">
              <a:buNone/>
              <a:defRPr sz="2756"/>
            </a:lvl5pPr>
            <a:lvl6pPr marL="3150108" indent="0">
              <a:buNone/>
              <a:defRPr sz="2756"/>
            </a:lvl6pPr>
            <a:lvl7pPr marL="3780130" indent="0">
              <a:buNone/>
              <a:defRPr sz="2756"/>
            </a:lvl7pPr>
            <a:lvl8pPr marL="4410151" indent="0">
              <a:buNone/>
              <a:defRPr sz="2756"/>
            </a:lvl8pPr>
            <a:lvl9pPr marL="5040173" indent="0">
              <a:buNone/>
              <a:defRPr sz="27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0" y="3779996"/>
            <a:ext cx="4063824" cy="7002911"/>
          </a:xfrm>
        </p:spPr>
        <p:txBody>
          <a:bodyPr/>
          <a:lstStyle>
            <a:lvl1pPr marL="0" indent="0">
              <a:buNone/>
              <a:defRPr sz="2205"/>
            </a:lvl1pPr>
            <a:lvl2pPr marL="630022" indent="0">
              <a:buNone/>
              <a:defRPr sz="1929"/>
            </a:lvl2pPr>
            <a:lvl3pPr marL="1260043" indent="0">
              <a:buNone/>
              <a:defRPr sz="1654"/>
            </a:lvl3pPr>
            <a:lvl4pPr marL="1890065" indent="0">
              <a:buNone/>
              <a:defRPr sz="1378"/>
            </a:lvl4pPr>
            <a:lvl5pPr marL="2520086" indent="0">
              <a:buNone/>
              <a:defRPr sz="1378"/>
            </a:lvl5pPr>
            <a:lvl6pPr marL="3150108" indent="0">
              <a:buNone/>
              <a:defRPr sz="1378"/>
            </a:lvl6pPr>
            <a:lvl7pPr marL="3780130" indent="0">
              <a:buNone/>
              <a:defRPr sz="1378"/>
            </a:lvl7pPr>
            <a:lvl8pPr marL="4410151" indent="0">
              <a:buNone/>
              <a:defRPr sz="1378"/>
            </a:lvl8pPr>
            <a:lvl9pPr marL="5040173" indent="0">
              <a:buNone/>
              <a:defRPr sz="13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3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670836"/>
            <a:ext cx="1086749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3354163"/>
            <a:ext cx="1086749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50E18-3E56-4E77-9C58-D1D4646F675C}" type="datetimeFigureOut">
              <a:rPr lang="en-ID" smtClean="0"/>
              <a:t>09/04/2020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11678325"/>
            <a:ext cx="4252496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11678325"/>
            <a:ext cx="2834997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5067C-F134-43F0-872D-A38868F60EF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060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60043" rtl="0" eaLnBrk="1" latinLnBrk="0" hangingPunct="1">
        <a:lnSpc>
          <a:spcPct val="90000"/>
        </a:lnSpc>
        <a:spcBef>
          <a:spcPct val="0"/>
        </a:spcBef>
        <a:buNone/>
        <a:defRPr sz="6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5011" indent="-315011" algn="l" defTabSz="1260043" rtl="0" eaLnBrk="1" latinLnBrk="0" hangingPunct="1">
        <a:lnSpc>
          <a:spcPct val="90000"/>
        </a:lnSpc>
        <a:spcBef>
          <a:spcPts val="1378"/>
        </a:spcBef>
        <a:buFont typeface="Arial" panose="020B0604020202020204" pitchFamily="34" charset="0"/>
        <a:buChar char="•"/>
        <a:defRPr sz="3858" kern="1200">
          <a:solidFill>
            <a:schemeClr val="tx1"/>
          </a:solidFill>
          <a:latin typeface="+mn-lt"/>
          <a:ea typeface="+mn-ea"/>
          <a:cs typeface="+mn-cs"/>
        </a:defRPr>
      </a:lvl1pPr>
      <a:lvl2pPr marL="94503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2pPr>
      <a:lvl3pPr marL="157505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3pPr>
      <a:lvl4pPr marL="2205076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835097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465119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4095140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725162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355184" indent="-315011" algn="l" defTabSz="1260043" rtl="0" eaLnBrk="1" latinLnBrk="0" hangingPunct="1">
        <a:lnSpc>
          <a:spcPct val="90000"/>
        </a:lnSpc>
        <a:spcBef>
          <a:spcPts val="689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1pPr>
      <a:lvl2pPr marL="630022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26004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890065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4pPr>
      <a:lvl5pPr marL="2520086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5pPr>
      <a:lvl6pPr marL="3150108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6pPr>
      <a:lvl7pPr marL="3780130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7pPr>
      <a:lvl8pPr marL="4410151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8pPr>
      <a:lvl9pPr marL="5040173" algn="l" defTabSz="1260043" rtl="0" eaLnBrk="1" latinLnBrk="0" hangingPunct="1">
        <a:defRPr sz="2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9.png"/><Relationship Id="rId5" Type="http://schemas.openxmlformats.org/officeDocument/2006/relationships/image" Target="../media/image4.jp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0.svg"/><Relationship Id="rId3" Type="http://schemas.openxmlformats.org/officeDocument/2006/relationships/image" Target="../media/image15.jp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11" Type="http://schemas.openxmlformats.org/officeDocument/2006/relationships/image" Target="../media/image18.svg"/><Relationship Id="rId5" Type="http://schemas.openxmlformats.org/officeDocument/2006/relationships/image" Target="../media/image1.png"/><Relationship Id="rId15" Type="http://schemas.openxmlformats.org/officeDocument/2006/relationships/image" Target="../media/image22.svg"/><Relationship Id="rId10" Type="http://schemas.openxmlformats.org/officeDocument/2006/relationships/image" Target="../media/image17.png"/><Relationship Id="rId4" Type="http://schemas.openxmlformats.org/officeDocument/2006/relationships/image" Target="../media/image16.jpg"/><Relationship Id="rId9" Type="http://schemas.microsoft.com/office/2007/relationships/hdphoto" Target="../media/hdphoto1.wdp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12" Type="http://schemas.openxmlformats.org/officeDocument/2006/relationships/image" Target="../media/image3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jpg"/><Relationship Id="rId15" Type="http://schemas.openxmlformats.org/officeDocument/2006/relationships/image" Target="../media/image13.png"/><Relationship Id="rId10" Type="http://schemas.openxmlformats.org/officeDocument/2006/relationships/image" Target="../media/image28.svg"/><Relationship Id="rId4" Type="http://schemas.openxmlformats.org/officeDocument/2006/relationships/image" Target="../media/image23.jpg"/><Relationship Id="rId9" Type="http://schemas.openxmlformats.org/officeDocument/2006/relationships/image" Target="../media/image27.png"/><Relationship Id="rId1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2.svg"/><Relationship Id="rId7" Type="http://schemas.openxmlformats.org/officeDocument/2006/relationships/image" Target="../media/image35.jpg"/><Relationship Id="rId12" Type="http://schemas.openxmlformats.org/officeDocument/2006/relationships/image" Target="../media/image4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jpg"/><Relationship Id="rId11" Type="http://schemas.openxmlformats.org/officeDocument/2006/relationships/image" Target="../media/image39.png"/><Relationship Id="rId5" Type="http://schemas.openxmlformats.org/officeDocument/2006/relationships/image" Target="../media/image33.webp"/><Relationship Id="rId10" Type="http://schemas.openxmlformats.org/officeDocument/2006/relationships/image" Target="../media/image38.svg"/><Relationship Id="rId4" Type="http://schemas.openxmlformats.org/officeDocument/2006/relationships/image" Target="../media/image13.pn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49.png"/><Relationship Id="rId18" Type="http://schemas.openxmlformats.org/officeDocument/2006/relationships/image" Target="../media/image53.svg"/><Relationship Id="rId3" Type="http://schemas.openxmlformats.org/officeDocument/2006/relationships/image" Target="../media/image1.png"/><Relationship Id="rId21" Type="http://schemas.openxmlformats.org/officeDocument/2006/relationships/image" Target="../media/image56.png"/><Relationship Id="rId7" Type="http://schemas.openxmlformats.org/officeDocument/2006/relationships/image" Target="../media/image44.png"/><Relationship Id="rId12" Type="http://schemas.openxmlformats.org/officeDocument/2006/relationships/image" Target="../media/image48.sv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6" Type="http://schemas.microsoft.com/office/2007/relationships/hdphoto" Target="../media/hdphoto4.wdp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jpg"/><Relationship Id="rId11" Type="http://schemas.openxmlformats.org/officeDocument/2006/relationships/image" Target="../media/image47.png"/><Relationship Id="rId24" Type="http://schemas.openxmlformats.org/officeDocument/2006/relationships/image" Target="../media/image59.jpeg"/><Relationship Id="rId5" Type="http://schemas.openxmlformats.org/officeDocument/2006/relationships/image" Target="../media/image13.png"/><Relationship Id="rId15" Type="http://schemas.openxmlformats.org/officeDocument/2006/relationships/image" Target="../media/image51.png"/><Relationship Id="rId23" Type="http://schemas.openxmlformats.org/officeDocument/2006/relationships/image" Target="../media/image58.jpg"/><Relationship Id="rId10" Type="http://schemas.openxmlformats.org/officeDocument/2006/relationships/image" Target="../media/image46.svg"/><Relationship Id="rId19" Type="http://schemas.openxmlformats.org/officeDocument/2006/relationships/image" Target="../media/image54.png"/><Relationship Id="rId4" Type="http://schemas.openxmlformats.org/officeDocument/2006/relationships/image" Target="../media/image2.svg"/><Relationship Id="rId9" Type="http://schemas.openxmlformats.org/officeDocument/2006/relationships/image" Target="../media/image45.png"/><Relationship Id="rId14" Type="http://schemas.openxmlformats.org/officeDocument/2006/relationships/image" Target="../media/image50.sv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68" y="745219"/>
            <a:ext cx="13796368" cy="3748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499469" y="8420380"/>
            <a:ext cx="13321471" cy="3678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300137" y="4627758"/>
            <a:ext cx="13321471" cy="364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59" name="Flowchart: Manual Input 58">
            <a:extLst>
              <a:ext uri="{FF2B5EF4-FFF2-40B4-BE49-F238E27FC236}">
                <a16:creationId xmlns:a16="http://schemas.microsoft.com/office/drawing/2014/main" id="{1654D45A-8B9E-40CD-8F27-D6BF74EB9768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7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solidFill>
                  <a:schemeClr val="tx1"/>
                </a:solidFill>
                <a:latin typeface="Berlin Sans FB" panose="020E0602020502020306" pitchFamily="34" charset="0"/>
              </a:rPr>
              <a:t>      Men’s Singles</a:t>
            </a:r>
            <a:endParaRPr lang="en-ID" sz="3878" dirty="0">
              <a:solidFill>
                <a:schemeClr val="tx1"/>
              </a:solidFill>
            </a:endParaRPr>
          </a:p>
        </p:txBody>
      </p:sp>
      <p:sp>
        <p:nvSpPr>
          <p:cNvPr id="60" name="Flowchart: Manual Input 59">
            <a:extLst>
              <a:ext uri="{FF2B5EF4-FFF2-40B4-BE49-F238E27FC236}">
                <a16:creationId xmlns:a16="http://schemas.microsoft.com/office/drawing/2014/main" id="{F1762BA6-9888-46ED-BD0E-4250568E293C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     </a:t>
            </a:r>
            <a:r>
              <a:rPr lang="en-ID" sz="3000" dirty="0">
                <a:latin typeface="Berlin Sans FB" panose="020E0602020502020306" pitchFamily="34" charset="0"/>
              </a:rPr>
              <a:t>Indonesia’s Top 3</a:t>
            </a:r>
            <a:r>
              <a:rPr lang="en-ID" sz="2909" dirty="0">
                <a:latin typeface="Berlin Sans FB" panose="020E0602020502020306" pitchFamily="34" charset="0"/>
              </a:rPr>
              <a:t> 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3C1EBF-7159-4853-8F82-3EC73D489EE6}"/>
              </a:ext>
            </a:extLst>
          </p:cNvPr>
          <p:cNvSpPr txBox="1"/>
          <p:nvPr/>
        </p:nvSpPr>
        <p:spPr>
          <a:xfrm>
            <a:off x="541572" y="2212013"/>
            <a:ext cx="1410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Highest Ranking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0160A9E-7B15-4458-92A5-917468153455}"/>
              </a:ext>
            </a:extLst>
          </p:cNvPr>
          <p:cNvSpPr txBox="1"/>
          <p:nvPr/>
        </p:nvSpPr>
        <p:spPr>
          <a:xfrm>
            <a:off x="2956407" y="3053235"/>
            <a:ext cx="814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64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C91D48-315A-4A71-A96A-B6DBF826A1DC}"/>
              </a:ext>
            </a:extLst>
          </p:cNvPr>
          <p:cNvSpPr txBox="1"/>
          <p:nvPr/>
        </p:nvSpPr>
        <p:spPr>
          <a:xfrm>
            <a:off x="3662713" y="3253290"/>
            <a:ext cx="1180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Win Rate (%)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2E2239A-54B7-4365-9C45-193C1176550F}"/>
              </a:ext>
            </a:extLst>
          </p:cNvPr>
          <p:cNvSpPr txBox="1"/>
          <p:nvPr/>
        </p:nvSpPr>
        <p:spPr>
          <a:xfrm>
            <a:off x="6161266" y="4744126"/>
            <a:ext cx="3475631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#2 Jonatan CHRISTIE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3442B4D-2D1C-41E3-AD5C-CAC1D9FC36CB}"/>
              </a:ext>
            </a:extLst>
          </p:cNvPr>
          <p:cNvSpPr/>
          <p:nvPr/>
        </p:nvSpPr>
        <p:spPr>
          <a:xfrm>
            <a:off x="1" y="12213739"/>
            <a:ext cx="12604894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 and World Championships, starting from 2018 to All England 2020</a:t>
            </a:r>
          </a:p>
          <a:p>
            <a:r>
              <a:rPr lang="en-ID" sz="1212" dirty="0"/>
              <a:t>Match Sources: bwfbadminton.com 			RU: Runner Up	Qual.: Qualified	Rally Domination: Total points won / total points, from all matches 	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6C8EB58F-1A00-4CE8-B54B-240F9CDA9EBD}"/>
              </a:ext>
            </a:extLst>
          </p:cNvPr>
          <p:cNvGrpSpPr/>
          <p:nvPr/>
        </p:nvGrpSpPr>
        <p:grpSpPr>
          <a:xfrm>
            <a:off x="11999022" y="4252005"/>
            <a:ext cx="540617" cy="230832"/>
            <a:chOff x="8731504" y="8433318"/>
            <a:chExt cx="540617" cy="230832"/>
          </a:xfrm>
        </p:grpSpPr>
        <p:pic>
          <p:nvPicPr>
            <p:cNvPr id="98" name="Graphic 97" descr="Camera">
              <a:extLst>
                <a:ext uri="{FF2B5EF4-FFF2-40B4-BE49-F238E27FC236}">
                  <a16:creationId xmlns:a16="http://schemas.microsoft.com/office/drawing/2014/main" id="{8AE0AA24-9178-49C7-8498-435F9BF6C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FD0A96-3FB7-44EC-93F0-19AB6F17C563}"/>
                </a:ext>
              </a:extLst>
            </p:cNvPr>
            <p:cNvSpPr txBox="1"/>
            <p:nvPr/>
          </p:nvSpPr>
          <p:spPr>
            <a:xfrm>
              <a:off x="8883873" y="843331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PBSI</a:t>
              </a: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E7A8D9F-CDAD-4F7C-92D8-ADEEBFAC5804}"/>
              </a:ext>
            </a:extLst>
          </p:cNvPr>
          <p:cNvSpPr txBox="1"/>
          <p:nvPr/>
        </p:nvSpPr>
        <p:spPr>
          <a:xfrm>
            <a:off x="1468485" y="8536287"/>
            <a:ext cx="4854214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en-ID" sz="2909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Shesar</a:t>
            </a:r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 Hiren RHUSTAVITO</a:t>
            </a:r>
          </a:p>
        </p:txBody>
      </p:sp>
      <p:pic>
        <p:nvPicPr>
          <p:cNvPr id="9" name="Picture 8" descr="A person in a blue shirt&#10;&#10;Description automatically generated">
            <a:extLst>
              <a:ext uri="{FF2B5EF4-FFF2-40B4-BE49-F238E27FC236}">
                <a16:creationId xmlns:a16="http://schemas.microsoft.com/office/drawing/2014/main" id="{45AB9FDC-592F-4325-98E1-A903856F15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14" t="6819" r="13284"/>
          <a:stretch/>
        </p:blipFill>
        <p:spPr>
          <a:xfrm>
            <a:off x="5390660" y="983272"/>
            <a:ext cx="3901413" cy="3487742"/>
          </a:xfrm>
          <a:prstGeom prst="rect">
            <a:avLst/>
          </a:prstGeom>
        </p:spPr>
      </p:pic>
      <p:pic>
        <p:nvPicPr>
          <p:cNvPr id="12" name="Picture 11" descr="A person in a black shirt&#10;&#10;Description automatically generated">
            <a:extLst>
              <a:ext uri="{FF2B5EF4-FFF2-40B4-BE49-F238E27FC236}">
                <a16:creationId xmlns:a16="http://schemas.microsoft.com/office/drawing/2014/main" id="{CDB0FB76-3845-417B-95EB-3318E396A7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1229" y="4629935"/>
            <a:ext cx="6140658" cy="3647114"/>
          </a:xfrm>
          <a:prstGeom prst="rect">
            <a:avLst/>
          </a:prstGeom>
        </p:spPr>
      </p:pic>
      <p:pic>
        <p:nvPicPr>
          <p:cNvPr id="23" name="Picture 22" descr="A picture containing person, sport, game, racket&#10;&#10;Description automatically generated">
            <a:extLst>
              <a:ext uri="{FF2B5EF4-FFF2-40B4-BE49-F238E27FC236}">
                <a16:creationId xmlns:a16="http://schemas.microsoft.com/office/drawing/2014/main" id="{DA023FC8-A5C1-4B5D-83DC-601F643D4E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699" y="8518424"/>
            <a:ext cx="6297202" cy="354217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4673108-2762-4876-B66C-4DB0EE18399B}"/>
              </a:ext>
            </a:extLst>
          </p:cNvPr>
          <p:cNvSpPr txBox="1"/>
          <p:nvPr/>
        </p:nvSpPr>
        <p:spPr>
          <a:xfrm>
            <a:off x="487016" y="983272"/>
            <a:ext cx="4810932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#1 Anthony </a:t>
            </a:r>
            <a:r>
              <a:rPr lang="en-ID" sz="2909" dirty="0" err="1">
                <a:solidFill>
                  <a:schemeClr val="bg1"/>
                </a:solidFill>
                <a:latin typeface="Berlin Sans FB" panose="020E0602020502020306" pitchFamily="34" charset="0"/>
              </a:rPr>
              <a:t>Sinisuka</a:t>
            </a:r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 GINTING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108164-C43D-4AB8-969B-35244B2636BF}"/>
              </a:ext>
            </a:extLst>
          </p:cNvPr>
          <p:cNvSpPr txBox="1"/>
          <p:nvPr/>
        </p:nvSpPr>
        <p:spPr>
          <a:xfrm>
            <a:off x="939995" y="1569934"/>
            <a:ext cx="614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3</a:t>
            </a:r>
          </a:p>
        </p:txBody>
      </p:sp>
      <p:sp>
        <p:nvSpPr>
          <p:cNvPr id="108" name="Freeform 151">
            <a:extLst>
              <a:ext uri="{FF2B5EF4-FFF2-40B4-BE49-F238E27FC236}">
                <a16:creationId xmlns:a16="http://schemas.microsoft.com/office/drawing/2014/main" id="{1ECA01F2-ABA1-446C-AE19-B021990C4B32}"/>
              </a:ext>
            </a:extLst>
          </p:cNvPr>
          <p:cNvSpPr>
            <a:spLocks noEditPoints="1"/>
          </p:cNvSpPr>
          <p:nvPr/>
        </p:nvSpPr>
        <p:spPr bwMode="auto">
          <a:xfrm>
            <a:off x="847210" y="2574841"/>
            <a:ext cx="799689" cy="660238"/>
          </a:xfrm>
          <a:custGeom>
            <a:avLst/>
            <a:gdLst>
              <a:gd name="T0" fmla="*/ 52 w 145"/>
              <a:gd name="T1" fmla="*/ 80 h 123"/>
              <a:gd name="T2" fmla="*/ 52 w 145"/>
              <a:gd name="T3" fmla="*/ 123 h 123"/>
              <a:gd name="T4" fmla="*/ 84 w 145"/>
              <a:gd name="T5" fmla="*/ 123 h 123"/>
              <a:gd name="T6" fmla="*/ 84 w 145"/>
              <a:gd name="T7" fmla="*/ 84 h 123"/>
              <a:gd name="T8" fmla="*/ 70 w 145"/>
              <a:gd name="T9" fmla="*/ 98 h 123"/>
              <a:gd name="T10" fmla="*/ 52 w 145"/>
              <a:gd name="T11" fmla="*/ 80 h 123"/>
              <a:gd name="T12" fmla="*/ 6 w 145"/>
              <a:gd name="T13" fmla="*/ 118 h 123"/>
              <a:gd name="T14" fmla="*/ 12 w 145"/>
              <a:gd name="T15" fmla="*/ 123 h 123"/>
              <a:gd name="T16" fmla="*/ 39 w 145"/>
              <a:gd name="T17" fmla="*/ 123 h 123"/>
              <a:gd name="T18" fmla="*/ 39 w 145"/>
              <a:gd name="T19" fmla="*/ 67 h 123"/>
              <a:gd name="T20" fmla="*/ 6 w 145"/>
              <a:gd name="T21" fmla="*/ 99 h 123"/>
              <a:gd name="T22" fmla="*/ 6 w 145"/>
              <a:gd name="T23" fmla="*/ 118 h 123"/>
              <a:gd name="T24" fmla="*/ 116 w 145"/>
              <a:gd name="T25" fmla="*/ 2 h 123"/>
              <a:gd name="T26" fmla="*/ 111 w 145"/>
              <a:gd name="T27" fmla="*/ 9 h 123"/>
              <a:gd name="T28" fmla="*/ 117 w 145"/>
              <a:gd name="T29" fmla="*/ 14 h 123"/>
              <a:gd name="T30" fmla="*/ 124 w 145"/>
              <a:gd name="T31" fmla="*/ 13 h 123"/>
              <a:gd name="T32" fmla="*/ 70 w 145"/>
              <a:gd name="T33" fmla="*/ 67 h 123"/>
              <a:gd name="T34" fmla="*/ 39 w 145"/>
              <a:gd name="T35" fmla="*/ 35 h 123"/>
              <a:gd name="T36" fmla="*/ 2 w 145"/>
              <a:gd name="T37" fmla="*/ 72 h 123"/>
              <a:gd name="T38" fmla="*/ 2 w 145"/>
              <a:gd name="T39" fmla="*/ 80 h 123"/>
              <a:gd name="T40" fmla="*/ 10 w 145"/>
              <a:gd name="T41" fmla="*/ 80 h 123"/>
              <a:gd name="T42" fmla="*/ 39 w 145"/>
              <a:gd name="T43" fmla="*/ 52 h 123"/>
              <a:gd name="T44" fmla="*/ 70 w 145"/>
              <a:gd name="T45" fmla="*/ 83 h 123"/>
              <a:gd name="T46" fmla="*/ 132 w 145"/>
              <a:gd name="T47" fmla="*/ 21 h 123"/>
              <a:gd name="T48" fmla="*/ 131 w 145"/>
              <a:gd name="T49" fmla="*/ 28 h 123"/>
              <a:gd name="T50" fmla="*/ 137 w 145"/>
              <a:gd name="T51" fmla="*/ 34 h 123"/>
              <a:gd name="T52" fmla="*/ 137 w 145"/>
              <a:gd name="T53" fmla="*/ 34 h 123"/>
              <a:gd name="T54" fmla="*/ 143 w 145"/>
              <a:gd name="T55" fmla="*/ 29 h 123"/>
              <a:gd name="T56" fmla="*/ 145 w 145"/>
              <a:gd name="T57" fmla="*/ 0 h 123"/>
              <a:gd name="T58" fmla="*/ 116 w 145"/>
              <a:gd name="T59" fmla="*/ 2 h 123"/>
              <a:gd name="T60" fmla="*/ 97 w 145"/>
              <a:gd name="T61" fmla="*/ 71 h 123"/>
              <a:gd name="T62" fmla="*/ 97 w 145"/>
              <a:gd name="T63" fmla="*/ 123 h 123"/>
              <a:gd name="T64" fmla="*/ 124 w 145"/>
              <a:gd name="T65" fmla="*/ 123 h 123"/>
              <a:gd name="T66" fmla="*/ 129 w 145"/>
              <a:gd name="T67" fmla="*/ 118 h 123"/>
              <a:gd name="T68" fmla="*/ 129 w 145"/>
              <a:gd name="T69" fmla="*/ 39 h 123"/>
              <a:gd name="T70" fmla="*/ 101 w 145"/>
              <a:gd name="T71" fmla="*/ 67 h 123"/>
              <a:gd name="T72" fmla="*/ 97 w 145"/>
              <a:gd name="T73" fmla="*/ 7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5" h="123">
                <a:moveTo>
                  <a:pt x="52" y="80"/>
                </a:moveTo>
                <a:cubicBezTo>
                  <a:pt x="52" y="123"/>
                  <a:pt x="52" y="123"/>
                  <a:pt x="52" y="123"/>
                </a:cubicBezTo>
                <a:cubicBezTo>
                  <a:pt x="84" y="123"/>
                  <a:pt x="84" y="123"/>
                  <a:pt x="84" y="123"/>
                </a:cubicBezTo>
                <a:cubicBezTo>
                  <a:pt x="84" y="84"/>
                  <a:pt x="84" y="84"/>
                  <a:pt x="84" y="84"/>
                </a:cubicBezTo>
                <a:cubicBezTo>
                  <a:pt x="70" y="98"/>
                  <a:pt x="70" y="98"/>
                  <a:pt x="70" y="98"/>
                </a:cubicBezTo>
                <a:lnTo>
                  <a:pt x="52" y="80"/>
                </a:lnTo>
                <a:close/>
                <a:moveTo>
                  <a:pt x="6" y="118"/>
                </a:moveTo>
                <a:cubicBezTo>
                  <a:pt x="6" y="121"/>
                  <a:pt x="9" y="123"/>
                  <a:pt x="12" y="123"/>
                </a:cubicBezTo>
                <a:cubicBezTo>
                  <a:pt x="39" y="123"/>
                  <a:pt x="39" y="123"/>
                  <a:pt x="39" y="123"/>
                </a:cubicBezTo>
                <a:cubicBezTo>
                  <a:pt x="39" y="67"/>
                  <a:pt x="39" y="67"/>
                  <a:pt x="39" y="67"/>
                </a:cubicBezTo>
                <a:cubicBezTo>
                  <a:pt x="6" y="99"/>
                  <a:pt x="6" y="99"/>
                  <a:pt x="6" y="99"/>
                </a:cubicBezTo>
                <a:lnTo>
                  <a:pt x="6" y="118"/>
                </a:lnTo>
                <a:close/>
                <a:moveTo>
                  <a:pt x="116" y="2"/>
                </a:moveTo>
                <a:cubicBezTo>
                  <a:pt x="113" y="3"/>
                  <a:pt x="111" y="5"/>
                  <a:pt x="111" y="9"/>
                </a:cubicBezTo>
                <a:cubicBezTo>
                  <a:pt x="111" y="12"/>
                  <a:pt x="114" y="14"/>
                  <a:pt x="117" y="14"/>
                </a:cubicBezTo>
                <a:cubicBezTo>
                  <a:pt x="124" y="13"/>
                  <a:pt x="124" y="13"/>
                  <a:pt x="124" y="13"/>
                </a:cubicBezTo>
                <a:cubicBezTo>
                  <a:pt x="70" y="67"/>
                  <a:pt x="70" y="67"/>
                  <a:pt x="70" y="67"/>
                </a:cubicBezTo>
                <a:cubicBezTo>
                  <a:pt x="39" y="35"/>
                  <a:pt x="39" y="35"/>
                  <a:pt x="39" y="35"/>
                </a:cubicBezTo>
                <a:cubicBezTo>
                  <a:pt x="2" y="72"/>
                  <a:pt x="2" y="72"/>
                  <a:pt x="2" y="72"/>
                </a:cubicBezTo>
                <a:cubicBezTo>
                  <a:pt x="0" y="74"/>
                  <a:pt x="0" y="78"/>
                  <a:pt x="2" y="80"/>
                </a:cubicBezTo>
                <a:cubicBezTo>
                  <a:pt x="4" y="82"/>
                  <a:pt x="8" y="82"/>
                  <a:pt x="10" y="80"/>
                </a:cubicBezTo>
                <a:cubicBezTo>
                  <a:pt x="39" y="52"/>
                  <a:pt x="39" y="52"/>
                  <a:pt x="39" y="52"/>
                </a:cubicBezTo>
                <a:cubicBezTo>
                  <a:pt x="70" y="83"/>
                  <a:pt x="70" y="83"/>
                  <a:pt x="70" y="83"/>
                </a:cubicBezTo>
                <a:cubicBezTo>
                  <a:pt x="132" y="21"/>
                  <a:pt x="132" y="21"/>
                  <a:pt x="132" y="21"/>
                </a:cubicBezTo>
                <a:cubicBezTo>
                  <a:pt x="131" y="28"/>
                  <a:pt x="131" y="28"/>
                  <a:pt x="131" y="28"/>
                </a:cubicBezTo>
                <a:cubicBezTo>
                  <a:pt x="131" y="31"/>
                  <a:pt x="133" y="34"/>
                  <a:pt x="137" y="34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40" y="34"/>
                  <a:pt x="143" y="32"/>
                  <a:pt x="143" y="29"/>
                </a:cubicBezTo>
                <a:cubicBezTo>
                  <a:pt x="145" y="0"/>
                  <a:pt x="145" y="0"/>
                  <a:pt x="145" y="0"/>
                </a:cubicBezTo>
                <a:lnTo>
                  <a:pt x="116" y="2"/>
                </a:lnTo>
                <a:close/>
                <a:moveTo>
                  <a:pt x="97" y="71"/>
                </a:moveTo>
                <a:cubicBezTo>
                  <a:pt x="97" y="123"/>
                  <a:pt x="97" y="123"/>
                  <a:pt x="97" y="123"/>
                </a:cubicBezTo>
                <a:cubicBezTo>
                  <a:pt x="124" y="123"/>
                  <a:pt x="124" y="123"/>
                  <a:pt x="124" y="123"/>
                </a:cubicBezTo>
                <a:cubicBezTo>
                  <a:pt x="127" y="123"/>
                  <a:pt x="129" y="121"/>
                  <a:pt x="129" y="118"/>
                </a:cubicBezTo>
                <a:cubicBezTo>
                  <a:pt x="129" y="39"/>
                  <a:pt x="129" y="39"/>
                  <a:pt x="129" y="39"/>
                </a:cubicBezTo>
                <a:cubicBezTo>
                  <a:pt x="101" y="67"/>
                  <a:pt x="101" y="67"/>
                  <a:pt x="101" y="67"/>
                </a:cubicBezTo>
                <a:lnTo>
                  <a:pt x="97" y="71"/>
                </a:lnTo>
                <a:close/>
              </a:path>
            </a:pathLst>
          </a:custGeom>
          <a:solidFill>
            <a:srgbClr val="F7C47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129707A-8AAC-4641-BF91-214DF6052E02}"/>
              </a:ext>
            </a:extLst>
          </p:cNvPr>
          <p:cNvSpPr txBox="1"/>
          <p:nvPr/>
        </p:nvSpPr>
        <p:spPr>
          <a:xfrm>
            <a:off x="939995" y="3104749"/>
            <a:ext cx="6141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4400" dirty="0">
                <a:solidFill>
                  <a:schemeClr val="bg1"/>
                </a:solidFill>
                <a:latin typeface="Berlin Sans FB" panose="020E0602020502020306" pitchFamily="34" charset="0"/>
              </a:rPr>
              <a:t>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6D9E4F7-AB65-4FFE-96E4-C108CB9660E6}"/>
              </a:ext>
            </a:extLst>
          </p:cNvPr>
          <p:cNvSpPr txBox="1"/>
          <p:nvPr/>
        </p:nvSpPr>
        <p:spPr>
          <a:xfrm>
            <a:off x="535962" y="3761121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Current Ranking</a:t>
            </a:r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9052176B-4948-4225-A341-066A3E41C70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rgbClr val="F7C47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519" y="3338499"/>
            <a:ext cx="550122" cy="550120"/>
          </a:xfrm>
          <a:prstGeom prst="rect">
            <a:avLst/>
          </a:prstGeom>
        </p:spPr>
      </p:pic>
      <p:sp>
        <p:nvSpPr>
          <p:cNvPr id="123" name="TextBox 122">
            <a:extLst>
              <a:ext uri="{FF2B5EF4-FFF2-40B4-BE49-F238E27FC236}">
                <a16:creationId xmlns:a16="http://schemas.microsoft.com/office/drawing/2014/main" id="{D1A2A5F1-BC08-4D2C-9F39-8854610293F7}"/>
              </a:ext>
            </a:extLst>
          </p:cNvPr>
          <p:cNvSpPr txBox="1"/>
          <p:nvPr/>
        </p:nvSpPr>
        <p:spPr>
          <a:xfrm>
            <a:off x="2956407" y="2294299"/>
            <a:ext cx="137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90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C87C487F-3C34-490F-8597-645573F61240}"/>
              </a:ext>
            </a:extLst>
          </p:cNvPr>
          <p:cNvSpPr txBox="1"/>
          <p:nvPr/>
        </p:nvSpPr>
        <p:spPr>
          <a:xfrm>
            <a:off x="2956407" y="1707060"/>
            <a:ext cx="1370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24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D562208-C95F-4C06-86DD-A37AFE15E69F}"/>
              </a:ext>
            </a:extLst>
          </p:cNvPr>
          <p:cNvSpPr txBox="1"/>
          <p:nvPr/>
        </p:nvSpPr>
        <p:spPr>
          <a:xfrm>
            <a:off x="3654442" y="1928980"/>
            <a:ext cx="17235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Fastest match (mins)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1F29B06-24E0-4FC0-A230-1C3011C8DB85}"/>
              </a:ext>
            </a:extLst>
          </p:cNvPr>
          <p:cNvSpPr txBox="1"/>
          <p:nvPr/>
        </p:nvSpPr>
        <p:spPr>
          <a:xfrm>
            <a:off x="3654442" y="2493435"/>
            <a:ext cx="2337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Longest match (mins)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E75A9E3-AB04-4B92-8B52-AB33F75EAC8C}"/>
              </a:ext>
            </a:extLst>
          </p:cNvPr>
          <p:cNvSpPr/>
          <p:nvPr/>
        </p:nvSpPr>
        <p:spPr>
          <a:xfrm>
            <a:off x="2957759" y="1817150"/>
            <a:ext cx="1085661" cy="45719"/>
          </a:xfrm>
          <a:prstGeom prst="roundRect">
            <a:avLst/>
          </a:prstGeom>
          <a:solidFill>
            <a:srgbClr val="F7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4B435FF8-202E-44E4-9121-DDF0B1D89CE4}"/>
              </a:ext>
            </a:extLst>
          </p:cNvPr>
          <p:cNvSpPr/>
          <p:nvPr/>
        </p:nvSpPr>
        <p:spPr>
          <a:xfrm flipV="1">
            <a:off x="2957759" y="2348278"/>
            <a:ext cx="2426122" cy="45719"/>
          </a:xfrm>
          <a:prstGeom prst="roundRect">
            <a:avLst/>
          </a:prstGeom>
          <a:solidFill>
            <a:srgbClr val="F7C4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E1277AE-5CF9-489C-A90E-6821124390B4}"/>
              </a:ext>
            </a:extLst>
          </p:cNvPr>
          <p:cNvSpPr txBox="1"/>
          <p:nvPr/>
        </p:nvSpPr>
        <p:spPr>
          <a:xfrm>
            <a:off x="2984282" y="3529792"/>
            <a:ext cx="8144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4000" dirty="0">
                <a:solidFill>
                  <a:schemeClr val="bg1"/>
                </a:solidFill>
                <a:latin typeface="Berlin Sans FB" panose="020E0602020502020306" pitchFamily="34" charset="0"/>
              </a:rPr>
              <a:t>52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F4EF936-2C60-4D0E-9BA2-1B81D0FF1232}"/>
              </a:ext>
            </a:extLst>
          </p:cNvPr>
          <p:cNvSpPr txBox="1"/>
          <p:nvPr/>
        </p:nvSpPr>
        <p:spPr>
          <a:xfrm>
            <a:off x="3662713" y="3759679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400" dirty="0">
                <a:solidFill>
                  <a:schemeClr val="bg1"/>
                </a:solidFill>
                <a:latin typeface="Berlin Sans FB" panose="020E0602020502020306" pitchFamily="34" charset="0"/>
              </a:rPr>
              <a:t>Rally Domination (%)</a:t>
            </a:r>
          </a:p>
        </p:txBody>
      </p:sp>
      <p:pic>
        <p:nvPicPr>
          <p:cNvPr id="28" name="Graphic 27" descr="Hourglass">
            <a:extLst>
              <a:ext uri="{FF2B5EF4-FFF2-40B4-BE49-F238E27FC236}">
                <a16:creationId xmlns:a16="http://schemas.microsoft.com/office/drawing/2014/main" id="{5806DB13-A820-4635-94A2-B52C7EC112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21645" y="2057981"/>
            <a:ext cx="585871" cy="58587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AB321CD-8A91-4EA2-9FA4-696F8ECD4475}"/>
              </a:ext>
            </a:extLst>
          </p:cNvPr>
          <p:cNvGrpSpPr/>
          <p:nvPr/>
        </p:nvGrpSpPr>
        <p:grpSpPr>
          <a:xfrm>
            <a:off x="9812327" y="2726021"/>
            <a:ext cx="2828018" cy="1459914"/>
            <a:chOff x="10018943" y="2360847"/>
            <a:chExt cx="2828018" cy="1459914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89CD07F-F805-4BDB-84F6-44082DB7F0F8}"/>
                </a:ext>
              </a:extLst>
            </p:cNvPr>
            <p:cNvSpPr txBox="1"/>
            <p:nvPr/>
          </p:nvSpPr>
          <p:spPr>
            <a:xfrm>
              <a:off x="10018943" y="2747106"/>
              <a:ext cx="282801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Indonesia Masters 2020</a:t>
              </a:r>
            </a:p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RU BWF World Tour Final 2019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DF5F5E20-361E-424B-B05B-2507BC0FDACD}"/>
                </a:ext>
              </a:extLst>
            </p:cNvPr>
            <p:cNvSpPr txBox="1"/>
            <p:nvPr/>
          </p:nvSpPr>
          <p:spPr>
            <a:xfrm>
              <a:off x="10018943" y="3228000"/>
              <a:ext cx="16273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China Open 2018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637E88D-B16E-4B78-86C4-AD23389101FB}"/>
                </a:ext>
              </a:extLst>
            </p:cNvPr>
            <p:cNvSpPr txBox="1"/>
            <p:nvPr/>
          </p:nvSpPr>
          <p:spPr>
            <a:xfrm>
              <a:off x="10018943" y="3482207"/>
              <a:ext cx="20970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Indonesia Masters 2018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20F55E5-06AC-48B1-B668-9D15BD8D5DBF}"/>
                </a:ext>
              </a:extLst>
            </p:cNvPr>
            <p:cNvSpPr txBox="1"/>
            <p:nvPr/>
          </p:nvSpPr>
          <p:spPr>
            <a:xfrm>
              <a:off x="10020409" y="2360847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</p:grpSp>
      <p:pic>
        <p:nvPicPr>
          <p:cNvPr id="3" name="Graphic 2" descr="Medal">
            <a:extLst>
              <a:ext uri="{FF2B5EF4-FFF2-40B4-BE49-F238E27FC236}">
                <a16:creationId xmlns:a16="http://schemas.microsoft.com/office/drawing/2014/main" id="{7B5F4232-6D8A-4813-AD12-9655FCFD85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55772" y="2767622"/>
            <a:ext cx="727831" cy="72783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0CDD68-CDB0-4D6E-84A7-A14D699E2B3F}"/>
              </a:ext>
            </a:extLst>
          </p:cNvPr>
          <p:cNvGrpSpPr/>
          <p:nvPr/>
        </p:nvGrpSpPr>
        <p:grpSpPr>
          <a:xfrm>
            <a:off x="9066512" y="1305558"/>
            <a:ext cx="2747828" cy="1117925"/>
            <a:chOff x="9080933" y="1346869"/>
            <a:chExt cx="2747828" cy="1117925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8F99AE2-1E01-4ECD-836D-D1B2A1E1ACCE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5-0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19AA47A3-D9E4-4D92-853E-79D5953D69D9}"/>
                </a:ext>
              </a:extLst>
            </p:cNvPr>
            <p:cNvSpPr txBox="1"/>
            <p:nvPr/>
          </p:nvSpPr>
          <p:spPr>
            <a:xfrm>
              <a:off x="9795282" y="1941574"/>
              <a:ext cx="1872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PARUPALLI Kashyap)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5" name="Graphic 4" descr="Chess pieces">
              <a:extLst>
                <a:ext uri="{FF2B5EF4-FFF2-40B4-BE49-F238E27FC236}">
                  <a16:creationId xmlns:a16="http://schemas.microsoft.com/office/drawing/2014/main" id="{5D704CF6-F077-4878-8207-3939E2CFB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80933" y="1346869"/>
              <a:ext cx="709200" cy="7092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89BF9D-6259-4245-BC07-F39F0B7F1622}"/>
              </a:ext>
            </a:extLst>
          </p:cNvPr>
          <p:cNvGrpSpPr/>
          <p:nvPr/>
        </p:nvGrpSpPr>
        <p:grpSpPr>
          <a:xfrm>
            <a:off x="4136257" y="5222954"/>
            <a:ext cx="1422184" cy="2653580"/>
            <a:chOff x="220474" y="5405982"/>
            <a:chExt cx="1422184" cy="2653580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E2DF50-81E1-4821-A3A0-78EDB0B9CD63}"/>
                </a:ext>
              </a:extLst>
            </p:cNvPr>
            <p:cNvSpPr txBox="1"/>
            <p:nvPr/>
          </p:nvSpPr>
          <p:spPr>
            <a:xfrm>
              <a:off x="226084" y="6126477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91" name="Freeform 151">
              <a:extLst>
                <a:ext uri="{FF2B5EF4-FFF2-40B4-BE49-F238E27FC236}">
                  <a16:creationId xmlns:a16="http://schemas.microsoft.com/office/drawing/2014/main" id="{30A6A7A3-3B4E-4D4D-9534-25E284BD3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2" y="648930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F7C4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2B83167-822B-4074-9C68-FF8887798408}"/>
                </a:ext>
              </a:extLst>
            </p:cNvPr>
            <p:cNvSpPr txBox="1"/>
            <p:nvPr/>
          </p:nvSpPr>
          <p:spPr>
            <a:xfrm>
              <a:off x="624507" y="7124441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FA79B39-BF85-45E7-91C3-FDE52518226B}"/>
                </a:ext>
              </a:extLst>
            </p:cNvPr>
            <p:cNvSpPr txBox="1"/>
            <p:nvPr/>
          </p:nvSpPr>
          <p:spPr>
            <a:xfrm>
              <a:off x="220474" y="7751785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FD9A230-59CB-41B2-A17D-054C4A1D32F3}"/>
                </a:ext>
              </a:extLst>
            </p:cNvPr>
            <p:cNvSpPr txBox="1"/>
            <p:nvPr/>
          </p:nvSpPr>
          <p:spPr>
            <a:xfrm>
              <a:off x="624507" y="5405982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A7A2F25-2C9D-4629-AD3C-40EAFA051964}"/>
              </a:ext>
            </a:extLst>
          </p:cNvPr>
          <p:cNvGrpSpPr/>
          <p:nvPr/>
        </p:nvGrpSpPr>
        <p:grpSpPr>
          <a:xfrm>
            <a:off x="5615639" y="5468069"/>
            <a:ext cx="3585129" cy="2545035"/>
            <a:chOff x="2483255" y="1783260"/>
            <a:chExt cx="3585129" cy="2545035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7B14FE3-D5DF-415B-8F4B-649FF6743824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66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659F6C9-BA2D-4E71-98F3-9FA0D3216147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0953FDE4-301B-4AA0-A029-0C9FEF2D9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7C475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469" y="3462564"/>
              <a:ext cx="550122" cy="550120"/>
            </a:xfrm>
            <a:prstGeom prst="rect">
              <a:avLst/>
            </a:prstGeom>
          </p:spPr>
        </p:pic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58FA66C4-6140-4606-BDFF-71E764BD74BA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82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6CD17F22-A115-4EA2-8A9E-9211F59726FD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26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3B331954-1E76-45BD-A7EB-E5C35736B094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C35A349-328F-47D4-BC1E-4207168D124C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98624E32-5864-47F9-9A02-F1BB614B93F7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rgbClr val="F7C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E50BED8B-461F-48F1-A076-8713578C61FC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rgbClr val="F7C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F03F656-6FA0-4EA5-A368-2A7E42F72F95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F3CCE67-3B40-466B-835B-434036D0E9E7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166" name="Graphic 165" descr="Hourglass">
              <a:extLst>
                <a:ext uri="{FF2B5EF4-FFF2-40B4-BE49-F238E27FC236}">
                  <a16:creationId xmlns:a16="http://schemas.microsoft.com/office/drawing/2014/main" id="{4DFA5BFC-4146-4E51-B1EC-FF9ACC8E54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3207300-771F-4B5D-B5BD-32CAAB4CA85A}"/>
              </a:ext>
            </a:extLst>
          </p:cNvPr>
          <p:cNvGrpSpPr/>
          <p:nvPr/>
        </p:nvGrpSpPr>
        <p:grpSpPr>
          <a:xfrm>
            <a:off x="8583763" y="6667031"/>
            <a:ext cx="3987991" cy="1300659"/>
            <a:chOff x="9254427" y="6574992"/>
            <a:chExt cx="3987991" cy="1300659"/>
          </a:xfrm>
        </p:grpSpPr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AE74BAC-F5B0-42B9-B1E7-F85548FF197C}"/>
                </a:ext>
              </a:extLst>
            </p:cNvPr>
            <p:cNvSpPr txBox="1"/>
            <p:nvPr/>
          </p:nvSpPr>
          <p:spPr>
            <a:xfrm>
              <a:off x="10061739" y="6961251"/>
              <a:ext cx="3180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BWF World Tour Final 2019 (Qual.)</a:t>
              </a: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13B7A32-B1CD-482D-A149-BBADDB6E6E98}"/>
                </a:ext>
              </a:extLst>
            </p:cNvPr>
            <p:cNvSpPr txBox="1"/>
            <p:nvPr/>
          </p:nvSpPr>
          <p:spPr>
            <a:xfrm>
              <a:off x="10061739" y="7232595"/>
              <a:ext cx="19094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Australia Open 2019</a:t>
              </a: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1F3BF93-02D3-400A-B3E4-6DD799C07430}"/>
                </a:ext>
              </a:extLst>
            </p:cNvPr>
            <p:cNvSpPr txBox="1"/>
            <p:nvPr/>
          </p:nvSpPr>
          <p:spPr>
            <a:xfrm>
              <a:off x="10061739" y="7486802"/>
              <a:ext cx="22878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New Zealand Open 2019</a:t>
              </a:r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3F691D3B-DCCE-4B34-BB39-8EE9336051E5}"/>
                </a:ext>
              </a:extLst>
            </p:cNvPr>
            <p:cNvSpPr txBox="1"/>
            <p:nvPr/>
          </p:nvSpPr>
          <p:spPr>
            <a:xfrm>
              <a:off x="10063205" y="657499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172" name="Graphic 171" descr="Medal">
              <a:extLst>
                <a:ext uri="{FF2B5EF4-FFF2-40B4-BE49-F238E27FC236}">
                  <a16:creationId xmlns:a16="http://schemas.microsoft.com/office/drawing/2014/main" id="{12E3D0D9-0AD3-4C9D-BE17-C85ED42DC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54427" y="6961251"/>
              <a:ext cx="914400" cy="914400"/>
            </a:xfrm>
            <a:prstGeom prst="rect">
              <a:avLst/>
            </a:prstGeom>
          </p:spPr>
        </p:pic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C4BFF00-14C0-461B-A574-5C4CFB684A8A}"/>
              </a:ext>
            </a:extLst>
          </p:cNvPr>
          <p:cNvGrpSpPr/>
          <p:nvPr/>
        </p:nvGrpSpPr>
        <p:grpSpPr>
          <a:xfrm>
            <a:off x="8659963" y="5447054"/>
            <a:ext cx="2777783" cy="1090681"/>
            <a:chOff x="9050978" y="1374113"/>
            <a:chExt cx="2777783" cy="1090681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A15C3A95-F277-4315-8A53-0B4454C40361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5-0</a:t>
              </a: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D074C68A-D31F-490C-8F8E-35BC722EB0DB}"/>
                </a:ext>
              </a:extLst>
            </p:cNvPr>
            <p:cNvSpPr txBox="1"/>
            <p:nvPr/>
          </p:nvSpPr>
          <p:spPr>
            <a:xfrm>
              <a:off x="9795282" y="1941574"/>
              <a:ext cx="1872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Jan O JORGENSEN)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176" name="Graphic 175" descr="Chess pieces">
              <a:extLst>
                <a:ext uri="{FF2B5EF4-FFF2-40B4-BE49-F238E27FC236}">
                  <a16:creationId xmlns:a16="http://schemas.microsoft.com/office/drawing/2014/main" id="{B2927213-158F-4593-B25F-79A12F20E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D59268C-56B9-4D19-9A97-FE6D9BA18CD5}"/>
              </a:ext>
            </a:extLst>
          </p:cNvPr>
          <p:cNvGrpSpPr/>
          <p:nvPr/>
        </p:nvGrpSpPr>
        <p:grpSpPr>
          <a:xfrm>
            <a:off x="277337" y="9192642"/>
            <a:ext cx="1422184" cy="2595524"/>
            <a:chOff x="220474" y="5464038"/>
            <a:chExt cx="1422184" cy="2595524"/>
          </a:xfrm>
        </p:grpSpPr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3CE9EBAC-0442-446B-B47F-8933A7B03DF6}"/>
                </a:ext>
              </a:extLst>
            </p:cNvPr>
            <p:cNvSpPr txBox="1"/>
            <p:nvPr/>
          </p:nvSpPr>
          <p:spPr>
            <a:xfrm>
              <a:off x="226084" y="6126477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179" name="Freeform 151">
              <a:extLst>
                <a:ext uri="{FF2B5EF4-FFF2-40B4-BE49-F238E27FC236}">
                  <a16:creationId xmlns:a16="http://schemas.microsoft.com/office/drawing/2014/main" id="{8FEA9E20-9BD3-487F-989E-0921834840E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2" y="648930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F7C47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A55247C9-5BA3-4753-AAAD-AC9319068F21}"/>
                </a:ext>
              </a:extLst>
            </p:cNvPr>
            <p:cNvSpPr txBox="1"/>
            <p:nvPr/>
          </p:nvSpPr>
          <p:spPr>
            <a:xfrm>
              <a:off x="624507" y="7138955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18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FB8659CF-28D8-4537-B2A9-1346C6F77F61}"/>
                </a:ext>
              </a:extLst>
            </p:cNvPr>
            <p:cNvSpPr txBox="1"/>
            <p:nvPr/>
          </p:nvSpPr>
          <p:spPr>
            <a:xfrm>
              <a:off x="220474" y="7751785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2AD07449-389E-4BD4-8EC6-AAF9368FF937}"/>
                </a:ext>
              </a:extLst>
            </p:cNvPr>
            <p:cNvSpPr txBox="1"/>
            <p:nvPr/>
          </p:nvSpPr>
          <p:spPr>
            <a:xfrm>
              <a:off x="624507" y="5464038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17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2977282-FD52-4EB2-B63B-3A0004752A2F}"/>
              </a:ext>
            </a:extLst>
          </p:cNvPr>
          <p:cNvGrpSpPr/>
          <p:nvPr/>
        </p:nvGrpSpPr>
        <p:grpSpPr>
          <a:xfrm>
            <a:off x="1898244" y="9270835"/>
            <a:ext cx="3742134" cy="2476292"/>
            <a:chOff x="2326250" y="1783260"/>
            <a:chExt cx="3742134" cy="2476292"/>
          </a:xfrm>
        </p:grpSpPr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8B8600A-EAA3-44AA-B73A-5E2C9F9BF4CE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BFB4E4-72B0-4F9E-B069-D8F075C2DD7C}"/>
                </a:ext>
              </a:extLst>
            </p:cNvPr>
            <p:cNvSpPr txBox="1"/>
            <p:nvPr/>
          </p:nvSpPr>
          <p:spPr>
            <a:xfrm>
              <a:off x="3715842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87" name="Picture 186">
              <a:extLst>
                <a:ext uri="{FF2B5EF4-FFF2-40B4-BE49-F238E27FC236}">
                  <a16:creationId xmlns:a16="http://schemas.microsoft.com/office/drawing/2014/main" id="{959C94F1-B370-448A-A5A3-513D5817B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rgbClr val="F7C475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9855" y="3548009"/>
              <a:ext cx="550122" cy="55012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84357D9-DE3B-4FCC-9909-75BD8B97C1F2}"/>
                </a:ext>
              </a:extLst>
            </p:cNvPr>
            <p:cNvSpPr txBox="1"/>
            <p:nvPr/>
          </p:nvSpPr>
          <p:spPr>
            <a:xfrm>
              <a:off x="3108807" y="24212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77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D4B47E0A-C365-4B38-83EC-527F13E3AF1C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24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E4AD97AA-3E7E-4B31-A27A-3E2029B01AF6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7B0B837-FBBD-45F9-B392-91EFE07E847E}"/>
                </a:ext>
              </a:extLst>
            </p:cNvPr>
            <p:cNvSpPr txBox="1"/>
            <p:nvPr/>
          </p:nvSpPr>
          <p:spPr>
            <a:xfrm>
              <a:off x="3730642" y="26204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192" name="Rectangle: Rounded Corners 191">
              <a:extLst>
                <a:ext uri="{FF2B5EF4-FFF2-40B4-BE49-F238E27FC236}">
                  <a16:creationId xmlns:a16="http://schemas.microsoft.com/office/drawing/2014/main" id="{9F010BE6-0C42-4E19-A68A-B9236F1A8A0E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rgbClr val="F7C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09DA5D29-E3B4-4822-A382-0502675D2F77}"/>
                </a:ext>
              </a:extLst>
            </p:cNvPr>
            <p:cNvSpPr/>
            <p:nvPr/>
          </p:nvSpPr>
          <p:spPr>
            <a:xfrm flipV="1">
              <a:off x="3110159" y="2475277"/>
              <a:ext cx="2254987" cy="45719"/>
            </a:xfrm>
            <a:prstGeom prst="roundRect">
              <a:avLst/>
            </a:prstGeom>
            <a:solidFill>
              <a:srgbClr val="F7C4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05D122C-DECF-45B6-BB99-AFB98C524C0E}"/>
                </a:ext>
              </a:extLst>
            </p:cNvPr>
            <p:cNvSpPr txBox="1"/>
            <p:nvPr/>
          </p:nvSpPr>
          <p:spPr>
            <a:xfrm>
              <a:off x="3084800" y="3551666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50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5E431AC6-CCE7-47F8-A07E-37D76F1F27E8}"/>
                </a:ext>
              </a:extLst>
            </p:cNvPr>
            <p:cNvSpPr txBox="1"/>
            <p:nvPr/>
          </p:nvSpPr>
          <p:spPr>
            <a:xfrm>
              <a:off x="3715842" y="3794253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196" name="Graphic 195" descr="Hourglass">
              <a:extLst>
                <a:ext uri="{FF2B5EF4-FFF2-40B4-BE49-F238E27FC236}">
                  <a16:creationId xmlns:a16="http://schemas.microsoft.com/office/drawing/2014/main" id="{73AEBC83-448C-4736-9492-83D65DAC9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326250" y="2124925"/>
              <a:ext cx="660238" cy="660238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BF5EF09-5126-4982-B88D-25E67F6A25B0}"/>
              </a:ext>
            </a:extLst>
          </p:cNvPr>
          <p:cNvGrpSpPr/>
          <p:nvPr/>
        </p:nvGrpSpPr>
        <p:grpSpPr>
          <a:xfrm>
            <a:off x="5373680" y="9314068"/>
            <a:ext cx="2823386" cy="1287648"/>
            <a:chOff x="9080165" y="1361812"/>
            <a:chExt cx="2823386" cy="1287648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FA6F4AF0-AA8D-4DE0-B0CD-1A472C8E5C0F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2-0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52B83A2D-8D99-441A-857B-1F8B6FBF2F32}"/>
                </a:ext>
              </a:extLst>
            </p:cNvPr>
            <p:cNvSpPr txBox="1"/>
            <p:nvPr/>
          </p:nvSpPr>
          <p:spPr>
            <a:xfrm>
              <a:off x="9795282" y="1941574"/>
              <a:ext cx="210826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WONG Wing Ki Vincent &amp;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KIDAMBI Srikanth)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00" name="Graphic 199" descr="Chess pieces">
              <a:extLst>
                <a:ext uri="{FF2B5EF4-FFF2-40B4-BE49-F238E27FC236}">
                  <a16:creationId xmlns:a16="http://schemas.microsoft.com/office/drawing/2014/main" id="{572FE442-C235-4DB5-A390-E4D5C0F9E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80165" y="1361812"/>
              <a:ext cx="707886" cy="707886"/>
            </a:xfrm>
            <a:prstGeom prst="rect">
              <a:avLst/>
            </a:prstGeom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366A9BA7-1EE8-4645-BFF9-618E132AA152}"/>
              </a:ext>
            </a:extLst>
          </p:cNvPr>
          <p:cNvGrpSpPr/>
          <p:nvPr/>
        </p:nvGrpSpPr>
        <p:grpSpPr>
          <a:xfrm>
            <a:off x="7802908" y="11803949"/>
            <a:ext cx="1247541" cy="230832"/>
            <a:chOff x="8731504" y="8433318"/>
            <a:chExt cx="1247541" cy="230832"/>
          </a:xfrm>
        </p:grpSpPr>
        <p:pic>
          <p:nvPicPr>
            <p:cNvPr id="95" name="Graphic 94" descr="Camera">
              <a:extLst>
                <a:ext uri="{FF2B5EF4-FFF2-40B4-BE49-F238E27FC236}">
                  <a16:creationId xmlns:a16="http://schemas.microsoft.com/office/drawing/2014/main" id="{123A09F0-081B-4A1A-9705-5432F93B4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07F8719-5D8A-4943-865A-24FEC470EDCD}"/>
                </a:ext>
              </a:extLst>
            </p:cNvPr>
            <p:cNvSpPr txBox="1"/>
            <p:nvPr/>
          </p:nvSpPr>
          <p:spPr>
            <a:xfrm>
              <a:off x="8883873" y="8433318"/>
              <a:ext cx="1095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Breakingnews.co.id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543B388-BA65-43E9-A118-F0A467B24BE7}"/>
              </a:ext>
            </a:extLst>
          </p:cNvPr>
          <p:cNvGrpSpPr/>
          <p:nvPr/>
        </p:nvGrpSpPr>
        <p:grpSpPr>
          <a:xfrm>
            <a:off x="11661971" y="7983501"/>
            <a:ext cx="726565" cy="230832"/>
            <a:chOff x="8731504" y="8433318"/>
            <a:chExt cx="726565" cy="230832"/>
          </a:xfrm>
        </p:grpSpPr>
        <p:pic>
          <p:nvPicPr>
            <p:cNvPr id="202" name="Graphic 201" descr="Camera">
              <a:extLst>
                <a:ext uri="{FF2B5EF4-FFF2-40B4-BE49-F238E27FC236}">
                  <a16:creationId xmlns:a16="http://schemas.microsoft.com/office/drawing/2014/main" id="{816B054F-84E3-446E-9122-73098EFF3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8DD4B1CC-809C-4CB4-97B2-D39376DFACD3}"/>
                </a:ext>
              </a:extLst>
            </p:cNvPr>
            <p:cNvSpPr txBox="1"/>
            <p:nvPr/>
          </p:nvSpPr>
          <p:spPr>
            <a:xfrm>
              <a:off x="8883873" y="8433318"/>
              <a:ext cx="57419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inews.id</a:t>
              </a:r>
            </a:p>
          </p:txBody>
        </p:sp>
      </p:grpSp>
      <p:pic>
        <p:nvPicPr>
          <p:cNvPr id="204" name="Picture 20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A81CA91-1DE3-4385-870A-4A400798D16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76" y="-457014"/>
            <a:ext cx="1214030" cy="12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24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384063" y="8834114"/>
            <a:ext cx="13657611" cy="32134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CFAAB1-8C1D-4AC0-AABA-2E46A62A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884217"/>
            <a:ext cx="6654967" cy="31582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384062" y="4993383"/>
            <a:ext cx="13421636" cy="36745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5CF68D6-6EF5-4A17-9081-557D2FB7E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29235" y="5584206"/>
            <a:ext cx="5503261" cy="308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69" y="795458"/>
            <a:ext cx="14185972" cy="40409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EC8A274-99D5-448F-9F7D-28224190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27931" y="1238633"/>
            <a:ext cx="6441924" cy="3579387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lowchart: Manual Input 17">
            <a:extLst>
              <a:ext uri="{FF2B5EF4-FFF2-40B4-BE49-F238E27FC236}">
                <a16:creationId xmlns:a16="http://schemas.microsoft.com/office/drawing/2014/main" id="{42A7DCA4-A4EE-482C-AF53-6A7FFA2AB595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Women’s Singles</a:t>
            </a:r>
            <a:endParaRPr lang="en-ID" sz="3878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D4153B-8B75-489F-A91A-55C87C948755}"/>
              </a:ext>
            </a:extLst>
          </p:cNvPr>
          <p:cNvSpPr txBox="1"/>
          <p:nvPr/>
        </p:nvSpPr>
        <p:spPr>
          <a:xfrm>
            <a:off x="1315504" y="1027074"/>
            <a:ext cx="4968027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#1 Gregoria Mariska TUNJUNG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81D59FE-4C82-4FC8-996B-404EC43FFFF0}"/>
              </a:ext>
            </a:extLst>
          </p:cNvPr>
          <p:cNvSpPr txBox="1"/>
          <p:nvPr/>
        </p:nvSpPr>
        <p:spPr>
          <a:xfrm>
            <a:off x="2912545" y="5175169"/>
            <a:ext cx="1805302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#2 </a:t>
            </a:r>
            <a:r>
              <a:rPr lang="en-ID" sz="2909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Fitriani</a:t>
            </a:r>
            <a:endParaRPr lang="en-ID" sz="2909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B834869-2456-4536-BD85-706B324B0A7F}"/>
              </a:ext>
            </a:extLst>
          </p:cNvPr>
          <p:cNvSpPr txBox="1"/>
          <p:nvPr/>
        </p:nvSpPr>
        <p:spPr>
          <a:xfrm>
            <a:off x="6474985" y="8872718"/>
            <a:ext cx="3906839" cy="540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en-ID" sz="2909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Ruselli</a:t>
            </a:r>
            <a:r>
              <a:rPr lang="en-ID" sz="2909" dirty="0">
                <a:solidFill>
                  <a:schemeClr val="bg1"/>
                </a:solidFill>
                <a:latin typeface="Berlin Sans FB" panose="020E0602020502020306" pitchFamily="34" charset="0"/>
              </a:rPr>
              <a:t> HARTAWAN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D5ACA65-B20B-414E-8EF0-F0D664BB7D43}"/>
              </a:ext>
            </a:extLst>
          </p:cNvPr>
          <p:cNvGrpSpPr/>
          <p:nvPr/>
        </p:nvGrpSpPr>
        <p:grpSpPr>
          <a:xfrm>
            <a:off x="292862" y="11698780"/>
            <a:ext cx="540617" cy="230832"/>
            <a:chOff x="8731504" y="8433318"/>
            <a:chExt cx="540617" cy="230832"/>
          </a:xfrm>
        </p:grpSpPr>
        <p:pic>
          <p:nvPicPr>
            <p:cNvPr id="172" name="Graphic 171" descr="Camera">
              <a:extLst>
                <a:ext uri="{FF2B5EF4-FFF2-40B4-BE49-F238E27FC236}">
                  <a16:creationId xmlns:a16="http://schemas.microsoft.com/office/drawing/2014/main" id="{2CBB4D77-9473-4FB8-991C-8563781D3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2F936697-F727-4EE2-A798-94612C0E4AFE}"/>
                </a:ext>
              </a:extLst>
            </p:cNvPr>
            <p:cNvSpPr txBox="1"/>
            <p:nvPr/>
          </p:nvSpPr>
          <p:spPr>
            <a:xfrm>
              <a:off x="8883873" y="843331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PBSI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353ED81B-108D-4CF6-A41D-FABFBA038A73}"/>
              </a:ext>
            </a:extLst>
          </p:cNvPr>
          <p:cNvGrpSpPr/>
          <p:nvPr/>
        </p:nvGrpSpPr>
        <p:grpSpPr>
          <a:xfrm>
            <a:off x="11483971" y="8435199"/>
            <a:ext cx="821142" cy="230832"/>
            <a:chOff x="8731504" y="8433318"/>
            <a:chExt cx="821142" cy="230832"/>
          </a:xfrm>
        </p:grpSpPr>
        <p:pic>
          <p:nvPicPr>
            <p:cNvPr id="175" name="Graphic 174" descr="Camera">
              <a:extLst>
                <a:ext uri="{FF2B5EF4-FFF2-40B4-BE49-F238E27FC236}">
                  <a16:creationId xmlns:a16="http://schemas.microsoft.com/office/drawing/2014/main" id="{32F6F666-78FB-427E-BF2C-FB6D4E2F6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CA036F6-731F-4C68-9675-D8876A1D27F1}"/>
                </a:ext>
              </a:extLst>
            </p:cNvPr>
            <p:cNvSpPr txBox="1"/>
            <p:nvPr/>
          </p:nvSpPr>
          <p:spPr>
            <a:xfrm>
              <a:off x="8883873" y="8433318"/>
              <a:ext cx="66877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 err="1">
                  <a:solidFill>
                    <a:schemeClr val="bg1"/>
                  </a:solidFill>
                </a:rPr>
                <a:t>Kumparan</a:t>
              </a:r>
              <a:endParaRPr lang="en-ID" sz="9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B651B75F-1CDE-43AF-94DD-87BF6FD36D2C}"/>
              </a:ext>
            </a:extLst>
          </p:cNvPr>
          <p:cNvGrpSpPr/>
          <p:nvPr/>
        </p:nvGrpSpPr>
        <p:grpSpPr>
          <a:xfrm>
            <a:off x="7041757" y="4616673"/>
            <a:ext cx="1258762" cy="230832"/>
            <a:chOff x="8731504" y="8433318"/>
            <a:chExt cx="1258762" cy="230832"/>
          </a:xfrm>
        </p:grpSpPr>
        <p:pic>
          <p:nvPicPr>
            <p:cNvPr id="178" name="Graphic 177" descr="Camera">
              <a:extLst>
                <a:ext uri="{FF2B5EF4-FFF2-40B4-BE49-F238E27FC236}">
                  <a16:creationId xmlns:a16="http://schemas.microsoft.com/office/drawing/2014/main" id="{54CC805C-EEDA-4CF5-AF76-D46FF8C26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B7688C9-B728-4780-AE7A-0B5B52549D7E}"/>
                </a:ext>
              </a:extLst>
            </p:cNvPr>
            <p:cNvSpPr txBox="1"/>
            <p:nvPr/>
          </p:nvSpPr>
          <p:spPr>
            <a:xfrm>
              <a:off x="8883873" y="8433318"/>
              <a:ext cx="110639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360badminton.com</a:t>
              </a:r>
            </a:p>
          </p:txBody>
        </p:sp>
      </p:grpSp>
      <p:sp>
        <p:nvSpPr>
          <p:cNvPr id="105" name="Flowchart: Manual Input 104">
            <a:extLst>
              <a:ext uri="{FF2B5EF4-FFF2-40B4-BE49-F238E27FC236}">
                <a16:creationId xmlns:a16="http://schemas.microsoft.com/office/drawing/2014/main" id="{A9001CFF-2144-483D-A571-DB88E4BBEC8B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     </a:t>
            </a:r>
            <a:r>
              <a:rPr lang="en-ID" sz="3000" dirty="0">
                <a:latin typeface="Berlin Sans FB" panose="020E0602020502020306" pitchFamily="34" charset="0"/>
              </a:rPr>
              <a:t>Indonesia’s Top 3</a:t>
            </a:r>
            <a:r>
              <a:rPr lang="en-ID" sz="2909" dirty="0">
                <a:latin typeface="Berlin Sans FB" panose="020E0602020502020306" pitchFamily="34" charset="0"/>
              </a:rPr>
              <a:t> 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A6A4031-3EAE-417E-BA9A-B4D866776308}"/>
              </a:ext>
            </a:extLst>
          </p:cNvPr>
          <p:cNvSpPr/>
          <p:nvPr/>
        </p:nvSpPr>
        <p:spPr>
          <a:xfrm>
            <a:off x="1" y="12213739"/>
            <a:ext cx="12604894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 and World Championships, starting from 2018 to All England 2020</a:t>
            </a:r>
          </a:p>
          <a:p>
            <a:r>
              <a:rPr lang="en-ID" sz="1212" dirty="0"/>
              <a:t>Match Sources: bwfbadminton.com 			RU: Runner Up	Qual.: Qualified	Rally Domination: Total points won / total points, from all matches 	</a:t>
            </a:r>
          </a:p>
        </p:txBody>
      </p:sp>
      <p:pic>
        <p:nvPicPr>
          <p:cNvPr id="123" name="Picture 12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0B5DF9FB-7F29-4EA3-975D-89BF7B0943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76" y="-457014"/>
            <a:ext cx="1214030" cy="1275242"/>
          </a:xfrm>
          <a:prstGeom prst="rect">
            <a:avLst/>
          </a:prstGeom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A43F12F-5FA6-402E-AECA-539ADCCEA2B9}"/>
              </a:ext>
            </a:extLst>
          </p:cNvPr>
          <p:cNvGrpSpPr/>
          <p:nvPr/>
        </p:nvGrpSpPr>
        <p:grpSpPr>
          <a:xfrm>
            <a:off x="158455" y="1641863"/>
            <a:ext cx="1422184" cy="2653580"/>
            <a:chOff x="220474" y="5405982"/>
            <a:chExt cx="1422184" cy="265358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E0B1B1ED-7AFF-4A2B-99F5-EE615C69F034}"/>
                </a:ext>
              </a:extLst>
            </p:cNvPr>
            <p:cNvSpPr txBox="1"/>
            <p:nvPr/>
          </p:nvSpPr>
          <p:spPr>
            <a:xfrm>
              <a:off x="226084" y="6126477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129" name="Freeform 151">
              <a:extLst>
                <a:ext uri="{FF2B5EF4-FFF2-40B4-BE49-F238E27FC236}">
                  <a16:creationId xmlns:a16="http://schemas.microsoft.com/office/drawing/2014/main" id="{F7AE8C8F-7E3D-4834-A863-E8FC2741D0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2" y="648930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90933B9-AAE5-45AB-B623-03DA44706E01}"/>
                </a:ext>
              </a:extLst>
            </p:cNvPr>
            <p:cNvSpPr txBox="1"/>
            <p:nvPr/>
          </p:nvSpPr>
          <p:spPr>
            <a:xfrm>
              <a:off x="624507" y="7124441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21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D11027D-4293-443A-9109-020B0033BD33}"/>
                </a:ext>
              </a:extLst>
            </p:cNvPr>
            <p:cNvSpPr txBox="1"/>
            <p:nvPr/>
          </p:nvSpPr>
          <p:spPr>
            <a:xfrm>
              <a:off x="220474" y="7751785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3EEFA521-4429-402B-999D-46F7A2EF606E}"/>
                </a:ext>
              </a:extLst>
            </p:cNvPr>
            <p:cNvSpPr txBox="1"/>
            <p:nvPr/>
          </p:nvSpPr>
          <p:spPr>
            <a:xfrm>
              <a:off x="624507" y="5405982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13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FB5DB05-1DF5-4095-BA5E-FC585CC9ACB2}"/>
              </a:ext>
            </a:extLst>
          </p:cNvPr>
          <p:cNvGrpSpPr/>
          <p:nvPr/>
        </p:nvGrpSpPr>
        <p:grpSpPr>
          <a:xfrm>
            <a:off x="1656887" y="1886978"/>
            <a:ext cx="3585129" cy="2545035"/>
            <a:chOff x="2483255" y="1783260"/>
            <a:chExt cx="3585129" cy="2545035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430987D3-6506-4F28-96E8-482A48CB2665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DBB4EAA-F9BE-4E56-8219-B66F3D54654E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2E0AAF67-47F5-4B26-91F2-3A9C43378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469" y="3462564"/>
              <a:ext cx="550122" cy="55012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B03702D5-7025-4B53-9F8C-AA74EF0BC124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68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E6884E0-B8C8-44E1-949D-861094B8C342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18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5A6B1D1-1286-4A63-8BC1-316AEC4FCC4A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81F74FC2-08C5-4098-A4A9-E81BD36E25C4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40D67662-B811-494C-87E9-072014B27CFD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E2C96BC9-6EBF-4F80-AD2F-E88562DA9EE8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52A35C6-4C66-40A0-A99A-7576209B5EB7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51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B254516A-889D-4141-8C07-B8CEF87F7871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161" name="Graphic 160" descr="Hourglass">
              <a:extLst>
                <a:ext uri="{FF2B5EF4-FFF2-40B4-BE49-F238E27FC236}">
                  <a16:creationId xmlns:a16="http://schemas.microsoft.com/office/drawing/2014/main" id="{DF03F971-C341-4EFA-BC1B-782DA1C87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B63BFC07-507D-42EF-B719-5F461EAA4700}"/>
              </a:ext>
            </a:extLst>
          </p:cNvPr>
          <p:cNvGrpSpPr/>
          <p:nvPr/>
        </p:nvGrpSpPr>
        <p:grpSpPr>
          <a:xfrm>
            <a:off x="4911102" y="1769026"/>
            <a:ext cx="3296606" cy="1275347"/>
            <a:chOff x="9050978" y="1374113"/>
            <a:chExt cx="3296606" cy="1275347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8C761BF-65CF-455D-A0DE-A34E19EF03C9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2-0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531A25B8-7D8E-466E-9030-F5C50B5A81B7}"/>
                </a:ext>
              </a:extLst>
            </p:cNvPr>
            <p:cNvSpPr txBox="1"/>
            <p:nvPr/>
          </p:nvSpPr>
          <p:spPr>
            <a:xfrm>
              <a:off x="9795282" y="1941574"/>
              <a:ext cx="25523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Busanan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ONGBAMRUNGPHAN 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CHEN Xiao Xin)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185" name="Graphic 184" descr="Chess pieces">
              <a:extLst>
                <a:ext uri="{FF2B5EF4-FFF2-40B4-BE49-F238E27FC236}">
                  <a16:creationId xmlns:a16="http://schemas.microsoft.com/office/drawing/2014/main" id="{7BF26AB8-20A4-45FF-B54B-56B3E20A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DEE6B2A9-55DF-465D-B9BE-B0D9A9EA8312}"/>
              </a:ext>
            </a:extLst>
          </p:cNvPr>
          <p:cNvGrpSpPr/>
          <p:nvPr/>
        </p:nvGrpSpPr>
        <p:grpSpPr>
          <a:xfrm>
            <a:off x="171847" y="5678696"/>
            <a:ext cx="1422184" cy="2652445"/>
            <a:chOff x="220474" y="5407117"/>
            <a:chExt cx="1422184" cy="2652445"/>
          </a:xfrm>
        </p:grpSpPr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B7B3E80-7EA2-45AF-AD4A-0A9475ED7265}"/>
                </a:ext>
              </a:extLst>
            </p:cNvPr>
            <p:cNvSpPr txBox="1"/>
            <p:nvPr/>
          </p:nvSpPr>
          <p:spPr>
            <a:xfrm>
              <a:off x="226084" y="6126477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188" name="Freeform 151">
              <a:extLst>
                <a:ext uri="{FF2B5EF4-FFF2-40B4-BE49-F238E27FC236}">
                  <a16:creationId xmlns:a16="http://schemas.microsoft.com/office/drawing/2014/main" id="{6D4173B6-08E2-49C8-B89C-5335039150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2" y="648930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467BF63-3921-41DF-9251-53313BDFC5C1}"/>
                </a:ext>
              </a:extLst>
            </p:cNvPr>
            <p:cNvSpPr txBox="1"/>
            <p:nvPr/>
          </p:nvSpPr>
          <p:spPr>
            <a:xfrm>
              <a:off x="531722" y="7124441"/>
              <a:ext cx="799689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33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800C03CE-A780-4978-8735-D5D08340320C}"/>
                </a:ext>
              </a:extLst>
            </p:cNvPr>
            <p:cNvSpPr txBox="1"/>
            <p:nvPr/>
          </p:nvSpPr>
          <p:spPr>
            <a:xfrm>
              <a:off x="220474" y="7751785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325A12D-3FB9-4204-9DA9-6997E492F32A}"/>
                </a:ext>
              </a:extLst>
            </p:cNvPr>
            <p:cNvSpPr txBox="1"/>
            <p:nvPr/>
          </p:nvSpPr>
          <p:spPr>
            <a:xfrm>
              <a:off x="535620" y="5407117"/>
              <a:ext cx="79189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24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F2ED8D46-4E8F-41D1-9298-6CC921F27C16}"/>
              </a:ext>
            </a:extLst>
          </p:cNvPr>
          <p:cNvGrpSpPr/>
          <p:nvPr/>
        </p:nvGrpSpPr>
        <p:grpSpPr>
          <a:xfrm>
            <a:off x="1594079" y="5922676"/>
            <a:ext cx="3585129" cy="2545035"/>
            <a:chOff x="2483255" y="1783260"/>
            <a:chExt cx="3585129" cy="2545035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AF7B805-158D-4954-B864-AE3A4B848C68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42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3A7CF69-2907-497C-A8F3-2A9F7F3D3789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FA837CD2-35B6-4F36-93ED-1BAC0DC49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469" y="3462564"/>
              <a:ext cx="550122" cy="550120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4E9FDC75-1FDA-43FC-9786-9CDDA532335E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74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58D57BD6-F9DC-420C-9CF1-E016375C178A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23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2ACC6BD-5811-4A00-BF08-31FC2955E49B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DABDD881-F0E1-41A1-8693-BA3B60DB845F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00" name="Rectangle: Rounded Corners 199">
              <a:extLst>
                <a:ext uri="{FF2B5EF4-FFF2-40B4-BE49-F238E27FC236}">
                  <a16:creationId xmlns:a16="http://schemas.microsoft.com/office/drawing/2014/main" id="{B5541366-AD3E-4CFF-A24E-B576C0F1B236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1" name="Rectangle: Rounded Corners 200">
              <a:extLst>
                <a:ext uri="{FF2B5EF4-FFF2-40B4-BE49-F238E27FC236}">
                  <a16:creationId xmlns:a16="http://schemas.microsoft.com/office/drawing/2014/main" id="{DB83FCBD-A2B1-486D-A855-10F62F7EA548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E4879769-0306-47FE-A3A6-D0520B5EB20D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48</a:t>
              </a:r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C6F9657-8A9B-4E6E-BA33-80D9E47429C1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04" name="Graphic 203" descr="Hourglass">
              <a:extLst>
                <a:ext uri="{FF2B5EF4-FFF2-40B4-BE49-F238E27FC236}">
                  <a16:creationId xmlns:a16="http://schemas.microsoft.com/office/drawing/2014/main" id="{DFC265EE-574D-405D-B819-0A1884E9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BF0CA1C-4298-4A6F-A123-E3FF5599C0D5}"/>
              </a:ext>
            </a:extLst>
          </p:cNvPr>
          <p:cNvGrpSpPr/>
          <p:nvPr/>
        </p:nvGrpSpPr>
        <p:grpSpPr>
          <a:xfrm>
            <a:off x="4644402" y="7070237"/>
            <a:ext cx="3153474" cy="914400"/>
            <a:chOff x="9298526" y="6523591"/>
            <a:chExt cx="3153474" cy="914400"/>
          </a:xfrm>
        </p:grpSpPr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77277655-0CA2-4D5C-951E-52937C21CF70}"/>
                </a:ext>
              </a:extLst>
            </p:cNvPr>
            <p:cNvSpPr txBox="1"/>
            <p:nvPr/>
          </p:nvSpPr>
          <p:spPr>
            <a:xfrm>
              <a:off x="10061739" y="6961251"/>
              <a:ext cx="20601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Thailand Masters 2019</a:t>
              </a: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7F0515D8-FB07-4ED8-962C-9BB741C876FD}"/>
                </a:ext>
              </a:extLst>
            </p:cNvPr>
            <p:cNvSpPr txBox="1"/>
            <p:nvPr/>
          </p:nvSpPr>
          <p:spPr>
            <a:xfrm>
              <a:off x="10063205" y="657499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210" name="Graphic 209" descr="Medal">
              <a:extLst>
                <a:ext uri="{FF2B5EF4-FFF2-40B4-BE49-F238E27FC236}">
                  <a16:creationId xmlns:a16="http://schemas.microsoft.com/office/drawing/2014/main" id="{61F6ACF6-8894-440D-9B56-E237C8BA8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298526" y="6523591"/>
              <a:ext cx="914400" cy="914400"/>
            </a:xfrm>
            <a:prstGeom prst="rect">
              <a:avLst/>
            </a:prstGeom>
          </p:spPr>
        </p:pic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0430860F-D416-4BD9-A3C7-F5E8F20CB3D0}"/>
              </a:ext>
            </a:extLst>
          </p:cNvPr>
          <p:cNvGrpSpPr/>
          <p:nvPr/>
        </p:nvGrpSpPr>
        <p:grpSpPr>
          <a:xfrm>
            <a:off x="4714944" y="5709474"/>
            <a:ext cx="3296606" cy="1275347"/>
            <a:chOff x="9050978" y="1374113"/>
            <a:chExt cx="3296606" cy="1275347"/>
          </a:xfrm>
        </p:grpSpPr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11F76B14-6050-49D1-8B68-1105A6389D8B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2-0</a:t>
              </a: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57185F72-D1EC-4313-8040-DFC637E1F526}"/>
                </a:ext>
              </a:extLst>
            </p:cNvPr>
            <p:cNvSpPr txBox="1"/>
            <p:nvPr/>
          </p:nvSpPr>
          <p:spPr>
            <a:xfrm>
              <a:off x="9795282" y="1941574"/>
              <a:ext cx="255230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Busanan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ONGBAMRUNGPHAN 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Kirsty GILMOUR)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14" name="Graphic 213" descr="Chess pieces">
              <a:extLst>
                <a:ext uri="{FF2B5EF4-FFF2-40B4-BE49-F238E27FC236}">
                  <a16:creationId xmlns:a16="http://schemas.microsoft.com/office/drawing/2014/main" id="{EBB091C7-6739-4989-8410-4AB2EBE616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184FE4B3-F6E6-4A8C-9D08-D81911447810}"/>
              </a:ext>
            </a:extLst>
          </p:cNvPr>
          <p:cNvGrpSpPr/>
          <p:nvPr/>
        </p:nvGrpSpPr>
        <p:grpSpPr>
          <a:xfrm>
            <a:off x="4581673" y="9328723"/>
            <a:ext cx="1422184" cy="2653580"/>
            <a:chOff x="220474" y="5405982"/>
            <a:chExt cx="1422184" cy="2653580"/>
          </a:xfrm>
        </p:grpSpPr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379A8232-B0AE-403E-A2EE-8AEABE939449}"/>
                </a:ext>
              </a:extLst>
            </p:cNvPr>
            <p:cNvSpPr txBox="1"/>
            <p:nvPr/>
          </p:nvSpPr>
          <p:spPr>
            <a:xfrm>
              <a:off x="226084" y="6126477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217" name="Freeform 151">
              <a:extLst>
                <a:ext uri="{FF2B5EF4-FFF2-40B4-BE49-F238E27FC236}">
                  <a16:creationId xmlns:a16="http://schemas.microsoft.com/office/drawing/2014/main" id="{AC088673-3DE7-476A-9AAB-F882E75E4B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2" y="648930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80F26BB3-883C-4BD9-AD1F-21E22F03F342}"/>
                </a:ext>
              </a:extLst>
            </p:cNvPr>
            <p:cNvSpPr txBox="1"/>
            <p:nvPr/>
          </p:nvSpPr>
          <p:spPr>
            <a:xfrm>
              <a:off x="533326" y="7124441"/>
              <a:ext cx="79648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35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FCD67CC2-DBA8-4D88-BF00-5880D7999AA8}"/>
                </a:ext>
              </a:extLst>
            </p:cNvPr>
            <p:cNvSpPr txBox="1"/>
            <p:nvPr/>
          </p:nvSpPr>
          <p:spPr>
            <a:xfrm>
              <a:off x="220474" y="7751785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DC008313-97B7-4E17-8436-C5BE2F5634BD}"/>
                </a:ext>
              </a:extLst>
            </p:cNvPr>
            <p:cNvSpPr txBox="1"/>
            <p:nvPr/>
          </p:nvSpPr>
          <p:spPr>
            <a:xfrm>
              <a:off x="546710" y="5405982"/>
              <a:ext cx="76971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34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9992DDF8-EC7D-4B21-A6AA-7A759DC5A6AB}"/>
              </a:ext>
            </a:extLst>
          </p:cNvPr>
          <p:cNvGrpSpPr/>
          <p:nvPr/>
        </p:nvGrpSpPr>
        <p:grpSpPr>
          <a:xfrm>
            <a:off x="6379128" y="9499992"/>
            <a:ext cx="3585129" cy="2545035"/>
            <a:chOff x="2483255" y="1783260"/>
            <a:chExt cx="3585129" cy="2545035"/>
          </a:xfrm>
        </p:grpSpPr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B678AEF7-A086-4D10-8722-D993F961B285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49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9057883-6115-4AED-9A8E-78F48DEB7405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7A5BD593-E742-46C4-BEDA-ECC142A69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2469" y="3462564"/>
              <a:ext cx="550122" cy="550120"/>
            </a:xfrm>
            <a:prstGeom prst="rect">
              <a:avLst/>
            </a:prstGeom>
          </p:spPr>
        </p:pic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31AD941-50B4-4677-BEF1-3245A20A9770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65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FA258F19-9E3F-45F6-B36B-E44F87BF67C0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20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C094FA22-9CD1-4D56-A259-DC416562697C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A8ADE879-4880-4233-A765-AC5E896AAA60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29" name="Rectangle: Rounded Corners 228">
              <a:extLst>
                <a:ext uri="{FF2B5EF4-FFF2-40B4-BE49-F238E27FC236}">
                  <a16:creationId xmlns:a16="http://schemas.microsoft.com/office/drawing/2014/main" id="{E274496B-85DD-471A-A023-761D8CE785A9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2E539D99-B82A-4A1E-8441-5631B41047A1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A2E75E8-CAC9-46FE-BB9D-29E6A5E21594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49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65E3D7A8-4963-4799-9360-A6031BD12CD0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33" name="Graphic 232" descr="Hourglass">
              <a:extLst>
                <a:ext uri="{FF2B5EF4-FFF2-40B4-BE49-F238E27FC236}">
                  <a16:creationId xmlns:a16="http://schemas.microsoft.com/office/drawing/2014/main" id="{A4EEAAE8-1610-4A5F-8BE1-DB240C3A7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FEDC7F8C-DBF1-400E-A53D-5F636A85A01B}"/>
              </a:ext>
            </a:extLst>
          </p:cNvPr>
          <p:cNvGrpSpPr/>
          <p:nvPr/>
        </p:nvGrpSpPr>
        <p:grpSpPr>
          <a:xfrm>
            <a:off x="9594331" y="9592127"/>
            <a:ext cx="2777783" cy="1090681"/>
            <a:chOff x="9050978" y="1374113"/>
            <a:chExt cx="2777783" cy="1090681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A138E91E-4770-40ED-9099-B1766ABB996A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3-0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F0598B3-575A-401E-BBC6-59A0921151CF}"/>
                </a:ext>
              </a:extLst>
            </p:cNvPr>
            <p:cNvSpPr txBox="1"/>
            <p:nvPr/>
          </p:nvSpPr>
          <p:spPr>
            <a:xfrm>
              <a:off x="9795282" y="1941574"/>
              <a:ext cx="18726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CHIANG Ying Li)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37" name="Graphic 236" descr="Chess pieces">
              <a:extLst>
                <a:ext uri="{FF2B5EF4-FFF2-40B4-BE49-F238E27FC236}">
                  <a16:creationId xmlns:a16="http://schemas.microsoft.com/office/drawing/2014/main" id="{8E93AFC1-51E4-452D-BAE6-5E159CB7C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365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-499469" y="8761553"/>
            <a:ext cx="13799831" cy="33078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831273" y="4739716"/>
            <a:ext cx="14131636" cy="3900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499470" y="755106"/>
            <a:ext cx="13799831" cy="38451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5" name="Flowchart: Manual Input 14">
            <a:extLst>
              <a:ext uri="{FF2B5EF4-FFF2-40B4-BE49-F238E27FC236}">
                <a16:creationId xmlns:a16="http://schemas.microsoft.com/office/drawing/2014/main" id="{DA4B190E-5C3F-4FA2-8175-F146DB3C8D35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0E4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Men’s Doubles</a:t>
            </a:r>
            <a:endParaRPr lang="en-ID" sz="3878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B85BED4-785A-493E-9DB6-585B8908DA28}"/>
              </a:ext>
            </a:extLst>
          </p:cNvPr>
          <p:cNvSpPr txBox="1"/>
          <p:nvPr/>
        </p:nvSpPr>
        <p:spPr>
          <a:xfrm>
            <a:off x="866081" y="8823667"/>
            <a:ext cx="6282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Fajar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ALFIAN/Muhammad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Rian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ARDIANTO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1E78485-9BDB-4A19-BDEA-3F073C0158DE}"/>
              </a:ext>
            </a:extLst>
          </p:cNvPr>
          <p:cNvGrpSpPr/>
          <p:nvPr/>
        </p:nvGrpSpPr>
        <p:grpSpPr>
          <a:xfrm>
            <a:off x="11261076" y="8343150"/>
            <a:ext cx="1372575" cy="230832"/>
            <a:chOff x="8731504" y="8433318"/>
            <a:chExt cx="1372575" cy="230832"/>
          </a:xfrm>
        </p:grpSpPr>
        <p:pic>
          <p:nvPicPr>
            <p:cNvPr id="167" name="Graphic 166" descr="Camera">
              <a:extLst>
                <a:ext uri="{FF2B5EF4-FFF2-40B4-BE49-F238E27FC236}">
                  <a16:creationId xmlns:a16="http://schemas.microsoft.com/office/drawing/2014/main" id="{CEA4182D-9475-4BFA-98C9-7AE1ECC78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D958994C-54B3-4270-8A56-323122FAFEEB}"/>
                </a:ext>
              </a:extLst>
            </p:cNvPr>
            <p:cNvSpPr txBox="1"/>
            <p:nvPr/>
          </p:nvSpPr>
          <p:spPr>
            <a:xfrm>
              <a:off x="8883873" y="8433318"/>
              <a:ext cx="12202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`Badminton Indonesia</a:t>
              </a:r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2ABF07E-09E1-43C7-9832-D27460191EE7}"/>
              </a:ext>
            </a:extLst>
          </p:cNvPr>
          <p:cNvGrpSpPr/>
          <p:nvPr/>
        </p:nvGrpSpPr>
        <p:grpSpPr>
          <a:xfrm>
            <a:off x="7645805" y="4370752"/>
            <a:ext cx="999076" cy="230832"/>
            <a:chOff x="8731504" y="8433318"/>
            <a:chExt cx="999076" cy="230832"/>
          </a:xfrm>
        </p:grpSpPr>
        <p:pic>
          <p:nvPicPr>
            <p:cNvPr id="173" name="Graphic 172" descr="Camera">
              <a:extLst>
                <a:ext uri="{FF2B5EF4-FFF2-40B4-BE49-F238E27FC236}">
                  <a16:creationId xmlns:a16="http://schemas.microsoft.com/office/drawing/2014/main" id="{E36AB1CC-80DF-4075-9C56-A41C2D9E6A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B62C090-C790-4222-B4BE-C0AF721138EF}"/>
                </a:ext>
              </a:extLst>
            </p:cNvPr>
            <p:cNvSpPr txBox="1"/>
            <p:nvPr/>
          </p:nvSpPr>
          <p:spPr>
            <a:xfrm>
              <a:off x="8883873" y="8433318"/>
              <a:ext cx="8467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Fox Sport Asia</a:t>
              </a:r>
            </a:p>
          </p:txBody>
        </p:sp>
      </p:grpSp>
      <p:sp>
        <p:nvSpPr>
          <p:cNvPr id="106" name="Flowchart: Manual Input 105">
            <a:extLst>
              <a:ext uri="{FF2B5EF4-FFF2-40B4-BE49-F238E27FC236}">
                <a16:creationId xmlns:a16="http://schemas.microsoft.com/office/drawing/2014/main" id="{F69C6383-8E6F-4526-8D14-8D8A44F2FEEF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     </a:t>
            </a:r>
            <a:r>
              <a:rPr lang="en-ID" sz="3000" dirty="0">
                <a:latin typeface="Berlin Sans FB" panose="020E0602020502020306" pitchFamily="34" charset="0"/>
              </a:rPr>
              <a:t>Indonesia’s Top 3</a:t>
            </a:r>
            <a:r>
              <a:rPr lang="en-ID" sz="2909" dirty="0">
                <a:latin typeface="Berlin Sans FB" panose="020E0602020502020306" pitchFamily="34" charset="0"/>
              </a:rPr>
              <a:t> 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51BB264-40E2-4273-8867-C3AED0F5E175}"/>
              </a:ext>
            </a:extLst>
          </p:cNvPr>
          <p:cNvSpPr/>
          <p:nvPr/>
        </p:nvSpPr>
        <p:spPr>
          <a:xfrm>
            <a:off x="1" y="12213739"/>
            <a:ext cx="12604894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 and World Championships, starting from 2018 to All England 2020</a:t>
            </a:r>
          </a:p>
          <a:p>
            <a:r>
              <a:rPr lang="en-ID" sz="1212" dirty="0"/>
              <a:t>Match Sources: bwfbadminton.com 			RU: Runner Up	Qual.: Qualified	Rally Domination: Total points won / total points, from all matches 	</a:t>
            </a:r>
          </a:p>
        </p:txBody>
      </p:sp>
      <p:pic>
        <p:nvPicPr>
          <p:cNvPr id="3" name="Picture 2" descr="A person holding a football ball&#10;&#10;Description automatically generated">
            <a:extLst>
              <a:ext uri="{FF2B5EF4-FFF2-40B4-BE49-F238E27FC236}">
                <a16:creationId xmlns:a16="http://schemas.microsoft.com/office/drawing/2014/main" id="{A139FEB2-D43C-4E75-8165-0FF69D8CC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525" y="4792793"/>
            <a:ext cx="5771325" cy="38475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FD94B25-465B-4679-BC9D-9D7AD7114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389" y="8779842"/>
            <a:ext cx="4938179" cy="3289586"/>
          </a:xfrm>
          <a:prstGeom prst="rect">
            <a:avLst/>
          </a:prstGeom>
          <a:effectLst>
            <a:innerShdw blurRad="254000" dist="50800" dir="10800000">
              <a:prstClr val="black"/>
            </a:innerShdw>
          </a:effectLst>
        </p:spPr>
      </p:pic>
      <p:grpSp>
        <p:nvGrpSpPr>
          <p:cNvPr id="169" name="Group 168">
            <a:extLst>
              <a:ext uri="{FF2B5EF4-FFF2-40B4-BE49-F238E27FC236}">
                <a16:creationId xmlns:a16="http://schemas.microsoft.com/office/drawing/2014/main" id="{F53A3BAE-976A-4218-8EE8-56813281655D}"/>
              </a:ext>
            </a:extLst>
          </p:cNvPr>
          <p:cNvGrpSpPr/>
          <p:nvPr/>
        </p:nvGrpSpPr>
        <p:grpSpPr>
          <a:xfrm>
            <a:off x="7812047" y="11838597"/>
            <a:ext cx="540617" cy="230832"/>
            <a:chOff x="8731504" y="8433318"/>
            <a:chExt cx="540617" cy="230832"/>
          </a:xfrm>
        </p:grpSpPr>
        <p:pic>
          <p:nvPicPr>
            <p:cNvPr id="170" name="Graphic 169" descr="Camera">
              <a:extLst>
                <a:ext uri="{FF2B5EF4-FFF2-40B4-BE49-F238E27FC236}">
                  <a16:creationId xmlns:a16="http://schemas.microsoft.com/office/drawing/2014/main" id="{4AB0D6CC-68EF-4A87-BC94-13088868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3ABAEFA-DAE4-4050-B238-78C35DE03593}"/>
                </a:ext>
              </a:extLst>
            </p:cNvPr>
            <p:cNvSpPr txBox="1"/>
            <p:nvPr/>
          </p:nvSpPr>
          <p:spPr>
            <a:xfrm>
              <a:off x="8883873" y="843331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PBSI</a:t>
              </a:r>
            </a:p>
          </p:txBody>
        </p:sp>
      </p:grpSp>
      <p:pic>
        <p:nvPicPr>
          <p:cNvPr id="126" name="Picture 6">
            <a:extLst>
              <a:ext uri="{FF2B5EF4-FFF2-40B4-BE49-F238E27FC236}">
                <a16:creationId xmlns:a16="http://schemas.microsoft.com/office/drawing/2014/main" id="{7621B850-88CE-4E7C-9D27-676474D430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319" r="17573"/>
          <a:stretch/>
        </p:blipFill>
        <p:spPr bwMode="auto">
          <a:xfrm>
            <a:off x="16051" y="838791"/>
            <a:ext cx="4213049" cy="3741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08B503A2-F341-46F6-AC08-EEB6B014B488}"/>
              </a:ext>
            </a:extLst>
          </p:cNvPr>
          <p:cNvSpPr txBox="1"/>
          <p:nvPr/>
        </p:nvSpPr>
        <p:spPr>
          <a:xfrm>
            <a:off x="4458555" y="899933"/>
            <a:ext cx="79912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#1 Marcus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Fernaldi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 GIDEON/Kevin Sanjaya SUKAMULJO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2E24946-C2E7-4D99-8777-A1F1A05C07E1}"/>
              </a:ext>
            </a:extLst>
          </p:cNvPr>
          <p:cNvGrpSpPr/>
          <p:nvPr/>
        </p:nvGrpSpPr>
        <p:grpSpPr>
          <a:xfrm>
            <a:off x="150627" y="5556311"/>
            <a:ext cx="1518364" cy="1974929"/>
            <a:chOff x="226084" y="5405982"/>
            <a:chExt cx="1518364" cy="1974929"/>
          </a:xfrm>
        </p:grpSpPr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3B0744E2-5565-4CEE-A777-35CCDD5C1484}"/>
                </a:ext>
              </a:extLst>
            </p:cNvPr>
            <p:cNvSpPr txBox="1"/>
            <p:nvPr/>
          </p:nvSpPr>
          <p:spPr>
            <a:xfrm>
              <a:off x="226084" y="6126477"/>
              <a:ext cx="1518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&amp; Current</a:t>
              </a:r>
            </a:p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Ranking</a:t>
              </a:r>
            </a:p>
          </p:txBody>
        </p:sp>
        <p:sp>
          <p:nvSpPr>
            <p:cNvPr id="134" name="Freeform 151">
              <a:extLst>
                <a:ext uri="{FF2B5EF4-FFF2-40B4-BE49-F238E27FC236}">
                  <a16:creationId xmlns:a16="http://schemas.microsoft.com/office/drawing/2014/main" id="{CE24CF6D-73A9-4A6E-97CD-E73CF0156C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1" y="6720673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7FC7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A7F53F2-E344-459E-A222-8D87BB7F4AA4}"/>
                </a:ext>
              </a:extLst>
            </p:cNvPr>
            <p:cNvSpPr txBox="1"/>
            <p:nvPr/>
          </p:nvSpPr>
          <p:spPr>
            <a:xfrm>
              <a:off x="624507" y="5405982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4EEBCD2E-9F15-448F-AC27-29D3751D9266}"/>
              </a:ext>
            </a:extLst>
          </p:cNvPr>
          <p:cNvGrpSpPr/>
          <p:nvPr/>
        </p:nvGrpSpPr>
        <p:grpSpPr>
          <a:xfrm>
            <a:off x="1637589" y="5637154"/>
            <a:ext cx="3585129" cy="2545035"/>
            <a:chOff x="2483255" y="1783260"/>
            <a:chExt cx="3585129" cy="2545035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D29AEAA-4C1B-4D88-9AA9-844B1E15D853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74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65C63AD-411E-42EE-8392-AF2A4C3D0A34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A5A9CB74-58AF-4E3E-90AF-19DBC4F566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4A8774A2-A742-4149-984B-F8F22825A1E9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67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CE3289D7-2E85-4746-BBF9-0AE1040D4DA5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20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8DA6A57E-5527-4BB9-B78F-04BC1A21BF8B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A0CB3FE-08FD-4FC9-850F-49B8BCEF25F2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B085DE1C-297E-48CC-86DB-C7AF142E066A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55C3B8F1-0C6A-46CB-8621-DD2BF25F7978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C4A6587-EFE4-43E9-9415-658DE11E2502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F59F282-7263-4FA8-820B-BBA26AB24739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180" name="Graphic 179" descr="Hourglass">
              <a:extLst>
                <a:ext uri="{FF2B5EF4-FFF2-40B4-BE49-F238E27FC236}">
                  <a16:creationId xmlns:a16="http://schemas.microsoft.com/office/drawing/2014/main" id="{67068F10-A3FB-4B94-B436-CACF413EB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E1B33457-7AB5-44AC-89D9-748B4D5F5D20}"/>
              </a:ext>
            </a:extLst>
          </p:cNvPr>
          <p:cNvGrpSpPr/>
          <p:nvPr/>
        </p:nvGrpSpPr>
        <p:grpSpPr>
          <a:xfrm>
            <a:off x="8853241" y="6911814"/>
            <a:ext cx="3325950" cy="1300659"/>
            <a:chOff x="9254427" y="6574992"/>
            <a:chExt cx="3325950" cy="1300659"/>
          </a:xfrm>
        </p:grpSpPr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5CD48EBB-25F5-497B-A178-B4CF6BD31FBA}"/>
                </a:ext>
              </a:extLst>
            </p:cNvPr>
            <p:cNvSpPr txBox="1"/>
            <p:nvPr/>
          </p:nvSpPr>
          <p:spPr>
            <a:xfrm>
              <a:off x="10061739" y="6961251"/>
              <a:ext cx="2518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BWF World Tour Final 2019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970C1F31-2D5F-44C2-AFB8-8FA3285F5AAB}"/>
                </a:ext>
              </a:extLst>
            </p:cNvPr>
            <p:cNvSpPr txBox="1"/>
            <p:nvPr/>
          </p:nvSpPr>
          <p:spPr>
            <a:xfrm>
              <a:off x="10061739" y="7232595"/>
              <a:ext cx="24625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World Championships 2019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7AA85D01-668D-4C45-A128-C941BA058954}"/>
                </a:ext>
              </a:extLst>
            </p:cNvPr>
            <p:cNvSpPr txBox="1"/>
            <p:nvPr/>
          </p:nvSpPr>
          <p:spPr>
            <a:xfrm>
              <a:off x="10061739" y="7486802"/>
              <a:ext cx="2124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All England Open 2019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6D8D02F-F67A-4292-8969-864EDF10937F}"/>
                </a:ext>
              </a:extLst>
            </p:cNvPr>
            <p:cNvSpPr txBox="1"/>
            <p:nvPr/>
          </p:nvSpPr>
          <p:spPr>
            <a:xfrm>
              <a:off x="10063205" y="657499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186" name="Graphic 185" descr="Medal">
              <a:extLst>
                <a:ext uri="{FF2B5EF4-FFF2-40B4-BE49-F238E27FC236}">
                  <a16:creationId xmlns:a16="http://schemas.microsoft.com/office/drawing/2014/main" id="{8B08E0AF-1511-47FE-B548-CDD0E66B6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54427" y="6961251"/>
              <a:ext cx="914400" cy="914400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AF333777-7426-4CBA-B1F1-A00008371F8B}"/>
              </a:ext>
            </a:extLst>
          </p:cNvPr>
          <p:cNvGrpSpPr/>
          <p:nvPr/>
        </p:nvGrpSpPr>
        <p:grpSpPr>
          <a:xfrm>
            <a:off x="8911354" y="5519202"/>
            <a:ext cx="3434464" cy="1275347"/>
            <a:chOff x="9050978" y="1374113"/>
            <a:chExt cx="3434464" cy="1275347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234B256B-257C-4BFE-87C0-5478255EB363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6-2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1517C96-B00A-4CE4-8E9B-11010259B032}"/>
                </a:ext>
              </a:extLst>
            </p:cNvPr>
            <p:cNvSpPr txBox="1"/>
            <p:nvPr/>
          </p:nvSpPr>
          <p:spPr>
            <a:xfrm>
              <a:off x="9795282" y="1941574"/>
              <a:ext cx="26901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Hiroyuki ENDO/Yuta WATANABE 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LEE Yang/WANG Chi-Lin)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190" name="Graphic 189" descr="Chess pieces">
              <a:extLst>
                <a:ext uri="{FF2B5EF4-FFF2-40B4-BE49-F238E27FC236}">
                  <a16:creationId xmlns:a16="http://schemas.microsoft.com/office/drawing/2014/main" id="{5D1B2BEB-B09F-4E2D-8B16-9243BDEEF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73E3877E-146F-4CA6-BF77-9EAB24075FC3}"/>
              </a:ext>
            </a:extLst>
          </p:cNvPr>
          <p:cNvSpPr txBox="1"/>
          <p:nvPr/>
        </p:nvSpPr>
        <p:spPr>
          <a:xfrm>
            <a:off x="70863" y="4852019"/>
            <a:ext cx="5811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#2 Mohammad AHSAN/Hendra SETIAWAN</a:t>
            </a:r>
          </a:p>
        </p:txBody>
      </p: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2F9B8F7F-DD7A-4DCE-A3A5-BE07A1E6975C}"/>
              </a:ext>
            </a:extLst>
          </p:cNvPr>
          <p:cNvGrpSpPr/>
          <p:nvPr/>
        </p:nvGrpSpPr>
        <p:grpSpPr>
          <a:xfrm>
            <a:off x="4035299" y="1555075"/>
            <a:ext cx="1518364" cy="1974929"/>
            <a:chOff x="226084" y="5405982"/>
            <a:chExt cx="1518364" cy="1974929"/>
          </a:xfrm>
        </p:grpSpPr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9DE2A58-369F-4E62-B53C-2D361DB30849}"/>
                </a:ext>
              </a:extLst>
            </p:cNvPr>
            <p:cNvSpPr txBox="1"/>
            <p:nvPr/>
          </p:nvSpPr>
          <p:spPr>
            <a:xfrm>
              <a:off x="226084" y="6126477"/>
              <a:ext cx="1518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&amp; Current</a:t>
              </a:r>
            </a:p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Ranking</a:t>
              </a:r>
            </a:p>
          </p:txBody>
        </p:sp>
        <p:sp>
          <p:nvSpPr>
            <p:cNvPr id="220" name="Freeform 151">
              <a:extLst>
                <a:ext uri="{FF2B5EF4-FFF2-40B4-BE49-F238E27FC236}">
                  <a16:creationId xmlns:a16="http://schemas.microsoft.com/office/drawing/2014/main" id="{C8AD22F3-ACDE-4D8D-B50E-8A77ADADCE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1" y="6720673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7FC7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9423CB2-F12D-4C00-B28F-3DA20D83ACB2}"/>
                </a:ext>
              </a:extLst>
            </p:cNvPr>
            <p:cNvSpPr txBox="1"/>
            <p:nvPr/>
          </p:nvSpPr>
          <p:spPr>
            <a:xfrm>
              <a:off x="624507" y="5405982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</a:t>
              </a: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AECF730-33B2-4235-9D1C-C13B034D75C8}"/>
              </a:ext>
            </a:extLst>
          </p:cNvPr>
          <p:cNvGrpSpPr/>
          <p:nvPr/>
        </p:nvGrpSpPr>
        <p:grpSpPr>
          <a:xfrm>
            <a:off x="5446061" y="1635918"/>
            <a:ext cx="3585129" cy="2545035"/>
            <a:chOff x="2483255" y="1783260"/>
            <a:chExt cx="3585129" cy="2545035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236FE8DE-492F-4639-869E-F72D49529A47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87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DF4026A-BEFE-4AE0-8B72-AB17D327620D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225" name="Picture 224">
              <a:extLst>
                <a:ext uri="{FF2B5EF4-FFF2-40B4-BE49-F238E27FC236}">
                  <a16:creationId xmlns:a16="http://schemas.microsoft.com/office/drawing/2014/main" id="{C8B0C873-4E84-4A52-9F96-8A88FE530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B9807F0F-4022-426A-B316-1A67CC3C2BF1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1304D03-311C-4158-B25C-7E57B68A7439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23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40E5348B-6A80-41BB-9533-F186BB1EFA34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A69AC593-5091-421C-B854-3493D39F09D0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30" name="Rectangle: Rounded Corners 229">
              <a:extLst>
                <a:ext uri="{FF2B5EF4-FFF2-40B4-BE49-F238E27FC236}">
                  <a16:creationId xmlns:a16="http://schemas.microsoft.com/office/drawing/2014/main" id="{34C2056C-FE11-4E7C-B925-39C604A2383D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1" name="Rectangle: Rounded Corners 230">
              <a:extLst>
                <a:ext uri="{FF2B5EF4-FFF2-40B4-BE49-F238E27FC236}">
                  <a16:creationId xmlns:a16="http://schemas.microsoft.com/office/drawing/2014/main" id="{6BACF944-986B-4AB4-9232-EC12D10BAC04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EB0AA0C-B7F4-4FD6-876D-F6436962768C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55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57F1CF8-9182-4852-AA61-702A6F86C1FC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34" name="Graphic 233" descr="Hourglass">
              <a:extLst>
                <a:ext uri="{FF2B5EF4-FFF2-40B4-BE49-F238E27FC236}">
                  <a16:creationId xmlns:a16="http://schemas.microsoft.com/office/drawing/2014/main" id="{C4B74576-94A9-4805-857E-AE3274543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5CA4B15-158D-493C-9B53-21604DB99553}"/>
              </a:ext>
            </a:extLst>
          </p:cNvPr>
          <p:cNvGrpSpPr/>
          <p:nvPr/>
        </p:nvGrpSpPr>
        <p:grpSpPr>
          <a:xfrm>
            <a:off x="8646304" y="2873036"/>
            <a:ext cx="3197573" cy="1555492"/>
            <a:chOff x="9254427" y="6574992"/>
            <a:chExt cx="3197573" cy="1555492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6BD7315A-14C0-44EE-BA98-774F3DB125B5}"/>
                </a:ext>
              </a:extLst>
            </p:cNvPr>
            <p:cNvSpPr txBox="1"/>
            <p:nvPr/>
          </p:nvSpPr>
          <p:spPr>
            <a:xfrm>
              <a:off x="10061739" y="6961251"/>
              <a:ext cx="2165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Indonesia Masters 2020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DBA0CBC9-2B13-4596-B8B3-B13B91241628}"/>
                </a:ext>
              </a:extLst>
            </p:cNvPr>
            <p:cNvSpPr txBox="1"/>
            <p:nvPr/>
          </p:nvSpPr>
          <p:spPr>
            <a:xfrm>
              <a:off x="10060371" y="7523541"/>
              <a:ext cx="23246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Fuzhou China Open 2019</a:t>
              </a: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6373913E-C0D3-43AE-B4D0-188A4B6BF013}"/>
                </a:ext>
              </a:extLst>
            </p:cNvPr>
            <p:cNvSpPr txBox="1"/>
            <p:nvPr/>
          </p:nvSpPr>
          <p:spPr>
            <a:xfrm>
              <a:off x="10060675" y="7791930"/>
              <a:ext cx="1717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French Open 2019</a:t>
              </a: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A2512354-0E82-4EF3-830A-2E8714A0ACEF}"/>
                </a:ext>
              </a:extLst>
            </p:cNvPr>
            <p:cNvSpPr txBox="1"/>
            <p:nvPr/>
          </p:nvSpPr>
          <p:spPr>
            <a:xfrm>
              <a:off x="10063205" y="657499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240" name="Graphic 239" descr="Medal">
              <a:extLst>
                <a:ext uri="{FF2B5EF4-FFF2-40B4-BE49-F238E27FC236}">
                  <a16:creationId xmlns:a16="http://schemas.microsoft.com/office/drawing/2014/main" id="{A038707F-EA32-450F-8003-28406050A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54427" y="6961251"/>
              <a:ext cx="914400" cy="914400"/>
            </a:xfrm>
            <a:prstGeom prst="rect">
              <a:avLst/>
            </a:prstGeom>
          </p:spPr>
        </p:pic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82C1BDF-E1B3-467A-A820-67F65102BD56}"/>
              </a:ext>
            </a:extLst>
          </p:cNvPr>
          <p:cNvGrpSpPr/>
          <p:nvPr/>
        </p:nvGrpSpPr>
        <p:grpSpPr>
          <a:xfrm>
            <a:off x="8681226" y="1517966"/>
            <a:ext cx="3865671" cy="1090681"/>
            <a:chOff x="9050978" y="1374113"/>
            <a:chExt cx="3865671" cy="1090681"/>
          </a:xfrm>
        </p:grpSpPr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3C10F7B3-BE62-4946-A92A-F5F669F50BB4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10-0</a:t>
              </a: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BFBE5D6E-1D4B-4EFE-B14A-6B6262BD8A6E}"/>
                </a:ext>
              </a:extLst>
            </p:cNvPr>
            <p:cNvSpPr txBox="1"/>
            <p:nvPr/>
          </p:nvSpPr>
          <p:spPr>
            <a:xfrm>
              <a:off x="9795282" y="1941574"/>
              <a:ext cx="31213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Mohammad AHSAN/Hendra SETIAWAN)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44" name="Graphic 243" descr="Chess pieces">
              <a:extLst>
                <a:ext uri="{FF2B5EF4-FFF2-40B4-BE49-F238E27FC236}">
                  <a16:creationId xmlns:a16="http://schemas.microsoft.com/office/drawing/2014/main" id="{98CFD8B7-EF84-4B3C-ACA0-1E18FDE54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01B4268A-EAB9-410B-A9A5-79296CB1B9C6}"/>
              </a:ext>
            </a:extLst>
          </p:cNvPr>
          <p:cNvGrpSpPr/>
          <p:nvPr/>
        </p:nvGrpSpPr>
        <p:grpSpPr>
          <a:xfrm>
            <a:off x="163242" y="9236663"/>
            <a:ext cx="1422184" cy="2653580"/>
            <a:chOff x="220474" y="5405982"/>
            <a:chExt cx="1422184" cy="2653580"/>
          </a:xfrm>
        </p:grpSpPr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65B0E8C8-2675-4025-A023-175D06CE544C}"/>
                </a:ext>
              </a:extLst>
            </p:cNvPr>
            <p:cNvSpPr txBox="1"/>
            <p:nvPr/>
          </p:nvSpPr>
          <p:spPr>
            <a:xfrm>
              <a:off x="226084" y="6126477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247" name="Freeform 151">
              <a:extLst>
                <a:ext uri="{FF2B5EF4-FFF2-40B4-BE49-F238E27FC236}">
                  <a16:creationId xmlns:a16="http://schemas.microsoft.com/office/drawing/2014/main" id="{65BA2F34-A42E-4068-B28F-19D7922567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2" y="648930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7FC7A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B54ED33C-19E1-45C2-B63E-D06D8DB818CE}"/>
                </a:ext>
              </a:extLst>
            </p:cNvPr>
            <p:cNvSpPr txBox="1"/>
            <p:nvPr/>
          </p:nvSpPr>
          <p:spPr>
            <a:xfrm>
              <a:off x="624507" y="7124441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5880D5F1-37D5-4447-9D15-63E431574F6E}"/>
                </a:ext>
              </a:extLst>
            </p:cNvPr>
            <p:cNvSpPr txBox="1"/>
            <p:nvPr/>
          </p:nvSpPr>
          <p:spPr>
            <a:xfrm>
              <a:off x="220474" y="7751785"/>
              <a:ext cx="14221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DFD8852-BB10-413A-AD68-818290E5FE2F}"/>
                </a:ext>
              </a:extLst>
            </p:cNvPr>
            <p:cNvSpPr txBox="1"/>
            <p:nvPr/>
          </p:nvSpPr>
          <p:spPr>
            <a:xfrm>
              <a:off x="624507" y="5405982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62AF03B4-65B0-4FA9-8471-E638781CAB63}"/>
              </a:ext>
            </a:extLst>
          </p:cNvPr>
          <p:cNvGrpSpPr/>
          <p:nvPr/>
        </p:nvGrpSpPr>
        <p:grpSpPr>
          <a:xfrm>
            <a:off x="1642624" y="9481778"/>
            <a:ext cx="3585129" cy="2545035"/>
            <a:chOff x="2483255" y="1783260"/>
            <a:chExt cx="3585129" cy="2545035"/>
          </a:xfrm>
        </p:grpSpPr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7FBFD67E-E48F-48E9-90A0-C711A6FF4C41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70</a:t>
              </a:r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CB732533-C6E2-4BA2-BCCD-2762C0E80687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5E212D15-A2C7-4501-A584-DE7CAC4BF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2C4BC473-B44C-42A2-8AB3-BDE603A32F19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71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C7278C6-40ED-40B4-A137-958F5E20B7AA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21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2B0F4C84-9A46-47AC-BBD6-34375E4426B5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E9CCD9D-F298-41F1-99EA-76604201AF5E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FE56340D-7F56-4D7B-8E04-B2C66B2B94DC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0" name="Rectangle: Rounded Corners 259">
              <a:extLst>
                <a:ext uri="{FF2B5EF4-FFF2-40B4-BE49-F238E27FC236}">
                  <a16:creationId xmlns:a16="http://schemas.microsoft.com/office/drawing/2014/main" id="{CDACAD60-8FCB-44B0-B23C-8B2ADCD1345C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rgbClr val="7FC7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5BC0BCB8-677D-4FFC-A39A-C2BA656607D9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0BC57DF-3E15-4609-9CD6-50CB2BD7D46D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63" name="Graphic 262" descr="Hourglass">
              <a:extLst>
                <a:ext uri="{FF2B5EF4-FFF2-40B4-BE49-F238E27FC236}">
                  <a16:creationId xmlns:a16="http://schemas.microsoft.com/office/drawing/2014/main" id="{3C864E1A-9704-49F5-8562-74DA353C3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036ED8CD-D2B3-4A5D-A006-B71A43F56363}"/>
              </a:ext>
            </a:extLst>
          </p:cNvPr>
          <p:cNvGrpSpPr/>
          <p:nvPr/>
        </p:nvGrpSpPr>
        <p:grpSpPr>
          <a:xfrm>
            <a:off x="4610748" y="10680740"/>
            <a:ext cx="3638536" cy="1300659"/>
            <a:chOff x="9254427" y="6574992"/>
            <a:chExt cx="3638536" cy="1300659"/>
          </a:xfrm>
        </p:grpSpPr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03308BB5-61DE-44C9-9DFD-F6F3D8546CC5}"/>
                </a:ext>
              </a:extLst>
            </p:cNvPr>
            <p:cNvSpPr txBox="1"/>
            <p:nvPr/>
          </p:nvSpPr>
          <p:spPr>
            <a:xfrm>
              <a:off x="10061739" y="6961251"/>
              <a:ext cx="16514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Korea Open 2019</a:t>
              </a: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B831D299-AA40-4826-96E5-3C1C5EF44A28}"/>
                </a:ext>
              </a:extLst>
            </p:cNvPr>
            <p:cNvSpPr txBox="1"/>
            <p:nvPr/>
          </p:nvSpPr>
          <p:spPr>
            <a:xfrm>
              <a:off x="10061739" y="7232595"/>
              <a:ext cx="15552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Swiss Open 2019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7D8F64AB-00A0-42D6-999D-AE3709F0EB04}"/>
                </a:ext>
              </a:extLst>
            </p:cNvPr>
            <p:cNvSpPr txBox="1"/>
            <p:nvPr/>
          </p:nvSpPr>
          <p:spPr>
            <a:xfrm>
              <a:off x="10061739" y="7486802"/>
              <a:ext cx="28312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Syed Modi Championships 2018</a:t>
              </a: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B67FEBD2-5ED9-4005-B1D3-455EEE681960}"/>
                </a:ext>
              </a:extLst>
            </p:cNvPr>
            <p:cNvSpPr txBox="1"/>
            <p:nvPr/>
          </p:nvSpPr>
          <p:spPr>
            <a:xfrm>
              <a:off x="10063205" y="657499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269" name="Graphic 268" descr="Medal">
              <a:extLst>
                <a:ext uri="{FF2B5EF4-FFF2-40B4-BE49-F238E27FC236}">
                  <a16:creationId xmlns:a16="http://schemas.microsoft.com/office/drawing/2014/main" id="{038FF985-8CF9-4DB3-AD0C-B09BA6CDC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54427" y="6961251"/>
              <a:ext cx="914400" cy="914400"/>
            </a:xfrm>
            <a:prstGeom prst="rect">
              <a:avLst/>
            </a:prstGeom>
          </p:spPr>
        </p:pic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1A8EF13A-B484-4CA8-8FCF-84B7EBF9713E}"/>
              </a:ext>
            </a:extLst>
          </p:cNvPr>
          <p:cNvGrpSpPr/>
          <p:nvPr/>
        </p:nvGrpSpPr>
        <p:grpSpPr>
          <a:xfrm>
            <a:off x="4686948" y="9346463"/>
            <a:ext cx="3041728" cy="1275347"/>
            <a:chOff x="9050978" y="1374113"/>
            <a:chExt cx="3041728" cy="1275347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692110B3-D341-41E2-9A7B-6CA23B1D3606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3-0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5FFD1348-1F6F-4BCC-BA43-B1430D3D9CA8}"/>
                </a:ext>
              </a:extLst>
            </p:cNvPr>
            <p:cNvSpPr txBox="1"/>
            <p:nvPr/>
          </p:nvSpPr>
          <p:spPr>
            <a:xfrm>
              <a:off x="9795282" y="1941574"/>
              <a:ext cx="229742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LEE Yang/WANG Chi-Lin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</a:t>
              </a:r>
              <a:r>
                <a:rPr lang="en-U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GOH V Shem/TAN Wee </a:t>
              </a:r>
              <a:r>
                <a:rPr lang="en-US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Kiong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73" name="Graphic 272" descr="Chess pieces">
              <a:extLst>
                <a:ext uri="{FF2B5EF4-FFF2-40B4-BE49-F238E27FC236}">
                  <a16:creationId xmlns:a16="http://schemas.microsoft.com/office/drawing/2014/main" id="{782C97C8-A8D1-4A7D-BC48-12167532D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sp>
        <p:nvSpPr>
          <p:cNvPr id="274" name="TextBox 273">
            <a:extLst>
              <a:ext uri="{FF2B5EF4-FFF2-40B4-BE49-F238E27FC236}">
                <a16:creationId xmlns:a16="http://schemas.microsoft.com/office/drawing/2014/main" id="{309CB81D-FFDC-4F75-A9B0-D1B00051B2E2}"/>
              </a:ext>
            </a:extLst>
          </p:cNvPr>
          <p:cNvSpPr txBox="1"/>
          <p:nvPr/>
        </p:nvSpPr>
        <p:spPr>
          <a:xfrm>
            <a:off x="9460565" y="3542856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BWF World Tour Final 2019 (Qual.)</a:t>
            </a:r>
          </a:p>
        </p:txBody>
      </p:sp>
      <p:pic>
        <p:nvPicPr>
          <p:cNvPr id="275" name="Picture 27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891E6488-6523-42FD-800D-4D29B5953C0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76" y="-457014"/>
            <a:ext cx="1214030" cy="127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9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Flowchart: Manual Input 97">
            <a:extLst>
              <a:ext uri="{FF2B5EF4-FFF2-40B4-BE49-F238E27FC236}">
                <a16:creationId xmlns:a16="http://schemas.microsoft.com/office/drawing/2014/main" id="{38C471AC-2704-4BC5-81D6-22F19919964E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     </a:t>
            </a:r>
            <a:r>
              <a:rPr lang="en-ID" sz="3000" dirty="0">
                <a:latin typeface="Berlin Sans FB" panose="020E0602020502020306" pitchFamily="34" charset="0"/>
              </a:rPr>
              <a:t>Indonesia’s Top 3</a:t>
            </a:r>
            <a:r>
              <a:rPr lang="en-ID" sz="2909" dirty="0">
                <a:latin typeface="Berlin Sans FB" panose="020E0602020502020306" pitchFamily="34" charset="0"/>
              </a:rPr>
              <a:t> 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BDAB50-0D5D-4B17-9096-225545C387FE}"/>
              </a:ext>
            </a:extLst>
          </p:cNvPr>
          <p:cNvSpPr/>
          <p:nvPr/>
        </p:nvSpPr>
        <p:spPr>
          <a:xfrm>
            <a:off x="-602161" y="776361"/>
            <a:ext cx="13714024" cy="35828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E06FA-FF9F-4DF1-B2C6-641867DB88C8}"/>
              </a:ext>
            </a:extLst>
          </p:cNvPr>
          <p:cNvSpPr/>
          <p:nvPr/>
        </p:nvSpPr>
        <p:spPr>
          <a:xfrm>
            <a:off x="0" y="8910151"/>
            <a:ext cx="12599988" cy="31908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B645E9-2D06-4ADE-B2D3-6737FF9F87CA}"/>
              </a:ext>
            </a:extLst>
          </p:cNvPr>
          <p:cNvSpPr/>
          <p:nvPr/>
        </p:nvSpPr>
        <p:spPr>
          <a:xfrm>
            <a:off x="-704851" y="4570750"/>
            <a:ext cx="13919405" cy="41961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1FABB782-B01E-42DC-81ED-1AB597CA2339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       Women’s Doubles</a:t>
            </a:r>
            <a:endParaRPr lang="en-ID" sz="3878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2851DB-0ED7-4141-BAE9-5B461041D29C}"/>
              </a:ext>
            </a:extLst>
          </p:cNvPr>
          <p:cNvSpPr txBox="1"/>
          <p:nvPr/>
        </p:nvSpPr>
        <p:spPr>
          <a:xfrm>
            <a:off x="604500" y="8947194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#3 Siti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Fadia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Silva RAMADHANTI/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Ribka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SUGIARTO</a:t>
            </a:r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ED22E776-372F-4F83-8E30-81C5B97E2997}"/>
              </a:ext>
            </a:extLst>
          </p:cNvPr>
          <p:cNvGrpSpPr/>
          <p:nvPr/>
        </p:nvGrpSpPr>
        <p:grpSpPr>
          <a:xfrm>
            <a:off x="6187675" y="11858070"/>
            <a:ext cx="1228305" cy="230832"/>
            <a:chOff x="8731504" y="8433318"/>
            <a:chExt cx="1228305" cy="230832"/>
          </a:xfrm>
        </p:grpSpPr>
        <p:pic>
          <p:nvPicPr>
            <p:cNvPr id="132" name="Graphic 131" descr="Camera">
              <a:extLst>
                <a:ext uri="{FF2B5EF4-FFF2-40B4-BE49-F238E27FC236}">
                  <a16:creationId xmlns:a16="http://schemas.microsoft.com/office/drawing/2014/main" id="{6C6AC303-BB1D-401B-BBCD-BD01A9926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62925A0-FEB4-4286-A53B-18193DBFDF9D}"/>
                </a:ext>
              </a:extLst>
            </p:cNvPr>
            <p:cNvSpPr txBox="1"/>
            <p:nvPr/>
          </p:nvSpPr>
          <p:spPr>
            <a:xfrm>
              <a:off x="8883873" y="8433318"/>
              <a:ext cx="1075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 err="1">
                  <a:solidFill>
                    <a:schemeClr val="bg1"/>
                  </a:solidFill>
                </a:rPr>
                <a:t>Djarum</a:t>
              </a:r>
              <a:r>
                <a:rPr lang="en-ID" sz="900" dirty="0">
                  <a:solidFill>
                    <a:schemeClr val="bg1"/>
                  </a:solidFill>
                </a:rPr>
                <a:t> Badminton</a:t>
              </a:r>
            </a:p>
          </p:txBody>
        </p:sp>
      </p:grpSp>
      <p:pic>
        <p:nvPicPr>
          <p:cNvPr id="95" name="Picture 94" descr="A picture containing umbrella&#10;&#10;Description automatically generated">
            <a:extLst>
              <a:ext uri="{FF2B5EF4-FFF2-40B4-BE49-F238E27FC236}">
                <a16:creationId xmlns:a16="http://schemas.microsoft.com/office/drawing/2014/main" id="{5D7E1E5E-ABB4-40F0-AD3D-61FEF12468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76" y="-457014"/>
            <a:ext cx="1214030" cy="1275242"/>
          </a:xfrm>
          <a:prstGeom prst="rect">
            <a:avLst/>
          </a:prstGeom>
        </p:spPr>
      </p:pic>
      <p:sp>
        <p:nvSpPr>
          <p:cNvPr id="102" name="Rectangle 101">
            <a:extLst>
              <a:ext uri="{FF2B5EF4-FFF2-40B4-BE49-F238E27FC236}">
                <a16:creationId xmlns:a16="http://schemas.microsoft.com/office/drawing/2014/main" id="{1784D192-8720-4D55-A82E-7ED00C6C9D4A}"/>
              </a:ext>
            </a:extLst>
          </p:cNvPr>
          <p:cNvSpPr/>
          <p:nvPr/>
        </p:nvSpPr>
        <p:spPr>
          <a:xfrm>
            <a:off x="1" y="12213739"/>
            <a:ext cx="12604894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 and World Championships, starting from 2018 to All England 2020</a:t>
            </a:r>
          </a:p>
          <a:p>
            <a:r>
              <a:rPr lang="en-ID" sz="1212" dirty="0"/>
              <a:t>Match Sources: bwfbadminton.com 			RU: Runner Up	Qual.: Qualified	Rally Domination: Total points won / total points, from all matches 	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24D514-C8DA-4A2E-A9AB-E09A969A3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3412" y="5291495"/>
            <a:ext cx="6151277" cy="3459515"/>
          </a:xfrm>
          <a:prstGeom prst="rect">
            <a:avLst/>
          </a:prstGeom>
          <a:effectLst>
            <a:innerShdw blurRad="63500" dist="50800">
              <a:prstClr val="black">
                <a:alpha val="50000"/>
              </a:prstClr>
            </a:inn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EA7A11-DB39-45B9-860A-A79D28022C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72" r="15248"/>
          <a:stretch/>
        </p:blipFill>
        <p:spPr>
          <a:xfrm>
            <a:off x="119089" y="807439"/>
            <a:ext cx="4463977" cy="35439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CA20BA0-2516-46BB-A390-A98E172FB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836" y="9009746"/>
            <a:ext cx="4850009" cy="3091214"/>
          </a:xfrm>
          <a:prstGeom prst="rect">
            <a:avLst/>
          </a:prstGeom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grpSp>
        <p:nvGrpSpPr>
          <p:cNvPr id="157" name="Group 156">
            <a:extLst>
              <a:ext uri="{FF2B5EF4-FFF2-40B4-BE49-F238E27FC236}">
                <a16:creationId xmlns:a16="http://schemas.microsoft.com/office/drawing/2014/main" id="{E9DA3503-9126-4D72-8E8D-7B4F46AE48BA}"/>
              </a:ext>
            </a:extLst>
          </p:cNvPr>
          <p:cNvGrpSpPr/>
          <p:nvPr/>
        </p:nvGrpSpPr>
        <p:grpSpPr>
          <a:xfrm>
            <a:off x="1610986" y="9532977"/>
            <a:ext cx="3585129" cy="2545035"/>
            <a:chOff x="2483255" y="1783260"/>
            <a:chExt cx="3585129" cy="2545035"/>
          </a:xfrm>
        </p:grpSpPr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C6720DD-9001-44B9-AC5D-947DD0EB0B4F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56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6418D55A-67C3-4839-8186-D6440F6C6928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0B3CA29-873B-48D6-9511-29C7ECFD9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7F84387B-3E6C-4443-8BC3-D9C195735405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56918C31-73EC-41C8-8C3A-0DE636AB0441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6A213759-7D8D-4AFB-B64C-FB3F23E13099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EF1DC238-AFDF-4E97-BD72-459C8C0CBF55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1F145F4-C42F-49B3-94E3-84DE31CD5E36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88EC5C2E-4C0C-4D93-B5E2-0531549C70CF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7044A158-95A8-416D-B63B-A064271913F3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51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513BA58-F414-43A7-8D76-0E230F12F48F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169" name="Graphic 168" descr="Hourglass">
              <a:extLst>
                <a:ext uri="{FF2B5EF4-FFF2-40B4-BE49-F238E27FC236}">
                  <a16:creationId xmlns:a16="http://schemas.microsoft.com/office/drawing/2014/main" id="{B8E23261-C551-4D30-8EE5-F338AD3E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622B4854-7D24-412F-911B-9B81EECC24C1}"/>
              </a:ext>
            </a:extLst>
          </p:cNvPr>
          <p:cNvGrpSpPr/>
          <p:nvPr/>
        </p:nvGrpSpPr>
        <p:grpSpPr>
          <a:xfrm>
            <a:off x="4865201" y="9415025"/>
            <a:ext cx="2777783" cy="1464127"/>
            <a:chOff x="9050978" y="1374113"/>
            <a:chExt cx="2777783" cy="1464127"/>
          </a:xfrm>
        </p:grpSpPr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A90946B6-EEC9-4C03-8135-955F305B73D5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2-0</a:t>
              </a:r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AC573A9D-873C-4CBE-8799-E0F1E6C9F358}"/>
                </a:ext>
              </a:extLst>
            </p:cNvPr>
            <p:cNvSpPr txBox="1"/>
            <p:nvPr/>
          </p:nvSpPr>
          <p:spPr>
            <a:xfrm>
              <a:off x="9050978" y="2130354"/>
              <a:ext cx="275748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Pooja DANDU/SANJANA SANTOSH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</a:t>
              </a:r>
              <a:r>
                <a:rPr lang="en-U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CHANG Ching Hui/YANG Ching Tun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173" name="Graphic 172" descr="Chess pieces">
              <a:extLst>
                <a:ext uri="{FF2B5EF4-FFF2-40B4-BE49-F238E27FC236}">
                  <a16:creationId xmlns:a16="http://schemas.microsoft.com/office/drawing/2014/main" id="{70F0FDCF-CF45-4F7C-B786-89F4DF5DB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27A83A59-A866-4552-B6C0-400FA1CC72DC}"/>
              </a:ext>
            </a:extLst>
          </p:cNvPr>
          <p:cNvGrpSpPr/>
          <p:nvPr/>
        </p:nvGrpSpPr>
        <p:grpSpPr>
          <a:xfrm>
            <a:off x="5785106" y="1435601"/>
            <a:ext cx="3715755" cy="2545035"/>
            <a:chOff x="2483255" y="1783260"/>
            <a:chExt cx="3715755" cy="2545035"/>
          </a:xfrm>
        </p:grpSpPr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149521C0-3CA5-42B1-B40B-E4CD7173564E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71</a:t>
              </a: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1569E53-0E85-4D18-BB11-4A4F6B77137A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181" name="Picture 180">
              <a:extLst>
                <a:ext uri="{FF2B5EF4-FFF2-40B4-BE49-F238E27FC236}">
                  <a16:creationId xmlns:a16="http://schemas.microsoft.com/office/drawing/2014/main" id="{4515DF8B-AC43-4104-BE92-208B8AD10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15B2ECE-5CAE-4D71-9CDA-A69F487DC888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105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8FEA141-E706-4B5A-A30F-D75D9C36E25E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21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0891E0F7-C232-4F7C-B3C2-A089670A48C0}"/>
                </a:ext>
              </a:extLst>
            </p:cNvPr>
            <p:cNvSpPr txBox="1"/>
            <p:nvPr/>
          </p:nvSpPr>
          <p:spPr>
            <a:xfrm>
              <a:off x="3861268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EFE06E1-1CCA-455C-9C94-B8E448E650F4}"/>
                </a:ext>
              </a:extLst>
            </p:cNvPr>
            <p:cNvSpPr txBox="1"/>
            <p:nvPr/>
          </p:nvSpPr>
          <p:spPr>
            <a:xfrm>
              <a:off x="3861268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211FD4EE-1C1D-46DA-B42B-D6E881A4B275}"/>
                </a:ext>
              </a:extLst>
            </p:cNvPr>
            <p:cNvSpPr/>
            <p:nvPr/>
          </p:nvSpPr>
          <p:spPr>
            <a:xfrm>
              <a:off x="3211759" y="1893350"/>
              <a:ext cx="1085661" cy="45719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FFD83811-3FA0-4D34-BCEF-1005B09B1678}"/>
                </a:ext>
              </a:extLst>
            </p:cNvPr>
            <p:cNvSpPr/>
            <p:nvPr/>
          </p:nvSpPr>
          <p:spPr>
            <a:xfrm>
              <a:off x="3211759" y="2447823"/>
              <a:ext cx="2337742" cy="45719"/>
            </a:xfrm>
            <a:prstGeom prst="round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B6EE2CB8-4625-42BD-A1BB-E207B6FEE4F4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53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4220D39B-6B83-4472-8423-776545290CB9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190" name="Graphic 189" descr="Hourglass">
              <a:extLst>
                <a:ext uri="{FF2B5EF4-FFF2-40B4-BE49-F238E27FC236}">
                  <a16:creationId xmlns:a16="http://schemas.microsoft.com/office/drawing/2014/main" id="{94BD865E-0075-4146-A3B1-DE0F287C4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C8A2C99-C7B3-40A7-8F37-6812C53AA71B}"/>
              </a:ext>
            </a:extLst>
          </p:cNvPr>
          <p:cNvGrpSpPr/>
          <p:nvPr/>
        </p:nvGrpSpPr>
        <p:grpSpPr>
          <a:xfrm>
            <a:off x="8950511" y="1371387"/>
            <a:ext cx="3742241" cy="1275347"/>
            <a:chOff x="9050978" y="1374113"/>
            <a:chExt cx="3742241" cy="1275347"/>
          </a:xfrm>
        </p:grpSpPr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43A0822D-928E-42E7-9B81-F8BB068DC3E4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4-0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2E79019-95EE-4D3A-8DDC-865245EFFFD2}"/>
                </a:ext>
              </a:extLst>
            </p:cNvPr>
            <p:cNvSpPr txBox="1"/>
            <p:nvPr/>
          </p:nvSpPr>
          <p:spPr>
            <a:xfrm>
              <a:off x="9795282" y="1941574"/>
              <a:ext cx="299793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HSU Ya Ching/HU Ling </a:t>
              </a:r>
              <a:r>
                <a:rPr lang="es-ES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Fang</a:t>
              </a:r>
              <a:endParaRPr lang="es-ES" sz="12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  <a:p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 </a:t>
              </a:r>
              <a:r>
                <a:rPr lang="es-ES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Maiken</a:t>
              </a:r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FRUERGAARD/Sara THYGESEN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00" name="Graphic 199" descr="Chess pieces">
              <a:extLst>
                <a:ext uri="{FF2B5EF4-FFF2-40B4-BE49-F238E27FC236}">
                  <a16:creationId xmlns:a16="http://schemas.microsoft.com/office/drawing/2014/main" id="{BB3325AD-FC3F-4FC1-80D8-5AB71C404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3E0E4E9-89E7-4B84-9AD6-5F1F2586ADFA}"/>
              </a:ext>
            </a:extLst>
          </p:cNvPr>
          <p:cNvGrpSpPr/>
          <p:nvPr/>
        </p:nvGrpSpPr>
        <p:grpSpPr>
          <a:xfrm>
            <a:off x="4369604" y="1365204"/>
            <a:ext cx="1467068" cy="2541205"/>
            <a:chOff x="57802" y="1583134"/>
            <a:chExt cx="1467068" cy="2541205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09982524-7554-4E59-B6F3-0B824DB50E45}"/>
                </a:ext>
              </a:extLst>
            </p:cNvPr>
            <p:cNvSpPr txBox="1"/>
            <p:nvPr/>
          </p:nvSpPr>
          <p:spPr>
            <a:xfrm>
              <a:off x="85854" y="2303629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176" name="Freeform 151">
              <a:extLst>
                <a:ext uri="{FF2B5EF4-FFF2-40B4-BE49-F238E27FC236}">
                  <a16:creationId xmlns:a16="http://schemas.microsoft.com/office/drawing/2014/main" id="{6B682E9A-5369-47C9-826E-325888FCC8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92" y="262205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7C8CDAAA-5DB0-440B-AA3F-5D0A35243956}"/>
                </a:ext>
              </a:extLst>
            </p:cNvPr>
            <p:cNvSpPr txBox="1"/>
            <p:nvPr/>
          </p:nvSpPr>
          <p:spPr>
            <a:xfrm>
              <a:off x="484277" y="1583134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C8BE597D-4124-4F03-8B68-5B6D5EDEAF5D}"/>
                </a:ext>
              </a:extLst>
            </p:cNvPr>
            <p:cNvSpPr txBox="1"/>
            <p:nvPr/>
          </p:nvSpPr>
          <p:spPr>
            <a:xfrm>
              <a:off x="57802" y="3816562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8293F467-AA94-4B73-A1FE-00632F3FFB03}"/>
                </a:ext>
              </a:extLst>
            </p:cNvPr>
            <p:cNvSpPr txBox="1"/>
            <p:nvPr/>
          </p:nvSpPr>
          <p:spPr>
            <a:xfrm>
              <a:off x="484277" y="3184980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43D4870-D8B9-49C4-9803-5FED7A6B10CC}"/>
              </a:ext>
            </a:extLst>
          </p:cNvPr>
          <p:cNvGrpSpPr/>
          <p:nvPr/>
        </p:nvGrpSpPr>
        <p:grpSpPr>
          <a:xfrm>
            <a:off x="8665923" y="2773411"/>
            <a:ext cx="3970155" cy="1526320"/>
            <a:chOff x="4811229" y="2768128"/>
            <a:chExt cx="3970155" cy="15263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327A201-339F-42F7-A23A-C65B475FE5B4}"/>
                </a:ext>
              </a:extLst>
            </p:cNvPr>
            <p:cNvSpPr txBox="1"/>
            <p:nvPr/>
          </p:nvSpPr>
          <p:spPr>
            <a:xfrm>
              <a:off x="5600705" y="3410800"/>
              <a:ext cx="21659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Indonesia Masters 2020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7A4B7C58-8B15-4343-BF44-746AE7DC22B7}"/>
                </a:ext>
              </a:extLst>
            </p:cNvPr>
            <p:cNvSpPr txBox="1"/>
            <p:nvPr/>
          </p:nvSpPr>
          <p:spPr>
            <a:xfrm>
              <a:off x="5600705" y="3144918"/>
              <a:ext cx="26933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Barcelona Spain Master 2020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A245F74-5150-4CB4-940A-3A6325FFA335}"/>
                </a:ext>
              </a:extLst>
            </p:cNvPr>
            <p:cNvSpPr txBox="1"/>
            <p:nvPr/>
          </p:nvSpPr>
          <p:spPr>
            <a:xfrm>
              <a:off x="5600705" y="3955894"/>
              <a:ext cx="15712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India Open 2019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9FB4B277-6127-448D-BA92-0301800ABE36}"/>
                </a:ext>
              </a:extLst>
            </p:cNvPr>
            <p:cNvSpPr txBox="1"/>
            <p:nvPr/>
          </p:nvSpPr>
          <p:spPr>
            <a:xfrm>
              <a:off x="5600705" y="2768128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196" name="Graphic 195" descr="Medal">
              <a:extLst>
                <a:ext uri="{FF2B5EF4-FFF2-40B4-BE49-F238E27FC236}">
                  <a16:creationId xmlns:a16="http://schemas.microsoft.com/office/drawing/2014/main" id="{EB53658E-F654-4DE1-B8CE-D878983C9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811229" y="3154387"/>
              <a:ext cx="914400" cy="914400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6B5C92-AFC7-4DD0-81E7-1C8464AFFC12}"/>
                </a:ext>
              </a:extLst>
            </p:cNvPr>
            <p:cNvSpPr txBox="1"/>
            <p:nvPr/>
          </p:nvSpPr>
          <p:spPr>
            <a:xfrm>
              <a:off x="5600705" y="3688221"/>
              <a:ext cx="31806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BWF World Tour Final 2019 (Qual.)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568100D-DD2B-4659-8D68-4CA093EFB525}"/>
              </a:ext>
            </a:extLst>
          </p:cNvPr>
          <p:cNvGrpSpPr/>
          <p:nvPr/>
        </p:nvGrpSpPr>
        <p:grpSpPr>
          <a:xfrm>
            <a:off x="4646425" y="4149319"/>
            <a:ext cx="652827" cy="230832"/>
            <a:chOff x="8731504" y="8433318"/>
            <a:chExt cx="652827" cy="230832"/>
          </a:xfrm>
        </p:grpSpPr>
        <p:pic>
          <p:nvPicPr>
            <p:cNvPr id="135" name="Graphic 134" descr="Camera">
              <a:extLst>
                <a:ext uri="{FF2B5EF4-FFF2-40B4-BE49-F238E27FC236}">
                  <a16:creationId xmlns:a16="http://schemas.microsoft.com/office/drawing/2014/main" id="{DF44E6ED-46B2-48D6-87CB-483D52419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FB7E7A22-99AC-459F-B95C-36DA5F806FA7}"/>
                </a:ext>
              </a:extLst>
            </p:cNvPr>
            <p:cNvSpPr txBox="1"/>
            <p:nvPr/>
          </p:nvSpPr>
          <p:spPr>
            <a:xfrm>
              <a:off x="8883873" y="8433318"/>
              <a:ext cx="50045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Antara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31242BBA-CC14-41FE-A38A-EBA122C8F1DB}"/>
              </a:ext>
            </a:extLst>
          </p:cNvPr>
          <p:cNvGrpSpPr/>
          <p:nvPr/>
        </p:nvGrpSpPr>
        <p:grpSpPr>
          <a:xfrm>
            <a:off x="195718" y="9588261"/>
            <a:ext cx="1518364" cy="1978366"/>
            <a:chOff x="226084" y="5402545"/>
            <a:chExt cx="1518364" cy="1978366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22A8C60-7792-4227-B6FE-37D05A3096F7}"/>
                </a:ext>
              </a:extLst>
            </p:cNvPr>
            <p:cNvSpPr txBox="1"/>
            <p:nvPr/>
          </p:nvSpPr>
          <p:spPr>
            <a:xfrm>
              <a:off x="226084" y="6126477"/>
              <a:ext cx="1518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&amp; Current</a:t>
              </a:r>
            </a:p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Ranking</a:t>
              </a:r>
            </a:p>
          </p:txBody>
        </p:sp>
        <p:sp>
          <p:nvSpPr>
            <p:cNvPr id="106" name="Freeform 151">
              <a:extLst>
                <a:ext uri="{FF2B5EF4-FFF2-40B4-BE49-F238E27FC236}">
                  <a16:creationId xmlns:a16="http://schemas.microsoft.com/office/drawing/2014/main" id="{D93D8D2C-BBFF-4E85-85C1-CD7B342CBB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1" y="6720673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7A50DC2-48BE-4C03-8BCD-24C1DA0AB114}"/>
                </a:ext>
              </a:extLst>
            </p:cNvPr>
            <p:cNvSpPr txBox="1"/>
            <p:nvPr/>
          </p:nvSpPr>
          <p:spPr>
            <a:xfrm>
              <a:off x="577320" y="5402545"/>
              <a:ext cx="79475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32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DA0CA0C-CE11-4CB0-9D33-F968380AF1D7}"/>
              </a:ext>
            </a:extLst>
          </p:cNvPr>
          <p:cNvGrpSpPr/>
          <p:nvPr/>
        </p:nvGrpSpPr>
        <p:grpSpPr>
          <a:xfrm>
            <a:off x="347254" y="4864177"/>
            <a:ext cx="7527857" cy="3808859"/>
            <a:chOff x="6021873" y="4900879"/>
            <a:chExt cx="7527857" cy="3808859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5EDE08-330B-402E-AAAE-28D9107E1B07}"/>
                </a:ext>
              </a:extLst>
            </p:cNvPr>
            <p:cNvSpPr txBox="1"/>
            <p:nvPr/>
          </p:nvSpPr>
          <p:spPr>
            <a:xfrm>
              <a:off x="6021873" y="4900879"/>
              <a:ext cx="65101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2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#2 </a:t>
              </a:r>
              <a:r>
                <a:rPr lang="it-IT" sz="2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Della Destiara HARIS/Rizki Amelia PRADIPTA</a:t>
              </a:r>
              <a:endParaRPr lang="en-ID" sz="24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81DB9F4-0B3F-4DA8-8303-CE1B06644342}"/>
                </a:ext>
              </a:extLst>
            </p:cNvPr>
            <p:cNvGrpSpPr/>
            <p:nvPr/>
          </p:nvGrpSpPr>
          <p:grpSpPr>
            <a:xfrm>
              <a:off x="6223735" y="5505524"/>
              <a:ext cx="1422184" cy="2653580"/>
              <a:chOff x="220474" y="5405982"/>
              <a:chExt cx="1422184" cy="265358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9FC4900-B7A0-49F1-8DD4-3A287D4FA374}"/>
                  </a:ext>
                </a:extLst>
              </p:cNvPr>
              <p:cNvSpPr txBox="1"/>
              <p:nvPr/>
            </p:nvSpPr>
            <p:spPr>
              <a:xfrm>
                <a:off x="226084" y="6126477"/>
                <a:ext cx="1410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Highest Ranking</a:t>
                </a:r>
              </a:p>
            </p:txBody>
          </p:sp>
          <p:sp>
            <p:nvSpPr>
              <p:cNvPr id="116" name="Freeform 151">
                <a:extLst>
                  <a:ext uri="{FF2B5EF4-FFF2-40B4-BE49-F238E27FC236}">
                    <a16:creationId xmlns:a16="http://schemas.microsoft.com/office/drawing/2014/main" id="{E5921F61-D4D6-464B-9018-29709F40D9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1722" y="6489305"/>
                <a:ext cx="799689" cy="660238"/>
              </a:xfrm>
              <a:custGeom>
                <a:avLst/>
                <a:gdLst>
                  <a:gd name="T0" fmla="*/ 52 w 145"/>
                  <a:gd name="T1" fmla="*/ 80 h 123"/>
                  <a:gd name="T2" fmla="*/ 52 w 145"/>
                  <a:gd name="T3" fmla="*/ 123 h 123"/>
                  <a:gd name="T4" fmla="*/ 84 w 145"/>
                  <a:gd name="T5" fmla="*/ 123 h 123"/>
                  <a:gd name="T6" fmla="*/ 84 w 145"/>
                  <a:gd name="T7" fmla="*/ 84 h 123"/>
                  <a:gd name="T8" fmla="*/ 70 w 145"/>
                  <a:gd name="T9" fmla="*/ 98 h 123"/>
                  <a:gd name="T10" fmla="*/ 52 w 145"/>
                  <a:gd name="T11" fmla="*/ 80 h 123"/>
                  <a:gd name="T12" fmla="*/ 6 w 145"/>
                  <a:gd name="T13" fmla="*/ 118 h 123"/>
                  <a:gd name="T14" fmla="*/ 12 w 145"/>
                  <a:gd name="T15" fmla="*/ 123 h 123"/>
                  <a:gd name="T16" fmla="*/ 39 w 145"/>
                  <a:gd name="T17" fmla="*/ 123 h 123"/>
                  <a:gd name="T18" fmla="*/ 39 w 145"/>
                  <a:gd name="T19" fmla="*/ 67 h 123"/>
                  <a:gd name="T20" fmla="*/ 6 w 145"/>
                  <a:gd name="T21" fmla="*/ 99 h 123"/>
                  <a:gd name="T22" fmla="*/ 6 w 145"/>
                  <a:gd name="T23" fmla="*/ 118 h 123"/>
                  <a:gd name="T24" fmla="*/ 116 w 145"/>
                  <a:gd name="T25" fmla="*/ 2 h 123"/>
                  <a:gd name="T26" fmla="*/ 111 w 145"/>
                  <a:gd name="T27" fmla="*/ 9 h 123"/>
                  <a:gd name="T28" fmla="*/ 117 w 145"/>
                  <a:gd name="T29" fmla="*/ 14 h 123"/>
                  <a:gd name="T30" fmla="*/ 124 w 145"/>
                  <a:gd name="T31" fmla="*/ 13 h 123"/>
                  <a:gd name="T32" fmla="*/ 70 w 145"/>
                  <a:gd name="T33" fmla="*/ 67 h 123"/>
                  <a:gd name="T34" fmla="*/ 39 w 145"/>
                  <a:gd name="T35" fmla="*/ 35 h 123"/>
                  <a:gd name="T36" fmla="*/ 2 w 145"/>
                  <a:gd name="T37" fmla="*/ 72 h 123"/>
                  <a:gd name="T38" fmla="*/ 2 w 145"/>
                  <a:gd name="T39" fmla="*/ 80 h 123"/>
                  <a:gd name="T40" fmla="*/ 10 w 145"/>
                  <a:gd name="T41" fmla="*/ 80 h 123"/>
                  <a:gd name="T42" fmla="*/ 39 w 145"/>
                  <a:gd name="T43" fmla="*/ 52 h 123"/>
                  <a:gd name="T44" fmla="*/ 70 w 145"/>
                  <a:gd name="T45" fmla="*/ 83 h 123"/>
                  <a:gd name="T46" fmla="*/ 132 w 145"/>
                  <a:gd name="T47" fmla="*/ 21 h 123"/>
                  <a:gd name="T48" fmla="*/ 131 w 145"/>
                  <a:gd name="T49" fmla="*/ 28 h 123"/>
                  <a:gd name="T50" fmla="*/ 137 w 145"/>
                  <a:gd name="T51" fmla="*/ 34 h 123"/>
                  <a:gd name="T52" fmla="*/ 137 w 145"/>
                  <a:gd name="T53" fmla="*/ 34 h 123"/>
                  <a:gd name="T54" fmla="*/ 143 w 145"/>
                  <a:gd name="T55" fmla="*/ 29 h 123"/>
                  <a:gd name="T56" fmla="*/ 145 w 145"/>
                  <a:gd name="T57" fmla="*/ 0 h 123"/>
                  <a:gd name="T58" fmla="*/ 116 w 145"/>
                  <a:gd name="T59" fmla="*/ 2 h 123"/>
                  <a:gd name="T60" fmla="*/ 97 w 145"/>
                  <a:gd name="T61" fmla="*/ 71 h 123"/>
                  <a:gd name="T62" fmla="*/ 97 w 145"/>
                  <a:gd name="T63" fmla="*/ 123 h 123"/>
                  <a:gd name="T64" fmla="*/ 124 w 145"/>
                  <a:gd name="T65" fmla="*/ 123 h 123"/>
                  <a:gd name="T66" fmla="*/ 129 w 145"/>
                  <a:gd name="T67" fmla="*/ 118 h 123"/>
                  <a:gd name="T68" fmla="*/ 129 w 145"/>
                  <a:gd name="T69" fmla="*/ 39 h 123"/>
                  <a:gd name="T70" fmla="*/ 101 w 145"/>
                  <a:gd name="T71" fmla="*/ 67 h 123"/>
                  <a:gd name="T72" fmla="*/ 97 w 145"/>
                  <a:gd name="T73" fmla="*/ 71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45" h="123">
                    <a:moveTo>
                      <a:pt x="52" y="80"/>
                    </a:moveTo>
                    <a:cubicBezTo>
                      <a:pt x="52" y="123"/>
                      <a:pt x="52" y="123"/>
                      <a:pt x="52" y="123"/>
                    </a:cubicBezTo>
                    <a:cubicBezTo>
                      <a:pt x="84" y="123"/>
                      <a:pt x="84" y="123"/>
                      <a:pt x="84" y="123"/>
                    </a:cubicBezTo>
                    <a:cubicBezTo>
                      <a:pt x="84" y="84"/>
                      <a:pt x="84" y="84"/>
                      <a:pt x="84" y="84"/>
                    </a:cubicBezTo>
                    <a:cubicBezTo>
                      <a:pt x="70" y="98"/>
                      <a:pt x="70" y="98"/>
                      <a:pt x="70" y="98"/>
                    </a:cubicBezTo>
                    <a:lnTo>
                      <a:pt x="52" y="80"/>
                    </a:lnTo>
                    <a:close/>
                    <a:moveTo>
                      <a:pt x="6" y="118"/>
                    </a:moveTo>
                    <a:cubicBezTo>
                      <a:pt x="6" y="121"/>
                      <a:pt x="9" y="123"/>
                      <a:pt x="12" y="123"/>
                    </a:cubicBezTo>
                    <a:cubicBezTo>
                      <a:pt x="39" y="123"/>
                      <a:pt x="39" y="123"/>
                      <a:pt x="39" y="123"/>
                    </a:cubicBezTo>
                    <a:cubicBezTo>
                      <a:pt x="39" y="67"/>
                      <a:pt x="39" y="67"/>
                      <a:pt x="39" y="67"/>
                    </a:cubicBezTo>
                    <a:cubicBezTo>
                      <a:pt x="6" y="99"/>
                      <a:pt x="6" y="99"/>
                      <a:pt x="6" y="99"/>
                    </a:cubicBezTo>
                    <a:lnTo>
                      <a:pt x="6" y="118"/>
                    </a:lnTo>
                    <a:close/>
                    <a:moveTo>
                      <a:pt x="116" y="2"/>
                    </a:moveTo>
                    <a:cubicBezTo>
                      <a:pt x="113" y="3"/>
                      <a:pt x="111" y="5"/>
                      <a:pt x="111" y="9"/>
                    </a:cubicBezTo>
                    <a:cubicBezTo>
                      <a:pt x="111" y="12"/>
                      <a:pt x="114" y="14"/>
                      <a:pt x="117" y="14"/>
                    </a:cubicBezTo>
                    <a:cubicBezTo>
                      <a:pt x="124" y="13"/>
                      <a:pt x="124" y="13"/>
                      <a:pt x="124" y="13"/>
                    </a:cubicBezTo>
                    <a:cubicBezTo>
                      <a:pt x="70" y="67"/>
                      <a:pt x="70" y="67"/>
                      <a:pt x="70" y="67"/>
                    </a:cubicBezTo>
                    <a:cubicBezTo>
                      <a:pt x="39" y="35"/>
                      <a:pt x="39" y="35"/>
                      <a:pt x="39" y="35"/>
                    </a:cubicBezTo>
                    <a:cubicBezTo>
                      <a:pt x="2" y="72"/>
                      <a:pt x="2" y="72"/>
                      <a:pt x="2" y="72"/>
                    </a:cubicBezTo>
                    <a:cubicBezTo>
                      <a:pt x="0" y="74"/>
                      <a:pt x="0" y="78"/>
                      <a:pt x="2" y="80"/>
                    </a:cubicBezTo>
                    <a:cubicBezTo>
                      <a:pt x="4" y="82"/>
                      <a:pt x="8" y="82"/>
                      <a:pt x="10" y="80"/>
                    </a:cubicBezTo>
                    <a:cubicBezTo>
                      <a:pt x="39" y="52"/>
                      <a:pt x="39" y="52"/>
                      <a:pt x="39" y="52"/>
                    </a:cubicBezTo>
                    <a:cubicBezTo>
                      <a:pt x="70" y="83"/>
                      <a:pt x="70" y="83"/>
                      <a:pt x="70" y="83"/>
                    </a:cubicBezTo>
                    <a:cubicBezTo>
                      <a:pt x="132" y="21"/>
                      <a:pt x="132" y="21"/>
                      <a:pt x="132" y="21"/>
                    </a:cubicBezTo>
                    <a:cubicBezTo>
                      <a:pt x="131" y="28"/>
                      <a:pt x="131" y="28"/>
                      <a:pt x="131" y="28"/>
                    </a:cubicBezTo>
                    <a:cubicBezTo>
                      <a:pt x="131" y="31"/>
                      <a:pt x="133" y="34"/>
                      <a:pt x="137" y="34"/>
                    </a:cubicBezTo>
                    <a:cubicBezTo>
                      <a:pt x="137" y="34"/>
                      <a:pt x="137" y="34"/>
                      <a:pt x="137" y="34"/>
                    </a:cubicBezTo>
                    <a:cubicBezTo>
                      <a:pt x="140" y="34"/>
                      <a:pt x="143" y="32"/>
                      <a:pt x="143" y="29"/>
                    </a:cubicBezTo>
                    <a:cubicBezTo>
                      <a:pt x="145" y="0"/>
                      <a:pt x="145" y="0"/>
                      <a:pt x="145" y="0"/>
                    </a:cubicBezTo>
                    <a:lnTo>
                      <a:pt x="116" y="2"/>
                    </a:lnTo>
                    <a:close/>
                    <a:moveTo>
                      <a:pt x="97" y="71"/>
                    </a:moveTo>
                    <a:cubicBezTo>
                      <a:pt x="97" y="123"/>
                      <a:pt x="97" y="123"/>
                      <a:pt x="97" y="123"/>
                    </a:cubicBezTo>
                    <a:cubicBezTo>
                      <a:pt x="124" y="123"/>
                      <a:pt x="124" y="123"/>
                      <a:pt x="124" y="123"/>
                    </a:cubicBezTo>
                    <a:cubicBezTo>
                      <a:pt x="127" y="123"/>
                      <a:pt x="129" y="121"/>
                      <a:pt x="129" y="118"/>
                    </a:cubicBezTo>
                    <a:cubicBezTo>
                      <a:pt x="129" y="39"/>
                      <a:pt x="129" y="39"/>
                      <a:pt x="129" y="39"/>
                    </a:cubicBezTo>
                    <a:cubicBezTo>
                      <a:pt x="101" y="67"/>
                      <a:pt x="101" y="67"/>
                      <a:pt x="101" y="67"/>
                    </a:cubicBezTo>
                    <a:lnTo>
                      <a:pt x="97" y="71"/>
                    </a:lnTo>
                    <a:close/>
                  </a:path>
                </a:pathLst>
              </a:custGeom>
              <a:solidFill>
                <a:srgbClr val="FF999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13A8B38-9DE5-4FEA-83DF-6E922AC6D135}"/>
                  </a:ext>
                </a:extLst>
              </p:cNvPr>
              <p:cNvSpPr txBox="1"/>
              <p:nvPr/>
            </p:nvSpPr>
            <p:spPr>
              <a:xfrm>
                <a:off x="510748" y="7105049"/>
                <a:ext cx="79968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4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19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9E110567-891B-4EA6-8A66-5D15E01B81E2}"/>
                  </a:ext>
                </a:extLst>
              </p:cNvPr>
              <p:cNvSpPr txBox="1"/>
              <p:nvPr/>
            </p:nvSpPr>
            <p:spPr>
              <a:xfrm>
                <a:off x="220474" y="7751785"/>
                <a:ext cx="14221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Current Ranking</a:t>
                </a:r>
              </a:p>
            </p:txBody>
          </p: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EF6187-47B0-4B6F-BDF1-828D528A11FC}"/>
                  </a:ext>
                </a:extLst>
              </p:cNvPr>
              <p:cNvSpPr txBox="1"/>
              <p:nvPr/>
            </p:nvSpPr>
            <p:spPr>
              <a:xfrm>
                <a:off x="624507" y="5405982"/>
                <a:ext cx="61411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4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9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16E152C6-9E84-4A95-8C5E-B709A08EBCD8}"/>
                </a:ext>
              </a:extLst>
            </p:cNvPr>
            <p:cNvGrpSpPr/>
            <p:nvPr/>
          </p:nvGrpSpPr>
          <p:grpSpPr>
            <a:xfrm>
              <a:off x="7694683" y="5712277"/>
              <a:ext cx="3585129" cy="2545035"/>
              <a:chOff x="2483255" y="1783260"/>
              <a:chExt cx="3585129" cy="2545035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DEA09CEE-FE93-4E3B-8EE0-442DBBB84063}"/>
                  </a:ext>
                </a:extLst>
              </p:cNvPr>
              <p:cNvSpPr txBox="1"/>
              <p:nvPr/>
            </p:nvSpPr>
            <p:spPr>
              <a:xfrm>
                <a:off x="3108807" y="3129435"/>
                <a:ext cx="8144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51</a:t>
                </a: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EDF3CE53-5187-496C-8219-E71F674CCB3D}"/>
                  </a:ext>
                </a:extLst>
              </p:cNvPr>
              <p:cNvSpPr txBox="1"/>
              <p:nvPr/>
            </p:nvSpPr>
            <p:spPr>
              <a:xfrm>
                <a:off x="3738913" y="3329490"/>
                <a:ext cx="11801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Win Rate (%)</a:t>
                </a:r>
              </a:p>
            </p:txBody>
          </p:sp>
          <p:pic>
            <p:nvPicPr>
              <p:cNvPr id="129" name="Picture 128">
                <a:extLst>
                  <a:ext uri="{FF2B5EF4-FFF2-40B4-BE49-F238E27FC236}">
                    <a16:creationId xmlns:a16="http://schemas.microsoft.com/office/drawing/2014/main" id="{8F6D6659-139F-44AA-8B55-9E4D749AA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2582470" y="3462564"/>
                <a:ext cx="550120" cy="550120"/>
              </a:xfrm>
              <a:prstGeom prst="rect">
                <a:avLst/>
              </a:prstGeom>
            </p:spPr>
          </p:pic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8BE347B-565A-42BB-8326-23E2C7B67862}"/>
                  </a:ext>
                </a:extLst>
              </p:cNvPr>
              <p:cNvSpPr txBox="1"/>
              <p:nvPr/>
            </p:nvSpPr>
            <p:spPr>
              <a:xfrm>
                <a:off x="3108807" y="2395899"/>
                <a:ext cx="1370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84</a:t>
                </a: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4E3650EB-AC80-4A59-8FC4-15D9A8813DA8}"/>
                  </a:ext>
                </a:extLst>
              </p:cNvPr>
              <p:cNvSpPr txBox="1"/>
              <p:nvPr/>
            </p:nvSpPr>
            <p:spPr>
              <a:xfrm>
                <a:off x="3108807" y="1783260"/>
                <a:ext cx="1370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20</a:t>
                </a: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211EFA3-B4B1-47CA-8B52-BDFC0F838C91}"/>
                  </a:ext>
                </a:extLst>
              </p:cNvPr>
              <p:cNvSpPr txBox="1"/>
              <p:nvPr/>
            </p:nvSpPr>
            <p:spPr>
              <a:xfrm>
                <a:off x="3730642" y="2005180"/>
                <a:ext cx="1723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Fastest match (mins)</a:t>
                </a: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38C07827-D590-466A-A4C2-D8B8106FB55F}"/>
                  </a:ext>
                </a:extLst>
              </p:cNvPr>
              <p:cNvSpPr txBox="1"/>
              <p:nvPr/>
            </p:nvSpPr>
            <p:spPr>
              <a:xfrm>
                <a:off x="3730642" y="2595035"/>
                <a:ext cx="233774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Longest match (mins)</a:t>
                </a:r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22D06905-422F-4F21-B7D9-DEE307091AEC}"/>
                  </a:ext>
                </a:extLst>
              </p:cNvPr>
              <p:cNvSpPr/>
              <p:nvPr/>
            </p:nvSpPr>
            <p:spPr>
              <a:xfrm>
                <a:off x="3110159" y="1893350"/>
                <a:ext cx="1085661" cy="45719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2" name="Rectangle: Rounded Corners 141">
                <a:extLst>
                  <a:ext uri="{FF2B5EF4-FFF2-40B4-BE49-F238E27FC236}">
                    <a16:creationId xmlns:a16="http://schemas.microsoft.com/office/drawing/2014/main" id="{C0FA15DA-D803-456F-AEA8-484C5BCDF408}"/>
                  </a:ext>
                </a:extLst>
              </p:cNvPr>
              <p:cNvSpPr/>
              <p:nvPr/>
            </p:nvSpPr>
            <p:spPr>
              <a:xfrm flipV="1">
                <a:off x="3110159" y="2449877"/>
                <a:ext cx="2271929" cy="45719"/>
              </a:xfrm>
              <a:prstGeom prst="round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D07BE89B-E307-4F42-9131-659BA9E1094A}"/>
                  </a:ext>
                </a:extLst>
              </p:cNvPr>
              <p:cNvSpPr txBox="1"/>
              <p:nvPr/>
            </p:nvSpPr>
            <p:spPr>
              <a:xfrm>
                <a:off x="3108859" y="3620409"/>
                <a:ext cx="81447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51</a:t>
                </a: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7C1A6165-8881-4F9D-9B58-B9804CB9CC67}"/>
                  </a:ext>
                </a:extLst>
              </p:cNvPr>
              <p:cNvSpPr txBox="1"/>
              <p:nvPr/>
            </p:nvSpPr>
            <p:spPr>
              <a:xfrm>
                <a:off x="3739901" y="3850296"/>
                <a:ext cx="17876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14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Rally Domination (%)</a:t>
                </a:r>
              </a:p>
            </p:txBody>
          </p:sp>
          <p:pic>
            <p:nvPicPr>
              <p:cNvPr id="146" name="Graphic 145" descr="Hourglass">
                <a:extLst>
                  <a:ext uri="{FF2B5EF4-FFF2-40B4-BE49-F238E27FC236}">
                    <a16:creationId xmlns:a16="http://schemas.microsoft.com/office/drawing/2014/main" id="{76B1E6F6-B8AA-4085-80C9-D3304632F2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2483255" y="2101541"/>
                <a:ext cx="660238" cy="660238"/>
              </a:xfrm>
              <a:prstGeom prst="rect">
                <a:avLst/>
              </a:prstGeom>
            </p:spPr>
          </p:pic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8D396BBB-1EC4-4AA3-BC41-1EB1FCF5FBD7}"/>
                </a:ext>
              </a:extLst>
            </p:cNvPr>
            <p:cNvGrpSpPr/>
            <p:nvPr/>
          </p:nvGrpSpPr>
          <p:grpSpPr>
            <a:xfrm>
              <a:off x="10769054" y="5620188"/>
              <a:ext cx="2780676" cy="2046453"/>
              <a:chOff x="9048085" y="1374113"/>
              <a:chExt cx="2780676" cy="2046453"/>
            </a:xfrm>
          </p:grpSpPr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8582E8BC-BC4F-4EF2-96B5-76E9FC1F4744}"/>
                  </a:ext>
                </a:extLst>
              </p:cNvPr>
              <p:cNvSpPr txBox="1"/>
              <p:nvPr/>
            </p:nvSpPr>
            <p:spPr>
              <a:xfrm>
                <a:off x="9793277" y="1374113"/>
                <a:ext cx="20354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40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1-0</a:t>
                </a: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3C59981-A309-4498-AFB4-1331907A6276}"/>
                  </a:ext>
                </a:extLst>
              </p:cNvPr>
              <p:cNvSpPr txBox="1"/>
              <p:nvPr/>
            </p:nvSpPr>
            <p:spPr>
              <a:xfrm>
                <a:off x="9048085" y="2158682"/>
                <a:ext cx="1910529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D" sz="16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Best Head-to-Head</a:t>
                </a:r>
              </a:p>
              <a:p>
                <a:r>
                  <a:rPr lang="en-ID" sz="12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(</a:t>
                </a:r>
                <a:r>
                  <a:rPr lang="en-ID" sz="1200" dirty="0" err="1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bt.</a:t>
                </a:r>
                <a:r>
                  <a:rPr lang="en-ID" sz="12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 </a:t>
                </a:r>
                <a:r>
                  <a:rPr lang="nl-NL" sz="12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Debora JILLE/Imke VAN DER AAR</a:t>
                </a:r>
                <a:endPara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  <a:p>
                <a:r>
                  <a:rPr lang="en-ID" sz="12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&amp;  </a:t>
                </a:r>
                <a:r>
                  <a:rPr lang="en-ID" sz="1200" dirty="0" err="1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Anastasiia</a:t>
                </a:r>
                <a:r>
                  <a:rPr lang="en-ID" sz="1200" dirty="0">
                    <a:solidFill>
                      <a:schemeClr val="bg1"/>
                    </a:solidFill>
                    <a:latin typeface="Berlin Sans FB" panose="020E0602020502020306" pitchFamily="34" charset="0"/>
                  </a:rPr>
                  <a:t> AKCHURINA/Olga MOROZOVA)</a:t>
                </a:r>
                <a:endPara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endParaRPr>
              </a:p>
            </p:txBody>
          </p:sp>
          <p:pic>
            <p:nvPicPr>
              <p:cNvPr id="150" name="Graphic 149" descr="Chess pieces">
                <a:extLst>
                  <a:ext uri="{FF2B5EF4-FFF2-40B4-BE49-F238E27FC236}">
                    <a16:creationId xmlns:a16="http://schemas.microsoft.com/office/drawing/2014/main" id="{47E4E574-47B3-4A81-8343-A611022610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050978" y="1411222"/>
                <a:ext cx="712344" cy="712344"/>
              </a:xfrm>
              <a:prstGeom prst="rect">
                <a:avLst/>
              </a:prstGeom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79D34A30-3EAE-44BC-84E9-DB8A75B9844C}"/>
                </a:ext>
              </a:extLst>
            </p:cNvPr>
            <p:cNvGrpSpPr/>
            <p:nvPr/>
          </p:nvGrpSpPr>
          <p:grpSpPr>
            <a:xfrm>
              <a:off x="6292139" y="8478906"/>
              <a:ext cx="540617" cy="230832"/>
              <a:chOff x="8731504" y="8433318"/>
              <a:chExt cx="540617" cy="230832"/>
            </a:xfrm>
          </p:grpSpPr>
          <p:pic>
            <p:nvPicPr>
              <p:cNvPr id="123" name="Graphic 122" descr="Camera">
                <a:extLst>
                  <a:ext uri="{FF2B5EF4-FFF2-40B4-BE49-F238E27FC236}">
                    <a16:creationId xmlns:a16="http://schemas.microsoft.com/office/drawing/2014/main" id="{05281017-BE1B-4887-85E1-D496725CD0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731504" y="8444375"/>
                <a:ext cx="208929" cy="208929"/>
              </a:xfrm>
              <a:prstGeom prst="rect">
                <a:avLst/>
              </a:prstGeom>
            </p:spPr>
          </p:pic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DD0443C-37EA-417F-BED2-B653DE553F9D}"/>
                  </a:ext>
                </a:extLst>
              </p:cNvPr>
              <p:cNvSpPr txBox="1"/>
              <p:nvPr/>
            </p:nvSpPr>
            <p:spPr>
              <a:xfrm>
                <a:off x="8883873" y="8433318"/>
                <a:ext cx="388248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D" sz="900" dirty="0">
                    <a:solidFill>
                      <a:schemeClr val="bg1"/>
                    </a:solidFill>
                  </a:rPr>
                  <a:t>PBSI</a:t>
                </a:r>
              </a:p>
            </p:txBody>
          </p:sp>
        </p:grp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0ADE034-1126-4F3A-9B1C-5F93A0C6ED22}"/>
              </a:ext>
            </a:extLst>
          </p:cNvPr>
          <p:cNvSpPr txBox="1"/>
          <p:nvPr/>
        </p:nvSpPr>
        <p:spPr>
          <a:xfrm>
            <a:off x="5917410" y="834316"/>
            <a:ext cx="4732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#1 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Greysia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POLII/</a:t>
            </a:r>
            <a:r>
              <a:rPr lang="en-ID" sz="24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Apriyani</a:t>
            </a:r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 RAHAYU</a:t>
            </a:r>
          </a:p>
        </p:txBody>
      </p:sp>
    </p:spTree>
    <p:extLst>
      <p:ext uri="{BB962C8B-B14F-4D97-AF65-F5344CB8AC3E}">
        <p14:creationId xmlns:p14="http://schemas.microsoft.com/office/powerpoint/2010/main" val="2238969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5F942AAB-2747-4A3E-B8CB-8586D2535BBA}"/>
              </a:ext>
            </a:extLst>
          </p:cNvPr>
          <p:cNvSpPr/>
          <p:nvPr/>
        </p:nvSpPr>
        <p:spPr>
          <a:xfrm>
            <a:off x="-499468" y="745219"/>
            <a:ext cx="13796368" cy="37480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5A50B0B-E7F4-45F4-9332-95837AF8AA9E}"/>
              </a:ext>
            </a:extLst>
          </p:cNvPr>
          <p:cNvSpPr/>
          <p:nvPr/>
        </p:nvSpPr>
        <p:spPr>
          <a:xfrm>
            <a:off x="-499469" y="8420380"/>
            <a:ext cx="13321471" cy="36786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7A3C0BC-F664-4F47-A42A-90146D5E42C0}"/>
              </a:ext>
            </a:extLst>
          </p:cNvPr>
          <p:cNvSpPr/>
          <p:nvPr/>
        </p:nvSpPr>
        <p:spPr>
          <a:xfrm>
            <a:off x="-300137" y="4627758"/>
            <a:ext cx="13321471" cy="36492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643" dirty="0"/>
          </a:p>
        </p:txBody>
      </p:sp>
      <p:sp>
        <p:nvSpPr>
          <p:cNvPr id="16" name="Flowchart: Manual Input 15">
            <a:extLst>
              <a:ext uri="{FF2B5EF4-FFF2-40B4-BE49-F238E27FC236}">
                <a16:creationId xmlns:a16="http://schemas.microsoft.com/office/drawing/2014/main" id="{D1F3BB58-330A-4862-8D2F-FDC169E110CC}"/>
              </a:ext>
            </a:extLst>
          </p:cNvPr>
          <p:cNvSpPr/>
          <p:nvPr/>
        </p:nvSpPr>
        <p:spPr>
          <a:xfrm rot="16200000" flipH="1" flipV="1">
            <a:off x="2948075" y="-3463384"/>
            <a:ext cx="647043" cy="7542130"/>
          </a:xfrm>
          <a:prstGeom prst="flowChartManualInpu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Mixed Doubles</a:t>
            </a:r>
            <a:endParaRPr lang="en-ID" sz="3878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D2213A2-E263-4972-B10F-C2B335DACFA4}"/>
              </a:ext>
            </a:extLst>
          </p:cNvPr>
          <p:cNvSpPr txBox="1"/>
          <p:nvPr/>
        </p:nvSpPr>
        <p:spPr>
          <a:xfrm>
            <a:off x="506287" y="4827222"/>
            <a:ext cx="71341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#2 Hafiz FAIZAL/Gloria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Emanuelle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 WIDJAJA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2508159-41EB-4671-ACC9-66BB54E8E04E}"/>
              </a:ext>
            </a:extLst>
          </p:cNvPr>
          <p:cNvGrpSpPr/>
          <p:nvPr/>
        </p:nvGrpSpPr>
        <p:grpSpPr>
          <a:xfrm>
            <a:off x="4429244" y="4228944"/>
            <a:ext cx="540617" cy="230832"/>
            <a:chOff x="7170845" y="4490788"/>
            <a:chExt cx="540617" cy="230832"/>
          </a:xfrm>
        </p:grpSpPr>
        <p:pic>
          <p:nvPicPr>
            <p:cNvPr id="155" name="Graphic 154" descr="Camera">
              <a:extLst>
                <a:ext uri="{FF2B5EF4-FFF2-40B4-BE49-F238E27FC236}">
                  <a16:creationId xmlns:a16="http://schemas.microsoft.com/office/drawing/2014/main" id="{CE5FCDBC-8521-43F5-BE4B-101F38FC4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70845" y="4501845"/>
              <a:ext cx="208929" cy="208929"/>
            </a:xfrm>
            <a:prstGeom prst="rect">
              <a:avLst/>
            </a:prstGeom>
          </p:spPr>
        </p:pic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041781D7-6594-4BC1-9B54-FA9E2571B190}"/>
                </a:ext>
              </a:extLst>
            </p:cNvPr>
            <p:cNvSpPr txBox="1"/>
            <p:nvPr/>
          </p:nvSpPr>
          <p:spPr>
            <a:xfrm>
              <a:off x="7323214" y="449078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PBSI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42AA0C2-F7BD-4DB6-9933-2CF2C3FC4E12}"/>
              </a:ext>
            </a:extLst>
          </p:cNvPr>
          <p:cNvGrpSpPr/>
          <p:nvPr/>
        </p:nvGrpSpPr>
        <p:grpSpPr>
          <a:xfrm>
            <a:off x="7581659" y="7993702"/>
            <a:ext cx="540617" cy="230832"/>
            <a:chOff x="8731504" y="8433318"/>
            <a:chExt cx="540617" cy="230832"/>
          </a:xfrm>
        </p:grpSpPr>
        <p:pic>
          <p:nvPicPr>
            <p:cNvPr id="162" name="Graphic 161" descr="Camera">
              <a:extLst>
                <a:ext uri="{FF2B5EF4-FFF2-40B4-BE49-F238E27FC236}">
                  <a16:creationId xmlns:a16="http://schemas.microsoft.com/office/drawing/2014/main" id="{F84BEBE4-C6F2-4754-9CB0-48C35036F6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2156CA3-9738-4516-9D18-9C837646B5F2}"/>
                </a:ext>
              </a:extLst>
            </p:cNvPr>
            <p:cNvSpPr txBox="1"/>
            <p:nvPr/>
          </p:nvSpPr>
          <p:spPr>
            <a:xfrm>
              <a:off x="8883873" y="843331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PBSI</a:t>
              </a: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3D5DAF2-8739-4FDD-BE69-4B7689E8353E}"/>
              </a:ext>
            </a:extLst>
          </p:cNvPr>
          <p:cNvGrpSpPr/>
          <p:nvPr/>
        </p:nvGrpSpPr>
        <p:grpSpPr>
          <a:xfrm>
            <a:off x="11923367" y="11868214"/>
            <a:ext cx="540617" cy="230832"/>
            <a:chOff x="8731504" y="8433318"/>
            <a:chExt cx="540617" cy="230832"/>
          </a:xfrm>
        </p:grpSpPr>
        <p:pic>
          <p:nvPicPr>
            <p:cNvPr id="168" name="Graphic 167" descr="Camera">
              <a:extLst>
                <a:ext uri="{FF2B5EF4-FFF2-40B4-BE49-F238E27FC236}">
                  <a16:creationId xmlns:a16="http://schemas.microsoft.com/office/drawing/2014/main" id="{63F9653E-5D51-445E-93DE-F24265FA1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31504" y="8444375"/>
              <a:ext cx="208929" cy="208929"/>
            </a:xfrm>
            <a:prstGeom prst="rect">
              <a:avLst/>
            </a:prstGeom>
          </p:spPr>
        </p:pic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98C9BF3-6AEF-4448-B342-69D38CA2706C}"/>
                </a:ext>
              </a:extLst>
            </p:cNvPr>
            <p:cNvSpPr txBox="1"/>
            <p:nvPr/>
          </p:nvSpPr>
          <p:spPr>
            <a:xfrm>
              <a:off x="8883873" y="8433318"/>
              <a:ext cx="3882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900" dirty="0">
                  <a:solidFill>
                    <a:schemeClr val="bg1"/>
                  </a:solidFill>
                </a:rPr>
                <a:t>PBSI</a:t>
              </a:r>
            </a:p>
          </p:txBody>
        </p:sp>
      </p:grpSp>
      <p:sp>
        <p:nvSpPr>
          <p:cNvPr id="113" name="Flowchart: Manual Input 112">
            <a:extLst>
              <a:ext uri="{FF2B5EF4-FFF2-40B4-BE49-F238E27FC236}">
                <a16:creationId xmlns:a16="http://schemas.microsoft.com/office/drawing/2014/main" id="{E693E1C0-22BE-4016-82A2-9AE2F46908C1}"/>
              </a:ext>
            </a:extLst>
          </p:cNvPr>
          <p:cNvSpPr/>
          <p:nvPr/>
        </p:nvSpPr>
        <p:spPr>
          <a:xfrm rot="5400000" flipH="1" flipV="1">
            <a:off x="9966913" y="-4736912"/>
            <a:ext cx="793797" cy="9880623"/>
          </a:xfrm>
          <a:prstGeom prst="flowChartManualInpu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en-ID" sz="3878" dirty="0">
                <a:latin typeface="Berlin Sans FB" panose="020E0602020502020306" pitchFamily="34" charset="0"/>
              </a:rPr>
              <a:t>                </a:t>
            </a:r>
            <a:r>
              <a:rPr lang="en-ID" sz="3000" dirty="0">
                <a:latin typeface="Berlin Sans FB" panose="020E0602020502020306" pitchFamily="34" charset="0"/>
              </a:rPr>
              <a:t>Indonesia’s Top 3</a:t>
            </a:r>
            <a:r>
              <a:rPr lang="en-ID" sz="2909" dirty="0">
                <a:latin typeface="Berlin Sans FB" panose="020E0602020502020306" pitchFamily="34" charset="0"/>
              </a:rPr>
              <a:t> </a:t>
            </a:r>
            <a:endParaRPr lang="en-ID" sz="3878" dirty="0">
              <a:latin typeface="Berlin Sans FB" panose="020E0602020502020306" pitchFamily="34" charset="0"/>
            </a:endParaRPr>
          </a:p>
          <a:p>
            <a:pPr algn="ctr"/>
            <a:r>
              <a:rPr lang="en-ID" sz="1454" dirty="0">
                <a:latin typeface="Berlin Sans FB" panose="020E0602020502020306" pitchFamily="34" charset="0"/>
              </a:rPr>
              <a:t>As of 17 March 2020</a:t>
            </a:r>
          </a:p>
        </p:txBody>
      </p:sp>
      <p:pic>
        <p:nvPicPr>
          <p:cNvPr id="114" name="Picture 113" descr="A picture containing umbrella&#10;&#10;Description automatically generated">
            <a:extLst>
              <a:ext uri="{FF2B5EF4-FFF2-40B4-BE49-F238E27FC236}">
                <a16:creationId xmlns:a16="http://schemas.microsoft.com/office/drawing/2014/main" id="{45BC1116-06E1-414B-8CFF-49911AE27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276" y="-457014"/>
            <a:ext cx="1214030" cy="1275242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F3FE59DE-9486-4340-B9C7-8C9A8286216C}"/>
              </a:ext>
            </a:extLst>
          </p:cNvPr>
          <p:cNvSpPr/>
          <p:nvPr/>
        </p:nvSpPr>
        <p:spPr>
          <a:xfrm>
            <a:off x="1" y="12213739"/>
            <a:ext cx="12604894" cy="4188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D" sz="1212" dirty="0"/>
              <a:t>Calculations only based on matches from BWF World Tour ≥ S300 Level and World Championships, starting from 2018 to All England 2020</a:t>
            </a:r>
          </a:p>
          <a:p>
            <a:r>
              <a:rPr lang="en-ID" sz="1212" dirty="0"/>
              <a:t>Match Sources: bwfbadminton.com 			RU: Runner Up	Qual.: Qualified	Rally Domination: Total points won / total points, from all matches 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A074AB-DB02-4D79-AA40-85BF2CFFF7D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68"/>
          <a:stretch/>
        </p:blipFill>
        <p:spPr>
          <a:xfrm>
            <a:off x="-570037" y="1283982"/>
            <a:ext cx="4862322" cy="320101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5A2E2112-9341-4440-9DA1-7530706BA9D3}"/>
              </a:ext>
            </a:extLst>
          </p:cNvPr>
          <p:cNvSpPr txBox="1"/>
          <p:nvPr/>
        </p:nvSpPr>
        <p:spPr>
          <a:xfrm>
            <a:off x="5043397" y="827846"/>
            <a:ext cx="69285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#1 Praveen JORDAN/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Melati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 </a:t>
            </a:r>
            <a:r>
              <a:rPr lang="en-ID" sz="2600" dirty="0" err="1">
                <a:solidFill>
                  <a:schemeClr val="bg1"/>
                </a:solidFill>
                <a:latin typeface="Berlin Sans FB" panose="020E0602020502020306" pitchFamily="34" charset="0"/>
              </a:rPr>
              <a:t>Daeva</a:t>
            </a:r>
            <a:r>
              <a:rPr lang="en-ID" sz="2600" dirty="0">
                <a:solidFill>
                  <a:schemeClr val="bg1"/>
                </a:solidFill>
                <a:latin typeface="Berlin Sans FB" panose="020E0602020502020306" pitchFamily="34" charset="0"/>
              </a:rPr>
              <a:t> OKTAVIANTI</a:t>
            </a: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0FD86E4-E1F0-4563-9F24-4780F213CD36}"/>
              </a:ext>
            </a:extLst>
          </p:cNvPr>
          <p:cNvGrpSpPr/>
          <p:nvPr/>
        </p:nvGrpSpPr>
        <p:grpSpPr>
          <a:xfrm>
            <a:off x="4253012" y="1645722"/>
            <a:ext cx="1518364" cy="1974929"/>
            <a:chOff x="226084" y="5405982"/>
            <a:chExt cx="1518364" cy="1974929"/>
          </a:xfrm>
        </p:grpSpPr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3201D57-0A50-48E0-BBBB-CB7663AB068A}"/>
                </a:ext>
              </a:extLst>
            </p:cNvPr>
            <p:cNvSpPr txBox="1"/>
            <p:nvPr/>
          </p:nvSpPr>
          <p:spPr>
            <a:xfrm>
              <a:off x="226084" y="6126477"/>
              <a:ext cx="15183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&amp; Current</a:t>
              </a:r>
            </a:p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Ranking</a:t>
              </a:r>
            </a:p>
          </p:txBody>
        </p:sp>
        <p:sp>
          <p:nvSpPr>
            <p:cNvPr id="214" name="Freeform 151">
              <a:extLst>
                <a:ext uri="{FF2B5EF4-FFF2-40B4-BE49-F238E27FC236}">
                  <a16:creationId xmlns:a16="http://schemas.microsoft.com/office/drawing/2014/main" id="{5219CB2E-F159-484E-B703-3D81BCB36BD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721" y="6720673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604857B-F636-4ED6-B244-BBC76B79C965}"/>
                </a:ext>
              </a:extLst>
            </p:cNvPr>
            <p:cNvSpPr txBox="1"/>
            <p:nvPr/>
          </p:nvSpPr>
          <p:spPr>
            <a:xfrm>
              <a:off x="624507" y="5405982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</a:t>
              </a:r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177D2FD7-811A-4FA2-8C24-4967B70BD771}"/>
              </a:ext>
            </a:extLst>
          </p:cNvPr>
          <p:cNvGrpSpPr/>
          <p:nvPr/>
        </p:nvGrpSpPr>
        <p:grpSpPr>
          <a:xfrm>
            <a:off x="5692224" y="1577070"/>
            <a:ext cx="3585129" cy="2545035"/>
            <a:chOff x="2483255" y="1783260"/>
            <a:chExt cx="3585129" cy="2545035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039C67F-0EF8-46FA-98F7-20B45F833EA7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65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3952CC5-371B-41D7-A0ED-369D82F2BB30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81206E0B-FC30-456A-826A-FF5530E85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4E142DA-4444-48A9-8B80-C7132F19EB4E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84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5E1ECB8-2986-4CDB-9001-80E868036F95}"/>
                </a:ext>
              </a:extLst>
            </p:cNvPr>
            <p:cNvSpPr txBox="1"/>
            <p:nvPr/>
          </p:nvSpPr>
          <p:spPr>
            <a:xfrm>
              <a:off x="3108807" y="1783260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20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268CFEF4-B427-41DD-9045-2E36EC21ED2E}"/>
                </a:ext>
              </a:extLst>
            </p:cNvPr>
            <p:cNvSpPr txBox="1"/>
            <p:nvPr/>
          </p:nvSpPr>
          <p:spPr>
            <a:xfrm>
              <a:off x="3730642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4E44965D-F932-4F4B-853A-5788AE8AAD91}"/>
                </a:ext>
              </a:extLst>
            </p:cNvPr>
            <p:cNvSpPr txBox="1"/>
            <p:nvPr/>
          </p:nvSpPr>
          <p:spPr>
            <a:xfrm>
              <a:off x="3730642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BA6A975-64C3-43E8-9E0A-2DD2DDD2BB8C}"/>
                </a:ext>
              </a:extLst>
            </p:cNvPr>
            <p:cNvSpPr/>
            <p:nvPr/>
          </p:nvSpPr>
          <p:spPr>
            <a:xfrm>
              <a:off x="3110159" y="1893350"/>
              <a:ext cx="1085661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09671813-D0F2-418E-8EA3-FDD130456006}"/>
                </a:ext>
              </a:extLst>
            </p:cNvPr>
            <p:cNvSpPr/>
            <p:nvPr/>
          </p:nvSpPr>
          <p:spPr>
            <a:xfrm flipV="1">
              <a:off x="3110159" y="2449877"/>
              <a:ext cx="2271929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669D2D83-2D67-4AB2-98E1-AB5307C0DE08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9799D419-B489-435C-8398-6F6A227C07DE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28" name="Graphic 227" descr="Hourglass">
              <a:extLst>
                <a:ext uri="{FF2B5EF4-FFF2-40B4-BE49-F238E27FC236}">
                  <a16:creationId xmlns:a16="http://schemas.microsoft.com/office/drawing/2014/main" id="{A8ED44A7-781D-427F-8B3B-7C057A54B9C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AF85C9F-9B57-4712-ACB6-2D9295F929F8}"/>
              </a:ext>
            </a:extLst>
          </p:cNvPr>
          <p:cNvGrpSpPr/>
          <p:nvPr/>
        </p:nvGrpSpPr>
        <p:grpSpPr>
          <a:xfrm>
            <a:off x="8643726" y="2788868"/>
            <a:ext cx="3197573" cy="1555492"/>
            <a:chOff x="9254427" y="6574992"/>
            <a:chExt cx="3197573" cy="1555492"/>
          </a:xfrm>
        </p:grpSpPr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E5CDEEDE-187B-433F-B357-AB27DE39B97F}"/>
                </a:ext>
              </a:extLst>
            </p:cNvPr>
            <p:cNvSpPr txBox="1"/>
            <p:nvPr/>
          </p:nvSpPr>
          <p:spPr>
            <a:xfrm>
              <a:off x="10061739" y="6961251"/>
              <a:ext cx="2182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All England Open 2020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93834E2A-746D-4E4D-A128-E4B4493430D1}"/>
                </a:ext>
              </a:extLst>
            </p:cNvPr>
            <p:cNvSpPr txBox="1"/>
            <p:nvPr/>
          </p:nvSpPr>
          <p:spPr>
            <a:xfrm>
              <a:off x="10060371" y="7523541"/>
              <a:ext cx="1717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French Open 2019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8C0D57DE-F986-4302-9BA5-102174CDEC7F}"/>
                </a:ext>
              </a:extLst>
            </p:cNvPr>
            <p:cNvSpPr txBox="1"/>
            <p:nvPr/>
          </p:nvSpPr>
          <p:spPr>
            <a:xfrm>
              <a:off x="10060675" y="7791930"/>
              <a:ext cx="19559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Denmark Open 2019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E3F0069-617B-4719-990F-9F496A153F42}"/>
                </a:ext>
              </a:extLst>
            </p:cNvPr>
            <p:cNvSpPr txBox="1"/>
            <p:nvPr/>
          </p:nvSpPr>
          <p:spPr>
            <a:xfrm>
              <a:off x="10063205" y="6574992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234" name="Graphic 233" descr="Medal">
              <a:extLst>
                <a:ext uri="{FF2B5EF4-FFF2-40B4-BE49-F238E27FC236}">
                  <a16:creationId xmlns:a16="http://schemas.microsoft.com/office/drawing/2014/main" id="{1F421F10-F75B-45E1-AAE1-433688751A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254427" y="6961251"/>
              <a:ext cx="914400" cy="914400"/>
            </a:xfrm>
            <a:prstGeom prst="rect">
              <a:avLst/>
            </a:prstGeom>
          </p:spPr>
        </p:pic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4FFD8E9-10C8-4779-B6A4-841650EB3E73}"/>
              </a:ext>
            </a:extLst>
          </p:cNvPr>
          <p:cNvGrpSpPr/>
          <p:nvPr/>
        </p:nvGrpSpPr>
        <p:grpSpPr>
          <a:xfrm>
            <a:off x="8773075" y="1452848"/>
            <a:ext cx="3198822" cy="1090681"/>
            <a:chOff x="9050978" y="1374113"/>
            <a:chExt cx="3198822" cy="1090681"/>
          </a:xfrm>
        </p:grpSpPr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BD958048-5E59-4BB0-B33A-25E630488243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4-0</a:t>
              </a: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1C830B49-2CCE-494B-8E25-DE322FC159DF}"/>
                </a:ext>
              </a:extLst>
            </p:cNvPr>
            <p:cNvSpPr txBox="1"/>
            <p:nvPr/>
          </p:nvSpPr>
          <p:spPr>
            <a:xfrm>
              <a:off x="9795282" y="1941574"/>
              <a:ext cx="2454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it-IT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WANG Chi-Lin/CHENG Chi Ya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38" name="Graphic 237" descr="Chess pieces">
              <a:extLst>
                <a:ext uri="{FF2B5EF4-FFF2-40B4-BE49-F238E27FC236}">
                  <a16:creationId xmlns:a16="http://schemas.microsoft.com/office/drawing/2014/main" id="{FB6C3CA7-A7AC-4C5C-BF7C-24BE553B6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sp>
        <p:nvSpPr>
          <p:cNvPr id="239" name="TextBox 238">
            <a:extLst>
              <a:ext uri="{FF2B5EF4-FFF2-40B4-BE49-F238E27FC236}">
                <a16:creationId xmlns:a16="http://schemas.microsoft.com/office/drawing/2014/main" id="{B32B889F-FFFC-472E-A753-07F30381D293}"/>
              </a:ext>
            </a:extLst>
          </p:cNvPr>
          <p:cNvSpPr txBox="1"/>
          <p:nvPr/>
        </p:nvSpPr>
        <p:spPr>
          <a:xfrm>
            <a:off x="9457987" y="3458688"/>
            <a:ext cx="31806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1600" dirty="0">
                <a:solidFill>
                  <a:schemeClr val="bg1"/>
                </a:solidFill>
                <a:latin typeface="Berlin Sans FB" panose="020E0602020502020306" pitchFamily="34" charset="0"/>
              </a:rPr>
              <a:t>BWF World Tour Final 2019 (Qual.)</a:t>
            </a:r>
          </a:p>
        </p:txBody>
      </p: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47F1967B-5822-4EA7-8779-57BC0152B8EE}"/>
              </a:ext>
            </a:extLst>
          </p:cNvPr>
          <p:cNvGrpSpPr/>
          <p:nvPr/>
        </p:nvGrpSpPr>
        <p:grpSpPr>
          <a:xfrm>
            <a:off x="1732229" y="5479874"/>
            <a:ext cx="3458580" cy="2545035"/>
            <a:chOff x="2483255" y="1783260"/>
            <a:chExt cx="3458580" cy="2545035"/>
          </a:xfrm>
        </p:grpSpPr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4067CA1E-1B2B-4340-ADB9-0AD0C8AD99AC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60</a:t>
              </a: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BC38E944-1C6B-4A31-B52B-6FC41C3EBCA4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032CF320-1DD5-4733-AB07-D89D66E51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DAEC3338-7C8F-49E8-9544-FD10B0351B35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AA30EF07-D95A-4041-9123-0B16779338FD}"/>
                </a:ext>
              </a:extLst>
            </p:cNvPr>
            <p:cNvSpPr txBox="1"/>
            <p:nvPr/>
          </p:nvSpPr>
          <p:spPr>
            <a:xfrm>
              <a:off x="3108807" y="1783260"/>
              <a:ext cx="6141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21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404945BC-956F-4328-9F98-2BB3B4922D08}"/>
                </a:ext>
              </a:extLst>
            </p:cNvPr>
            <p:cNvSpPr txBox="1"/>
            <p:nvPr/>
          </p:nvSpPr>
          <p:spPr>
            <a:xfrm>
              <a:off x="3604093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102C758-66FC-43BD-AAAD-BD340B7DB2F0}"/>
                </a:ext>
              </a:extLst>
            </p:cNvPr>
            <p:cNvSpPr txBox="1"/>
            <p:nvPr/>
          </p:nvSpPr>
          <p:spPr>
            <a:xfrm>
              <a:off x="3604093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48" name="Rectangle: Rounded Corners 247">
              <a:extLst>
                <a:ext uri="{FF2B5EF4-FFF2-40B4-BE49-F238E27FC236}">
                  <a16:creationId xmlns:a16="http://schemas.microsoft.com/office/drawing/2014/main" id="{85E31185-A9B2-47E3-8B19-FE2ED3A2DC94}"/>
                </a:ext>
              </a:extLst>
            </p:cNvPr>
            <p:cNvSpPr/>
            <p:nvPr/>
          </p:nvSpPr>
          <p:spPr>
            <a:xfrm>
              <a:off x="3211759" y="1893349"/>
              <a:ext cx="1085661" cy="468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49" name="Rectangle: Rounded Corners 248">
              <a:extLst>
                <a:ext uri="{FF2B5EF4-FFF2-40B4-BE49-F238E27FC236}">
                  <a16:creationId xmlns:a16="http://schemas.microsoft.com/office/drawing/2014/main" id="{7700E342-81DD-4E91-BF6A-ACA4760735FE}"/>
                </a:ext>
              </a:extLst>
            </p:cNvPr>
            <p:cNvSpPr/>
            <p:nvPr/>
          </p:nvSpPr>
          <p:spPr>
            <a:xfrm>
              <a:off x="3211759" y="2447822"/>
              <a:ext cx="2017823" cy="468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9C4584F-58D7-446B-86B0-0A1B588A8293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90DAD758-994E-4C4F-AE06-E64913455A2C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52" name="Graphic 251" descr="Hourglass">
              <a:extLst>
                <a:ext uri="{FF2B5EF4-FFF2-40B4-BE49-F238E27FC236}">
                  <a16:creationId xmlns:a16="http://schemas.microsoft.com/office/drawing/2014/main" id="{80A293C4-3535-4CA9-8CBF-BB5478B50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AA90B1EA-4140-4B9E-BF3E-F832497830DB}"/>
              </a:ext>
            </a:extLst>
          </p:cNvPr>
          <p:cNvGrpSpPr/>
          <p:nvPr/>
        </p:nvGrpSpPr>
        <p:grpSpPr>
          <a:xfrm>
            <a:off x="4793223" y="5446834"/>
            <a:ext cx="3257459" cy="1316903"/>
            <a:chOff x="9050978" y="1374113"/>
            <a:chExt cx="3257459" cy="1316903"/>
          </a:xfrm>
        </p:grpSpPr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D6B7A0C-F72C-4C32-B658-91E9C559F1D1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2-0</a:t>
              </a:r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A7A327B-9D60-494F-AA5D-B77965355DCC}"/>
                </a:ext>
              </a:extLst>
            </p:cNvPr>
            <p:cNvSpPr txBox="1"/>
            <p:nvPr/>
          </p:nvSpPr>
          <p:spPr>
            <a:xfrm>
              <a:off x="9068447" y="1983130"/>
              <a:ext cx="323999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LU Kai/CHEN Lu</a:t>
              </a:r>
            </a:p>
            <a:p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 </a:t>
              </a:r>
              <a:r>
                <a:rPr lang="sv-SE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Rinov RIVALDY/Pitha Haningtyas MENTARI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56" name="Graphic 255" descr="Chess pieces">
              <a:extLst>
                <a:ext uri="{FF2B5EF4-FFF2-40B4-BE49-F238E27FC236}">
                  <a16:creationId xmlns:a16="http://schemas.microsoft.com/office/drawing/2014/main" id="{108A332C-7565-4D30-91BD-7C94BF15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7DD5F955-B88F-4587-90F6-0106DABDC14A}"/>
              </a:ext>
            </a:extLst>
          </p:cNvPr>
          <p:cNvGrpSpPr/>
          <p:nvPr/>
        </p:nvGrpSpPr>
        <p:grpSpPr>
          <a:xfrm>
            <a:off x="253149" y="5279345"/>
            <a:ext cx="1467068" cy="2541205"/>
            <a:chOff x="57802" y="1583134"/>
            <a:chExt cx="1467068" cy="2541205"/>
          </a:xfrm>
        </p:grpSpPr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F650E058-B786-4DB5-85E4-DF32C1AFFA70}"/>
                </a:ext>
              </a:extLst>
            </p:cNvPr>
            <p:cNvSpPr txBox="1"/>
            <p:nvPr/>
          </p:nvSpPr>
          <p:spPr>
            <a:xfrm>
              <a:off x="85854" y="2303629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259" name="Freeform 151">
              <a:extLst>
                <a:ext uri="{FF2B5EF4-FFF2-40B4-BE49-F238E27FC236}">
                  <a16:creationId xmlns:a16="http://schemas.microsoft.com/office/drawing/2014/main" id="{E79FA4F7-A0AC-4A93-BB1F-F54C9D9715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92" y="262205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986D9737-D9DD-487B-954D-20D9E02997B4}"/>
                </a:ext>
              </a:extLst>
            </p:cNvPr>
            <p:cNvSpPr txBox="1"/>
            <p:nvPr/>
          </p:nvSpPr>
          <p:spPr>
            <a:xfrm>
              <a:off x="484277" y="1583134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6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BCD06EED-2B50-4EE1-B4B3-8D8712EE3C63}"/>
                </a:ext>
              </a:extLst>
            </p:cNvPr>
            <p:cNvSpPr txBox="1"/>
            <p:nvPr/>
          </p:nvSpPr>
          <p:spPr>
            <a:xfrm>
              <a:off x="57802" y="3816562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EDB4DADB-5A2F-4EB3-9463-1B7324B998BE}"/>
                </a:ext>
              </a:extLst>
            </p:cNvPr>
            <p:cNvSpPr txBox="1"/>
            <p:nvPr/>
          </p:nvSpPr>
          <p:spPr>
            <a:xfrm>
              <a:off x="484277" y="3184980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8</a:t>
              </a:r>
            </a:p>
          </p:txBody>
        </p:sp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CD4C5AA8-2520-4511-A015-8845EDCC4DE7}"/>
              </a:ext>
            </a:extLst>
          </p:cNvPr>
          <p:cNvGrpSpPr/>
          <p:nvPr/>
        </p:nvGrpSpPr>
        <p:grpSpPr>
          <a:xfrm>
            <a:off x="4696088" y="6783908"/>
            <a:ext cx="3475500" cy="1300659"/>
            <a:chOff x="4811229" y="2768128"/>
            <a:chExt cx="3475500" cy="1300659"/>
          </a:xfrm>
        </p:grpSpPr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CE215CA8-2120-4923-B983-F43A0ED3837B}"/>
                </a:ext>
              </a:extLst>
            </p:cNvPr>
            <p:cNvSpPr txBox="1"/>
            <p:nvPr/>
          </p:nvSpPr>
          <p:spPr>
            <a:xfrm>
              <a:off x="5603345" y="3726530"/>
              <a:ext cx="18838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Thailand Open 2018</a:t>
              </a: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C89D7F68-F7E3-47F5-A445-F0D0EC142CE6}"/>
                </a:ext>
              </a:extLst>
            </p:cNvPr>
            <p:cNvSpPr txBox="1"/>
            <p:nvPr/>
          </p:nvSpPr>
          <p:spPr>
            <a:xfrm>
              <a:off x="5600705" y="2768128"/>
              <a:ext cx="2388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Last Top Achievements</a:t>
              </a:r>
            </a:p>
          </p:txBody>
        </p:sp>
        <p:pic>
          <p:nvPicPr>
            <p:cNvPr id="268" name="Graphic 267" descr="Medal">
              <a:extLst>
                <a:ext uri="{FF2B5EF4-FFF2-40B4-BE49-F238E27FC236}">
                  <a16:creationId xmlns:a16="http://schemas.microsoft.com/office/drawing/2014/main" id="{4B298466-5F80-4869-B555-B90A57270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811229" y="3154387"/>
              <a:ext cx="914400" cy="914400"/>
            </a:xfrm>
            <a:prstGeom prst="rect">
              <a:avLst/>
            </a:prstGeom>
          </p:spPr>
        </p:pic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CFFC7DD8-878F-4977-A8C2-29D31B9BBB41}"/>
                </a:ext>
              </a:extLst>
            </p:cNvPr>
            <p:cNvSpPr txBox="1"/>
            <p:nvPr/>
          </p:nvSpPr>
          <p:spPr>
            <a:xfrm>
              <a:off x="5600704" y="3208740"/>
              <a:ext cx="26860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BWF World Tour Final 2019 (Qual.)</a:t>
              </a:r>
            </a:p>
          </p:txBody>
        </p:sp>
      </p:grpSp>
      <p:pic>
        <p:nvPicPr>
          <p:cNvPr id="17" name="Picture 16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E36F8405-FA5C-4C8C-900B-94C0BC25372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8" y="8508890"/>
            <a:ext cx="4770300" cy="3577725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673120BC-4F7D-4DB3-9525-08AADF256B03}"/>
              </a:ext>
            </a:extLst>
          </p:cNvPr>
          <p:cNvSpPr txBox="1"/>
          <p:nvPr/>
        </p:nvSpPr>
        <p:spPr>
          <a:xfrm>
            <a:off x="5677746" y="8550771"/>
            <a:ext cx="6245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D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#3 </a:t>
            </a:r>
            <a:r>
              <a:rPr lang="sv-SE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Rinov RIVALDY/Pitha Haningtyas MENTARI</a:t>
            </a:r>
            <a:endParaRPr lang="en-ID" sz="2400" dirty="0">
              <a:solidFill>
                <a:schemeClr val="bg1"/>
              </a:solidFill>
              <a:latin typeface="Berlin Sans FB" panose="020E0602020502020306" pitchFamily="34" charset="0"/>
            </a:endParaRPr>
          </a:p>
        </p:txBody>
      </p: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0B6AF7F-C4DB-40C5-9910-EE696AFB9FFE}"/>
              </a:ext>
            </a:extLst>
          </p:cNvPr>
          <p:cNvGrpSpPr/>
          <p:nvPr/>
        </p:nvGrpSpPr>
        <p:grpSpPr>
          <a:xfrm>
            <a:off x="6804535" y="9272087"/>
            <a:ext cx="3458580" cy="2545035"/>
            <a:chOff x="2483255" y="1783260"/>
            <a:chExt cx="3458580" cy="2545035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527F4E84-4E2D-4C0F-9C8D-324117DC02D2}"/>
                </a:ext>
              </a:extLst>
            </p:cNvPr>
            <p:cNvSpPr txBox="1"/>
            <p:nvPr/>
          </p:nvSpPr>
          <p:spPr>
            <a:xfrm>
              <a:off x="3108807" y="3129435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52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E59B3FBC-3992-47E8-9788-67AA5229332C}"/>
                </a:ext>
              </a:extLst>
            </p:cNvPr>
            <p:cNvSpPr txBox="1"/>
            <p:nvPr/>
          </p:nvSpPr>
          <p:spPr>
            <a:xfrm>
              <a:off x="3738913" y="3329490"/>
              <a:ext cx="1180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Win Rate (%)</a:t>
              </a:r>
            </a:p>
          </p:txBody>
        </p:sp>
        <p:pic>
          <p:nvPicPr>
            <p:cNvPr id="273" name="Picture 272">
              <a:extLst>
                <a:ext uri="{FF2B5EF4-FFF2-40B4-BE49-F238E27FC236}">
                  <a16:creationId xmlns:a16="http://schemas.microsoft.com/office/drawing/2014/main" id="{E26DFEB7-528F-4C80-A886-A3D065096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82470" y="3462564"/>
              <a:ext cx="550120" cy="550120"/>
            </a:xfrm>
            <a:prstGeom prst="rect">
              <a:avLst/>
            </a:prstGeom>
          </p:spPr>
        </p:pic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31B9ACE1-A91F-4AD9-B8A8-A482F25FCFED}"/>
                </a:ext>
              </a:extLst>
            </p:cNvPr>
            <p:cNvSpPr txBox="1"/>
            <p:nvPr/>
          </p:nvSpPr>
          <p:spPr>
            <a:xfrm>
              <a:off x="3108807" y="2395899"/>
              <a:ext cx="13704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73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EB004FF3-3366-490B-878C-8495EE3442B2}"/>
                </a:ext>
              </a:extLst>
            </p:cNvPr>
            <p:cNvSpPr txBox="1"/>
            <p:nvPr/>
          </p:nvSpPr>
          <p:spPr>
            <a:xfrm>
              <a:off x="3108807" y="1783260"/>
              <a:ext cx="5843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21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CA4BE27F-E386-49B3-BEEF-335036E3E4F8}"/>
                </a:ext>
              </a:extLst>
            </p:cNvPr>
            <p:cNvSpPr txBox="1"/>
            <p:nvPr/>
          </p:nvSpPr>
          <p:spPr>
            <a:xfrm>
              <a:off x="3604093" y="2005180"/>
              <a:ext cx="1723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Fastest match (mins)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AC263182-C597-44A4-8644-5725C4CB2D54}"/>
                </a:ext>
              </a:extLst>
            </p:cNvPr>
            <p:cNvSpPr txBox="1"/>
            <p:nvPr/>
          </p:nvSpPr>
          <p:spPr>
            <a:xfrm>
              <a:off x="3604093" y="2595035"/>
              <a:ext cx="23377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Longest match (mins)</a:t>
              </a:r>
            </a:p>
          </p:txBody>
        </p:sp>
        <p:sp>
          <p:nvSpPr>
            <p:cNvPr id="278" name="Rectangle: Rounded Corners 277">
              <a:extLst>
                <a:ext uri="{FF2B5EF4-FFF2-40B4-BE49-F238E27FC236}">
                  <a16:creationId xmlns:a16="http://schemas.microsoft.com/office/drawing/2014/main" id="{4EE648AB-CDF7-493A-BE8E-5FB979FC4AA5}"/>
                </a:ext>
              </a:extLst>
            </p:cNvPr>
            <p:cNvSpPr/>
            <p:nvPr/>
          </p:nvSpPr>
          <p:spPr>
            <a:xfrm>
              <a:off x="3211759" y="1893350"/>
              <a:ext cx="1085661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8E01C324-E1EA-4437-98A2-13DBD1C2F081}"/>
                </a:ext>
              </a:extLst>
            </p:cNvPr>
            <p:cNvSpPr/>
            <p:nvPr/>
          </p:nvSpPr>
          <p:spPr>
            <a:xfrm>
              <a:off x="3211759" y="2447823"/>
              <a:ext cx="2017823" cy="457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dirty="0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7EC2403D-FDD5-46F3-8D97-52A8F5B2DC0C}"/>
                </a:ext>
              </a:extLst>
            </p:cNvPr>
            <p:cNvSpPr txBox="1"/>
            <p:nvPr/>
          </p:nvSpPr>
          <p:spPr>
            <a:xfrm>
              <a:off x="3108859" y="3620409"/>
              <a:ext cx="8144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50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46A1431-A5B0-4A9B-B819-B2CF74DB1264}"/>
                </a:ext>
              </a:extLst>
            </p:cNvPr>
            <p:cNvSpPr txBox="1"/>
            <p:nvPr/>
          </p:nvSpPr>
          <p:spPr>
            <a:xfrm>
              <a:off x="3739901" y="3850296"/>
              <a:ext cx="17876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Rally Domination (%)</a:t>
              </a:r>
            </a:p>
          </p:txBody>
        </p:sp>
        <p:pic>
          <p:nvPicPr>
            <p:cNvPr id="282" name="Graphic 281" descr="Hourglass">
              <a:extLst>
                <a:ext uri="{FF2B5EF4-FFF2-40B4-BE49-F238E27FC236}">
                  <a16:creationId xmlns:a16="http://schemas.microsoft.com/office/drawing/2014/main" id="{2ACCECE8-924C-4DEC-880D-243D5760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483255" y="2101541"/>
              <a:ext cx="660238" cy="660238"/>
            </a:xfrm>
            <a:prstGeom prst="rect">
              <a:avLst/>
            </a:prstGeom>
          </p:spPr>
        </p:pic>
      </p:grpSp>
      <p:grpSp>
        <p:nvGrpSpPr>
          <p:cNvPr id="283" name="Group 282">
            <a:extLst>
              <a:ext uri="{FF2B5EF4-FFF2-40B4-BE49-F238E27FC236}">
                <a16:creationId xmlns:a16="http://schemas.microsoft.com/office/drawing/2014/main" id="{7E61DBE9-A53F-4EE1-9371-145060B733AF}"/>
              </a:ext>
            </a:extLst>
          </p:cNvPr>
          <p:cNvGrpSpPr/>
          <p:nvPr/>
        </p:nvGrpSpPr>
        <p:grpSpPr>
          <a:xfrm>
            <a:off x="9815472" y="9293301"/>
            <a:ext cx="2777783" cy="1316903"/>
            <a:chOff x="9050978" y="1374113"/>
            <a:chExt cx="2777783" cy="1316903"/>
          </a:xfrm>
        </p:grpSpPr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EDEE6F5-307E-481A-88E4-F840A9D366E4}"/>
                </a:ext>
              </a:extLst>
            </p:cNvPr>
            <p:cNvSpPr txBox="1"/>
            <p:nvPr/>
          </p:nvSpPr>
          <p:spPr>
            <a:xfrm>
              <a:off x="9793277" y="1374113"/>
              <a:ext cx="20354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D" sz="40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1-0</a:t>
              </a: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2D4FC214-AAEB-4099-BAC6-181A8FB295CC}"/>
                </a:ext>
              </a:extLst>
            </p:cNvPr>
            <p:cNvSpPr txBox="1"/>
            <p:nvPr/>
          </p:nvSpPr>
          <p:spPr>
            <a:xfrm>
              <a:off x="9068447" y="1983130"/>
              <a:ext cx="22637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6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Best Head-to-Head</a:t>
              </a:r>
            </a:p>
            <a:p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(</a:t>
              </a:r>
              <a:r>
                <a:rPr lang="en-ID" sz="1200" dirty="0" err="1">
                  <a:solidFill>
                    <a:schemeClr val="bg1"/>
                  </a:solidFill>
                  <a:latin typeface="Berlin Sans FB" panose="020E0602020502020306" pitchFamily="34" charset="0"/>
                </a:rPr>
                <a:t>bt.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 </a:t>
              </a:r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Marvin SEIDEL/Linda EFLER</a:t>
              </a:r>
            </a:p>
            <a:p>
              <a:r>
                <a:rPr lang="es-ES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&amp;  </a:t>
              </a:r>
              <a:r>
                <a:rPr lang="sv-SE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Nyl YAKURA/Kristen TSAI</a:t>
              </a:r>
              <a:r>
                <a:rPr lang="en-ID" sz="12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)</a:t>
              </a:r>
              <a:endParaRPr lang="en-ID" sz="1600" dirty="0">
                <a:solidFill>
                  <a:schemeClr val="bg1"/>
                </a:solidFill>
                <a:latin typeface="Berlin Sans FB" panose="020E0602020502020306" pitchFamily="34" charset="0"/>
              </a:endParaRPr>
            </a:p>
          </p:txBody>
        </p:sp>
        <p:pic>
          <p:nvPicPr>
            <p:cNvPr id="286" name="Graphic 285" descr="Chess pieces">
              <a:extLst>
                <a:ext uri="{FF2B5EF4-FFF2-40B4-BE49-F238E27FC236}">
                  <a16:creationId xmlns:a16="http://schemas.microsoft.com/office/drawing/2014/main" id="{ABD3F9EE-8FB0-48F6-882B-D310BE47A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50978" y="1411222"/>
              <a:ext cx="712344" cy="712344"/>
            </a:xfrm>
            <a:prstGeom prst="rect">
              <a:avLst/>
            </a:prstGeom>
          </p:spPr>
        </p:pic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9822BD91-F933-4AC9-803A-6BE0C15840A8}"/>
              </a:ext>
            </a:extLst>
          </p:cNvPr>
          <p:cNvGrpSpPr/>
          <p:nvPr/>
        </p:nvGrpSpPr>
        <p:grpSpPr>
          <a:xfrm>
            <a:off x="5325455" y="9204908"/>
            <a:ext cx="1467068" cy="2541205"/>
            <a:chOff x="57802" y="1583134"/>
            <a:chExt cx="1467068" cy="2541205"/>
          </a:xfrm>
        </p:grpSpPr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6F2B38A5-6D4F-487D-977F-525CD0D8A637}"/>
                </a:ext>
              </a:extLst>
            </p:cNvPr>
            <p:cNvSpPr txBox="1"/>
            <p:nvPr/>
          </p:nvSpPr>
          <p:spPr>
            <a:xfrm>
              <a:off x="85854" y="2303629"/>
              <a:ext cx="1410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Highest Ranking</a:t>
              </a:r>
            </a:p>
          </p:txBody>
        </p:sp>
        <p:sp>
          <p:nvSpPr>
            <p:cNvPr id="289" name="Freeform 151">
              <a:extLst>
                <a:ext uri="{FF2B5EF4-FFF2-40B4-BE49-F238E27FC236}">
                  <a16:creationId xmlns:a16="http://schemas.microsoft.com/office/drawing/2014/main" id="{46504A3A-391C-4DE4-B807-9576665E1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1492" y="2622055"/>
              <a:ext cx="799689" cy="660238"/>
            </a:xfrm>
            <a:custGeom>
              <a:avLst/>
              <a:gdLst>
                <a:gd name="T0" fmla="*/ 52 w 145"/>
                <a:gd name="T1" fmla="*/ 80 h 123"/>
                <a:gd name="T2" fmla="*/ 52 w 145"/>
                <a:gd name="T3" fmla="*/ 123 h 123"/>
                <a:gd name="T4" fmla="*/ 84 w 145"/>
                <a:gd name="T5" fmla="*/ 123 h 123"/>
                <a:gd name="T6" fmla="*/ 84 w 145"/>
                <a:gd name="T7" fmla="*/ 84 h 123"/>
                <a:gd name="T8" fmla="*/ 70 w 145"/>
                <a:gd name="T9" fmla="*/ 98 h 123"/>
                <a:gd name="T10" fmla="*/ 52 w 145"/>
                <a:gd name="T11" fmla="*/ 80 h 123"/>
                <a:gd name="T12" fmla="*/ 6 w 145"/>
                <a:gd name="T13" fmla="*/ 118 h 123"/>
                <a:gd name="T14" fmla="*/ 12 w 145"/>
                <a:gd name="T15" fmla="*/ 123 h 123"/>
                <a:gd name="T16" fmla="*/ 39 w 145"/>
                <a:gd name="T17" fmla="*/ 123 h 123"/>
                <a:gd name="T18" fmla="*/ 39 w 145"/>
                <a:gd name="T19" fmla="*/ 67 h 123"/>
                <a:gd name="T20" fmla="*/ 6 w 145"/>
                <a:gd name="T21" fmla="*/ 99 h 123"/>
                <a:gd name="T22" fmla="*/ 6 w 145"/>
                <a:gd name="T23" fmla="*/ 118 h 123"/>
                <a:gd name="T24" fmla="*/ 116 w 145"/>
                <a:gd name="T25" fmla="*/ 2 h 123"/>
                <a:gd name="T26" fmla="*/ 111 w 145"/>
                <a:gd name="T27" fmla="*/ 9 h 123"/>
                <a:gd name="T28" fmla="*/ 117 w 145"/>
                <a:gd name="T29" fmla="*/ 14 h 123"/>
                <a:gd name="T30" fmla="*/ 124 w 145"/>
                <a:gd name="T31" fmla="*/ 13 h 123"/>
                <a:gd name="T32" fmla="*/ 70 w 145"/>
                <a:gd name="T33" fmla="*/ 67 h 123"/>
                <a:gd name="T34" fmla="*/ 39 w 145"/>
                <a:gd name="T35" fmla="*/ 35 h 123"/>
                <a:gd name="T36" fmla="*/ 2 w 145"/>
                <a:gd name="T37" fmla="*/ 72 h 123"/>
                <a:gd name="T38" fmla="*/ 2 w 145"/>
                <a:gd name="T39" fmla="*/ 80 h 123"/>
                <a:gd name="T40" fmla="*/ 10 w 145"/>
                <a:gd name="T41" fmla="*/ 80 h 123"/>
                <a:gd name="T42" fmla="*/ 39 w 145"/>
                <a:gd name="T43" fmla="*/ 52 h 123"/>
                <a:gd name="T44" fmla="*/ 70 w 145"/>
                <a:gd name="T45" fmla="*/ 83 h 123"/>
                <a:gd name="T46" fmla="*/ 132 w 145"/>
                <a:gd name="T47" fmla="*/ 21 h 123"/>
                <a:gd name="T48" fmla="*/ 131 w 145"/>
                <a:gd name="T49" fmla="*/ 28 h 123"/>
                <a:gd name="T50" fmla="*/ 137 w 145"/>
                <a:gd name="T51" fmla="*/ 34 h 123"/>
                <a:gd name="T52" fmla="*/ 137 w 145"/>
                <a:gd name="T53" fmla="*/ 34 h 123"/>
                <a:gd name="T54" fmla="*/ 143 w 145"/>
                <a:gd name="T55" fmla="*/ 29 h 123"/>
                <a:gd name="T56" fmla="*/ 145 w 145"/>
                <a:gd name="T57" fmla="*/ 0 h 123"/>
                <a:gd name="T58" fmla="*/ 116 w 145"/>
                <a:gd name="T59" fmla="*/ 2 h 123"/>
                <a:gd name="T60" fmla="*/ 97 w 145"/>
                <a:gd name="T61" fmla="*/ 71 h 123"/>
                <a:gd name="T62" fmla="*/ 97 w 145"/>
                <a:gd name="T63" fmla="*/ 123 h 123"/>
                <a:gd name="T64" fmla="*/ 124 w 145"/>
                <a:gd name="T65" fmla="*/ 123 h 123"/>
                <a:gd name="T66" fmla="*/ 129 w 145"/>
                <a:gd name="T67" fmla="*/ 118 h 123"/>
                <a:gd name="T68" fmla="*/ 129 w 145"/>
                <a:gd name="T69" fmla="*/ 39 h 123"/>
                <a:gd name="T70" fmla="*/ 101 w 145"/>
                <a:gd name="T71" fmla="*/ 67 h 123"/>
                <a:gd name="T72" fmla="*/ 97 w 145"/>
                <a:gd name="T73" fmla="*/ 7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5" h="123">
                  <a:moveTo>
                    <a:pt x="52" y="80"/>
                  </a:moveTo>
                  <a:cubicBezTo>
                    <a:pt x="52" y="123"/>
                    <a:pt x="52" y="123"/>
                    <a:pt x="52" y="123"/>
                  </a:cubicBezTo>
                  <a:cubicBezTo>
                    <a:pt x="84" y="123"/>
                    <a:pt x="84" y="123"/>
                    <a:pt x="84" y="123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70" y="98"/>
                    <a:pt x="70" y="98"/>
                    <a:pt x="70" y="98"/>
                  </a:cubicBezTo>
                  <a:lnTo>
                    <a:pt x="52" y="80"/>
                  </a:lnTo>
                  <a:close/>
                  <a:moveTo>
                    <a:pt x="6" y="118"/>
                  </a:moveTo>
                  <a:cubicBezTo>
                    <a:pt x="6" y="121"/>
                    <a:pt x="9" y="123"/>
                    <a:pt x="12" y="123"/>
                  </a:cubicBezTo>
                  <a:cubicBezTo>
                    <a:pt x="39" y="123"/>
                    <a:pt x="39" y="123"/>
                    <a:pt x="39" y="123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6" y="99"/>
                    <a:pt x="6" y="99"/>
                    <a:pt x="6" y="99"/>
                  </a:cubicBezTo>
                  <a:lnTo>
                    <a:pt x="6" y="118"/>
                  </a:lnTo>
                  <a:close/>
                  <a:moveTo>
                    <a:pt x="116" y="2"/>
                  </a:moveTo>
                  <a:cubicBezTo>
                    <a:pt x="113" y="3"/>
                    <a:pt x="111" y="5"/>
                    <a:pt x="111" y="9"/>
                  </a:cubicBezTo>
                  <a:cubicBezTo>
                    <a:pt x="111" y="12"/>
                    <a:pt x="114" y="14"/>
                    <a:pt x="117" y="14"/>
                  </a:cubicBezTo>
                  <a:cubicBezTo>
                    <a:pt x="124" y="13"/>
                    <a:pt x="124" y="13"/>
                    <a:pt x="124" y="13"/>
                  </a:cubicBezTo>
                  <a:cubicBezTo>
                    <a:pt x="70" y="67"/>
                    <a:pt x="70" y="67"/>
                    <a:pt x="70" y="67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2" y="72"/>
                    <a:pt x="2" y="72"/>
                    <a:pt x="2" y="72"/>
                  </a:cubicBezTo>
                  <a:cubicBezTo>
                    <a:pt x="0" y="74"/>
                    <a:pt x="0" y="78"/>
                    <a:pt x="2" y="80"/>
                  </a:cubicBezTo>
                  <a:cubicBezTo>
                    <a:pt x="4" y="82"/>
                    <a:pt x="8" y="82"/>
                    <a:pt x="10" y="80"/>
                  </a:cubicBezTo>
                  <a:cubicBezTo>
                    <a:pt x="39" y="52"/>
                    <a:pt x="39" y="52"/>
                    <a:pt x="39" y="52"/>
                  </a:cubicBezTo>
                  <a:cubicBezTo>
                    <a:pt x="70" y="83"/>
                    <a:pt x="70" y="83"/>
                    <a:pt x="70" y="83"/>
                  </a:cubicBezTo>
                  <a:cubicBezTo>
                    <a:pt x="132" y="21"/>
                    <a:pt x="132" y="21"/>
                    <a:pt x="132" y="21"/>
                  </a:cubicBezTo>
                  <a:cubicBezTo>
                    <a:pt x="131" y="28"/>
                    <a:pt x="131" y="28"/>
                    <a:pt x="131" y="28"/>
                  </a:cubicBezTo>
                  <a:cubicBezTo>
                    <a:pt x="131" y="31"/>
                    <a:pt x="133" y="34"/>
                    <a:pt x="137" y="34"/>
                  </a:cubicBezTo>
                  <a:cubicBezTo>
                    <a:pt x="137" y="34"/>
                    <a:pt x="137" y="34"/>
                    <a:pt x="137" y="34"/>
                  </a:cubicBezTo>
                  <a:cubicBezTo>
                    <a:pt x="140" y="34"/>
                    <a:pt x="143" y="32"/>
                    <a:pt x="143" y="29"/>
                  </a:cubicBezTo>
                  <a:cubicBezTo>
                    <a:pt x="145" y="0"/>
                    <a:pt x="145" y="0"/>
                    <a:pt x="145" y="0"/>
                  </a:cubicBezTo>
                  <a:lnTo>
                    <a:pt x="116" y="2"/>
                  </a:lnTo>
                  <a:close/>
                  <a:moveTo>
                    <a:pt x="97" y="71"/>
                  </a:moveTo>
                  <a:cubicBezTo>
                    <a:pt x="97" y="123"/>
                    <a:pt x="97" y="123"/>
                    <a:pt x="97" y="123"/>
                  </a:cubicBezTo>
                  <a:cubicBezTo>
                    <a:pt x="124" y="123"/>
                    <a:pt x="124" y="123"/>
                    <a:pt x="124" y="123"/>
                  </a:cubicBezTo>
                  <a:cubicBezTo>
                    <a:pt x="127" y="123"/>
                    <a:pt x="129" y="121"/>
                    <a:pt x="129" y="118"/>
                  </a:cubicBezTo>
                  <a:cubicBezTo>
                    <a:pt x="129" y="39"/>
                    <a:pt x="129" y="39"/>
                    <a:pt x="129" y="39"/>
                  </a:cubicBezTo>
                  <a:cubicBezTo>
                    <a:pt x="101" y="67"/>
                    <a:pt x="101" y="67"/>
                    <a:pt x="101" y="67"/>
                  </a:cubicBezTo>
                  <a:lnTo>
                    <a:pt x="97" y="71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D401DBA-DCC6-4E06-B1D2-94C8FB4AD017}"/>
                </a:ext>
              </a:extLst>
            </p:cNvPr>
            <p:cNvSpPr txBox="1"/>
            <p:nvPr/>
          </p:nvSpPr>
          <p:spPr>
            <a:xfrm>
              <a:off x="382678" y="1583134"/>
              <a:ext cx="72437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16</a:t>
              </a: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C020FFA0-13FA-4EC4-AEE6-E4BA15095384}"/>
                </a:ext>
              </a:extLst>
            </p:cNvPr>
            <p:cNvSpPr txBox="1"/>
            <p:nvPr/>
          </p:nvSpPr>
          <p:spPr>
            <a:xfrm>
              <a:off x="57802" y="3816562"/>
              <a:ext cx="1467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D" sz="1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Current Ranking</a:t>
              </a:r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A86D2AA0-B680-4489-A25E-95261B91D682}"/>
                </a:ext>
              </a:extLst>
            </p:cNvPr>
            <p:cNvSpPr txBox="1"/>
            <p:nvPr/>
          </p:nvSpPr>
          <p:spPr>
            <a:xfrm>
              <a:off x="484277" y="3184980"/>
              <a:ext cx="61411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D" sz="4400" dirty="0">
                  <a:solidFill>
                    <a:schemeClr val="bg1"/>
                  </a:solidFill>
                  <a:latin typeface="Berlin Sans FB" panose="020E0602020502020306" pitchFamily="34" charset="0"/>
                </a:rPr>
                <a:t>18</a:t>
              </a:r>
            </a:p>
          </p:txBody>
        </p:sp>
      </p:grpSp>
      <p:pic>
        <p:nvPicPr>
          <p:cNvPr id="1026" name="Picture 2" descr="Hafiz Gloria Rebut Tiket Final Thailand Masters 2020 : Okezone Sports">
            <a:extLst>
              <a:ext uri="{FF2B5EF4-FFF2-40B4-BE49-F238E27FC236}">
                <a16:creationId xmlns:a16="http://schemas.microsoft.com/office/drawing/2014/main" id="{83400FC0-512D-4D6D-A409-E0FD5A509D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7"/>
          <a:stretch/>
        </p:blipFill>
        <p:spPr bwMode="auto">
          <a:xfrm>
            <a:off x="8244300" y="4740881"/>
            <a:ext cx="4893844" cy="3519828"/>
          </a:xfrm>
          <a:prstGeom prst="rect">
            <a:avLst/>
          </a:prstGeom>
          <a:noFill/>
          <a:effectLst>
            <a:innerShdw blurRad="127000" dist="50800" dir="108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49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1136</TotalTime>
  <Words>1094</Words>
  <Application>Microsoft Office PowerPoint</Application>
  <PresentationFormat>Custom</PresentationFormat>
  <Paragraphs>324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INTAN DEA YUTAMI</dc:creator>
  <cp:lastModifiedBy>INTAN DEA YUTAMI</cp:lastModifiedBy>
  <cp:revision>157</cp:revision>
  <dcterms:created xsi:type="dcterms:W3CDTF">2020-03-19T22:55:40Z</dcterms:created>
  <dcterms:modified xsi:type="dcterms:W3CDTF">2020-04-09T14:47:21Z</dcterms:modified>
</cp:coreProperties>
</file>