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78" r:id="rId7"/>
    <p:sldId id="258" r:id="rId8"/>
    <p:sldId id="276" r:id="rId9"/>
    <p:sldId id="281" r:id="rId10"/>
    <p:sldId id="259" r:id="rId11"/>
    <p:sldId id="265" r:id="rId12"/>
    <p:sldId id="279" r:id="rId13"/>
    <p:sldId id="280" r:id="rId14"/>
    <p:sldId id="261" r:id="rId15"/>
    <p:sldId id="282" r:id="rId16"/>
    <p:sldId id="283" r:id="rId17"/>
    <p:sldId id="284" r:id="rId18"/>
    <p:sldId id="285" r:id="rId19"/>
    <p:sldId id="277" r:id="rId20"/>
    <p:sldId id="286" r:id="rId21"/>
    <p:sldId id="267" r:id="rId22"/>
    <p:sldId id="287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352" autoAdjust="0"/>
  </p:normalViewPr>
  <p:slideViewPr>
    <p:cSldViewPr snapToGrid="0">
      <p:cViewPr varScale="1">
        <p:scale>
          <a:sx n="50" d="100"/>
          <a:sy n="50" d="100"/>
        </p:scale>
        <p:origin x="12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Medallist</c:v>
                </c:pt>
                <c:pt idx="1">
                  <c:v>Non-Medallist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25.92</c:v>
                </c:pt>
                <c:pt idx="1">
                  <c:v>25.49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6-42C5-8CCA-86E24B4B76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6302864"/>
        <c:axId val="2066303280"/>
      </c:barChart>
      <c:catAx>
        <c:axId val="20663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303280"/>
        <c:crosses val="autoZero"/>
        <c:auto val="1"/>
        <c:lblAlgn val="ctr"/>
        <c:lblOffset val="100"/>
        <c:noMultiLvlLbl val="0"/>
      </c:catAx>
      <c:valAx>
        <c:axId val="2066303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63028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4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Olympics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Intan</a:t>
            </a:r>
            <a:r>
              <a:rPr lang="en-US" dirty="0"/>
              <a:t> </a:t>
            </a:r>
            <a:r>
              <a:rPr lang="en-US" dirty="0" err="1"/>
              <a:t>Dea</a:t>
            </a:r>
            <a:r>
              <a:rPr lang="en-US" dirty="0"/>
              <a:t> </a:t>
            </a:r>
            <a:r>
              <a:rPr lang="en-US" dirty="0" err="1"/>
              <a:t>Yutami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Insights &amp; Further Exploration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1E8B15-9FA3-5068-D57F-ACE3CD7FA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246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77E3B7-C283-8DDD-EF42-2FCEC181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92" y="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Most Medal-Contribution Sports per Country</a:t>
            </a:r>
            <a:endParaRPr lang="en-ID" sz="3600" dirty="0"/>
          </a:p>
        </p:txBody>
      </p:sp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ABD6587A-E3B5-1DDE-5B3D-B1B2D0842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3"/>
          <a:stretch/>
        </p:blipFill>
        <p:spPr>
          <a:xfrm>
            <a:off x="1522739" y="1325563"/>
            <a:ext cx="9459398" cy="4683661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4B42E63-E6DE-066D-B37F-D9DEA0F9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25" y="78061"/>
            <a:ext cx="9779183" cy="1325563"/>
          </a:xfrm>
        </p:spPr>
        <p:txBody>
          <a:bodyPr/>
          <a:lstStyle/>
          <a:p>
            <a:r>
              <a:rPr lang="en-US" sz="3600" dirty="0"/>
              <a:t>Sports That Most Often Being The Medal Contributors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E653C-CAD4-346D-6C68-273029F1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25" y="1513353"/>
            <a:ext cx="6572555" cy="407498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6077-C060-BF8A-1845-78119AA5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BE03-3959-A74E-5EB6-B14D03F4E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2A30-CCFA-9A2F-1964-9E92C33F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3802C6-31FB-D21D-735D-1C35C217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800" y="1725360"/>
            <a:ext cx="3469640" cy="365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Athletics is the sport we most often found as most medal contributor to a country.</a:t>
            </a:r>
          </a:p>
          <a:p>
            <a:endParaRPr lang="en-US" sz="2000" dirty="0">
              <a:solidFill>
                <a:srgbClr val="212121"/>
              </a:solidFill>
              <a:latin typeface="+mj-lt"/>
            </a:endParaRP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Concluding the previous map, top medal-contributor sport does depend or vary to the country.</a:t>
            </a:r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7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6077-C060-BF8A-1845-78119AA5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BE03-3959-A74E-5EB6-B14D03F4E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2A30-CCFA-9A2F-1964-9E92C33F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3802C6-31FB-D21D-735D-1C35C217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734" y="4177237"/>
            <a:ext cx="8153401" cy="1813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According to the Chi-Square Test for these two variables, there is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+mj-lt"/>
              </a:rPr>
              <a:t>enough evidence 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that there </a:t>
            </a:r>
            <a:r>
              <a:rPr lang="en-US" sz="2000" b="1" i="0" dirty="0">
                <a:solidFill>
                  <a:srgbClr val="212121"/>
                </a:solidFill>
                <a:effectLst/>
                <a:latin typeface="+mj-lt"/>
              </a:rPr>
              <a:t>is any relationship between achievement of athletes in Olympic Games and their previous results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A6A8B3C-249D-2D0C-2C19-A68100776933}"/>
              </a:ext>
            </a:extLst>
          </p:cNvPr>
          <p:cNvSpPr txBox="1">
            <a:spLocks/>
          </p:cNvSpPr>
          <p:nvPr/>
        </p:nvSpPr>
        <p:spPr>
          <a:xfrm>
            <a:off x="1032025" y="2237825"/>
            <a:ext cx="5258708" cy="1593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rgbClr val="212121"/>
                </a:solidFill>
                <a:latin typeface="+mj-lt"/>
              </a:rPr>
              <a:t>To measure whether such association is statistically supported, we must tabulate the number of athletes that gain a medal in an Olympic Games or not vs. having a medal in any previous Olympic Games or not.</a:t>
            </a:r>
            <a:endParaRPr lang="en-US" dirty="0">
              <a:solidFill>
                <a:srgbClr val="212121"/>
              </a:solidFill>
              <a:latin typeface="+mj-l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BF2160-E4E2-3B5B-D9D6-3C5DA9A39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33582"/>
              </p:ext>
            </p:extLst>
          </p:nvPr>
        </p:nvGraphicFramePr>
        <p:xfrm>
          <a:off x="6968067" y="2257372"/>
          <a:ext cx="366606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517">
                  <a:extLst>
                    <a:ext uri="{9D8B030D-6E8A-4147-A177-3AD203B41FA5}">
                      <a16:colId xmlns:a16="http://schemas.microsoft.com/office/drawing/2014/main" val="3136340827"/>
                    </a:ext>
                  </a:extLst>
                </a:gridCol>
                <a:gridCol w="916517">
                  <a:extLst>
                    <a:ext uri="{9D8B030D-6E8A-4147-A177-3AD203B41FA5}">
                      <a16:colId xmlns:a16="http://schemas.microsoft.com/office/drawing/2014/main" val="2460049406"/>
                    </a:ext>
                  </a:extLst>
                </a:gridCol>
                <a:gridCol w="916517">
                  <a:extLst>
                    <a:ext uri="{9D8B030D-6E8A-4147-A177-3AD203B41FA5}">
                      <a16:colId xmlns:a16="http://schemas.microsoft.com/office/drawing/2014/main" val="4194704544"/>
                    </a:ext>
                  </a:extLst>
                </a:gridCol>
                <a:gridCol w="916517">
                  <a:extLst>
                    <a:ext uri="{9D8B030D-6E8A-4147-A177-3AD203B41FA5}">
                      <a16:colId xmlns:a16="http://schemas.microsoft.com/office/drawing/2014/main" val="3072447854"/>
                    </a:ext>
                  </a:extLst>
                </a:gridCol>
              </a:tblGrid>
              <a:tr h="226014">
                <a:tc>
                  <a:txBody>
                    <a:bodyPr/>
                    <a:lstStyle/>
                    <a:p>
                      <a:pPr algn="ctr"/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Previously Got Medal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80730"/>
                  </a:ext>
                </a:extLst>
              </a:tr>
              <a:tr h="37669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Currently Got Medal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09752"/>
                  </a:ext>
                </a:extLst>
              </a:tr>
              <a:tr h="22601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216,584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14,749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231,333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413564"/>
                  </a:ext>
                </a:extLst>
              </a:tr>
              <a:tr h="22601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Yes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31,308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8,475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39,783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029946"/>
                  </a:ext>
                </a:extLst>
              </a:tr>
              <a:tr h="22601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  <a:endParaRPr lang="en-ID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247,892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23,224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271,116</a:t>
                      </a:r>
                      <a:endParaRPr lang="en-ID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247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280C61F-C6EB-C365-6AEB-5C988A9C8D28}"/>
              </a:ext>
            </a:extLst>
          </p:cNvPr>
          <p:cNvSpPr txBox="1">
            <a:spLocks/>
          </p:cNvSpPr>
          <p:nvPr/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Does Having a Medal Before Have an Association with Performance in Current Olympic Games?</a:t>
            </a:r>
          </a:p>
        </p:txBody>
      </p:sp>
    </p:spTree>
    <p:extLst>
      <p:ext uri="{BB962C8B-B14F-4D97-AF65-F5344CB8AC3E}">
        <p14:creationId xmlns:p14="http://schemas.microsoft.com/office/powerpoint/2010/main" val="159623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6077-C060-BF8A-1845-78119AA5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BE03-3959-A74E-5EB6-B14D03F4E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2A30-CCFA-9A2F-1964-9E92C33F1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3802C6-31FB-D21D-735D-1C35C217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382" y="4725185"/>
            <a:ext cx="8153401" cy="1813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0" i="0" dirty="0">
                <a:solidFill>
                  <a:srgbClr val="212121"/>
                </a:solidFill>
                <a:effectLst/>
                <a:latin typeface="+mj-lt"/>
              </a:rPr>
              <a:t>According to the result, it is evident that by being older for half a year has a significant effect on receiving medal in Olympic Games.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A6A8B3C-249D-2D0C-2C19-A68100776933}"/>
              </a:ext>
            </a:extLst>
          </p:cNvPr>
          <p:cNvSpPr txBox="1">
            <a:spLocks/>
          </p:cNvSpPr>
          <p:nvPr/>
        </p:nvSpPr>
        <p:spPr>
          <a:xfrm>
            <a:off x="1032025" y="2237825"/>
            <a:ext cx="5258708" cy="1593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rgbClr val="212121"/>
                </a:solidFill>
                <a:latin typeface="+mj-lt"/>
              </a:rPr>
              <a:t>To measure whether such difference is statistically significant, a statistical test must be performed (z-test).</a:t>
            </a:r>
            <a:endParaRPr lang="en-US" dirty="0">
              <a:solidFill>
                <a:srgbClr val="212121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80C61F-C6EB-C365-6AEB-5C988A9C8D28}"/>
              </a:ext>
            </a:extLst>
          </p:cNvPr>
          <p:cNvSpPr txBox="1">
            <a:spLocks/>
          </p:cNvSpPr>
          <p:nvPr/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Age Difference of Medalist vs Non-Medalist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971EF9-F145-1A24-CDB4-B5213201F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550972"/>
              </p:ext>
            </p:extLst>
          </p:nvPr>
        </p:nvGraphicFramePr>
        <p:xfrm>
          <a:off x="7578627" y="2095022"/>
          <a:ext cx="2913315" cy="215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68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New Metrics on Women Achievement in Olympic Games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1E8B15-9FA3-5068-D57F-ACE3CD7FA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765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9DCC-C12A-D1BB-650E-38CDE34E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Female Athletes Are Olympic Medalists?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8216-6404-0B20-D947-EC3B4EF738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0620-1CCC-FFE5-EBC0-84DBE1329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352554-8091-DC9B-2FCD-6B35ED54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417105-43B4-7C2F-3D54-0D7FE8A0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81" y="2187849"/>
            <a:ext cx="5018018" cy="2923117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4786E9C-F4A7-699E-A8F2-6EADC1090FDE}"/>
              </a:ext>
            </a:extLst>
          </p:cNvPr>
          <p:cNvSpPr txBox="1">
            <a:spLocks/>
          </p:cNvSpPr>
          <p:nvPr/>
        </p:nvSpPr>
        <p:spPr>
          <a:xfrm>
            <a:off x="1167492" y="2187849"/>
            <a:ext cx="5258708" cy="2923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+mj-lt"/>
              </a:rPr>
              <a:t>In general, want to measure the diversity and success rate of female athletes in Olympic Games.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+mj-lt"/>
              </a:rPr>
              <a:t>Total female medalists/total medalists for each year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+mj-lt"/>
              </a:rPr>
              <a:t>In general, the trend is increasing, meaning more success trend and diversity towards women.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+mj-lt"/>
              </a:rPr>
              <a:t>For each type of medal, here are the female medalist ratios:</a:t>
            </a:r>
          </a:p>
          <a:p>
            <a:pPr marL="800100" lvl="1" indent="-342900" algn="just">
              <a:buFontTx/>
              <a:buChar char="-"/>
            </a:pPr>
            <a:r>
              <a:rPr lang="de-DE" sz="1700" b="0" i="0" dirty="0">
                <a:solidFill>
                  <a:srgbClr val="1F1F1F"/>
                </a:solidFill>
                <a:effectLst/>
                <a:latin typeface="+mj-lt"/>
              </a:rPr>
              <a:t>Gold: 0.25 </a:t>
            </a:r>
          </a:p>
          <a:p>
            <a:pPr marL="800100" lvl="1" indent="-342900" algn="just">
              <a:buFontTx/>
              <a:buChar char="-"/>
            </a:pPr>
            <a:r>
              <a:rPr lang="de-DE" sz="1700" b="0" i="0" dirty="0">
                <a:solidFill>
                  <a:srgbClr val="1F1F1F"/>
                </a:solidFill>
                <a:effectLst/>
                <a:latin typeface="+mj-lt"/>
              </a:rPr>
              <a:t>Silver: 0.275 </a:t>
            </a:r>
          </a:p>
          <a:p>
            <a:pPr marL="800100" lvl="1" indent="-342900" algn="just">
              <a:buFontTx/>
              <a:buChar char="-"/>
            </a:pPr>
            <a:r>
              <a:rPr lang="de-DE" sz="1700" b="0" i="0" dirty="0">
                <a:solidFill>
                  <a:srgbClr val="1F1F1F"/>
                </a:solidFill>
                <a:effectLst/>
                <a:latin typeface="+mj-lt"/>
              </a:rPr>
              <a:t>Bronze: 0.28</a:t>
            </a:r>
            <a:endParaRPr lang="en-US" sz="1700" dirty="0">
              <a:solidFill>
                <a:srgbClr val="212121"/>
              </a:solidFill>
              <a:latin typeface="+mj-lt"/>
            </a:endParaRPr>
          </a:p>
          <a:p>
            <a:pPr algn="just"/>
            <a:endParaRPr lang="en-US" dirty="0">
              <a:solidFill>
                <a:srgbClr val="21212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11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sz="4800" dirty="0"/>
              <a:t>Summary &amp; Recommendations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1E8B15-9FA3-5068-D57F-ACE3CD7FA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146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Performance on current Olympic Games has an association to previous performance in Olympic Games</a:t>
            </a:r>
          </a:p>
          <a:p>
            <a:pPr marL="457200" indent="-457200">
              <a:buAutoNum type="arabicPeriod"/>
            </a:pPr>
            <a:r>
              <a:rPr lang="en-US" dirty="0"/>
              <a:t>Being older for half a year has a significant effect on receiving medal in Olympic Games</a:t>
            </a:r>
          </a:p>
          <a:p>
            <a:pPr marL="457200" indent="-457200">
              <a:buAutoNum type="arabicPeriod"/>
            </a:pPr>
            <a:r>
              <a:rPr lang="en-US" dirty="0"/>
              <a:t>Women in average received gold medal in younger age than men</a:t>
            </a:r>
          </a:p>
          <a:p>
            <a:pPr marL="457200" indent="-457200">
              <a:buAutoNum type="arabicPeriod"/>
            </a:pPr>
            <a:r>
              <a:rPr lang="en-US" dirty="0"/>
              <a:t>The portion of female among Olympic Medalists is increasing each year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Consider the performance on previous Olympic for team selection, but do not make it a rigid requirement</a:t>
            </a:r>
          </a:p>
          <a:p>
            <a:pPr marL="457200" indent="-457200">
              <a:buAutoNum type="arabicPeriod"/>
            </a:pPr>
            <a:r>
              <a:rPr lang="en-US" dirty="0"/>
              <a:t>Consider spending more effort on scouting female athletes</a:t>
            </a:r>
          </a:p>
          <a:p>
            <a:pPr marL="457200" indent="-457200">
              <a:buAutoNum type="arabicPeriod"/>
            </a:pPr>
            <a:r>
              <a:rPr lang="en-US" dirty="0"/>
              <a:t>For Olympic event committee, number of sport events that female athletes can join in should </a:t>
            </a:r>
            <a:r>
              <a:rPr lang="en-US"/>
              <a:t>be increased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Questions and Hypothesis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New Metrics</a:t>
            </a:r>
          </a:p>
          <a:p>
            <a:r>
              <a:rPr lang="en-US" dirty="0"/>
              <a:t>Summary and Recommendation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4A6A44-E81E-652D-B845-E55942822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1E8B15-9FA3-5068-D57F-ACE3CD7FA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9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any aspects that can maximize achievement (number of medals) by a country in Olympic Games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Coaches or committee</a:t>
            </a:r>
            <a:r>
              <a:rPr lang="en-US" dirty="0">
                <a:solidFill>
                  <a:schemeClr val="bg1"/>
                </a:solidFill>
              </a:rPr>
              <a:t> of national sports team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Olympic event committee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findings as evaluation material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Top 10 Countries with Most…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B5F8D171-0A54-1912-DA3E-918C3205950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Gold Medalists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CD1F3518-AE30-CA8C-24C5-8649F27BDDD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Silver Medalists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BCAAF1ED-7D83-C217-97B6-2078263DA5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Bronze Medalists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607C8-01EA-3035-4A2A-FB0316075013}"/>
              </a:ext>
            </a:extLst>
          </p:cNvPr>
          <p:cNvSpPr txBox="1"/>
          <p:nvPr/>
        </p:nvSpPr>
        <p:spPr>
          <a:xfrm>
            <a:off x="4519449" y="5433020"/>
            <a:ext cx="634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Based on those charts above, USA and Germany are two countries with the most medallists for any type of medal.  Most of the top 10 countries here are from Europe.</a:t>
            </a: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0757036A-6D3A-1A41-93FC-DC3E4809F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31" y="2562642"/>
            <a:ext cx="3095444" cy="259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D9AF32F6-9976-1E3C-596A-2F64AAA75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4" y="2526318"/>
            <a:ext cx="3354330" cy="2764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0E9535-A013-D8A5-7884-2422E5B00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5" y="2476341"/>
            <a:ext cx="3355817" cy="2764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68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DB7C-6508-6A18-6204-6A062E8D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Gold Medalists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EFDC-C94A-3784-89E5-6F33FB4325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103E64-1627-9140-8127-1849FED275E1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F78-7099-F900-558E-59A575161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D14134-DC1C-C22E-63C3-419CCEF7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CDF295-604F-0215-C19E-594B35D2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6045" y="1964842"/>
            <a:ext cx="4626342" cy="33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A6A1A-1C97-FD4D-D783-8DBAD06D59CF}"/>
              </a:ext>
            </a:extLst>
          </p:cNvPr>
          <p:cNvSpPr txBox="1"/>
          <p:nvPr/>
        </p:nvSpPr>
        <p:spPr>
          <a:xfrm>
            <a:off x="5769129" y="2637473"/>
            <a:ext cx="6041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Based on age and gender, there is a slight different condition among gold medallists. According to the chart </a:t>
            </a:r>
            <a:r>
              <a:rPr lang="en-ID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 the left, 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emale athletes won gold medals in younger age than male athletes.</a:t>
            </a:r>
          </a:p>
          <a:p>
            <a:pPr algn="just"/>
            <a:endParaRPr lang="en-ID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Questions and Hypothesis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1E8B15-9FA3-5068-D57F-ACE3CD7FA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4693"/>
            <a:ext cx="9693548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What sport has contributed the most medals to certain country?</a:t>
            </a: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Does participating in Olympic Games for many times affect on the probability of getting medal in the next Olympic Games (OG) for an athlete?</a:t>
            </a: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Is There Any Significant Difference Between The Age of Medalists and Non-Medalist?</a:t>
            </a:r>
            <a:endParaRPr lang="en-ID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4693"/>
            <a:ext cx="9693548" cy="2828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342900" indent="-3429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Most contributing sport to medal achievements will be varied among the countries, depending on the strength of the country in respective sports</a:t>
            </a: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is some correlation between current and previous achievements for one specific athlete in Olympic Games.</a:t>
            </a:r>
          </a:p>
          <a:p>
            <a:pPr marL="342900" lvl="0" indent="-342900" algn="just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There is no significant difference is the mean/average age of medalist vs non-medalist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273</TotalTime>
  <Words>698</Words>
  <Application>Microsoft Office PowerPoint</Application>
  <PresentationFormat>Widescreen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Olympics</vt:lpstr>
      <vt:lpstr>Agenda</vt:lpstr>
      <vt:lpstr>Introduction</vt:lpstr>
      <vt:lpstr>Introduction</vt:lpstr>
      <vt:lpstr>Top 10 Countries with Most…</vt:lpstr>
      <vt:lpstr>More Details on Gold Medalists</vt:lpstr>
      <vt:lpstr>Questions and Hypothesis</vt:lpstr>
      <vt:lpstr>Questions</vt:lpstr>
      <vt:lpstr>Hypotheses</vt:lpstr>
      <vt:lpstr>Insights &amp; Further Exploration</vt:lpstr>
      <vt:lpstr>The Most Medal-Contribution Sports per Country</vt:lpstr>
      <vt:lpstr>Sports That Most Often Being The Medal Contributors</vt:lpstr>
      <vt:lpstr>PowerPoint Presentation</vt:lpstr>
      <vt:lpstr>PowerPoint Presentation</vt:lpstr>
      <vt:lpstr>New Metrics on Women Achievement in Olympic Games</vt:lpstr>
      <vt:lpstr>How Many Female Athletes Are Olympic Medalists?</vt:lpstr>
      <vt:lpstr>Summary &amp; Recommendations</vt:lpstr>
      <vt:lpstr>Summary 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INTAN DEA YUTAMI</dc:creator>
  <cp:lastModifiedBy>INTAN DEA YUTAMI</cp:lastModifiedBy>
  <cp:revision>7</cp:revision>
  <dcterms:created xsi:type="dcterms:W3CDTF">2022-05-23T01:17:04Z</dcterms:created>
  <dcterms:modified xsi:type="dcterms:W3CDTF">2022-05-23T08:06:50Z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