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78" r:id="rId7"/>
    <p:sldId id="258" r:id="rId8"/>
    <p:sldId id="276" r:id="rId9"/>
    <p:sldId id="281" r:id="rId10"/>
    <p:sldId id="259" r:id="rId11"/>
    <p:sldId id="265" r:id="rId12"/>
    <p:sldId id="279" r:id="rId13"/>
    <p:sldId id="280" r:id="rId14"/>
    <p:sldId id="261" r:id="rId15"/>
    <p:sldId id="282" r:id="rId16"/>
    <p:sldId id="283" r:id="rId17"/>
    <p:sldId id="284" r:id="rId18"/>
    <p:sldId id="285" r:id="rId19"/>
    <p:sldId id="277" r:id="rId20"/>
    <p:sldId id="286" r:id="rId21"/>
    <p:sldId id="267" r:id="rId22"/>
    <p:sldId id="28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p:scale>
          <a:sx n="75" d="100"/>
          <a:sy n="75" d="100"/>
        </p:scale>
        <p:origin x="252" y="3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Average 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Medallist</c:v>
                </c:pt>
                <c:pt idx="1">
                  <c:v>Non-Medallist</c:v>
                </c:pt>
              </c:strCache>
            </c:strRef>
          </c:cat>
          <c:val>
            <c:numRef>
              <c:f>Sheet1!$B$2:$B$3</c:f>
              <c:numCache>
                <c:formatCode>General</c:formatCode>
                <c:ptCount val="2"/>
                <c:pt idx="0">
                  <c:v>25.92</c:v>
                </c:pt>
                <c:pt idx="1">
                  <c:v>25.49</c:v>
                </c:pt>
              </c:numCache>
            </c:numRef>
          </c:val>
          <c:extLst>
            <c:ext xmlns:c16="http://schemas.microsoft.com/office/drawing/2014/chart" uri="{C3380CC4-5D6E-409C-BE32-E72D297353CC}">
              <c16:uniqueId val="{00000000-9F36-42C5-8CCA-86E24B4B76A0}"/>
            </c:ext>
          </c:extLst>
        </c:ser>
        <c:dLbls>
          <c:dLblPos val="outEnd"/>
          <c:showLegendKey val="0"/>
          <c:showVal val="1"/>
          <c:showCatName val="0"/>
          <c:showSerName val="0"/>
          <c:showPercent val="0"/>
          <c:showBubbleSize val="0"/>
        </c:dLbls>
        <c:gapWidth val="219"/>
        <c:overlap val="-27"/>
        <c:axId val="2066302864"/>
        <c:axId val="2066303280"/>
      </c:barChart>
      <c:catAx>
        <c:axId val="206630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66303280"/>
        <c:crosses val="autoZero"/>
        <c:auto val="1"/>
        <c:lblAlgn val="ctr"/>
        <c:lblOffset val="100"/>
        <c:noMultiLvlLbl val="0"/>
      </c:catAx>
      <c:valAx>
        <c:axId val="2066303280"/>
        <c:scaling>
          <c:orientation val="minMax"/>
        </c:scaling>
        <c:delete val="1"/>
        <c:axPos val="l"/>
        <c:numFmt formatCode="General" sourceLinked="1"/>
        <c:majorTickMark val="none"/>
        <c:minorTickMark val="none"/>
        <c:tickLblPos val="nextTo"/>
        <c:crossAx val="206630286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5/23/2022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5/23/2022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5/23/2022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5/23/2022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5/23/2022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5/23/2022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Olympics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err="1"/>
              <a:t>Intan</a:t>
            </a:r>
            <a:r>
              <a:rPr lang="en-US" dirty="0"/>
              <a:t> </a:t>
            </a:r>
            <a:r>
              <a:rPr lang="en-US" dirty="0" err="1"/>
              <a:t>Dea</a:t>
            </a:r>
            <a:r>
              <a:rPr lang="en-US" dirty="0"/>
              <a:t> </a:t>
            </a:r>
            <a:r>
              <a:rPr lang="en-US" dirty="0" err="1"/>
              <a:t>Yutami</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Insights &amp; Further Exploration</a:t>
            </a:r>
          </a:p>
        </p:txBody>
      </p:sp>
      <p:sp>
        <p:nvSpPr>
          <p:cNvPr id="5" name="Subtitle 4">
            <a:extLst>
              <a:ext uri="{FF2B5EF4-FFF2-40B4-BE49-F238E27FC236}">
                <a16:creationId xmlns:a16="http://schemas.microsoft.com/office/drawing/2014/main" id="{291E8B15-9FA3-5068-D57F-ACE3CD7FA7CB}"/>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94246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77E3B7-C283-8DDD-EF42-2FCEC181512D}"/>
              </a:ext>
            </a:extLst>
          </p:cNvPr>
          <p:cNvSpPr>
            <a:spLocks noGrp="1"/>
          </p:cNvSpPr>
          <p:nvPr>
            <p:ph type="title"/>
          </p:nvPr>
        </p:nvSpPr>
        <p:spPr>
          <a:xfrm>
            <a:off x="1091292" y="0"/>
            <a:ext cx="9779183" cy="1325563"/>
          </a:xfrm>
        </p:spPr>
        <p:txBody>
          <a:bodyPr anchor="b">
            <a:normAutofit/>
          </a:bodyPr>
          <a:lstStyle/>
          <a:p>
            <a:r>
              <a:rPr lang="en-US" sz="3600" dirty="0"/>
              <a:t>The Most Medal-Contribution Sports per Country</a:t>
            </a:r>
            <a:endParaRPr lang="en-ID" sz="3600" dirty="0"/>
          </a:p>
        </p:txBody>
      </p:sp>
      <p:pic>
        <p:nvPicPr>
          <p:cNvPr id="18" name="Picture 17" descr="Map&#10;&#10;Description automatically generated">
            <a:extLst>
              <a:ext uri="{FF2B5EF4-FFF2-40B4-BE49-F238E27FC236}">
                <a16:creationId xmlns:a16="http://schemas.microsoft.com/office/drawing/2014/main" id="{ABD6587A-E3B5-1DDE-5B3D-B1B2D084228F}"/>
              </a:ext>
            </a:extLst>
          </p:cNvPr>
          <p:cNvPicPr>
            <a:picLocks noChangeAspect="1"/>
          </p:cNvPicPr>
          <p:nvPr/>
        </p:nvPicPr>
        <p:blipFill rotWithShape="1">
          <a:blip r:embed="rId2"/>
          <a:srcRect t="973"/>
          <a:stretch/>
        </p:blipFill>
        <p:spPr>
          <a:xfrm>
            <a:off x="1522739" y="1325563"/>
            <a:ext cx="9459398" cy="4683661"/>
          </a:xfrm>
          <a:prstGeom prst="rect">
            <a:avLst/>
          </a:prstGeom>
          <a:noFill/>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01018" cy="365125"/>
          </a:xfrm>
        </p:spPr>
        <p:txBody>
          <a:bodyPr anchor="ctr">
            <a:normAutofit/>
          </a:bodyPr>
          <a:lstStyle/>
          <a:p>
            <a:pPr>
              <a:spcAft>
                <a:spcPts val="600"/>
              </a:spcAft>
            </a:pPr>
            <a:fld id="{C098A06B-52D8-C143-AE54-C8C950480C5A}" type="datetime1">
              <a:rPr lang="en-US" smtClean="0"/>
              <a:pPr>
                <a:spcAft>
                  <a:spcPts val="600"/>
                </a:spcAft>
              </a:pPr>
              <a:t>5/23/2022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152738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4B42E63-E6DE-066D-B37F-D9DEA0F966EF}"/>
              </a:ext>
            </a:extLst>
          </p:cNvPr>
          <p:cNvSpPr>
            <a:spLocks noGrp="1"/>
          </p:cNvSpPr>
          <p:nvPr>
            <p:ph type="title"/>
          </p:nvPr>
        </p:nvSpPr>
        <p:spPr>
          <a:xfrm>
            <a:off x="1032025" y="78061"/>
            <a:ext cx="9779183" cy="1325563"/>
          </a:xfrm>
        </p:spPr>
        <p:txBody>
          <a:bodyPr/>
          <a:lstStyle/>
          <a:p>
            <a:r>
              <a:rPr lang="en-US" sz="3600" dirty="0"/>
              <a:t>Sports That Most Often Being The Medal Contributors</a:t>
            </a:r>
          </a:p>
        </p:txBody>
      </p:sp>
      <p:pic>
        <p:nvPicPr>
          <p:cNvPr id="8" name="Picture 7">
            <a:extLst>
              <a:ext uri="{FF2B5EF4-FFF2-40B4-BE49-F238E27FC236}">
                <a16:creationId xmlns:a16="http://schemas.microsoft.com/office/drawing/2014/main" id="{9F5E653C-CAD4-346D-6C68-273029F15276}"/>
              </a:ext>
            </a:extLst>
          </p:cNvPr>
          <p:cNvPicPr>
            <a:picLocks noChangeAspect="1"/>
          </p:cNvPicPr>
          <p:nvPr/>
        </p:nvPicPr>
        <p:blipFill>
          <a:blip r:embed="rId2"/>
          <a:stretch>
            <a:fillRect/>
          </a:stretch>
        </p:blipFill>
        <p:spPr>
          <a:xfrm>
            <a:off x="1032025" y="1513353"/>
            <a:ext cx="6572555" cy="4074985"/>
          </a:xfrm>
          <a:prstGeom prst="rect">
            <a:avLst/>
          </a:prstGeom>
          <a:noFill/>
        </p:spPr>
      </p:pic>
      <p:sp>
        <p:nvSpPr>
          <p:cNvPr id="4" name="Date Placeholder 3">
            <a:extLst>
              <a:ext uri="{FF2B5EF4-FFF2-40B4-BE49-F238E27FC236}">
                <a16:creationId xmlns:a16="http://schemas.microsoft.com/office/drawing/2014/main" id="{B8FA6077-C060-BF8A-1845-78119AA5D532}"/>
              </a:ext>
            </a:extLst>
          </p:cNvPr>
          <p:cNvSpPr>
            <a:spLocks noGrp="1"/>
          </p:cNvSpPr>
          <p:nvPr>
            <p:ph type="dt" sz="half" idx="2"/>
          </p:nvPr>
        </p:nvSpPr>
        <p:spPr>
          <a:xfrm>
            <a:off x="381000" y="6356350"/>
            <a:ext cx="1701018" cy="365125"/>
          </a:xfrm>
        </p:spPr>
        <p:txBody>
          <a:bodyPr anchor="ctr">
            <a:normAutofit/>
          </a:bodyPr>
          <a:lstStyle/>
          <a:p>
            <a:pPr>
              <a:spcAft>
                <a:spcPts val="600"/>
              </a:spcAft>
            </a:pPr>
            <a:fld id="{7E7AB22C-8B7E-9B4A-8C65-396C3C874D86}" type="datetime1">
              <a:rPr lang="en-US" smtClean="0"/>
              <a:pPr>
                <a:spcAft>
                  <a:spcPts val="600"/>
                </a:spcAft>
              </a:pPr>
              <a:t>5/23/2022</a:t>
            </a:fld>
            <a:endParaRPr lang="en-US"/>
          </a:p>
        </p:txBody>
      </p:sp>
      <p:sp>
        <p:nvSpPr>
          <p:cNvPr id="5" name="Footer Placeholder 4">
            <a:extLst>
              <a:ext uri="{FF2B5EF4-FFF2-40B4-BE49-F238E27FC236}">
                <a16:creationId xmlns:a16="http://schemas.microsoft.com/office/drawing/2014/main" id="{BB06BE03-3959-A74E-5EB6-B14D03F4E76C}"/>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3D362A30-CCFA-9A2F-1964-9E92C33F1BB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sp>
        <p:nvSpPr>
          <p:cNvPr id="10" name="Content Placeholder 3">
            <a:extLst>
              <a:ext uri="{FF2B5EF4-FFF2-40B4-BE49-F238E27FC236}">
                <a16:creationId xmlns:a16="http://schemas.microsoft.com/office/drawing/2014/main" id="{E63802C6-31FB-D21D-735D-1C35C2179472}"/>
              </a:ext>
            </a:extLst>
          </p:cNvPr>
          <p:cNvSpPr>
            <a:spLocks noGrp="1"/>
          </p:cNvSpPr>
          <p:nvPr>
            <p:ph idx="1"/>
          </p:nvPr>
        </p:nvSpPr>
        <p:spPr>
          <a:xfrm>
            <a:off x="8051800" y="1725360"/>
            <a:ext cx="3469640" cy="3650973"/>
          </a:xfrm>
        </p:spPr>
        <p:txBody>
          <a:bodyPr vert="horz" lIns="91440" tIns="45720" rIns="91440" bIns="45720" rtlCol="0" anchor="t">
            <a:normAutofit/>
          </a:bodyPr>
          <a:lstStyle/>
          <a:p>
            <a:r>
              <a:rPr lang="en-US" sz="2000" b="0" i="0" dirty="0">
                <a:solidFill>
                  <a:srgbClr val="212121"/>
                </a:solidFill>
                <a:effectLst/>
                <a:latin typeface="+mj-lt"/>
              </a:rPr>
              <a:t>Athletics is the sport we most often found as most medal contributor to a country.</a:t>
            </a:r>
          </a:p>
          <a:p>
            <a:endParaRPr lang="en-US" sz="2000" dirty="0">
              <a:solidFill>
                <a:srgbClr val="212121"/>
              </a:solidFill>
              <a:latin typeface="+mj-lt"/>
            </a:endParaRPr>
          </a:p>
          <a:p>
            <a:r>
              <a:rPr lang="en-US" sz="2000" b="0" i="0" dirty="0">
                <a:solidFill>
                  <a:srgbClr val="212121"/>
                </a:solidFill>
                <a:effectLst/>
                <a:latin typeface="+mj-lt"/>
              </a:rPr>
              <a:t>Concluding the previous map, top medal-contributor sport does depend or vary to the country.</a:t>
            </a:r>
            <a:endParaRPr lang="en-US" b="0" i="0" dirty="0">
              <a:solidFill>
                <a:srgbClr val="212121"/>
              </a:solidFill>
              <a:effectLst/>
              <a:latin typeface="+mj-lt"/>
            </a:endParaRPr>
          </a:p>
        </p:txBody>
      </p:sp>
    </p:spTree>
    <p:extLst>
      <p:ext uri="{BB962C8B-B14F-4D97-AF65-F5344CB8AC3E}">
        <p14:creationId xmlns:p14="http://schemas.microsoft.com/office/powerpoint/2010/main" val="64175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8FA6077-C060-BF8A-1845-78119AA5D532}"/>
              </a:ext>
            </a:extLst>
          </p:cNvPr>
          <p:cNvSpPr>
            <a:spLocks noGrp="1"/>
          </p:cNvSpPr>
          <p:nvPr>
            <p:ph type="dt" sz="half" idx="2"/>
          </p:nvPr>
        </p:nvSpPr>
        <p:spPr>
          <a:xfrm>
            <a:off x="381000" y="6356350"/>
            <a:ext cx="1701018" cy="365125"/>
          </a:xfrm>
        </p:spPr>
        <p:txBody>
          <a:bodyPr anchor="ctr">
            <a:normAutofit/>
          </a:bodyPr>
          <a:lstStyle/>
          <a:p>
            <a:pPr>
              <a:spcAft>
                <a:spcPts val="600"/>
              </a:spcAft>
            </a:pPr>
            <a:fld id="{7E7AB22C-8B7E-9B4A-8C65-396C3C874D86}" type="datetime1">
              <a:rPr lang="en-US" smtClean="0"/>
              <a:pPr>
                <a:spcAft>
                  <a:spcPts val="600"/>
                </a:spcAft>
              </a:pPr>
              <a:t>5/23/2022</a:t>
            </a:fld>
            <a:endParaRPr lang="en-US"/>
          </a:p>
        </p:txBody>
      </p:sp>
      <p:sp>
        <p:nvSpPr>
          <p:cNvPr id="5" name="Footer Placeholder 4">
            <a:extLst>
              <a:ext uri="{FF2B5EF4-FFF2-40B4-BE49-F238E27FC236}">
                <a16:creationId xmlns:a16="http://schemas.microsoft.com/office/drawing/2014/main" id="{BB06BE03-3959-A74E-5EB6-B14D03F4E76C}"/>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3D362A30-CCFA-9A2F-1964-9E92C33F1BB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13</a:t>
            </a:fld>
            <a:endParaRPr lang="en-US"/>
          </a:p>
        </p:txBody>
      </p:sp>
      <p:sp>
        <p:nvSpPr>
          <p:cNvPr id="10" name="Content Placeholder 3">
            <a:extLst>
              <a:ext uri="{FF2B5EF4-FFF2-40B4-BE49-F238E27FC236}">
                <a16:creationId xmlns:a16="http://schemas.microsoft.com/office/drawing/2014/main" id="{E63802C6-31FB-D21D-735D-1C35C2179472}"/>
              </a:ext>
            </a:extLst>
          </p:cNvPr>
          <p:cNvSpPr>
            <a:spLocks noGrp="1"/>
          </p:cNvSpPr>
          <p:nvPr>
            <p:ph idx="1"/>
          </p:nvPr>
        </p:nvSpPr>
        <p:spPr>
          <a:xfrm>
            <a:off x="2480734" y="4177237"/>
            <a:ext cx="8153401" cy="1813727"/>
          </a:xfrm>
        </p:spPr>
        <p:txBody>
          <a:bodyPr vert="horz" lIns="91440" tIns="45720" rIns="91440" bIns="45720" rtlCol="0" anchor="t">
            <a:normAutofit/>
          </a:bodyPr>
          <a:lstStyle/>
          <a:p>
            <a:pPr algn="just"/>
            <a:r>
              <a:rPr lang="en-US" sz="2000" b="0" i="0" dirty="0">
                <a:solidFill>
                  <a:srgbClr val="212121"/>
                </a:solidFill>
                <a:effectLst/>
                <a:latin typeface="+mj-lt"/>
              </a:rPr>
              <a:t>According to the Chi-Square Test for these two variables, there is </a:t>
            </a:r>
            <a:r>
              <a:rPr lang="en-US" sz="2000" b="1" i="0" dirty="0">
                <a:solidFill>
                  <a:srgbClr val="212121"/>
                </a:solidFill>
                <a:effectLst/>
                <a:latin typeface="+mj-lt"/>
              </a:rPr>
              <a:t>enough evidence </a:t>
            </a:r>
            <a:r>
              <a:rPr lang="en-US" sz="2000" b="0" i="0" dirty="0">
                <a:solidFill>
                  <a:srgbClr val="212121"/>
                </a:solidFill>
                <a:effectLst/>
                <a:latin typeface="+mj-lt"/>
              </a:rPr>
              <a:t>that there </a:t>
            </a:r>
            <a:r>
              <a:rPr lang="en-US" sz="2000" b="1" i="0" dirty="0">
                <a:solidFill>
                  <a:srgbClr val="212121"/>
                </a:solidFill>
                <a:effectLst/>
                <a:latin typeface="+mj-lt"/>
              </a:rPr>
              <a:t>is any relationship between achievement of athletes in Olympic Games and their previous results</a:t>
            </a:r>
            <a:r>
              <a:rPr lang="en-US" sz="2000" b="0" i="0" dirty="0">
                <a:solidFill>
                  <a:srgbClr val="212121"/>
                </a:solidFill>
                <a:effectLst/>
                <a:latin typeface="+mj-lt"/>
              </a:rPr>
              <a:t>.</a:t>
            </a:r>
          </a:p>
        </p:txBody>
      </p:sp>
      <p:sp>
        <p:nvSpPr>
          <p:cNvPr id="9" name="Content Placeholder 3">
            <a:extLst>
              <a:ext uri="{FF2B5EF4-FFF2-40B4-BE49-F238E27FC236}">
                <a16:creationId xmlns:a16="http://schemas.microsoft.com/office/drawing/2014/main" id="{5A6A8B3C-249D-2D0C-2C19-A68100776933}"/>
              </a:ext>
            </a:extLst>
          </p:cNvPr>
          <p:cNvSpPr txBox="1">
            <a:spLocks/>
          </p:cNvSpPr>
          <p:nvPr/>
        </p:nvSpPr>
        <p:spPr>
          <a:xfrm>
            <a:off x="1032025" y="2237825"/>
            <a:ext cx="5258708" cy="159357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rgbClr val="212121"/>
                </a:solidFill>
                <a:latin typeface="+mj-lt"/>
              </a:rPr>
              <a:t>To measure whether such association is statistically supported, we must tabulate the number of athletes that gain a medal in an Olympic Games or not vs. having a medal in any previous Olympic Games or not.</a:t>
            </a:r>
            <a:endParaRPr lang="en-US" dirty="0">
              <a:solidFill>
                <a:srgbClr val="212121"/>
              </a:solidFill>
              <a:latin typeface="+mj-lt"/>
            </a:endParaRPr>
          </a:p>
        </p:txBody>
      </p:sp>
      <p:graphicFrame>
        <p:nvGraphicFramePr>
          <p:cNvPr id="2" name="Table 2">
            <a:extLst>
              <a:ext uri="{FF2B5EF4-FFF2-40B4-BE49-F238E27FC236}">
                <a16:creationId xmlns:a16="http://schemas.microsoft.com/office/drawing/2014/main" id="{67BF2160-E4E2-3B5B-D9D6-3C5DA9A39F28}"/>
              </a:ext>
            </a:extLst>
          </p:cNvPr>
          <p:cNvGraphicFramePr>
            <a:graphicFrameLocks noGrp="1"/>
          </p:cNvGraphicFramePr>
          <p:nvPr>
            <p:extLst>
              <p:ext uri="{D42A27DB-BD31-4B8C-83A1-F6EECF244321}">
                <p14:modId xmlns:p14="http://schemas.microsoft.com/office/powerpoint/2010/main" val="2136433582"/>
              </p:ext>
            </p:extLst>
          </p:nvPr>
        </p:nvGraphicFramePr>
        <p:xfrm>
          <a:off x="6968067" y="2257372"/>
          <a:ext cx="3666068" cy="1554480"/>
        </p:xfrm>
        <a:graphic>
          <a:graphicData uri="http://schemas.openxmlformats.org/drawingml/2006/table">
            <a:tbl>
              <a:tblPr firstRow="1" bandRow="1">
                <a:tableStyleId>{2D5ABB26-0587-4C30-8999-92F81FD0307C}</a:tableStyleId>
              </a:tblPr>
              <a:tblGrid>
                <a:gridCol w="916517">
                  <a:extLst>
                    <a:ext uri="{9D8B030D-6E8A-4147-A177-3AD203B41FA5}">
                      <a16:colId xmlns:a16="http://schemas.microsoft.com/office/drawing/2014/main" val="3136340827"/>
                    </a:ext>
                  </a:extLst>
                </a:gridCol>
                <a:gridCol w="916517">
                  <a:extLst>
                    <a:ext uri="{9D8B030D-6E8A-4147-A177-3AD203B41FA5}">
                      <a16:colId xmlns:a16="http://schemas.microsoft.com/office/drawing/2014/main" val="2460049406"/>
                    </a:ext>
                  </a:extLst>
                </a:gridCol>
                <a:gridCol w="916517">
                  <a:extLst>
                    <a:ext uri="{9D8B030D-6E8A-4147-A177-3AD203B41FA5}">
                      <a16:colId xmlns:a16="http://schemas.microsoft.com/office/drawing/2014/main" val="4194704544"/>
                    </a:ext>
                  </a:extLst>
                </a:gridCol>
                <a:gridCol w="916517">
                  <a:extLst>
                    <a:ext uri="{9D8B030D-6E8A-4147-A177-3AD203B41FA5}">
                      <a16:colId xmlns:a16="http://schemas.microsoft.com/office/drawing/2014/main" val="3072447854"/>
                    </a:ext>
                  </a:extLst>
                </a:gridCol>
              </a:tblGrid>
              <a:tr h="226014">
                <a:tc>
                  <a:txBody>
                    <a:bodyPr/>
                    <a:lstStyle/>
                    <a:p>
                      <a:pPr algn="ctr"/>
                      <a:endParaRPr lang="en-ID"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200" b="1" dirty="0"/>
                        <a:t>Previously Got Medal</a:t>
                      </a:r>
                      <a:endParaRPr lang="en-ID"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b="1" dirty="0"/>
                        <a:t>Total</a:t>
                      </a:r>
                      <a:endParaRPr lang="en-ID"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5380730"/>
                  </a:ext>
                </a:extLst>
              </a:tr>
              <a:tr h="376691">
                <a:tc>
                  <a:txBody>
                    <a:bodyPr/>
                    <a:lstStyle/>
                    <a:p>
                      <a:pPr algn="ctr"/>
                      <a:r>
                        <a:rPr lang="en-US" sz="1200" b="1" dirty="0"/>
                        <a:t>Currently Got Medal</a:t>
                      </a:r>
                      <a:endParaRPr lang="en-ID"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No</a:t>
                      </a:r>
                      <a:endParaRPr lang="en-ID"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Yes</a:t>
                      </a:r>
                      <a:endParaRPr lang="en-ID"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D"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8509752"/>
                  </a:ext>
                </a:extLst>
              </a:tr>
              <a:tr h="226014">
                <a:tc>
                  <a:txBody>
                    <a:bodyPr/>
                    <a:lstStyle/>
                    <a:p>
                      <a:pPr algn="ctr"/>
                      <a:r>
                        <a:rPr lang="en-US" sz="1200" b="1" dirty="0"/>
                        <a:t>No</a:t>
                      </a:r>
                      <a:endParaRPr lang="en-ID"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t>216,584</a:t>
                      </a:r>
                      <a:endParaRPr lang="en-ID"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t>14,749</a:t>
                      </a:r>
                      <a:endParaRPr lang="en-ID"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t>231,333</a:t>
                      </a:r>
                      <a:endParaRPr lang="en-ID"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6413564"/>
                  </a:ext>
                </a:extLst>
              </a:tr>
              <a:tr h="226014">
                <a:tc>
                  <a:txBody>
                    <a:bodyPr/>
                    <a:lstStyle/>
                    <a:p>
                      <a:pPr algn="ctr"/>
                      <a:r>
                        <a:rPr lang="en-US" sz="1200" b="1" dirty="0"/>
                        <a:t>Yes</a:t>
                      </a:r>
                      <a:endParaRPr lang="en-ID"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t>31,308</a:t>
                      </a:r>
                      <a:endParaRPr lang="en-ID"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t>8,475</a:t>
                      </a:r>
                      <a:endParaRPr lang="en-ID"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t>39,783</a:t>
                      </a:r>
                      <a:endParaRPr lang="en-ID"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029946"/>
                  </a:ext>
                </a:extLst>
              </a:tr>
              <a:tr h="226014">
                <a:tc>
                  <a:txBody>
                    <a:bodyPr/>
                    <a:lstStyle/>
                    <a:p>
                      <a:pPr algn="ctr"/>
                      <a:r>
                        <a:rPr lang="en-US" sz="1200" b="1" dirty="0"/>
                        <a:t>Total</a:t>
                      </a:r>
                      <a:endParaRPr lang="en-ID"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t>247,892</a:t>
                      </a:r>
                      <a:endParaRPr lang="en-ID"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t>23,224</a:t>
                      </a:r>
                      <a:endParaRPr lang="en-ID"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a:t>271,116</a:t>
                      </a:r>
                      <a:endParaRPr lang="en-ID"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222473"/>
                  </a:ext>
                </a:extLst>
              </a:tr>
            </a:tbl>
          </a:graphicData>
        </a:graphic>
      </p:graphicFrame>
      <p:sp>
        <p:nvSpPr>
          <p:cNvPr id="14" name="Title 1">
            <a:extLst>
              <a:ext uri="{FF2B5EF4-FFF2-40B4-BE49-F238E27FC236}">
                <a16:creationId xmlns:a16="http://schemas.microsoft.com/office/drawing/2014/main" id="{B280C61F-C6EB-C365-6AEB-5C988A9C8D28}"/>
              </a:ext>
            </a:extLst>
          </p:cNvPr>
          <p:cNvSpPr txBox="1">
            <a:spLocks/>
          </p:cNvSpPr>
          <p:nvPr/>
        </p:nvSpPr>
        <p:spPr>
          <a:xfrm>
            <a:off x="1167492" y="381000"/>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600" dirty="0"/>
              <a:t>Does Having a Medal Before Have an Association with Performance in Current Olympic Games?</a:t>
            </a:r>
          </a:p>
        </p:txBody>
      </p:sp>
    </p:spTree>
    <p:extLst>
      <p:ext uri="{BB962C8B-B14F-4D97-AF65-F5344CB8AC3E}">
        <p14:creationId xmlns:p14="http://schemas.microsoft.com/office/powerpoint/2010/main" val="159623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8FA6077-C060-BF8A-1845-78119AA5D532}"/>
              </a:ext>
            </a:extLst>
          </p:cNvPr>
          <p:cNvSpPr>
            <a:spLocks noGrp="1"/>
          </p:cNvSpPr>
          <p:nvPr>
            <p:ph type="dt" sz="half" idx="2"/>
          </p:nvPr>
        </p:nvSpPr>
        <p:spPr>
          <a:xfrm>
            <a:off x="381000" y="6356350"/>
            <a:ext cx="1701018" cy="365125"/>
          </a:xfrm>
        </p:spPr>
        <p:txBody>
          <a:bodyPr anchor="ctr">
            <a:normAutofit/>
          </a:bodyPr>
          <a:lstStyle/>
          <a:p>
            <a:pPr>
              <a:spcAft>
                <a:spcPts val="600"/>
              </a:spcAft>
            </a:pPr>
            <a:fld id="{7E7AB22C-8B7E-9B4A-8C65-396C3C874D86}" type="datetime1">
              <a:rPr lang="en-US" smtClean="0"/>
              <a:pPr>
                <a:spcAft>
                  <a:spcPts val="600"/>
                </a:spcAft>
              </a:pPr>
              <a:t>5/23/2022</a:t>
            </a:fld>
            <a:endParaRPr lang="en-US"/>
          </a:p>
        </p:txBody>
      </p:sp>
      <p:sp>
        <p:nvSpPr>
          <p:cNvPr id="5" name="Footer Placeholder 4">
            <a:extLst>
              <a:ext uri="{FF2B5EF4-FFF2-40B4-BE49-F238E27FC236}">
                <a16:creationId xmlns:a16="http://schemas.microsoft.com/office/drawing/2014/main" id="{BB06BE03-3959-A74E-5EB6-B14D03F4E76C}"/>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3D362A30-CCFA-9A2F-1964-9E92C33F1BB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sp>
        <p:nvSpPr>
          <p:cNvPr id="10" name="Content Placeholder 3">
            <a:extLst>
              <a:ext uri="{FF2B5EF4-FFF2-40B4-BE49-F238E27FC236}">
                <a16:creationId xmlns:a16="http://schemas.microsoft.com/office/drawing/2014/main" id="{E63802C6-31FB-D21D-735D-1C35C2179472}"/>
              </a:ext>
            </a:extLst>
          </p:cNvPr>
          <p:cNvSpPr>
            <a:spLocks noGrp="1"/>
          </p:cNvSpPr>
          <p:nvPr>
            <p:ph idx="1"/>
          </p:nvPr>
        </p:nvSpPr>
        <p:spPr>
          <a:xfrm>
            <a:off x="1980382" y="4725185"/>
            <a:ext cx="8153401" cy="1813727"/>
          </a:xfrm>
        </p:spPr>
        <p:txBody>
          <a:bodyPr vert="horz" lIns="91440" tIns="45720" rIns="91440" bIns="45720" rtlCol="0" anchor="t">
            <a:normAutofit/>
          </a:bodyPr>
          <a:lstStyle/>
          <a:p>
            <a:pPr algn="just"/>
            <a:r>
              <a:rPr lang="en-US" sz="2000" b="0" i="0" dirty="0">
                <a:solidFill>
                  <a:srgbClr val="212121"/>
                </a:solidFill>
                <a:effectLst/>
                <a:latin typeface="+mj-lt"/>
              </a:rPr>
              <a:t>According to the result, it is evident that by being older for half a year has a significant effect on receiving medal in Olympic Games.</a:t>
            </a:r>
          </a:p>
        </p:txBody>
      </p:sp>
      <p:sp>
        <p:nvSpPr>
          <p:cNvPr id="9" name="Content Placeholder 3">
            <a:extLst>
              <a:ext uri="{FF2B5EF4-FFF2-40B4-BE49-F238E27FC236}">
                <a16:creationId xmlns:a16="http://schemas.microsoft.com/office/drawing/2014/main" id="{5A6A8B3C-249D-2D0C-2C19-A68100776933}"/>
              </a:ext>
            </a:extLst>
          </p:cNvPr>
          <p:cNvSpPr txBox="1">
            <a:spLocks/>
          </p:cNvSpPr>
          <p:nvPr/>
        </p:nvSpPr>
        <p:spPr>
          <a:xfrm>
            <a:off x="1032025" y="2237825"/>
            <a:ext cx="5258708" cy="159357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rgbClr val="212121"/>
                </a:solidFill>
                <a:latin typeface="+mj-lt"/>
              </a:rPr>
              <a:t>To measure whether such difference is statistically significant, a statistical test must be performed (z-test).</a:t>
            </a:r>
            <a:endParaRPr lang="en-US" dirty="0">
              <a:solidFill>
                <a:srgbClr val="212121"/>
              </a:solidFill>
              <a:latin typeface="+mj-lt"/>
            </a:endParaRPr>
          </a:p>
        </p:txBody>
      </p:sp>
      <p:sp>
        <p:nvSpPr>
          <p:cNvPr id="14" name="Title 1">
            <a:extLst>
              <a:ext uri="{FF2B5EF4-FFF2-40B4-BE49-F238E27FC236}">
                <a16:creationId xmlns:a16="http://schemas.microsoft.com/office/drawing/2014/main" id="{B280C61F-C6EB-C365-6AEB-5C988A9C8D28}"/>
              </a:ext>
            </a:extLst>
          </p:cNvPr>
          <p:cNvSpPr txBox="1">
            <a:spLocks/>
          </p:cNvSpPr>
          <p:nvPr/>
        </p:nvSpPr>
        <p:spPr>
          <a:xfrm>
            <a:off x="1167492" y="381000"/>
            <a:ext cx="9779183"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sz="3600" dirty="0"/>
              <a:t>Age Difference of Medalist vs Non-Medalist</a:t>
            </a:r>
          </a:p>
        </p:txBody>
      </p:sp>
      <p:graphicFrame>
        <p:nvGraphicFramePr>
          <p:cNvPr id="8" name="Chart 7">
            <a:extLst>
              <a:ext uri="{FF2B5EF4-FFF2-40B4-BE49-F238E27FC236}">
                <a16:creationId xmlns:a16="http://schemas.microsoft.com/office/drawing/2014/main" id="{13971EF9-F145-1A24-CDB4-B5213201F981}"/>
              </a:ext>
            </a:extLst>
          </p:cNvPr>
          <p:cNvGraphicFramePr/>
          <p:nvPr>
            <p:extLst>
              <p:ext uri="{D42A27DB-BD31-4B8C-83A1-F6EECF244321}">
                <p14:modId xmlns:p14="http://schemas.microsoft.com/office/powerpoint/2010/main" val="721550972"/>
              </p:ext>
            </p:extLst>
          </p:nvPr>
        </p:nvGraphicFramePr>
        <p:xfrm>
          <a:off x="7578627" y="2095022"/>
          <a:ext cx="2913315" cy="21503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968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sz="4800" dirty="0"/>
              <a:t>New Metrics on Women Achievement in Olympic Games</a:t>
            </a:r>
          </a:p>
        </p:txBody>
      </p:sp>
      <p:sp>
        <p:nvSpPr>
          <p:cNvPr id="5" name="Subtitle 4">
            <a:extLst>
              <a:ext uri="{FF2B5EF4-FFF2-40B4-BE49-F238E27FC236}">
                <a16:creationId xmlns:a16="http://schemas.microsoft.com/office/drawing/2014/main" id="{291E8B15-9FA3-5068-D57F-ACE3CD7FA7CB}"/>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278765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9DCC-C12A-D1BB-650E-38CDE34E0BE8}"/>
              </a:ext>
            </a:extLst>
          </p:cNvPr>
          <p:cNvSpPr>
            <a:spLocks noGrp="1"/>
          </p:cNvSpPr>
          <p:nvPr>
            <p:ph type="title"/>
          </p:nvPr>
        </p:nvSpPr>
        <p:spPr/>
        <p:txBody>
          <a:bodyPr/>
          <a:lstStyle/>
          <a:p>
            <a:r>
              <a:rPr lang="en-US" dirty="0"/>
              <a:t>How Many Female Athletes Are Olympic Medalists?</a:t>
            </a:r>
            <a:endParaRPr lang="en-ID" dirty="0"/>
          </a:p>
        </p:txBody>
      </p:sp>
      <p:sp>
        <p:nvSpPr>
          <p:cNvPr id="4" name="Date Placeholder 3">
            <a:extLst>
              <a:ext uri="{FF2B5EF4-FFF2-40B4-BE49-F238E27FC236}">
                <a16:creationId xmlns:a16="http://schemas.microsoft.com/office/drawing/2014/main" id="{31248216-6404-0B20-D947-EC3B4EF738FB}"/>
              </a:ext>
            </a:extLst>
          </p:cNvPr>
          <p:cNvSpPr>
            <a:spLocks noGrp="1"/>
          </p:cNvSpPr>
          <p:nvPr>
            <p:ph type="dt" sz="half" idx="2"/>
          </p:nvPr>
        </p:nvSpPr>
        <p:spPr/>
        <p:txBody>
          <a:bodyPr/>
          <a:lstStyle/>
          <a:p>
            <a:fld id="{4B103E64-1627-9140-8127-1849FED275E1}" type="datetime1">
              <a:rPr lang="en-US" smtClean="0"/>
              <a:pPr/>
              <a:t>5/23/2022</a:t>
            </a:fld>
            <a:endParaRPr lang="en-US" dirty="0"/>
          </a:p>
        </p:txBody>
      </p:sp>
      <p:sp>
        <p:nvSpPr>
          <p:cNvPr id="5" name="Footer Placeholder 4">
            <a:extLst>
              <a:ext uri="{FF2B5EF4-FFF2-40B4-BE49-F238E27FC236}">
                <a16:creationId xmlns:a16="http://schemas.microsoft.com/office/drawing/2014/main" id="{16AA0620-1CCC-FFE5-EBC0-84DBE1329ED3}"/>
              </a:ext>
            </a:extLst>
          </p:cNvPr>
          <p:cNvSpPr>
            <a:spLocks noGrp="1"/>
          </p:cNvSpPr>
          <p:nvPr>
            <p:ph type="ftr" sz="quarter" idx="3"/>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82352554-8091-DC9B-2FCD-6B35ED546064}"/>
              </a:ext>
            </a:extLst>
          </p:cNvPr>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15" name="Picture 14">
            <a:extLst>
              <a:ext uri="{FF2B5EF4-FFF2-40B4-BE49-F238E27FC236}">
                <a16:creationId xmlns:a16="http://schemas.microsoft.com/office/drawing/2014/main" id="{A4417105-43B4-7C2F-3D54-0D7FE8A0A683}"/>
              </a:ext>
            </a:extLst>
          </p:cNvPr>
          <p:cNvPicPr>
            <a:picLocks noChangeAspect="1"/>
          </p:cNvPicPr>
          <p:nvPr/>
        </p:nvPicPr>
        <p:blipFill>
          <a:blip r:embed="rId2"/>
          <a:stretch>
            <a:fillRect/>
          </a:stretch>
        </p:blipFill>
        <p:spPr>
          <a:xfrm>
            <a:off x="6792981" y="2187849"/>
            <a:ext cx="5018018" cy="2923117"/>
          </a:xfrm>
          <a:prstGeom prst="rect">
            <a:avLst/>
          </a:prstGeom>
        </p:spPr>
      </p:pic>
      <p:sp>
        <p:nvSpPr>
          <p:cNvPr id="16" name="Content Placeholder 3">
            <a:extLst>
              <a:ext uri="{FF2B5EF4-FFF2-40B4-BE49-F238E27FC236}">
                <a16:creationId xmlns:a16="http://schemas.microsoft.com/office/drawing/2014/main" id="{34786E9C-F4A7-699E-A8F2-6EADC1090FDE}"/>
              </a:ext>
            </a:extLst>
          </p:cNvPr>
          <p:cNvSpPr txBox="1">
            <a:spLocks/>
          </p:cNvSpPr>
          <p:nvPr/>
        </p:nvSpPr>
        <p:spPr>
          <a:xfrm>
            <a:off x="1167492" y="2187849"/>
            <a:ext cx="5258708" cy="2923116"/>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dirty="0">
                <a:solidFill>
                  <a:srgbClr val="212121"/>
                </a:solidFill>
                <a:latin typeface="+mj-lt"/>
              </a:rPr>
              <a:t>In general, want to measure the diversity and success rate of female athletes in Olympic Games.</a:t>
            </a:r>
          </a:p>
          <a:p>
            <a:pPr marL="342900" indent="-342900" algn="just">
              <a:buFont typeface="Arial" panose="020B0604020202020204" pitchFamily="34" charset="0"/>
              <a:buChar char="•"/>
            </a:pPr>
            <a:r>
              <a:rPr lang="en-US" sz="2000" dirty="0">
                <a:solidFill>
                  <a:srgbClr val="212121"/>
                </a:solidFill>
                <a:latin typeface="+mj-lt"/>
              </a:rPr>
              <a:t>Total female medalists/total medalists for each year</a:t>
            </a:r>
          </a:p>
          <a:p>
            <a:pPr marL="342900" indent="-342900" algn="just">
              <a:buFont typeface="Arial" panose="020B0604020202020204" pitchFamily="34" charset="0"/>
              <a:buChar char="•"/>
            </a:pPr>
            <a:r>
              <a:rPr lang="en-US" sz="2000" dirty="0">
                <a:solidFill>
                  <a:srgbClr val="212121"/>
                </a:solidFill>
                <a:latin typeface="+mj-lt"/>
              </a:rPr>
              <a:t>In general, the trend is increasing, meaning more success trend and diversity towards women.</a:t>
            </a:r>
          </a:p>
          <a:p>
            <a:pPr marL="342900" indent="-342900" algn="just">
              <a:buFont typeface="Arial" panose="020B0604020202020204" pitchFamily="34" charset="0"/>
              <a:buChar char="•"/>
            </a:pPr>
            <a:r>
              <a:rPr lang="en-US" sz="2000" dirty="0">
                <a:solidFill>
                  <a:srgbClr val="212121"/>
                </a:solidFill>
                <a:latin typeface="+mj-lt"/>
              </a:rPr>
              <a:t>For each type of medal, here are the female medalist ratios:</a:t>
            </a:r>
          </a:p>
          <a:p>
            <a:pPr marL="800100" lvl="1" indent="-342900" algn="just">
              <a:buFontTx/>
              <a:buChar char="-"/>
            </a:pPr>
            <a:r>
              <a:rPr lang="de-DE" sz="1700" b="0" i="0" dirty="0">
                <a:solidFill>
                  <a:srgbClr val="1F1F1F"/>
                </a:solidFill>
                <a:effectLst/>
                <a:latin typeface="+mj-lt"/>
              </a:rPr>
              <a:t>Gold: 0.25 </a:t>
            </a:r>
          </a:p>
          <a:p>
            <a:pPr marL="800100" lvl="1" indent="-342900" algn="just">
              <a:buFontTx/>
              <a:buChar char="-"/>
            </a:pPr>
            <a:r>
              <a:rPr lang="de-DE" sz="1700" b="0" i="0" dirty="0">
                <a:solidFill>
                  <a:srgbClr val="1F1F1F"/>
                </a:solidFill>
                <a:effectLst/>
                <a:latin typeface="+mj-lt"/>
              </a:rPr>
              <a:t>Silver: 0.275 </a:t>
            </a:r>
          </a:p>
          <a:p>
            <a:pPr marL="800100" lvl="1" indent="-342900" algn="just">
              <a:buFontTx/>
              <a:buChar char="-"/>
            </a:pPr>
            <a:r>
              <a:rPr lang="de-DE" sz="1700" b="0" i="0" dirty="0">
                <a:solidFill>
                  <a:srgbClr val="1F1F1F"/>
                </a:solidFill>
                <a:effectLst/>
                <a:latin typeface="+mj-lt"/>
              </a:rPr>
              <a:t>Bronze: 0.28</a:t>
            </a:r>
            <a:endParaRPr lang="en-US" sz="1700" dirty="0">
              <a:solidFill>
                <a:srgbClr val="212121"/>
              </a:solidFill>
              <a:latin typeface="+mj-lt"/>
            </a:endParaRPr>
          </a:p>
          <a:p>
            <a:pPr algn="just"/>
            <a:endParaRPr lang="en-US" dirty="0">
              <a:solidFill>
                <a:srgbClr val="212121"/>
              </a:solidFill>
              <a:latin typeface="+mj-lt"/>
            </a:endParaRPr>
          </a:p>
        </p:txBody>
      </p:sp>
    </p:spTree>
    <p:extLst>
      <p:ext uri="{BB962C8B-B14F-4D97-AF65-F5344CB8AC3E}">
        <p14:creationId xmlns:p14="http://schemas.microsoft.com/office/powerpoint/2010/main" val="49011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sz="4800" dirty="0"/>
              <a:t>Summary &amp; Recommendations</a:t>
            </a:r>
          </a:p>
        </p:txBody>
      </p:sp>
      <p:sp>
        <p:nvSpPr>
          <p:cNvPr id="5" name="Subtitle 4">
            <a:extLst>
              <a:ext uri="{FF2B5EF4-FFF2-40B4-BE49-F238E27FC236}">
                <a16:creationId xmlns:a16="http://schemas.microsoft.com/office/drawing/2014/main" id="{291E8B15-9FA3-5068-D57F-ACE3CD7FA7CB}"/>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192146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pPr marL="457200" indent="-457200">
              <a:buAutoNum type="arabicPeriod"/>
            </a:pPr>
            <a:r>
              <a:rPr lang="en-US" dirty="0"/>
              <a:t>Performance on current Olympic Games has an association to previous performance in Olympic Games</a:t>
            </a:r>
          </a:p>
          <a:p>
            <a:pPr marL="457200" indent="-457200">
              <a:buAutoNum type="arabicPeriod"/>
            </a:pPr>
            <a:r>
              <a:rPr lang="en-US" dirty="0"/>
              <a:t>Being older for half a year has a significant effect on receiving medal in Olympic Games</a:t>
            </a:r>
          </a:p>
          <a:p>
            <a:pPr marL="457200" indent="-457200">
              <a:buAutoNum type="arabicPeriod"/>
            </a:pPr>
            <a:r>
              <a:rPr lang="en-US" dirty="0"/>
              <a:t>Women in average received gold medal in younger age than men</a:t>
            </a:r>
          </a:p>
          <a:p>
            <a:pPr marL="457200" indent="-457200">
              <a:buAutoNum type="arabicPeriod"/>
            </a:pPr>
            <a:r>
              <a:rPr lang="en-US" dirty="0"/>
              <a:t>The portion of female among Olympic Medalists is increasing each year</a:t>
            </a:r>
          </a:p>
          <a:p>
            <a:pPr marL="457200" indent="-457200">
              <a:buAutoNum type="arabicPeriod"/>
            </a:pP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5/23/2022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Recommendations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457200" indent="-457200">
              <a:buAutoNum type="arabicPeriod"/>
            </a:pPr>
            <a:r>
              <a:rPr lang="en-US" dirty="0"/>
              <a:t>Consider the performance on previous Olympic for team selection, but do not make it a rigid requirement</a:t>
            </a:r>
          </a:p>
          <a:p>
            <a:pPr marL="457200" indent="-457200">
              <a:buAutoNum type="arabicPeriod"/>
            </a:pPr>
            <a:r>
              <a:rPr lang="en-US" dirty="0"/>
              <a:t>Consider spending more effort on scouting female athletes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5/23/2022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3088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Questions and Hypothesis</a:t>
            </a:r>
          </a:p>
          <a:p>
            <a:r>
              <a:rPr lang="en-US" dirty="0"/>
              <a:t>Insights</a:t>
            </a:r>
          </a:p>
          <a:p>
            <a:r>
              <a:rPr lang="en-US" dirty="0"/>
              <a:t>New Metrics</a:t>
            </a:r>
          </a:p>
          <a:p>
            <a:r>
              <a:rPr lang="en-US" dirty="0"/>
              <a:t>Summary and Recommendation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5/23/2022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5" name="Subtitle 4">
            <a:extLst>
              <a:ext uri="{FF2B5EF4-FFF2-40B4-BE49-F238E27FC236}">
                <a16:creationId xmlns:a16="http://schemas.microsoft.com/office/drawing/2014/main" id="{2D4A6A44-E81E-652D-B845-E55942822C10}"/>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Introduction</a:t>
            </a:r>
          </a:p>
        </p:txBody>
      </p:sp>
      <p:sp>
        <p:nvSpPr>
          <p:cNvPr id="5" name="Subtitle 4">
            <a:extLst>
              <a:ext uri="{FF2B5EF4-FFF2-40B4-BE49-F238E27FC236}">
                <a16:creationId xmlns:a16="http://schemas.microsoft.com/office/drawing/2014/main" id="{291E8B15-9FA3-5068-D57F-ACE3CD7FA7CB}"/>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78895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7500" lnSpcReduction="20000"/>
          </a:bodyPr>
          <a:lstStyle/>
          <a:p>
            <a:r>
              <a:rPr lang="en-US" dirty="0"/>
              <a:t>This project aims to explore what kind of aspects than have contribution to maximize the number of medals achieved by a country in Olympic Games. To compete in Olympic Games, there are certain rules that must be complied to. One of the rule is the representation of each continent in the sport competition. It is also . It is also interesting to know whether some physical aspects have any role on the performances of athletes. </a:t>
            </a:r>
          </a:p>
          <a:p>
            <a:endParaRPr lang="en-US" dirty="0"/>
          </a:p>
          <a:p>
            <a:r>
              <a:rPr lang="en-US" dirty="0"/>
              <a:t>This project can be insightful for coaches or committee of national sports team to evaluate the performances of athletes sent to Olympic Games, or to decide which athletes to be sent.</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5/23/2022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1325563"/>
          </a:xfrm>
        </p:spPr>
        <p:txBody>
          <a:bodyPr anchor="b">
            <a:normAutofit/>
          </a:bodyPr>
          <a:lstStyle/>
          <a:p>
            <a:r>
              <a:rPr lang="en-US" dirty="0"/>
              <a:t>Top 10 Countries with Most…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a:xfrm>
            <a:off x="381000" y="6356350"/>
            <a:ext cx="1767114" cy="365125"/>
          </a:xfrm>
        </p:spPr>
        <p:txBody>
          <a:bodyPr anchor="ctr">
            <a:normAutofit/>
          </a:bodyPr>
          <a:lstStyle/>
          <a:p>
            <a:pPr>
              <a:spcAft>
                <a:spcPts val="600"/>
              </a:spcAft>
            </a:pPr>
            <a:fld id="{C098A06B-52D8-C143-AE54-C8C950480C5A}" type="datetime1">
              <a:rPr lang="en-US" smtClean="0"/>
              <a:pPr>
                <a:spcAft>
                  <a:spcPts val="600"/>
                </a:spcAft>
              </a:pPr>
              <a:t>5/23/2022</a:t>
            </a:fld>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17" name="Content Placeholder 6">
            <a:extLst>
              <a:ext uri="{FF2B5EF4-FFF2-40B4-BE49-F238E27FC236}">
                <a16:creationId xmlns:a16="http://schemas.microsoft.com/office/drawing/2014/main" id="{B5F8D171-0A54-1912-DA3E-918C3205950F}"/>
              </a:ext>
            </a:extLst>
          </p:cNvPr>
          <p:cNvSpPr>
            <a:spLocks noGrp="1"/>
          </p:cNvSpPr>
          <p:nvPr>
            <p:ph idx="11"/>
          </p:nvPr>
        </p:nvSpPr>
        <p:spPr>
          <a:xfrm>
            <a:off x="1167493" y="2003804"/>
            <a:ext cx="3173278" cy="522514"/>
          </a:xfrm>
        </p:spPr>
        <p:txBody>
          <a:bodyPr/>
          <a:lstStyle/>
          <a:p>
            <a:r>
              <a:rPr lang="en-US" dirty="0"/>
              <a:t>Gold Medalists</a:t>
            </a:r>
          </a:p>
        </p:txBody>
      </p:sp>
      <p:sp>
        <p:nvSpPr>
          <p:cNvPr id="19" name="Content Placeholder 7">
            <a:extLst>
              <a:ext uri="{FF2B5EF4-FFF2-40B4-BE49-F238E27FC236}">
                <a16:creationId xmlns:a16="http://schemas.microsoft.com/office/drawing/2014/main" id="{CD1F3518-AE30-CA8C-24C5-8649F27BDDD4}"/>
              </a:ext>
            </a:extLst>
          </p:cNvPr>
          <p:cNvSpPr>
            <a:spLocks noGrp="1"/>
          </p:cNvSpPr>
          <p:nvPr>
            <p:ph idx="12"/>
          </p:nvPr>
        </p:nvSpPr>
        <p:spPr>
          <a:xfrm>
            <a:off x="4683788" y="2003804"/>
            <a:ext cx="3173278" cy="522514"/>
          </a:xfrm>
        </p:spPr>
        <p:txBody>
          <a:bodyPr/>
          <a:lstStyle/>
          <a:p>
            <a:r>
              <a:rPr lang="en-US" dirty="0"/>
              <a:t>Silver Medalists</a:t>
            </a:r>
          </a:p>
        </p:txBody>
      </p:sp>
      <p:sp>
        <p:nvSpPr>
          <p:cNvPr id="21" name="Content Placeholder 9">
            <a:extLst>
              <a:ext uri="{FF2B5EF4-FFF2-40B4-BE49-F238E27FC236}">
                <a16:creationId xmlns:a16="http://schemas.microsoft.com/office/drawing/2014/main" id="{BCAAF1ED-7D83-C217-97B6-2078263DA515}"/>
              </a:ext>
            </a:extLst>
          </p:cNvPr>
          <p:cNvSpPr>
            <a:spLocks noGrp="1"/>
          </p:cNvSpPr>
          <p:nvPr>
            <p:ph idx="14"/>
          </p:nvPr>
        </p:nvSpPr>
        <p:spPr>
          <a:xfrm>
            <a:off x="8200083" y="2003804"/>
            <a:ext cx="3173278" cy="522514"/>
          </a:xfrm>
        </p:spPr>
        <p:txBody>
          <a:bodyPr/>
          <a:lstStyle/>
          <a:p>
            <a:r>
              <a:rPr lang="en-US" dirty="0"/>
              <a:t>Bronze Medalists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
        <p:nvSpPr>
          <p:cNvPr id="13" name="TextBox 12">
            <a:extLst>
              <a:ext uri="{FF2B5EF4-FFF2-40B4-BE49-F238E27FC236}">
                <a16:creationId xmlns:a16="http://schemas.microsoft.com/office/drawing/2014/main" id="{646607C8-01EA-3035-4A2A-FB0316075013}"/>
              </a:ext>
            </a:extLst>
          </p:cNvPr>
          <p:cNvSpPr txBox="1"/>
          <p:nvPr/>
        </p:nvSpPr>
        <p:spPr>
          <a:xfrm>
            <a:off x="4519449" y="5433020"/>
            <a:ext cx="6341592" cy="923330"/>
          </a:xfrm>
          <a:prstGeom prst="rect">
            <a:avLst/>
          </a:prstGeom>
          <a:noFill/>
        </p:spPr>
        <p:txBody>
          <a:bodyPr wrap="square" rtlCol="0">
            <a:spAutoFit/>
          </a:bodyPr>
          <a:lstStyle/>
          <a:p>
            <a:pPr algn="just"/>
            <a:r>
              <a:rPr lang="en-ID" sz="1800" dirty="0">
                <a:effectLst/>
                <a:latin typeface="+mj-lt"/>
                <a:ea typeface="Calibri" panose="020F0502020204030204" pitchFamily="34" charset="0"/>
                <a:cs typeface="Times New Roman" panose="02020603050405020304" pitchFamily="18" charset="0"/>
              </a:rPr>
              <a:t>Based on those charts above, USA and Germany are two countries with the most medallists for any type of medal.  Most of the top 10 countries here are from Europe.</a:t>
            </a:r>
          </a:p>
        </p:txBody>
      </p:sp>
      <p:pic>
        <p:nvPicPr>
          <p:cNvPr id="18" name="Picture 17" descr="Chart, bar chart&#10;&#10;Description automatically generated">
            <a:extLst>
              <a:ext uri="{FF2B5EF4-FFF2-40B4-BE49-F238E27FC236}">
                <a16:creationId xmlns:a16="http://schemas.microsoft.com/office/drawing/2014/main" id="{0757036A-6D3A-1A41-93FC-DC3E4809F6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51231" y="2562642"/>
            <a:ext cx="3095444" cy="2592243"/>
          </a:xfrm>
          <a:prstGeom prst="rect">
            <a:avLst/>
          </a:prstGeom>
          <a:noFill/>
          <a:ln>
            <a:noFill/>
          </a:ln>
        </p:spPr>
      </p:pic>
      <p:pic>
        <p:nvPicPr>
          <p:cNvPr id="20" name="Picture 19" descr="A picture containing icon&#10;&#10;Description automatically generated">
            <a:extLst>
              <a:ext uri="{FF2B5EF4-FFF2-40B4-BE49-F238E27FC236}">
                <a16:creationId xmlns:a16="http://schemas.microsoft.com/office/drawing/2014/main" id="{D9AF32F6-9976-1E3C-596A-2F64AAA75D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3884" y="2526318"/>
            <a:ext cx="3354330" cy="2764844"/>
          </a:xfrm>
          <a:prstGeom prst="rect">
            <a:avLst/>
          </a:prstGeom>
          <a:noFill/>
          <a:ln>
            <a:noFill/>
          </a:ln>
        </p:spPr>
      </p:pic>
      <p:pic>
        <p:nvPicPr>
          <p:cNvPr id="22" name="Picture 21" descr="Logo&#10;&#10;Description automatically generated with medium confidence">
            <a:extLst>
              <a:ext uri="{FF2B5EF4-FFF2-40B4-BE49-F238E27FC236}">
                <a16:creationId xmlns:a16="http://schemas.microsoft.com/office/drawing/2014/main" id="{B20E9535-A013-D8A5-7884-2422E5B00B8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0205" y="2476341"/>
            <a:ext cx="3355817" cy="2764844"/>
          </a:xfrm>
          <a:prstGeom prst="rect">
            <a:avLst/>
          </a:prstGeom>
          <a:noFill/>
          <a:ln>
            <a:noFill/>
          </a:ln>
        </p:spPr>
      </p:pic>
    </p:spTree>
    <p:extLst>
      <p:ext uri="{BB962C8B-B14F-4D97-AF65-F5344CB8AC3E}">
        <p14:creationId xmlns:p14="http://schemas.microsoft.com/office/powerpoint/2010/main" val="348368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DB7C-6508-6A18-6204-6A062E8D17F8}"/>
              </a:ext>
            </a:extLst>
          </p:cNvPr>
          <p:cNvSpPr>
            <a:spLocks noGrp="1"/>
          </p:cNvSpPr>
          <p:nvPr>
            <p:ph type="title"/>
          </p:nvPr>
        </p:nvSpPr>
        <p:spPr/>
        <p:txBody>
          <a:bodyPr/>
          <a:lstStyle/>
          <a:p>
            <a:r>
              <a:rPr lang="en-US" dirty="0"/>
              <a:t>More Details on Gold Medalists</a:t>
            </a:r>
            <a:endParaRPr lang="en-ID" dirty="0"/>
          </a:p>
        </p:txBody>
      </p:sp>
      <p:sp>
        <p:nvSpPr>
          <p:cNvPr id="4" name="Date Placeholder 3">
            <a:extLst>
              <a:ext uri="{FF2B5EF4-FFF2-40B4-BE49-F238E27FC236}">
                <a16:creationId xmlns:a16="http://schemas.microsoft.com/office/drawing/2014/main" id="{3502EFDC-C94A-3784-89E5-6F33FB43255D}"/>
              </a:ext>
            </a:extLst>
          </p:cNvPr>
          <p:cNvSpPr>
            <a:spLocks noGrp="1"/>
          </p:cNvSpPr>
          <p:nvPr>
            <p:ph type="dt" sz="half" idx="2"/>
          </p:nvPr>
        </p:nvSpPr>
        <p:spPr/>
        <p:txBody>
          <a:bodyPr/>
          <a:lstStyle/>
          <a:p>
            <a:fld id="{4B103E64-1627-9140-8127-1849FED275E1}" type="datetime1">
              <a:rPr lang="en-US" smtClean="0"/>
              <a:pPr/>
              <a:t>5/23/2022</a:t>
            </a:fld>
            <a:endParaRPr lang="en-US" dirty="0"/>
          </a:p>
        </p:txBody>
      </p:sp>
      <p:sp>
        <p:nvSpPr>
          <p:cNvPr id="5" name="Footer Placeholder 4">
            <a:extLst>
              <a:ext uri="{FF2B5EF4-FFF2-40B4-BE49-F238E27FC236}">
                <a16:creationId xmlns:a16="http://schemas.microsoft.com/office/drawing/2014/main" id="{F6BD6F78-7099-F900-558E-59A5751613D2}"/>
              </a:ext>
            </a:extLst>
          </p:cNvPr>
          <p:cNvSpPr>
            <a:spLocks noGrp="1"/>
          </p:cNvSpPr>
          <p:nvPr>
            <p:ph type="ftr" sz="quarter" idx="3"/>
          </p:nvPr>
        </p:nvSpPr>
        <p:spPr/>
        <p:txBody>
          <a:bodyPr/>
          <a:lstStyle/>
          <a:p>
            <a:r>
              <a:rPr lang="en-US"/>
              <a:t>PRESENTATION TITLE</a:t>
            </a:r>
            <a:endParaRPr lang="en-US" dirty="0"/>
          </a:p>
        </p:txBody>
      </p:sp>
      <p:sp>
        <p:nvSpPr>
          <p:cNvPr id="11" name="Slide Number Placeholder 10">
            <a:extLst>
              <a:ext uri="{FF2B5EF4-FFF2-40B4-BE49-F238E27FC236}">
                <a16:creationId xmlns:a16="http://schemas.microsoft.com/office/drawing/2014/main" id="{F0D14134-DC1C-C22E-63C3-419CCEF741AD}"/>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3" name="Picture 12" descr="Chart, box and whisker chart&#10;&#10;Description automatically generated">
            <a:extLst>
              <a:ext uri="{FF2B5EF4-FFF2-40B4-BE49-F238E27FC236}">
                <a16:creationId xmlns:a16="http://schemas.microsoft.com/office/drawing/2014/main" id="{89CDF295-604F-0215-C19E-594B35D2A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16045" y="1964842"/>
            <a:ext cx="4626342" cy="3366815"/>
          </a:xfrm>
          <a:prstGeom prst="rect">
            <a:avLst/>
          </a:prstGeom>
          <a:noFill/>
          <a:ln>
            <a:noFill/>
          </a:ln>
        </p:spPr>
      </p:pic>
      <p:sp>
        <p:nvSpPr>
          <p:cNvPr id="14" name="TextBox 13">
            <a:extLst>
              <a:ext uri="{FF2B5EF4-FFF2-40B4-BE49-F238E27FC236}">
                <a16:creationId xmlns:a16="http://schemas.microsoft.com/office/drawing/2014/main" id="{BAFA6A1A-1C97-FD4D-D783-8DBAD06D59CF}"/>
              </a:ext>
            </a:extLst>
          </p:cNvPr>
          <p:cNvSpPr txBox="1"/>
          <p:nvPr/>
        </p:nvSpPr>
        <p:spPr>
          <a:xfrm>
            <a:off x="5769129" y="2637473"/>
            <a:ext cx="6041870" cy="1477328"/>
          </a:xfrm>
          <a:prstGeom prst="rect">
            <a:avLst/>
          </a:prstGeom>
          <a:noFill/>
        </p:spPr>
        <p:txBody>
          <a:bodyPr wrap="square" rtlCol="0">
            <a:spAutoFit/>
          </a:bodyPr>
          <a:lstStyle/>
          <a:p>
            <a:pPr algn="just"/>
            <a:r>
              <a:rPr lang="en-ID" sz="1800" dirty="0">
                <a:effectLst/>
                <a:latin typeface="+mj-lt"/>
                <a:ea typeface="Calibri" panose="020F0502020204030204" pitchFamily="34" charset="0"/>
                <a:cs typeface="Times New Roman" panose="02020603050405020304" pitchFamily="18" charset="0"/>
              </a:rPr>
              <a:t>Based on age and gender, there is a slight different condition among gold medallists. According to the chart </a:t>
            </a:r>
            <a:r>
              <a:rPr lang="en-ID" dirty="0">
                <a:latin typeface="+mj-lt"/>
                <a:ea typeface="Calibri" panose="020F0502020204030204" pitchFamily="34" charset="0"/>
                <a:cs typeface="Times New Roman" panose="02020603050405020304" pitchFamily="18" charset="0"/>
              </a:rPr>
              <a:t>on the left, f</a:t>
            </a:r>
            <a:r>
              <a:rPr lang="en-ID" sz="1800" dirty="0">
                <a:effectLst/>
                <a:latin typeface="Calibri" panose="020F0502020204030204" pitchFamily="34" charset="0"/>
                <a:ea typeface="Calibri" panose="020F0502020204030204" pitchFamily="34" charset="0"/>
                <a:cs typeface="Times New Roman" panose="02020603050405020304" pitchFamily="18" charset="0"/>
              </a:rPr>
              <a:t>emale athletes won gold medals in younger age than male athletes.</a:t>
            </a:r>
          </a:p>
          <a:p>
            <a:pPr algn="just"/>
            <a:endParaRPr lang="en-ID" sz="18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381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Questions and Hypothesis</a:t>
            </a:r>
          </a:p>
        </p:txBody>
      </p:sp>
      <p:sp>
        <p:nvSpPr>
          <p:cNvPr id="5" name="Subtitle 4">
            <a:extLst>
              <a:ext uri="{FF2B5EF4-FFF2-40B4-BE49-F238E27FC236}">
                <a16:creationId xmlns:a16="http://schemas.microsoft.com/office/drawing/2014/main" id="{291E8B15-9FA3-5068-D57F-ACE3CD7FA7CB}"/>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44679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Questions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2014693"/>
            <a:ext cx="9693548" cy="2828613"/>
          </a:xfrm>
        </p:spPr>
        <p:txBody>
          <a:bodyPr vert="horz" lIns="91440" tIns="45720" rIns="91440" bIns="45720" rtlCol="0" anchor="t">
            <a:normAutofit/>
          </a:bodyPr>
          <a:lstStyle/>
          <a:p>
            <a:pPr marL="457200" indent="-457200">
              <a:buFont typeface="+mj-lt"/>
              <a:buAutoNum type="arabicPeriod"/>
            </a:pPr>
            <a:endParaRPr lang="en-US" b="0" i="0" dirty="0">
              <a:solidFill>
                <a:srgbClr val="212121"/>
              </a:solidFill>
              <a:effectLst/>
              <a:latin typeface="+mj-lt"/>
            </a:endParaRPr>
          </a:p>
          <a:p>
            <a:pPr marL="342900" lvl="0" indent="-342900" algn="just">
              <a:lnSpc>
                <a:spcPct val="107000"/>
              </a:lnSpc>
              <a:spcAft>
                <a:spcPts val="1000"/>
              </a:spcAft>
              <a:buFont typeface="+mj-lt"/>
              <a:buAutoNum type="arabicPeriod"/>
            </a:pPr>
            <a:r>
              <a:rPr lang="en-ID" dirty="0">
                <a:effectLst/>
                <a:latin typeface="+mj-lt"/>
                <a:ea typeface="Calibri" panose="020F0502020204030204" pitchFamily="34" charset="0"/>
                <a:cs typeface="Times New Roman" panose="02020603050405020304" pitchFamily="18" charset="0"/>
              </a:rPr>
              <a:t>What sport has contributed the most medals to certain country?</a:t>
            </a:r>
          </a:p>
          <a:p>
            <a:pPr marL="342900" lvl="0" indent="-342900" algn="just">
              <a:lnSpc>
                <a:spcPct val="107000"/>
              </a:lnSpc>
              <a:spcAft>
                <a:spcPts val="1000"/>
              </a:spcAft>
              <a:buFont typeface="+mj-lt"/>
              <a:buAutoNum type="arabicPeriod"/>
            </a:pPr>
            <a:r>
              <a:rPr lang="en-ID" dirty="0">
                <a:effectLst/>
                <a:latin typeface="+mj-lt"/>
                <a:ea typeface="Calibri" panose="020F0502020204030204" pitchFamily="34" charset="0"/>
                <a:cs typeface="Times New Roman" panose="02020603050405020304" pitchFamily="18" charset="0"/>
              </a:rPr>
              <a:t>Does participating in Olympic Games for many times affect on the probability of getting medal in the next Olympic Games (OG) for an athlete?</a:t>
            </a:r>
          </a:p>
          <a:p>
            <a:pPr marL="342900" lvl="0" indent="-342900" algn="just">
              <a:lnSpc>
                <a:spcPct val="107000"/>
              </a:lnSpc>
              <a:spcAft>
                <a:spcPts val="1000"/>
              </a:spcAft>
              <a:buFont typeface="+mj-lt"/>
              <a:buAutoNum type="arabicPeriod"/>
            </a:pPr>
            <a:r>
              <a:rPr lang="en-US" b="0" i="0" dirty="0">
                <a:solidFill>
                  <a:srgbClr val="212121"/>
                </a:solidFill>
                <a:effectLst/>
                <a:latin typeface="+mj-lt"/>
              </a:rPr>
              <a:t>Is There Any Significant Difference Between The Age of Medalists and Non-Medalist?</a:t>
            </a:r>
            <a:endParaRPr lang="en-ID" dirty="0">
              <a:effectLst/>
              <a:latin typeface="+mj-lt"/>
              <a:ea typeface="Calibri" panose="020F0502020204030204" pitchFamily="34" charset="0"/>
              <a:cs typeface="Times New Roman" panose="02020603050405020304" pitchFamily="18" charset="0"/>
            </a:endParaRPr>
          </a:p>
          <a:p>
            <a:pPr marL="457200" indent="-457200" algn="l">
              <a:buFont typeface="+mj-lt"/>
              <a:buAutoNum type="arabicPeriod"/>
            </a:pPr>
            <a:endParaRPr lang="en-US" b="0" i="0" dirty="0">
              <a:solidFill>
                <a:srgbClr val="212121"/>
              </a:solidFill>
              <a:effectLst/>
              <a:latin typeface="+mj-lt"/>
            </a:endParaRP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5/23/2022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Hypotheses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2014693"/>
            <a:ext cx="9693548" cy="2828613"/>
          </a:xfrm>
        </p:spPr>
        <p:txBody>
          <a:bodyPr vert="horz" lIns="91440" tIns="45720" rIns="91440" bIns="45720" rtlCol="0" anchor="t">
            <a:normAutofit lnSpcReduction="10000"/>
          </a:bodyPr>
          <a:lstStyle/>
          <a:p>
            <a:pPr marL="457200" indent="-457200">
              <a:buFont typeface="+mj-lt"/>
              <a:buAutoNum type="arabicPeriod"/>
            </a:pPr>
            <a:endParaRPr lang="en-US" b="0" i="0" dirty="0">
              <a:solidFill>
                <a:srgbClr val="212121"/>
              </a:solidFill>
              <a:effectLst/>
              <a:latin typeface="+mj-lt"/>
            </a:endParaRPr>
          </a:p>
          <a:p>
            <a:pPr marL="342900" indent="-342900" algn="just">
              <a:lnSpc>
                <a:spcPct val="107000"/>
              </a:lnSpc>
              <a:spcAft>
                <a:spcPts val="1000"/>
              </a:spcAft>
              <a:buFont typeface="+mj-lt"/>
              <a:buAutoNum type="arabicPeriod"/>
            </a:pPr>
            <a:r>
              <a:rPr lang="en-ID" dirty="0">
                <a:effectLst/>
                <a:latin typeface="+mj-lt"/>
                <a:ea typeface="Calibri" panose="020F0502020204030204" pitchFamily="34" charset="0"/>
                <a:cs typeface="Times New Roman" panose="02020603050405020304" pitchFamily="18" charset="0"/>
              </a:rPr>
              <a:t>Most contributing sport to medal achievements will be varied among the countries, depending on the strength of the country in respective sports</a:t>
            </a:r>
          </a:p>
          <a:p>
            <a:pPr marL="342900" lvl="0" indent="-342900" algn="just">
              <a:lnSpc>
                <a:spcPct val="107000"/>
              </a:lnSpc>
              <a:spcAft>
                <a:spcPts val="1000"/>
              </a:spcAft>
              <a:buFont typeface="+mj-lt"/>
              <a:buAutoNum type="arabicPeriod"/>
            </a:pPr>
            <a:r>
              <a:rPr lang="en-ID" dirty="0">
                <a:effectLst/>
                <a:latin typeface="+mj-lt"/>
                <a:ea typeface="Calibri" panose="020F0502020204030204" pitchFamily="34" charset="0"/>
                <a:cs typeface="Times New Roman" panose="02020603050405020304" pitchFamily="18" charset="0"/>
              </a:rPr>
              <a:t>There is some correlation between current and previous achievements for one specific athlete in Olympic Games.</a:t>
            </a:r>
          </a:p>
          <a:p>
            <a:pPr marL="342900" lvl="0" indent="-342900" algn="just">
              <a:lnSpc>
                <a:spcPct val="107000"/>
              </a:lnSpc>
              <a:spcAft>
                <a:spcPts val="1000"/>
              </a:spcAft>
              <a:buFont typeface="+mj-lt"/>
              <a:buAutoNum type="arabicPeriod"/>
            </a:pPr>
            <a:r>
              <a:rPr lang="en-US" b="0" i="0" dirty="0">
                <a:solidFill>
                  <a:srgbClr val="212121"/>
                </a:solidFill>
                <a:effectLst/>
                <a:latin typeface="+mj-lt"/>
              </a:rPr>
              <a:t>There is no significant difference is the mean/average age of medalist vs non-medalist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5/23/2022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8948158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247</TotalTime>
  <Words>755</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Tenorite</vt:lpstr>
      <vt:lpstr>Office Theme</vt:lpstr>
      <vt:lpstr>Olympics</vt:lpstr>
      <vt:lpstr>Agenda</vt:lpstr>
      <vt:lpstr>Introduction</vt:lpstr>
      <vt:lpstr>Introduction</vt:lpstr>
      <vt:lpstr>Top 10 Countries with Most…</vt:lpstr>
      <vt:lpstr>More Details on Gold Medalists</vt:lpstr>
      <vt:lpstr>Questions and Hypothesis</vt:lpstr>
      <vt:lpstr>Questions</vt:lpstr>
      <vt:lpstr>Hypotheses</vt:lpstr>
      <vt:lpstr>Insights &amp; Further Exploration</vt:lpstr>
      <vt:lpstr>The Most Medal-Contribution Sports per Country</vt:lpstr>
      <vt:lpstr>Sports That Most Often Being The Medal Contributors</vt:lpstr>
      <vt:lpstr>PowerPoint Presentation</vt:lpstr>
      <vt:lpstr>PowerPoint Presentation</vt:lpstr>
      <vt:lpstr>New Metrics on Women Achievement in Olympic Games</vt:lpstr>
      <vt:lpstr>How Many Female Athletes Are Olympic Medalists?</vt:lpstr>
      <vt:lpstr>Summary &amp; Recommendations</vt:lpstr>
      <vt:lpstr>Summary </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INTAN DEA YUTAMI</dc:creator>
  <cp:lastModifiedBy>INTAN DEA YUTAMI</cp:lastModifiedBy>
  <cp:revision>6</cp:revision>
  <dcterms:created xsi:type="dcterms:W3CDTF">2022-05-23T01:17:04Z</dcterms:created>
  <dcterms:modified xsi:type="dcterms:W3CDTF">2022-05-23T07:34:35Z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