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9" r:id="rId3"/>
  </p:sldMasterIdLst>
  <p:notesMasterIdLst>
    <p:notesMasterId r:id="rId40"/>
  </p:notesMasterIdLst>
  <p:sldIdLst>
    <p:sldId id="25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3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B6BAB-3DD7-6246-ADB0-17CDFE75A1B6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9F6EA-E461-C74F-A773-C08F37B2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3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9F6EA-E461-C74F-A773-C08F37B298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94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a7554ea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a7554ea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a7554ea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a7554ea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a7554ea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a7554ea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a7554e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a7554e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a7554ea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a7554ea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9F6EA-E461-C74F-A773-C08F37B29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9F6EA-E461-C74F-A773-C08F37B29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9F6EA-E461-C74F-A773-C08F37B29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c6c76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c6c76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c6c763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c6c763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c6c763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c6c7633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4c6c7633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4c6c7633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BC88-B500-A243-82DD-8CF0B7EC9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FFA6-F7E8-DE49-BA40-62B853240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5FED-F34F-E949-9729-B51A7C7C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68A3-1E8C-7240-9715-CC637E2E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20BB-E621-794B-9252-009483B9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2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BAEB-29A0-3042-8DD3-9962BA36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F6451-A34D-4447-A08D-AAEABEBEA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E2917-E8A4-1A4D-8875-2BCC9393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D6E3-FDEB-8F49-AD15-D980A466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F9E6-E006-BB43-8F10-B34A5925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08595-39D0-9447-9D21-405491EF9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44B7D-FF12-5548-9E7A-C82B403E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06C6-DA0E-B14B-AD91-90641D42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ADB2-1215-A742-A22D-425BBE2B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B144-C12D-6345-A3AC-4784DCD3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30803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48129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5486400" y="-101600"/>
            <a:ext cx="6072419" cy="70675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635000"/>
            <a:ext cx="4889500" cy="294113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530288"/>
            <a:ext cx="4889500" cy="2692712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2762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87541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2246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26628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3035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2" cy="2324100"/>
          </a:xfrm>
          <a:prstGeom prst="rect">
            <a:avLst/>
          </a:prstGeom>
        </p:spPr>
        <p:txBody>
          <a:bodyPr anchor="ctr"/>
          <a:lstStyle>
            <a:lvl1pPr>
              <a:defRPr sz="5800" b="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2762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862200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4464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5D5D-E791-F448-8745-58A6A402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ED63-CBEA-B341-BF77-8D263645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9D82F-EC40-9345-A0F1-29F753C1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16A7-3668-FE4C-B768-E83C999E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BBA1-0BF8-7E4A-B0C4-642AA81D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1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34821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460422"/>
            <a:ext cx="10985500" cy="19371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942618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537964"/>
            <a:ext cx="10985500" cy="362079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80233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5012" y="5337727"/>
            <a:ext cx="10100026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76962" y="2469930"/>
            <a:ext cx="10438077" cy="1918140"/>
          </a:xfrm>
          <a:prstGeom prst="rect">
            <a:avLst/>
          </a:prstGeom>
        </p:spPr>
        <p:txBody>
          <a:bodyPr/>
          <a:lstStyle>
            <a:lvl1pPr marL="319462" indent="-2349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19462" indent="-63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19462" indent="2222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19462" indent="4508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19462" indent="6794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82037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750050" y="1989138"/>
            <a:ext cx="5219700" cy="60750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1486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666750" y="-2762250"/>
            <a:ext cx="13525500" cy="1082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395080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4909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977688" y="2357438"/>
            <a:ext cx="8236626" cy="1071563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lnSpc>
                <a:spcPct val="100000"/>
              </a:lnSpc>
              <a:defRPr sz="2500" b="0" spc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77688" y="3937992"/>
            <a:ext cx="8236625" cy="1263767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410766">
              <a:lnSpc>
                <a:spcPct val="100000"/>
              </a:lnSpc>
              <a:spcBef>
                <a:spcPts val="0"/>
              </a:spcBef>
              <a:buSzTx/>
              <a:buNone/>
              <a:defRPr sz="29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defTabSz="410766">
              <a:lnSpc>
                <a:spcPct val="100000"/>
              </a:lnSpc>
              <a:spcBef>
                <a:spcPts val="0"/>
              </a:spcBef>
              <a:buSzTx/>
              <a:buNone/>
              <a:defRPr sz="29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defTabSz="410766">
              <a:lnSpc>
                <a:spcPct val="100000"/>
              </a:lnSpc>
              <a:spcBef>
                <a:spcPts val="0"/>
              </a:spcBef>
              <a:buSzTx/>
              <a:buNone/>
              <a:defRPr sz="29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defTabSz="410766">
              <a:lnSpc>
                <a:spcPct val="100000"/>
              </a:lnSpc>
              <a:spcBef>
                <a:spcPts val="0"/>
              </a:spcBef>
              <a:buSzTx/>
              <a:buNone/>
              <a:defRPr sz="29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defTabSz="410766">
              <a:lnSpc>
                <a:spcPct val="100000"/>
              </a:lnSpc>
              <a:spcBef>
                <a:spcPts val="0"/>
              </a:spcBef>
              <a:buSzTx/>
              <a:buNone/>
              <a:defRPr sz="29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5277"/>
            <a:ext cx="347851" cy="328935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410766"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246100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410766">
              <a:lnSpc>
                <a:spcPct val="100000"/>
              </a:lnSpc>
              <a:defRPr sz="3800" b="0" spc="0">
                <a:solidFill>
                  <a:srgbClr val="002D4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59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30586"/>
            <a:ext cx="7804547" cy="4420196"/>
          </a:xfrm>
          <a:prstGeom prst="rect">
            <a:avLst/>
          </a:prstGeom>
        </p:spPr>
        <p:txBody>
          <a:bodyPr lIns="71437" tIns="71437" rIns="71437" bIns="71437"/>
          <a:lstStyle>
            <a:lvl1pPr marL="31115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1pPr>
            <a:lvl2pPr marL="666750" indent="-44450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2pPr>
            <a:lvl3pPr marL="75565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3pPr>
            <a:lvl4pPr marL="97790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4pPr>
            <a:lvl5pPr marL="120015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7884" y="6505277"/>
            <a:ext cx="331821" cy="328935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410766"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7110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410766">
              <a:lnSpc>
                <a:spcPct val="100000"/>
              </a:lnSpc>
              <a:defRPr sz="3800" b="0" spc="0">
                <a:solidFill>
                  <a:srgbClr val="002D4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30586"/>
            <a:ext cx="7804547" cy="4420196"/>
          </a:xfrm>
          <a:prstGeom prst="rect">
            <a:avLst/>
          </a:prstGeom>
        </p:spPr>
        <p:txBody>
          <a:bodyPr lIns="71437" tIns="71437" rIns="71437" bIns="71437"/>
          <a:lstStyle>
            <a:lvl1pPr marL="31115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1pPr>
            <a:lvl2pPr marL="666750" indent="-44450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2pPr>
            <a:lvl3pPr marL="75565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3pPr>
            <a:lvl4pPr marL="97790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4pPr>
            <a:lvl5pPr marL="120015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7884" y="6505277"/>
            <a:ext cx="331821" cy="328935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410766"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04278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EEB6-7B08-D14D-A262-61F1B5E6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5E61-3BFE-1B40-882E-6BF0C186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3E9A-3E55-A749-A9B0-D742B6D7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9D7AF-16EE-D844-AA6A-8E7708BF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7DB8-AD34-0E4B-B390-091F7B66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0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0397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8383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615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3302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88772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94417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039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6537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03970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18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D553-AA52-F746-A078-81D55C41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2BEC-0024-6E4D-B3D2-991154571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369D-9E5C-9F49-BBAC-27987FC89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2577E-CEA9-0145-A4D8-8415F055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9E58-1072-FE49-B738-0CC29B8E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97AC9-5D84-8141-BF8E-FB190094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27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457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3956-8549-0549-9272-80367C91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273A-F829-2949-A104-5906B479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F37B3-EF03-DE48-A6E2-C38BD51C6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58AFB-904D-DE48-A6AB-36CA8835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62C26-2E2A-1F44-B076-FBA3C851C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45507-0B0A-AD40-A35B-0C53936F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93A9B-BD0F-B840-A6EA-602B8830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9A50C-D41E-D74D-B1FB-D6C8C728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E9A8-3DB6-9042-9E96-89B20297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D281A-25E8-0A4A-AC72-03EF7805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34F5C-B432-B846-A36A-3CBDA0A0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71526-ED19-BB44-97F5-83D538F3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1B4D3-DC46-354C-BEF9-0EA8D9B2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73B90-4995-0F4F-9BF5-3A0BA266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360E7-B504-6349-9917-7E763E45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0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50D2-3B93-A940-BE23-1839D38F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E18B-64FC-9142-A748-D1B074C6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52A58-49C6-684F-92DD-4C8366AEE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6E7B-36B7-5943-9BD6-265307D5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CA8E-DADC-2F4D-8E5E-6FF453C2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4948D-BDDD-E04F-A533-6C9DE963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BE77-B261-0548-9784-98855710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C44D1-F27E-094A-8D3D-3659F0BE4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0863-5268-BC4A-8EB8-1676B2458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736D-547B-0F44-9DFA-1E55FD36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AC91-E55D-B341-BA8B-98EA69D5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33F02-CD08-3D4E-8A46-C11D7A95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90765-17DA-764B-A94F-3CB9CC23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BA8A-2DD4-3846-AEF5-2C38D8633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D784-D64C-6147-B274-EC354625F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76B45-DD5A-FC42-971C-8CCE379F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06A2-BC37-4245-B851-3BDEA5352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8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6708"/>
            <a:ext cx="227626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92100"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38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04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609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914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219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5240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828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133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438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743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4184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b.org/wp-content/IAB-uploads/2021/11/McQuistin.pdf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iab.org/wp-content/IAB-uploads/2021/11/Benthall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etf.org/policies/web-analytics/" TargetMode="External"/><Relationship Id="rId5" Type="http://schemas.openxmlformats.org/officeDocument/2006/relationships/hyperlink" Target="https://www.iab.org/wp-content/IAB-uploads/2021/11/Arkko.pdf" TargetMode="External"/><Relationship Id="rId4" Type="http://schemas.openxmlformats.org/officeDocument/2006/relationships/hyperlink" Target="https://www.iab.org/wp-content/IAB-uploads/2021/11/Petit-Huguenin.tx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ools-discuss@ietf.or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pb413@nyu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s.ietf.org/iab-aid-data-resourc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asgow-ipl/ietfdata" TargetMode="Externa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glasgow-ipl/ietfdata/tree/master/examples" TargetMode="Externa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s.ietf.org/iab-aid-data-resour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s.ietf.org/iab-aid-datatracker-database-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334-7096-AB45-ACA4-A4888583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963" y="-199810"/>
            <a:ext cx="11294074" cy="1435486"/>
          </a:xfrm>
        </p:spPr>
        <p:txBody>
          <a:bodyPr/>
          <a:lstStyle/>
          <a:p>
            <a:r>
              <a:rPr lang="en-US" dirty="0"/>
              <a:t>Session 1: Tools, data,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40DB-B161-8042-826A-3549B4E4D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19" y="1692876"/>
            <a:ext cx="11565924" cy="500448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Chair: Jari Arkko</a:t>
            </a:r>
          </a:p>
          <a:p>
            <a:pPr algn="l"/>
            <a:r>
              <a:rPr lang="en-GB" dirty="0"/>
              <a:t>Presentations</a:t>
            </a:r>
          </a:p>
          <a:p>
            <a:pPr marL="342900" indent="-342900" algn="l">
              <a:buFontTx/>
              <a:buChar char="-"/>
            </a:pPr>
            <a:r>
              <a:rPr lang="en-GB" dirty="0" err="1"/>
              <a:t>Datatracker</a:t>
            </a:r>
            <a:r>
              <a:rPr lang="en-GB" dirty="0"/>
              <a:t> interface (Sparks) </a:t>
            </a:r>
          </a:p>
          <a:p>
            <a:pPr marL="342900" indent="-342900" algn="l">
              <a:buFontTx/>
              <a:buChar char="-"/>
            </a:pPr>
            <a:r>
              <a:rPr lang="en-GB" dirty="0" err="1"/>
              <a:t>BigBang</a:t>
            </a:r>
            <a:r>
              <a:rPr lang="en-GB" dirty="0"/>
              <a:t> (</a:t>
            </a:r>
            <a:r>
              <a:rPr lang="en-GB" dirty="0" err="1"/>
              <a:t>Benthall</a:t>
            </a:r>
            <a:r>
              <a:rPr lang="en-GB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GB" dirty="0"/>
              <a:t>SODESTREAM (</a:t>
            </a:r>
            <a:r>
              <a:rPr lang="en-GB" dirty="0" err="1"/>
              <a:t>McQuistin</a:t>
            </a:r>
            <a:r>
              <a:rPr lang="en-GB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GB" dirty="0"/>
              <a:t>IETF website analytics (Wood)</a:t>
            </a:r>
          </a:p>
          <a:p>
            <a:pPr algn="l"/>
            <a:endParaRPr lang="en-GB" dirty="0"/>
          </a:p>
          <a:p>
            <a:pPr algn="l"/>
            <a:r>
              <a:rPr lang="en-GB" sz="1900" dirty="0"/>
              <a:t>Relevant papers:</a:t>
            </a:r>
          </a:p>
          <a:p>
            <a:pPr marL="342900" indent="-342900" algn="l">
              <a:buFontTx/>
              <a:buChar char="-"/>
            </a:pPr>
            <a:r>
              <a:rPr lang="en-GB" sz="1900" dirty="0">
                <a:hlinkClick r:id="rId2"/>
              </a:rPr>
              <a:t>Using Complex Systems Analysis to Identify Organizational Interventions</a:t>
            </a:r>
            <a:r>
              <a:rPr lang="en-GB" sz="1900" dirty="0"/>
              <a:t> (Sebastian </a:t>
            </a:r>
            <a:r>
              <a:rPr lang="en-GB" sz="1900" dirty="0" err="1"/>
              <a:t>Benthall</a:t>
            </a:r>
            <a:r>
              <a:rPr lang="en-GB" sz="1900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GB" sz="1900" dirty="0">
                <a:hlinkClick r:id="rId3"/>
              </a:rPr>
              <a:t>The ietfdata Library</a:t>
            </a:r>
            <a:r>
              <a:rPr lang="en-GB" sz="1900" dirty="0"/>
              <a:t> (Stephen </a:t>
            </a:r>
            <a:r>
              <a:rPr lang="en-GB" sz="1900" dirty="0" err="1"/>
              <a:t>McQuistin</a:t>
            </a:r>
            <a:r>
              <a:rPr lang="en-GB" sz="1900" dirty="0"/>
              <a:t>, Colin Perkins)</a:t>
            </a:r>
          </a:p>
          <a:p>
            <a:pPr marL="342900" indent="-342900" algn="l">
              <a:buFontTx/>
              <a:buChar char="-"/>
            </a:pPr>
            <a:r>
              <a:rPr lang="en-GB" sz="1900" dirty="0">
                <a:hlinkClick r:id="rId4"/>
              </a:rPr>
              <a:t>The RFC Prolog Database</a:t>
            </a:r>
            <a:r>
              <a:rPr lang="en-GB" sz="1900" dirty="0"/>
              <a:t> (Marc Petit-</a:t>
            </a:r>
            <a:r>
              <a:rPr lang="en-GB" sz="1900" dirty="0" err="1"/>
              <a:t>Huguenin</a:t>
            </a:r>
            <a:r>
              <a:rPr lang="en-GB" sz="1900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GB" sz="1900" dirty="0">
                <a:hlinkClick r:id="rId5"/>
              </a:rPr>
              <a:t>Observations about IETF process measurements</a:t>
            </a:r>
            <a:r>
              <a:rPr lang="en-GB" sz="1900" dirty="0"/>
              <a:t> (Jari Arkko)</a:t>
            </a:r>
          </a:p>
          <a:p>
            <a:pPr marL="342900" indent="-342900" algn="l">
              <a:buFontTx/>
              <a:buChar char="-"/>
            </a:pPr>
            <a:r>
              <a:rPr lang="en-GB" sz="1900" dirty="0"/>
              <a:t>And this, though not a paper: </a:t>
            </a:r>
            <a:r>
              <a:rPr lang="en-GB" sz="1900" dirty="0">
                <a:hlinkClick r:id="rId6"/>
              </a:rPr>
              <a:t>https://www.ietf.org/policies/web-analytics/</a:t>
            </a:r>
            <a:r>
              <a:rPr lang="en-GB" sz="1900" dirty="0"/>
              <a:t> (IETF)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EACA14-9892-8D4E-B3E6-E3113B7E1ECF}"/>
              </a:ext>
            </a:extLst>
          </p:cNvPr>
          <p:cNvGrpSpPr/>
          <p:nvPr/>
        </p:nvGrpSpPr>
        <p:grpSpPr>
          <a:xfrm>
            <a:off x="5632588" y="1692876"/>
            <a:ext cx="6429147" cy="1955239"/>
            <a:chOff x="5632588" y="1692876"/>
            <a:chExt cx="6429147" cy="19552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59CDC3-41D3-D640-95C5-00CC46E205FE}"/>
                </a:ext>
              </a:extLst>
            </p:cNvPr>
            <p:cNvGrpSpPr/>
            <p:nvPr/>
          </p:nvGrpSpPr>
          <p:grpSpPr>
            <a:xfrm>
              <a:off x="5632588" y="1692876"/>
              <a:ext cx="5149063" cy="1955239"/>
              <a:chOff x="6204088" y="1630918"/>
              <a:chExt cx="5149063" cy="1955239"/>
            </a:xfrm>
          </p:grpSpPr>
          <p:sp>
            <p:nvSpPr>
              <p:cNvPr id="4" name="Can 3">
                <a:extLst>
                  <a:ext uri="{FF2B5EF4-FFF2-40B4-BE49-F238E27FC236}">
                    <a16:creationId xmlns:a16="http://schemas.microsoft.com/office/drawing/2014/main" id="{03139E87-02A9-9B46-9DE6-124891F372C8}"/>
                  </a:ext>
                </a:extLst>
              </p:cNvPr>
              <p:cNvSpPr/>
              <p:nvPr/>
            </p:nvSpPr>
            <p:spPr>
              <a:xfrm>
                <a:off x="6619360" y="2206453"/>
                <a:ext cx="556054" cy="35834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5" name="Can 4">
                <a:extLst>
                  <a:ext uri="{FF2B5EF4-FFF2-40B4-BE49-F238E27FC236}">
                    <a16:creationId xmlns:a16="http://schemas.microsoft.com/office/drawing/2014/main" id="{89D2C198-32FE-DD46-85C5-ED3CF48BEC68}"/>
                  </a:ext>
                </a:extLst>
              </p:cNvPr>
              <p:cNvSpPr/>
              <p:nvPr/>
            </p:nvSpPr>
            <p:spPr>
              <a:xfrm>
                <a:off x="6619360" y="2700723"/>
                <a:ext cx="556054" cy="35834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6" name="Can 5">
                <a:extLst>
                  <a:ext uri="{FF2B5EF4-FFF2-40B4-BE49-F238E27FC236}">
                    <a16:creationId xmlns:a16="http://schemas.microsoft.com/office/drawing/2014/main" id="{0D672660-0DFC-8449-BCD5-8D7AF4676834}"/>
                  </a:ext>
                </a:extLst>
              </p:cNvPr>
              <p:cNvSpPr/>
              <p:nvPr/>
            </p:nvSpPr>
            <p:spPr>
              <a:xfrm>
                <a:off x="6619360" y="3213529"/>
                <a:ext cx="556054" cy="35834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F95ECFCE-83EB-3C42-8B69-5F5611A2C4E4}"/>
                  </a:ext>
                </a:extLst>
              </p:cNvPr>
              <p:cNvSpPr/>
              <p:nvPr/>
            </p:nvSpPr>
            <p:spPr>
              <a:xfrm>
                <a:off x="7471977" y="2620403"/>
                <a:ext cx="543697" cy="51280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 dirty="0"/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F547E1A5-8103-1C42-9020-1C6EC7232C93}"/>
                  </a:ext>
                </a:extLst>
              </p:cNvPr>
              <p:cNvSpPr/>
              <p:nvPr/>
            </p:nvSpPr>
            <p:spPr>
              <a:xfrm>
                <a:off x="9302319" y="2620403"/>
                <a:ext cx="543697" cy="51280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 dirty="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08E8257-F357-8D4B-A1F9-5E6D66BAC822}"/>
                  </a:ext>
                </a:extLst>
              </p:cNvPr>
              <p:cNvSpPr/>
              <p:nvPr/>
            </p:nvSpPr>
            <p:spPr>
              <a:xfrm>
                <a:off x="8301036" y="2206453"/>
                <a:ext cx="642938" cy="3583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CC13CCD-1668-DA4B-90E6-30C029A1B9FA}"/>
                  </a:ext>
                </a:extLst>
              </p:cNvPr>
              <p:cNvSpPr/>
              <p:nvPr/>
            </p:nvSpPr>
            <p:spPr>
              <a:xfrm>
                <a:off x="8301036" y="2700723"/>
                <a:ext cx="642938" cy="3583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6AC78C8-3D94-6047-B667-3DA45ED57B36}"/>
                  </a:ext>
                </a:extLst>
              </p:cNvPr>
              <p:cNvSpPr/>
              <p:nvPr/>
            </p:nvSpPr>
            <p:spPr>
              <a:xfrm>
                <a:off x="8301036" y="3213529"/>
                <a:ext cx="642938" cy="3583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12" name="Pie 11">
                <a:extLst>
                  <a:ext uri="{FF2B5EF4-FFF2-40B4-BE49-F238E27FC236}">
                    <a16:creationId xmlns:a16="http://schemas.microsoft.com/office/drawing/2014/main" id="{C43E76BC-981D-C848-9DB0-28531E462927}"/>
                  </a:ext>
                </a:extLst>
              </p:cNvPr>
              <p:cNvSpPr/>
              <p:nvPr/>
            </p:nvSpPr>
            <p:spPr>
              <a:xfrm>
                <a:off x="10069596" y="2163589"/>
                <a:ext cx="471487" cy="413950"/>
              </a:xfrm>
              <a:prstGeom prst="pi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Pie 12">
                <a:extLst>
                  <a:ext uri="{FF2B5EF4-FFF2-40B4-BE49-F238E27FC236}">
                    <a16:creationId xmlns:a16="http://schemas.microsoft.com/office/drawing/2014/main" id="{50EC78C6-05A2-484E-BEA9-F0D226E7BCE3}"/>
                  </a:ext>
                </a:extLst>
              </p:cNvPr>
              <p:cNvSpPr/>
              <p:nvPr/>
            </p:nvSpPr>
            <p:spPr>
              <a:xfrm>
                <a:off x="10069596" y="2657859"/>
                <a:ext cx="471487" cy="413950"/>
              </a:xfrm>
              <a:prstGeom prst="pi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Pie 13">
                <a:extLst>
                  <a:ext uri="{FF2B5EF4-FFF2-40B4-BE49-F238E27FC236}">
                    <a16:creationId xmlns:a16="http://schemas.microsoft.com/office/drawing/2014/main" id="{283C424F-117E-1940-8D86-634E6D72F54C}"/>
                  </a:ext>
                </a:extLst>
              </p:cNvPr>
              <p:cNvSpPr/>
              <p:nvPr/>
            </p:nvSpPr>
            <p:spPr>
              <a:xfrm>
                <a:off x="10069595" y="3172207"/>
                <a:ext cx="471487" cy="413950"/>
              </a:xfrm>
              <a:prstGeom prst="pi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749C486D-76E9-824A-9A64-2454CE0B16AE}"/>
                  </a:ext>
                </a:extLst>
              </p:cNvPr>
              <p:cNvSpPr/>
              <p:nvPr/>
            </p:nvSpPr>
            <p:spPr>
              <a:xfrm>
                <a:off x="10809454" y="2619244"/>
                <a:ext cx="543697" cy="51280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8F2FA1-26C1-EA4E-8614-624A668D827F}"/>
                  </a:ext>
                </a:extLst>
              </p:cNvPr>
              <p:cNvSpPr txBox="1"/>
              <p:nvPr/>
            </p:nvSpPr>
            <p:spPr>
              <a:xfrm>
                <a:off x="6204088" y="1630918"/>
                <a:ext cx="1386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I" dirty="0"/>
                  <a:t>Data sources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448B60-5243-EC49-9E36-4CACD90929CF}"/>
                  </a:ext>
                </a:extLst>
              </p:cNvPr>
              <p:cNvSpPr txBox="1"/>
              <p:nvPr/>
            </p:nvSpPr>
            <p:spPr>
              <a:xfrm>
                <a:off x="8222040" y="1630918"/>
                <a:ext cx="808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I" dirty="0"/>
                  <a:t>Access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6BAEE5-0810-8B45-8769-FB0437E624F6}"/>
                  </a:ext>
                </a:extLst>
              </p:cNvPr>
              <p:cNvSpPr txBox="1"/>
              <p:nvPr/>
            </p:nvSpPr>
            <p:spPr>
              <a:xfrm>
                <a:off x="9836556" y="1630918"/>
                <a:ext cx="93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I" dirty="0"/>
                  <a:t>Analysis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02A52FE-F19C-1343-A8F5-6D5AFBB10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7935" y="2225547"/>
              <a:ext cx="1193800" cy="13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0ECC90-0A59-F842-9B70-22FDE5BFB5C8}"/>
                </a:ext>
              </a:extLst>
            </p:cNvPr>
            <p:cNvSpPr txBox="1"/>
            <p:nvPr/>
          </p:nvSpPr>
          <p:spPr>
            <a:xfrm>
              <a:off x="11162299" y="1692876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I" dirty="0"/>
                <a:t>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51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57E2-3686-3A43-8A20-454D6233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there: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A3D5-8F0C-BD4B-8D92-7A75D808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ignore the codebase</a:t>
            </a:r>
          </a:p>
          <a:p>
            <a:r>
              <a:rPr lang="en-US" dirty="0"/>
              <a:t>Many utilities exist to make data mining easier</a:t>
            </a:r>
          </a:p>
          <a:p>
            <a:pPr lvl="1"/>
            <a:r>
              <a:rPr lang="en-US" dirty="0"/>
              <a:t>Finding the current (or final) IESG ballot state for a document</a:t>
            </a:r>
          </a:p>
          <a:p>
            <a:pPr lvl="1"/>
            <a:r>
              <a:rPr lang="en-US" dirty="0"/>
              <a:t>Extracting authors from text Internet-Drafts</a:t>
            </a:r>
          </a:p>
          <a:p>
            <a:pPr lvl="1"/>
            <a:r>
              <a:rPr lang="en-US" dirty="0"/>
              <a:t>Finding the chain of all documents that ultimately normatively depend on a given document through dependencies on other documents.</a:t>
            </a:r>
          </a:p>
        </p:txBody>
      </p:sp>
    </p:spTree>
    <p:extLst>
      <p:ext uri="{BB962C8B-B14F-4D97-AF65-F5344CB8AC3E}">
        <p14:creationId xmlns:p14="http://schemas.microsoft.com/office/powerpoint/2010/main" val="181811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90A7-6706-7C4E-97FC-06B360C9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4B00-134D-BE44-B8C5-50D9486D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development environment and the v1 API</a:t>
            </a:r>
          </a:p>
          <a:p>
            <a:r>
              <a:rPr lang="en-US" dirty="0"/>
              <a:t>Ask questions:</a:t>
            </a:r>
          </a:p>
          <a:p>
            <a:pPr lvl="1"/>
            <a:r>
              <a:rPr lang="en-US" dirty="0"/>
              <a:t>I’m available at </a:t>
            </a:r>
            <a:r>
              <a:rPr lang="en-US" dirty="0" err="1"/>
              <a:t>email:rjsparks@nostrum.com</a:t>
            </a:r>
            <a:r>
              <a:rPr lang="en-US" dirty="0"/>
              <a:t> and on the IETF Slack</a:t>
            </a:r>
          </a:p>
          <a:p>
            <a:pPr lvl="1"/>
            <a:r>
              <a:rPr lang="en-US" dirty="0"/>
              <a:t>Consider subscribing to </a:t>
            </a:r>
            <a:r>
              <a:rPr lang="en-US" dirty="0">
                <a:hlinkClick r:id="rId2"/>
              </a:rPr>
              <a:t>tools-discuss@ietf.org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542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1376333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endParaRPr sz="2933"/>
          </a:p>
          <a:p>
            <a:r>
              <a:rPr lang="en" sz="2933"/>
              <a:t>BigBang Update</a:t>
            </a:r>
            <a:endParaRPr sz="2933"/>
          </a:p>
          <a:p>
            <a:r>
              <a:rPr lang="en" sz="2933"/>
              <a:t>//</a:t>
            </a:r>
            <a:endParaRPr sz="2933"/>
          </a:p>
          <a:p>
            <a:r>
              <a:rPr lang="en" sz="2933"/>
              <a:t>Using </a:t>
            </a:r>
            <a:endParaRPr sz="2933"/>
          </a:p>
          <a:p>
            <a:r>
              <a:rPr lang="en" sz="2933"/>
              <a:t>Complex Systems Analysis </a:t>
            </a:r>
            <a:endParaRPr sz="2933"/>
          </a:p>
          <a:p>
            <a:r>
              <a:rPr lang="en" sz="2933"/>
              <a:t>to Identify </a:t>
            </a:r>
            <a:endParaRPr sz="2933"/>
          </a:p>
          <a:p>
            <a:r>
              <a:rPr lang="en" sz="2933"/>
              <a:t>Organizational Interventions</a:t>
            </a:r>
            <a:r>
              <a:rPr lang="en" sz="2667"/>
              <a:t> </a:t>
            </a:r>
            <a:endParaRPr sz="7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4699367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lnSpc>
                <a:spcPct val="80000"/>
              </a:lnSpc>
              <a:buSzPts val="605"/>
            </a:pPr>
            <a:r>
              <a:rPr lang="en" sz="1787"/>
              <a:t>Sebastian Benthall, PhD</a:t>
            </a:r>
            <a:endParaRPr sz="1787"/>
          </a:p>
          <a:p>
            <a:pPr marL="0" indent="0">
              <a:lnSpc>
                <a:spcPct val="80000"/>
              </a:lnSpc>
              <a:buSzPts val="605"/>
            </a:pPr>
            <a:r>
              <a:rPr lang="en" sz="1787"/>
              <a:t>Information Law Institute</a:t>
            </a:r>
            <a:endParaRPr sz="1787"/>
          </a:p>
          <a:p>
            <a:pPr marL="0" indent="0">
              <a:lnSpc>
                <a:spcPct val="80000"/>
              </a:lnSpc>
              <a:buSzPts val="605"/>
            </a:pPr>
            <a:r>
              <a:rPr lang="en" sz="1787"/>
              <a:t>NYU School of Law</a:t>
            </a:r>
            <a:endParaRPr sz="1787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What is BigBang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A scientific toolkit for studying collaborative communities</a:t>
            </a:r>
            <a:br>
              <a:rPr lang="en"/>
            </a:br>
            <a:endParaRPr/>
          </a:p>
          <a:p>
            <a:r>
              <a:rPr lang="en"/>
              <a:t>Data sources: Email, Git repositories, </a:t>
            </a:r>
            <a:r>
              <a:rPr lang="en">
                <a:solidFill>
                  <a:srgbClr val="0000FF"/>
                </a:solidFill>
              </a:rPr>
              <a:t>IETF DataTracker</a:t>
            </a:r>
            <a:r>
              <a:rPr lang="en"/>
              <a:t>, </a:t>
            </a:r>
            <a:r>
              <a:rPr lang="en">
                <a:solidFill>
                  <a:srgbClr val="4A86E8"/>
                </a:solidFill>
              </a:rPr>
              <a:t>ListServ,</a:t>
            </a:r>
            <a:r>
              <a:rPr lang="en"/>
              <a:t> …</a:t>
            </a:r>
            <a:br>
              <a:rPr lang="en"/>
            </a:br>
            <a:endParaRPr/>
          </a:p>
          <a:p>
            <a:r>
              <a:rPr lang="en"/>
              <a:t>Data science tools: using Scientific Python stack</a:t>
            </a:r>
            <a:endParaRPr/>
          </a:p>
          <a:p>
            <a:pPr lvl="1"/>
            <a:r>
              <a:rPr lang="en"/>
              <a:t>Entity resolution for names and organizations</a:t>
            </a:r>
            <a:endParaRPr/>
          </a:p>
          <a:p>
            <a:pPr lvl="1"/>
            <a:r>
              <a:rPr lang="en"/>
              <a:t>Social network analysis</a:t>
            </a:r>
            <a:endParaRPr/>
          </a:p>
          <a:p>
            <a:pPr lvl="1"/>
            <a:r>
              <a:rPr lang="en"/>
              <a:t>Natural language processing on message content</a:t>
            </a:r>
            <a:endParaRPr/>
          </a:p>
          <a:p>
            <a:pPr lvl="1"/>
            <a:r>
              <a:rPr lang="en"/>
              <a:t>Time series analysis</a:t>
            </a:r>
            <a:endParaRPr/>
          </a:p>
          <a:p>
            <a:pPr lvl="1">
              <a:buClr>
                <a:srgbClr val="4A86E8"/>
              </a:buClr>
            </a:pPr>
            <a:r>
              <a:rPr lang="en">
                <a:solidFill>
                  <a:srgbClr val="4A86E8"/>
                </a:solidFill>
              </a:rPr>
              <a:t>Information extraction…</a:t>
            </a:r>
            <a:endParaRPr sz="1455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667" y="3744433"/>
            <a:ext cx="2347400" cy="23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34" y="274301"/>
            <a:ext cx="10463533" cy="557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09567" y="5979668"/>
            <a:ext cx="11261200" cy="966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spcAft>
                <a:spcPts val="1600"/>
              </a:spcAft>
              <a:buClr>
                <a:srgbClr val="000000"/>
              </a:buClr>
            </a:pPr>
            <a:r>
              <a:rPr lang="en" sz="1455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Sebastian Benthall (2015) “Testing Generative Models of Online Collaboration with BigBang.” Proceedings of the 14th Python in Science Conference, 175 - 181, 2015, Eds.Kathryn Huff and James Bergstra, 10.25080/Majora-7b98e3ed-01b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History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indent="-440256">
              <a:buSzPts val="1600"/>
            </a:pPr>
            <a:r>
              <a:rPr lang="en" sz="2133"/>
              <a:t>2015 - Developed to study open collaborative communities.</a:t>
            </a:r>
            <a:endParaRPr sz="2133"/>
          </a:p>
          <a:p>
            <a:pPr indent="-440256">
              <a:buSzPts val="1600"/>
            </a:pPr>
            <a:r>
              <a:rPr lang="en" sz="2133"/>
              <a:t>2016 - adapted to study human rights advocacy in IETF and ICANN</a:t>
            </a:r>
            <a:endParaRPr sz="2133"/>
          </a:p>
          <a:p>
            <a:pPr indent="-440256">
              <a:buSzPts val="1600"/>
            </a:pPr>
            <a:r>
              <a:rPr lang="en" sz="2133"/>
              <a:t>2020 - Article 19 funds improvements to gender and affiliation detection, IETF datatracker and attendance ingest.</a:t>
            </a:r>
            <a:endParaRPr sz="2133"/>
          </a:p>
          <a:p>
            <a:pPr indent="-440256">
              <a:buSzPts val="1600"/>
            </a:pPr>
            <a:r>
              <a:rPr lang="en" sz="2133"/>
              <a:t>2021 - Article 19 sponsors BigBang Sprint at IETF 110.</a:t>
            </a:r>
            <a:endParaRPr sz="2133"/>
          </a:p>
          <a:p>
            <a:pPr indent="-440256">
              <a:buSzPts val="1600"/>
            </a:pPr>
            <a:r>
              <a:rPr lang="en" sz="2133"/>
              <a:t>2021 - BigBang awarded funding from Prototype Fund</a:t>
            </a:r>
            <a:endParaRPr sz="2133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01" y="3935701"/>
            <a:ext cx="11077801" cy="29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00" y="672510"/>
            <a:ext cx="7960168" cy="4960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712" y="203196"/>
            <a:ext cx="3115075" cy="118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2300" y="2856885"/>
            <a:ext cx="39370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0251" y="672500"/>
            <a:ext cx="3721100" cy="2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Individual vs. Organizations in IETF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 marL="0" indent="0">
              <a:buNone/>
            </a:pPr>
            <a:r>
              <a:rPr lang="en" sz="2067">
                <a:solidFill>
                  <a:schemeClr val="dk1"/>
                </a:solidFill>
              </a:rPr>
              <a:t>“Participation in the IETF or of its WGs is not fee-based or organizationally defined, but is based upon self-identification and active participation by individuals.” - Tao of IETF</a:t>
            </a:r>
            <a:endParaRPr sz="2067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067">
                <a:solidFill>
                  <a:schemeClr val="dk1"/>
                </a:solidFill>
              </a:rPr>
              <a:t>Are the participants in IETF acting as individuals, or as parts of organizations (like companies?)</a:t>
            </a:r>
            <a:endParaRPr sz="2067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067">
                <a:solidFill>
                  <a:srgbClr val="FF0000"/>
                </a:solidFill>
              </a:rPr>
              <a:t>Normative</a:t>
            </a:r>
            <a:r>
              <a:rPr lang="en" sz="2067">
                <a:solidFill>
                  <a:schemeClr val="dk1"/>
                </a:solidFill>
              </a:rPr>
              <a:t> questions, like:</a:t>
            </a:r>
            <a:endParaRPr sz="2067">
              <a:solidFill>
                <a:schemeClr val="dk1"/>
              </a:solidFill>
            </a:endParaRPr>
          </a:p>
          <a:p>
            <a:pPr indent="-426180">
              <a:spcBef>
                <a:spcPts val="1600"/>
              </a:spcBef>
              <a:buClr>
                <a:schemeClr val="dk1"/>
              </a:buClr>
              <a:buSzPct val="100000"/>
            </a:pPr>
            <a:r>
              <a:rPr lang="en" sz="2067">
                <a:solidFill>
                  <a:schemeClr val="dk1"/>
                </a:solidFill>
              </a:rPr>
              <a:t>Are individuals better stewards of the public interest than commercial organizations?</a:t>
            </a:r>
            <a:br>
              <a:rPr lang="en" sz="2067">
                <a:solidFill>
                  <a:schemeClr val="dk1"/>
                </a:solidFill>
              </a:rPr>
            </a:br>
            <a:endParaRPr sz="2067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067">
                <a:solidFill>
                  <a:schemeClr val="dk1"/>
                </a:solidFill>
              </a:rPr>
              <a:t>A related, </a:t>
            </a:r>
            <a:r>
              <a:rPr lang="en" sz="2067" i="1">
                <a:solidFill>
                  <a:srgbClr val="0000FF"/>
                </a:solidFill>
              </a:rPr>
              <a:t>descriptive</a:t>
            </a:r>
            <a:r>
              <a:rPr lang="en" sz="2067">
                <a:solidFill>
                  <a:schemeClr val="dk1"/>
                </a:solidFill>
              </a:rPr>
              <a:t>, question:</a:t>
            </a:r>
            <a:endParaRPr sz="2067">
              <a:solidFill>
                <a:schemeClr val="dk1"/>
              </a:solidFill>
            </a:endParaRPr>
          </a:p>
          <a:p>
            <a:pPr indent="-426180">
              <a:spcBef>
                <a:spcPts val="1600"/>
              </a:spcBef>
              <a:buClr>
                <a:schemeClr val="dk1"/>
              </a:buClr>
              <a:buSzPct val="100000"/>
            </a:pPr>
            <a:r>
              <a:rPr lang="en" sz="2067">
                <a:solidFill>
                  <a:schemeClr val="dk1"/>
                </a:solidFill>
              </a:rPr>
              <a:t>How to determine when individuals are acting independently vs. as part of an organizational action.</a:t>
            </a:r>
            <a:br>
              <a:rPr lang="en" sz="2067">
                <a:solidFill>
                  <a:schemeClr val="dk1"/>
                </a:solidFill>
              </a:rPr>
            </a:br>
            <a:endParaRPr sz="2067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67">
                <a:solidFill>
                  <a:schemeClr val="dk1"/>
                </a:solidFill>
              </a:rPr>
              <a:t>This is about how to do empirical work that spans </a:t>
            </a:r>
            <a:r>
              <a:rPr lang="en" sz="2067" i="1">
                <a:solidFill>
                  <a:schemeClr val="dk1"/>
                </a:solidFill>
              </a:rPr>
              <a:t>levels of abstraction</a:t>
            </a:r>
            <a:r>
              <a:rPr lang="en" sz="2067">
                <a:solidFill>
                  <a:schemeClr val="dk1"/>
                </a:solidFill>
              </a:rPr>
              <a:t>.</a:t>
            </a:r>
            <a:endParaRPr sz="206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Tools, data, and methods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7656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Using BigBang for mailing list analysis</a:t>
            </a:r>
            <a:endParaRPr/>
          </a:p>
          <a:p>
            <a:pPr lvl="1"/>
            <a:r>
              <a:rPr lang="en"/>
              <a:t>Getting participation in discussion outside of drafting</a:t>
            </a:r>
            <a:br>
              <a:rPr lang="en"/>
            </a:br>
            <a:endParaRPr/>
          </a:p>
          <a:p>
            <a:r>
              <a:rPr lang="en"/>
              <a:t>This data is organized along multiple levels of abstraction.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96" name="Google Shape;96;p19"/>
          <p:cNvGraphicFramePr/>
          <p:nvPr>
            <p:extLst>
              <p:ext uri="{D42A27DB-BD31-4B8C-83A1-F6EECF244321}">
                <p14:modId xmlns:p14="http://schemas.microsoft.com/office/powerpoint/2010/main" val="1970976312"/>
              </p:ext>
            </p:extLst>
          </p:nvPr>
        </p:nvGraphicFramePr>
        <p:xfrm>
          <a:off x="1270000" y="3288425"/>
          <a:ext cx="9652000" cy="34953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2583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Email Addresses</a:t>
                      </a:r>
                      <a:endParaRPr sz="2200"/>
                    </a:p>
                  </a:txBody>
                  <a:tcPr marL="121900" marR="121900" marT="121900" marB="121900"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Working Group 1</a:t>
                      </a:r>
                      <a:endParaRPr sz="2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Working Group 2</a:t>
                      </a:r>
                      <a:endParaRPr sz="2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prefix_a</a:t>
                      </a:r>
                      <a:endParaRPr sz="2200"/>
                    </a:p>
                  </a:txBody>
                  <a:tcPr marL="121900" marR="121900" marT="121900" marB="121900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@domain_x.com</a:t>
                      </a:r>
                      <a:endParaRPr sz="2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250</a:t>
                      </a:r>
                      <a:endParaRPr sz="2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</a:t>
                      </a:r>
                      <a:endParaRPr sz="2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prefix_b</a:t>
                      </a:r>
                      <a:endParaRPr sz="2200"/>
                    </a:p>
                  </a:txBody>
                  <a:tcPr marL="121900" marR="121900" marT="121900" marB="121900"/>
                </a:tc>
                <a:tc v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</a:t>
                      </a:r>
                      <a:endParaRPr sz="2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50</a:t>
                      </a:r>
                      <a:endParaRPr sz="2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prefix_c</a:t>
                      </a:r>
                      <a:endParaRPr sz="2200"/>
                    </a:p>
                  </a:txBody>
                  <a:tcPr marL="121900" marR="121900" marT="121900" marB="121900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@</a:t>
                      </a:r>
                      <a:r>
                        <a:rPr lang="en" sz="2200" dirty="0" err="1"/>
                        <a:t>domain_y.org</a:t>
                      </a:r>
                      <a:endParaRPr sz="22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150</a:t>
                      </a:r>
                      <a:endParaRPr sz="2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20</a:t>
                      </a:r>
                      <a:endParaRPr sz="2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prefix_d</a:t>
                      </a:r>
                      <a:endParaRPr sz="2200"/>
                    </a:p>
                  </a:txBody>
                  <a:tcPr marL="121900" marR="121900" marT="121900" marB="121900"/>
                </a:tc>
                <a:tc v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100</a:t>
                      </a:r>
                      <a:endParaRPr sz="2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30</a:t>
                      </a:r>
                      <a:endParaRPr sz="2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11355600" cy="80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/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i="1">
                <a:solidFill>
                  <a:schemeClr val="dk1"/>
                </a:solidFill>
              </a:rPr>
              <a:t>complexity profile </a:t>
            </a:r>
            <a:r>
              <a:rPr lang="en">
                <a:solidFill>
                  <a:schemeClr val="dk1"/>
                </a:solidFill>
              </a:rPr>
              <a:t>of a phenomenon to determine if it is acting randomly or else with a higher organizing principle.</a:t>
            </a:r>
            <a:r>
              <a:rPr lang="en" i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(Figures from Siegenfeld and Bar-Yam, </a:t>
            </a:r>
            <a:r>
              <a:rPr lang="en" i="1">
                <a:solidFill>
                  <a:schemeClr val="dk1"/>
                </a:solidFill>
              </a:rPr>
              <a:t>Complexity</a:t>
            </a:r>
            <a:r>
              <a:rPr lang="en">
                <a:solidFill>
                  <a:schemeClr val="dk1"/>
                </a:solidFill>
              </a:rPr>
              <a:t>, 2020)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1077701"/>
            <a:ext cx="5600700" cy="36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501" y="203200"/>
            <a:ext cx="5180953" cy="523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334-7096-AB45-ACA4-A4888583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Datatracker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40DB-B161-8042-826A-3549B4E4D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Sparks</a:t>
            </a:r>
          </a:p>
          <a:p>
            <a:r>
              <a:rPr lang="en-US" dirty="0"/>
              <a:t>IAB AID Workshop</a:t>
            </a:r>
          </a:p>
          <a:p>
            <a:r>
              <a:rPr lang="en-US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1901690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200833" y="224933"/>
            <a:ext cx="4988800" cy="63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"/>
              <a:t>Preliminary results on distributions over prefixes:</a:t>
            </a:r>
            <a:endParaRPr/>
          </a:p>
          <a:p>
            <a:pPr marL="0" indent="0"/>
            <a:endParaRPr/>
          </a:p>
          <a:p>
            <a:pPr indent="-457189">
              <a:buChar char="●"/>
            </a:pPr>
            <a:r>
              <a:rPr lang="en" i="1"/>
              <a:t>Generic email domains:</a:t>
            </a:r>
            <a:endParaRPr i="1"/>
          </a:p>
          <a:p>
            <a:pPr marL="1219170" lvl="1" indent="-457189">
              <a:buSzPts val="1800"/>
            </a:pPr>
            <a:r>
              <a:rPr lang="en"/>
              <a:t>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gmail.com</a:t>
            </a:r>
            <a:endParaRPr/>
          </a:p>
          <a:p>
            <a:pPr marL="1219170" lvl="1" indent="-457189">
              <a:buSzPts val="1800"/>
            </a:pPr>
            <a:r>
              <a:rPr lang="en" i="1"/>
              <a:t>high standard deviation</a:t>
            </a:r>
            <a:endParaRPr/>
          </a:p>
          <a:p>
            <a:pPr marL="1219170" lvl="1" indent="-457189">
              <a:buSzPts val="1800"/>
            </a:pPr>
            <a:r>
              <a:rPr lang="en" i="1"/>
              <a:t>low median</a:t>
            </a:r>
            <a:endParaRPr/>
          </a:p>
          <a:p>
            <a:pPr marL="1219170" lvl="1" indent="-457189">
              <a:buSzPts val="1800"/>
            </a:pPr>
            <a:r>
              <a:rPr lang="en"/>
              <a:t>R</a:t>
            </a:r>
            <a:r>
              <a:rPr lang="en" i="1"/>
              <a:t>andom</a:t>
            </a:r>
            <a:r>
              <a:rPr lang="en"/>
              <a:t> organization.</a:t>
            </a:r>
            <a:br>
              <a:rPr lang="en"/>
            </a:br>
            <a:endParaRPr i="1"/>
          </a:p>
          <a:p>
            <a:pPr indent="-457189">
              <a:buChar char="●"/>
            </a:pPr>
            <a:r>
              <a:rPr lang="en" i="1"/>
              <a:t>Organizational </a:t>
            </a:r>
            <a:r>
              <a:rPr lang="en"/>
              <a:t>email domains</a:t>
            </a:r>
            <a:endParaRPr/>
          </a:p>
          <a:p>
            <a:pPr marL="1219170" lvl="1" indent="-457189">
              <a:buSzPts val="1800"/>
            </a:pPr>
            <a:r>
              <a:rPr lang="en"/>
              <a:t>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apple.com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 lvl="1" indent="-457189">
              <a:buSzPts val="1800"/>
            </a:pPr>
            <a:r>
              <a:rPr lang="en" i="1"/>
              <a:t>higher median</a:t>
            </a:r>
            <a:endParaRPr/>
          </a:p>
          <a:p>
            <a:pPr marL="1219170" lvl="1" indent="-457189">
              <a:buSzPts val="1800"/>
            </a:pPr>
            <a:r>
              <a:rPr lang="en"/>
              <a:t>C</a:t>
            </a:r>
            <a:r>
              <a:rPr lang="en" i="1"/>
              <a:t>orrelated</a:t>
            </a:r>
            <a:r>
              <a:rPr lang="en"/>
              <a:t> organization</a:t>
            </a:r>
            <a:br>
              <a:rPr lang="en"/>
            </a:br>
            <a:endParaRPr/>
          </a:p>
          <a:p>
            <a:pPr indent="-457189">
              <a:buChar char="●"/>
            </a:pPr>
            <a:r>
              <a:rPr lang="en" i="1"/>
              <a:t>Personal </a:t>
            </a:r>
            <a:r>
              <a:rPr lang="en"/>
              <a:t>email addresses</a:t>
            </a:r>
            <a:endParaRPr/>
          </a:p>
          <a:p>
            <a:pPr marL="1219170" lvl="1" indent="-457189">
              <a:buSzPts val="1800"/>
            </a:pPr>
            <a:r>
              <a:rPr lang="en"/>
              <a:t> 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csperkins.org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219170" lvl="1" indent="-457189">
              <a:buSzPts val="1800"/>
            </a:pPr>
            <a:r>
              <a:rPr lang="en"/>
              <a:t> </a:t>
            </a:r>
            <a:r>
              <a:rPr lang="en" i="1"/>
              <a:t>low standard deviation</a:t>
            </a:r>
            <a:endParaRPr/>
          </a:p>
          <a:p>
            <a:pPr marL="1219170" lvl="1" indent="-457189">
              <a:buSzPts val="1800"/>
            </a:pPr>
            <a:r>
              <a:rPr lang="en" i="1"/>
              <a:t>high median</a:t>
            </a:r>
            <a:endParaRPr/>
          </a:p>
          <a:p>
            <a:pPr marL="1219170" lvl="1" indent="-457189">
              <a:buSzPts val="1800"/>
            </a:pPr>
            <a:r>
              <a:rPr lang="en"/>
              <a:t>Coherent organization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434" y="65351"/>
            <a:ext cx="6888767" cy="67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476800" cy="511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Consider organization within working groups</a:t>
            </a:r>
            <a:endParaRPr/>
          </a:p>
          <a:p>
            <a:pPr lvl="1"/>
            <a:r>
              <a:rPr lang="en"/>
              <a:t>At individual level</a:t>
            </a:r>
            <a:endParaRPr/>
          </a:p>
          <a:p>
            <a:pPr lvl="1"/>
            <a:r>
              <a:rPr lang="en"/>
              <a:t>At domain level</a:t>
            </a:r>
            <a:br>
              <a:rPr lang="en"/>
            </a:br>
            <a:endParaRPr/>
          </a:p>
          <a:p>
            <a:r>
              <a:rPr lang="en"/>
              <a:t>Are the working groups random, correlated, or coherent organizations?</a:t>
            </a:r>
            <a:br>
              <a:rPr lang="en"/>
            </a:br>
            <a:endParaRPr/>
          </a:p>
          <a:p>
            <a:r>
              <a:rPr lang="en"/>
              <a:t>Are they a mixture of activities of different types of organizations?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Questions and feedback: </a:t>
            </a:r>
            <a:r>
              <a:rPr lang="en" u="sng">
                <a:solidFill>
                  <a:schemeClr val="hlink"/>
                </a:solidFill>
                <a:hlinkClick r:id="rId3"/>
              </a:rPr>
              <a:t>spb413@nyu.edu</a:t>
            </a:r>
            <a:r>
              <a:rPr lang="en"/>
              <a:t>. Thanks!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Next steps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7352660" y="564767"/>
            <a:ext cx="4499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Messages per email - gmail.com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7535771" y="3870067"/>
            <a:ext cx="4178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Messages per email - google.com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267" y="1098367"/>
            <a:ext cx="3111740" cy="185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0425" y="4311225"/>
            <a:ext cx="2919431" cy="185356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7110667" y="6124034"/>
            <a:ext cx="5259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Area under curve indicating corporate strategy.</a:t>
            </a:r>
            <a:endParaRPr sz="1867" kern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7352669" y="3000601"/>
            <a:ext cx="4775200" cy="82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Many differently affiliated individuals at major differences in scale - random.</a:t>
            </a:r>
            <a:endParaRPr sz="1867" kern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8043200" y="164367"/>
            <a:ext cx="3456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Messages to </a:t>
            </a:r>
            <a:r>
              <a:rPr lang="en" sz="1867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httpbisa</a:t>
            </a:r>
            <a:endParaRPr sz="1867" ker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aming Anycast in a Wild Internet"/>
          <p:cNvSpPr txBox="1">
            <a:spLocks noGrp="1"/>
          </p:cNvSpPr>
          <p:nvPr>
            <p:ph type="title"/>
          </p:nvPr>
        </p:nvSpPr>
        <p:spPr>
          <a:xfrm>
            <a:off x="468570" y="2529966"/>
            <a:ext cx="9977055" cy="1071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D4B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The ietfdata Library</a:t>
            </a:r>
          </a:p>
        </p:txBody>
      </p:sp>
      <p:sp>
        <p:nvSpPr>
          <p:cNvPr id="179" name="Stephen McQuistin…"/>
          <p:cNvSpPr txBox="1">
            <a:spLocks noGrp="1"/>
          </p:cNvSpPr>
          <p:nvPr>
            <p:ph type="body" sz="half" idx="1"/>
          </p:nvPr>
        </p:nvSpPr>
        <p:spPr>
          <a:xfrm>
            <a:off x="468570" y="3601528"/>
            <a:ext cx="8798998" cy="311248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28600">
              <a:defRPr sz="31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Stephen </a:t>
            </a:r>
            <a:r>
              <a:rPr dirty="0" err="1"/>
              <a:t>McQuistin</a:t>
            </a:r>
            <a:endParaRPr dirty="0"/>
          </a:p>
          <a:p>
            <a:pPr defTabSz="2286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>
                <a:solidFill>
                  <a:srgbClr val="333333"/>
                </a:solidFill>
              </a:rPr>
              <a:t>Colin Perkins </a:t>
            </a:r>
            <a:endParaRPr sz="1150" dirty="0">
              <a:solidFill>
                <a:srgbClr val="333333"/>
              </a:solidFill>
            </a:endParaRPr>
          </a:p>
          <a:p>
            <a:pPr defTabSz="2286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1150" dirty="0">
              <a:solidFill>
                <a:srgbClr val="333333"/>
              </a:solidFill>
            </a:endParaRPr>
          </a:p>
          <a:p>
            <a:pPr defTabSz="2286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1150" dirty="0">
              <a:solidFill>
                <a:srgbClr val="333333"/>
              </a:solidFill>
            </a:endParaRPr>
          </a:p>
          <a:p>
            <a:pPr defTabSz="2286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1150" dirty="0">
              <a:solidFill>
                <a:srgbClr val="333333"/>
              </a:solidFill>
            </a:endParaRPr>
          </a:p>
          <a:p>
            <a:pPr defTabSz="2286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1150" dirty="0">
              <a:solidFill>
                <a:srgbClr val="333333"/>
              </a:solidFill>
            </a:endParaRPr>
          </a:p>
          <a:p>
            <a:pPr defTabSz="2286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1150" dirty="0">
              <a:solidFill>
                <a:srgbClr val="333333"/>
              </a:solidFill>
            </a:endParaRPr>
          </a:p>
          <a:p>
            <a:pPr defTabSz="228600">
              <a:defRPr sz="3100" b="1">
                <a:solidFill>
                  <a:srgbClr val="002D4B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IAB Workshop on Analyzing IETF Data (AID)</a:t>
            </a:r>
          </a:p>
          <a:p>
            <a:pPr defTabSz="228600">
              <a:defRPr sz="3100" b="1">
                <a:solidFill>
                  <a:srgbClr val="002D4B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November 29th 2021</a:t>
            </a:r>
          </a:p>
        </p:txBody>
      </p:sp>
      <p:sp>
        <p:nvSpPr>
          <p:cNvPr id="180" name="Taming Anycast in a Wild Internet"/>
          <p:cNvSpPr txBox="1"/>
          <p:nvPr/>
        </p:nvSpPr>
        <p:spPr>
          <a:xfrm>
            <a:off x="8565586" y="6269593"/>
            <a:ext cx="3529777" cy="44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 fontScale="92500"/>
          </a:bodyPr>
          <a:lstStyle>
            <a:lvl1pPr algn="l" defTabSz="599717">
              <a:defRPr sz="1825">
                <a:solidFill>
                  <a:srgbClr val="002D4B"/>
                </a:solidFill>
              </a:defRPr>
            </a:lvl1pPr>
          </a:lstStyle>
          <a:p>
            <a:pPr defTabSz="299859" hangingPunct="0"/>
            <a:r>
              <a:rPr sz="913" kern="0">
                <a:latin typeface="Helvetica Neue"/>
                <a:ea typeface="Helvetica Neue"/>
                <a:cs typeface="Helvetica Neue"/>
                <a:sym typeface="Helvetica Neue"/>
              </a:rPr>
              <a:t>This work is funded by the UK Engineering and Physical Sciences Research Council, under grants EP/S033564/1 and EP/S036075/1.</a:t>
            </a:r>
          </a:p>
        </p:txBody>
      </p:sp>
      <p:pic>
        <p:nvPicPr>
          <p:cNvPr id="181" name="eyJwYXRoIjoiZnJvbnRpZnlcL2FjY291bnRzXC9iZlwvMTc5OTMxXC9wcm9qZWN0c1wvMjY4ODgwXC9hc3NldHNcLzc4XC80Nzk4OTA0XC85MjU1ZDk3NDk1ZTU5OTAyNDI5Y2VkMjc4ZjJkMWJmYy0xNjAyOTI0NzQwLnBuZyJ9-cloud-fw93nCYdjU21cNBg4ezc2plLg7r-KW_zKq3b0TG4vBY.png" descr="eyJwYXRoIjoiZnJvbnRpZnlcL2FjY291bnRzXC9iZlwvMTc5OTMxXC9wcm9qZWN0c1wvMjY4ODgwXC9hc3NldHNcLzc4XC80Nzk4OTA0XC85MjU1ZDk3NDk1ZTU5OTAyNDI5Y2VkMjc4ZjJkMWJmYy0xNjAyOTI0NzQwLnBuZyJ9-cloud-fw93nCYdjU21cNBg4ezc2plLg7r-KW_zKq3b0TG4vB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291" y="6180585"/>
            <a:ext cx="2087401" cy="522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UofG keyline boxed marque for digital.pdf" descr="UofG keyline boxed marque for digital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4200"/>
            <a:ext cx="2137117" cy="959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IETF Data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23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186" name="ietflogo.png" descr="ietf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25" y="2834246"/>
            <a:ext cx="2242621" cy="1189509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Mail Archives"/>
          <p:cNvSpPr/>
          <p:nvPr/>
        </p:nvSpPr>
        <p:spPr>
          <a:xfrm>
            <a:off x="2778255" y="4186052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Mail Archives</a:t>
            </a:r>
          </a:p>
        </p:txBody>
      </p:sp>
      <p:sp>
        <p:nvSpPr>
          <p:cNvPr id="188" name="Datatracker"/>
          <p:cNvSpPr/>
          <p:nvPr/>
        </p:nvSpPr>
        <p:spPr>
          <a:xfrm>
            <a:off x="5202026" y="1555624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Datatracker</a:t>
            </a:r>
          </a:p>
        </p:txBody>
      </p:sp>
      <p:sp>
        <p:nvSpPr>
          <p:cNvPr id="189" name="RFC Index"/>
          <p:cNvSpPr/>
          <p:nvPr/>
        </p:nvSpPr>
        <p:spPr>
          <a:xfrm>
            <a:off x="8214515" y="3417016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RFC Index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IETF Data</a:t>
            </a:r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24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193" name="ietflogo.png" descr="ietf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25" y="2834246"/>
            <a:ext cx="2242621" cy="118950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Mail Archives"/>
          <p:cNvSpPr/>
          <p:nvPr/>
        </p:nvSpPr>
        <p:spPr>
          <a:xfrm>
            <a:off x="2778255" y="4186052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Mail Archives</a:t>
            </a:r>
          </a:p>
        </p:txBody>
      </p:sp>
      <p:sp>
        <p:nvSpPr>
          <p:cNvPr id="195" name="Datatracker"/>
          <p:cNvSpPr/>
          <p:nvPr/>
        </p:nvSpPr>
        <p:spPr>
          <a:xfrm>
            <a:off x="5202026" y="1555624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Datatracker</a:t>
            </a:r>
          </a:p>
        </p:txBody>
      </p:sp>
      <p:sp>
        <p:nvSpPr>
          <p:cNvPr id="196" name="RFC Index"/>
          <p:cNvSpPr/>
          <p:nvPr/>
        </p:nvSpPr>
        <p:spPr>
          <a:xfrm>
            <a:off x="8214515" y="3417016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RFC Index</a:t>
            </a:r>
          </a:p>
        </p:txBody>
      </p:sp>
      <p:sp>
        <p:nvSpPr>
          <p:cNvPr id="197" name="IMAP"/>
          <p:cNvSpPr/>
          <p:nvPr/>
        </p:nvSpPr>
        <p:spPr>
          <a:xfrm>
            <a:off x="3225304" y="4898155"/>
            <a:ext cx="884921" cy="375514"/>
          </a:xfrm>
          <a:prstGeom prst="roundRect">
            <a:avLst>
              <a:gd name="adj" fmla="val 15788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250" kern="0"/>
              <a:t>IMAP</a:t>
            </a:r>
          </a:p>
        </p:txBody>
      </p:sp>
      <p:sp>
        <p:nvSpPr>
          <p:cNvPr id="198" name="REST API"/>
          <p:cNvSpPr/>
          <p:nvPr/>
        </p:nvSpPr>
        <p:spPr>
          <a:xfrm>
            <a:off x="5613664" y="2251074"/>
            <a:ext cx="964672" cy="375514"/>
          </a:xfrm>
          <a:prstGeom prst="roundRect">
            <a:avLst>
              <a:gd name="adj" fmla="val 15788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250" kern="0"/>
              <a:t>REST API</a:t>
            </a:r>
          </a:p>
        </p:txBody>
      </p:sp>
      <p:sp>
        <p:nvSpPr>
          <p:cNvPr id="199" name="XML file"/>
          <p:cNvSpPr/>
          <p:nvPr/>
        </p:nvSpPr>
        <p:spPr>
          <a:xfrm>
            <a:off x="8569390" y="4129120"/>
            <a:ext cx="1069268" cy="375514"/>
          </a:xfrm>
          <a:prstGeom prst="roundRect">
            <a:avLst>
              <a:gd name="adj" fmla="val 15788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250" kern="0"/>
              <a:t>XML file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The </a:t>
            </a:r>
            <a:r>
              <a:rPr sz="4000" dirty="0" err="1"/>
              <a:t>ietfdata</a:t>
            </a:r>
            <a:r>
              <a:rPr sz="4000" dirty="0"/>
              <a:t> Library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25</a:t>
            </a:fld>
            <a:endParaRPr kern="0">
              <a:latin typeface="Helvetica"/>
              <a:sym typeface="Helvetica"/>
            </a:endParaRPr>
          </a:p>
        </p:txBody>
      </p:sp>
      <p:grpSp>
        <p:nvGrpSpPr>
          <p:cNvPr id="217" name="Group"/>
          <p:cNvGrpSpPr/>
          <p:nvPr/>
        </p:nvGrpSpPr>
        <p:grpSpPr>
          <a:xfrm>
            <a:off x="890969" y="1826682"/>
            <a:ext cx="8281511" cy="4252946"/>
            <a:chOff x="0" y="0"/>
            <a:chExt cx="16563019" cy="8505889"/>
          </a:xfrm>
        </p:grpSpPr>
        <p:sp>
          <p:nvSpPr>
            <p:cNvPr id="203" name="Mail Archives"/>
            <p:cNvSpPr/>
            <p:nvPr/>
          </p:nvSpPr>
          <p:spPr>
            <a:xfrm>
              <a:off x="4239242" y="0"/>
              <a:ext cx="3558037" cy="1270000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600" kern="0"/>
                <a:t>Mail Archives</a:t>
              </a:r>
            </a:p>
          </p:txBody>
        </p:sp>
        <p:sp>
          <p:nvSpPr>
            <p:cNvPr id="204" name="Datatracker"/>
            <p:cNvSpPr/>
            <p:nvPr/>
          </p:nvSpPr>
          <p:spPr>
            <a:xfrm>
              <a:off x="8622112" y="0"/>
              <a:ext cx="3558037" cy="1270000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600" kern="0"/>
                <a:t>Datatracker</a:t>
              </a:r>
            </a:p>
          </p:txBody>
        </p:sp>
        <p:sp>
          <p:nvSpPr>
            <p:cNvPr id="205" name="RFC Index"/>
            <p:cNvSpPr/>
            <p:nvPr/>
          </p:nvSpPr>
          <p:spPr>
            <a:xfrm>
              <a:off x="13004982" y="0"/>
              <a:ext cx="3558038" cy="1270000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600" kern="0"/>
                <a:t>RFC Index</a:t>
              </a:r>
            </a:p>
          </p:txBody>
        </p:sp>
        <p:sp>
          <p:nvSpPr>
            <p:cNvPr id="206" name="IMAP"/>
            <p:cNvSpPr/>
            <p:nvPr/>
          </p:nvSpPr>
          <p:spPr>
            <a:xfrm>
              <a:off x="5133340" y="1399428"/>
              <a:ext cx="1769840" cy="751028"/>
            </a:xfrm>
            <a:prstGeom prst="roundRect">
              <a:avLst>
                <a:gd name="adj" fmla="val 15788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250" kern="0"/>
                <a:t>IMAP</a:t>
              </a:r>
            </a:p>
          </p:txBody>
        </p:sp>
        <p:sp>
          <p:nvSpPr>
            <p:cNvPr id="207" name="REST API"/>
            <p:cNvSpPr/>
            <p:nvPr/>
          </p:nvSpPr>
          <p:spPr>
            <a:xfrm>
              <a:off x="9445388" y="1390899"/>
              <a:ext cx="1929344" cy="751028"/>
            </a:xfrm>
            <a:prstGeom prst="roundRect">
              <a:avLst>
                <a:gd name="adj" fmla="val 15788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250" kern="0"/>
                <a:t>REST API</a:t>
              </a:r>
            </a:p>
          </p:txBody>
        </p:sp>
        <p:sp>
          <p:nvSpPr>
            <p:cNvPr id="208" name="XML file"/>
            <p:cNvSpPr/>
            <p:nvPr/>
          </p:nvSpPr>
          <p:spPr>
            <a:xfrm>
              <a:off x="13714733" y="1399428"/>
              <a:ext cx="2138537" cy="751028"/>
            </a:xfrm>
            <a:prstGeom prst="roundRect">
              <a:avLst>
                <a:gd name="adj" fmla="val 15788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250" kern="0"/>
                <a:t>XML file</a:t>
              </a:r>
            </a:p>
          </p:txBody>
        </p:sp>
        <p:sp>
          <p:nvSpPr>
            <p:cNvPr id="209" name="Line"/>
            <p:cNvSpPr/>
            <p:nvPr/>
          </p:nvSpPr>
          <p:spPr>
            <a:xfrm flipH="1" flipV="1">
              <a:off x="6483752" y="2262826"/>
              <a:ext cx="678473" cy="1104421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ysDot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 hangingPunct="0"/>
              <a:endParaRPr sz="1200" ker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13919637" y="2262826"/>
              <a:ext cx="630901" cy="1104421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ysDot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 hangingPunct="0"/>
              <a:endParaRPr sz="1200" ker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" name="Line"/>
            <p:cNvSpPr/>
            <p:nvPr/>
          </p:nvSpPr>
          <p:spPr>
            <a:xfrm flipV="1">
              <a:off x="10436248" y="2262826"/>
              <a:ext cx="1" cy="1104421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ysDot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 hangingPunct="0"/>
              <a:endParaRPr sz="1200" ker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" name="Arrow"/>
            <p:cNvSpPr/>
            <p:nvPr/>
          </p:nvSpPr>
          <p:spPr>
            <a:xfrm rot="5400000">
              <a:off x="9569851" y="4782284"/>
              <a:ext cx="1732795" cy="1546655"/>
            </a:xfrm>
            <a:prstGeom prst="rightArrow">
              <a:avLst>
                <a:gd name="adj1" fmla="val 32000"/>
                <a:gd name="adj2" fmla="val 31286"/>
              </a:avLst>
            </a:prstGeom>
            <a:solidFill>
              <a:srgbClr val="01AB8E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3" name="The ietfdata Library"/>
            <p:cNvSpPr/>
            <p:nvPr/>
          </p:nvSpPr>
          <p:spPr>
            <a:xfrm>
              <a:off x="6378395" y="3479617"/>
              <a:ext cx="8045472" cy="1270001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hueOff val="-202083"/>
                <a:satOff val="17755"/>
                <a:lumOff val="-1608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600" kern="0"/>
                <a:t>The ietfdata Library</a:t>
              </a:r>
            </a:p>
          </p:txBody>
        </p:sp>
        <p:pic>
          <p:nvPicPr>
            <p:cNvPr id="214" name="1200px-Python-logo-notext.svg.png" descr="1200px-Python-logo-notext.svg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7803" y="6959234"/>
              <a:ext cx="1546656" cy="1546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MongoDB cache"/>
            <p:cNvSpPr/>
            <p:nvPr/>
          </p:nvSpPr>
          <p:spPr>
            <a:xfrm>
              <a:off x="0" y="3479617"/>
              <a:ext cx="4767437" cy="1270001"/>
            </a:xfrm>
            <a:prstGeom prst="roundRect">
              <a:avLst>
                <a:gd name="adj" fmla="val 15000"/>
              </a:avLst>
            </a:prstGeom>
            <a:solidFill>
              <a:srgbClr val="833CA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600" kern="0"/>
                <a:t>MongoDB cache</a:t>
              </a:r>
            </a:p>
          </p:txBody>
        </p:sp>
        <p:sp>
          <p:nvSpPr>
            <p:cNvPr id="216" name="Line"/>
            <p:cNvSpPr/>
            <p:nvPr/>
          </p:nvSpPr>
          <p:spPr>
            <a:xfrm flipH="1">
              <a:off x="4981920" y="4114617"/>
              <a:ext cx="1181993" cy="1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ysDot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 hangingPunct="0"/>
              <a:endParaRPr sz="1200" ker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What data is available?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26</a:t>
            </a:fld>
            <a:endParaRPr kern="0">
              <a:latin typeface="Helvetica"/>
              <a:sym typeface="Helvetica"/>
            </a:endParaRPr>
          </a:p>
        </p:txBody>
      </p:sp>
      <p:sp>
        <p:nvSpPr>
          <p:cNvPr id="221" name="Mail Archives"/>
          <p:cNvSpPr/>
          <p:nvPr/>
        </p:nvSpPr>
        <p:spPr>
          <a:xfrm>
            <a:off x="8693131" y="3358293"/>
            <a:ext cx="1779019" cy="635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Mail Archives</a:t>
            </a:r>
          </a:p>
        </p:txBody>
      </p:sp>
      <p:sp>
        <p:nvSpPr>
          <p:cNvPr id="222" name="Datatracker"/>
          <p:cNvSpPr/>
          <p:nvPr/>
        </p:nvSpPr>
        <p:spPr>
          <a:xfrm>
            <a:off x="8693131" y="4786252"/>
            <a:ext cx="1779019" cy="635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Datatracker</a:t>
            </a:r>
          </a:p>
        </p:txBody>
      </p:sp>
      <p:sp>
        <p:nvSpPr>
          <p:cNvPr id="223" name="RFC Index"/>
          <p:cNvSpPr/>
          <p:nvPr/>
        </p:nvSpPr>
        <p:spPr>
          <a:xfrm>
            <a:off x="8693131" y="1930334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RFC Index</a:t>
            </a:r>
          </a:p>
        </p:txBody>
      </p:sp>
      <p:sp>
        <p:nvSpPr>
          <p:cNvPr id="224" name="Anycast networks with many providers interact with the Internet in an observably different way than those with few providers…"/>
          <p:cNvSpPr txBox="1">
            <a:spLocks noGrp="1"/>
          </p:cNvSpPr>
          <p:nvPr>
            <p:ph type="body" sz="half" idx="1"/>
          </p:nvPr>
        </p:nvSpPr>
        <p:spPr>
          <a:xfrm>
            <a:off x="515737" y="1870908"/>
            <a:ext cx="7093112" cy="4420196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Author list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Stream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IETF working group and area information, if appropriate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Status (at publication, and current)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Updates/obsoletes relationships between RFCs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What data is available?</a:t>
            </a:r>
          </a:p>
        </p:txBody>
      </p:sp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27</a:t>
            </a:fld>
            <a:endParaRPr kern="0">
              <a:latin typeface="Helvetica"/>
              <a:sym typeface="Helvetica"/>
            </a:endParaRPr>
          </a:p>
        </p:txBody>
      </p:sp>
      <p:sp>
        <p:nvSpPr>
          <p:cNvPr id="228" name="Mail Archives"/>
          <p:cNvSpPr/>
          <p:nvPr/>
        </p:nvSpPr>
        <p:spPr>
          <a:xfrm>
            <a:off x="8693131" y="3358293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Mail Archives</a:t>
            </a:r>
          </a:p>
        </p:txBody>
      </p:sp>
      <p:sp>
        <p:nvSpPr>
          <p:cNvPr id="229" name="Datatracker"/>
          <p:cNvSpPr/>
          <p:nvPr/>
        </p:nvSpPr>
        <p:spPr>
          <a:xfrm>
            <a:off x="8693131" y="4786252"/>
            <a:ext cx="1779019" cy="635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Datatracker</a:t>
            </a:r>
          </a:p>
        </p:txBody>
      </p:sp>
      <p:sp>
        <p:nvSpPr>
          <p:cNvPr id="230" name="RFC Index"/>
          <p:cNvSpPr/>
          <p:nvPr/>
        </p:nvSpPr>
        <p:spPr>
          <a:xfrm>
            <a:off x="8693131" y="1930334"/>
            <a:ext cx="1779019" cy="635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RFC Index</a:t>
            </a:r>
          </a:p>
        </p:txBody>
      </p:sp>
      <p:sp>
        <p:nvSpPr>
          <p:cNvPr id="231" name="Anycast networks with many providers interact with the Internet in an observably different way than those with few providers…"/>
          <p:cNvSpPr txBox="1">
            <a:spLocks noGrp="1"/>
          </p:cNvSpPr>
          <p:nvPr>
            <p:ph type="body" sz="half" idx="1"/>
          </p:nvPr>
        </p:nvSpPr>
        <p:spPr>
          <a:xfrm>
            <a:off x="515737" y="1870908"/>
            <a:ext cx="7093112" cy="4420196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IETF mailing lists, and mirrors, from around 1995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Messages grouped by mailing list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Library provides a thread abstraction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What data is available?</a:t>
            </a:r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28</a:t>
            </a:fld>
            <a:endParaRPr kern="0">
              <a:latin typeface="Helvetica"/>
              <a:sym typeface="Helvetica"/>
            </a:endParaRPr>
          </a:p>
        </p:txBody>
      </p:sp>
      <p:sp>
        <p:nvSpPr>
          <p:cNvPr id="235" name="Mail Archives"/>
          <p:cNvSpPr/>
          <p:nvPr/>
        </p:nvSpPr>
        <p:spPr>
          <a:xfrm>
            <a:off x="8693131" y="3358293"/>
            <a:ext cx="1779019" cy="635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Mail Archives</a:t>
            </a:r>
          </a:p>
        </p:txBody>
      </p:sp>
      <p:sp>
        <p:nvSpPr>
          <p:cNvPr id="236" name="Datatracker"/>
          <p:cNvSpPr/>
          <p:nvPr/>
        </p:nvSpPr>
        <p:spPr>
          <a:xfrm>
            <a:off x="8693131" y="4786252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Datatracker</a:t>
            </a:r>
          </a:p>
        </p:txBody>
      </p:sp>
      <p:sp>
        <p:nvSpPr>
          <p:cNvPr id="237" name="RFC Index"/>
          <p:cNvSpPr/>
          <p:nvPr/>
        </p:nvSpPr>
        <p:spPr>
          <a:xfrm>
            <a:off x="8693131" y="1930334"/>
            <a:ext cx="1779019" cy="635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RFC Index</a:t>
            </a:r>
          </a:p>
        </p:txBody>
      </p:sp>
      <p:sp>
        <p:nvSpPr>
          <p:cNvPr id="238" name="Anycast networks with many providers interact with the Internet in an observably different way than those with few providers…"/>
          <p:cNvSpPr txBox="1">
            <a:spLocks noGrp="1"/>
          </p:cNvSpPr>
          <p:nvPr>
            <p:ph type="body" sz="half" idx="1"/>
          </p:nvPr>
        </p:nvSpPr>
        <p:spPr>
          <a:xfrm>
            <a:off x="515737" y="1870908"/>
            <a:ext cx="7093112" cy="4420196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Documents</a:t>
            </a:r>
            <a:br>
              <a:rPr dirty="0"/>
            </a:br>
            <a:r>
              <a:rPr i="1" dirty="0">
                <a:solidFill>
                  <a:srgbClr val="5E5E5E"/>
                </a:solidFill>
              </a:rPr>
              <a:t>I-Ds, agendas, </a:t>
            </a:r>
            <a:r>
              <a:rPr i="1" dirty="0" err="1">
                <a:solidFill>
                  <a:srgbClr val="5E5E5E"/>
                </a:solidFill>
              </a:rPr>
              <a:t>bluesheets</a:t>
            </a:r>
            <a:r>
              <a:rPr i="1" dirty="0">
                <a:solidFill>
                  <a:srgbClr val="5E5E5E"/>
                </a:solidFill>
              </a:rPr>
              <a:t>, charters, minutes, recordings, …</a:t>
            </a:r>
            <a:endParaRPr dirty="0">
              <a:solidFill>
                <a:srgbClr val="5E5E5E"/>
              </a:solidFill>
            </a:endParaRPr>
          </a:p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Groups</a:t>
            </a:r>
            <a:br>
              <a:rPr dirty="0"/>
            </a:br>
            <a:r>
              <a:rPr i="1" dirty="0">
                <a:solidFill>
                  <a:srgbClr val="5E5E5E"/>
                </a:solidFill>
              </a:rPr>
              <a:t>Events, milestones, roles (chairs and ADs), URLs …</a:t>
            </a:r>
          </a:p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Intellectual property disclosures</a:t>
            </a:r>
          </a:p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Mailing list subscriptions</a:t>
            </a:r>
          </a:p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Meetings</a:t>
            </a:r>
            <a:br>
              <a:rPr dirty="0"/>
            </a:br>
            <a:r>
              <a:rPr i="1" dirty="0">
                <a:solidFill>
                  <a:srgbClr val="5E5E5E"/>
                </a:solidFill>
              </a:rPr>
              <a:t>Registrations, schedule, session details, …</a:t>
            </a:r>
          </a:p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People</a:t>
            </a:r>
            <a:br>
              <a:rPr dirty="0"/>
            </a:br>
            <a:r>
              <a:rPr i="1" dirty="0">
                <a:solidFill>
                  <a:srgbClr val="5E5E5E"/>
                </a:solidFill>
              </a:rPr>
              <a:t>Names, e-mail addresses, biographies, …</a:t>
            </a:r>
          </a:p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Reviews</a:t>
            </a:r>
            <a:br>
              <a:rPr dirty="0"/>
            </a:br>
            <a:r>
              <a:rPr i="1" dirty="0">
                <a:solidFill>
                  <a:srgbClr val="5E5E5E"/>
                </a:solidFill>
              </a:rPr>
              <a:t>Requests, reviews, assignments, review teams/directorates, …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359106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Example: Meeting registrations</a:t>
            </a:r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29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242" name="Screenshot 2021-11-25 at 23.05.07.png" descr="Screenshot 2021-11-25 at 23.05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22" y="1712299"/>
            <a:ext cx="9265653" cy="3658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4C19-9479-BD47-948C-076197AC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available	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0F2C-22BC-9C43-8FC2-B971360B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(drafts, RFCs, agendas, minutes, photos)</a:t>
            </a:r>
          </a:p>
          <a:p>
            <a:pPr lvl="1"/>
            <a:r>
              <a:rPr lang="en-US" dirty="0"/>
              <a:t>Available over HTTPS and through </a:t>
            </a:r>
            <a:r>
              <a:rPr lang="en-US" dirty="0" err="1"/>
              <a:t>rsync</a:t>
            </a:r>
            <a:endParaRPr lang="en-US" dirty="0"/>
          </a:p>
          <a:p>
            <a:r>
              <a:rPr lang="en-US" dirty="0"/>
              <a:t>Metadata about People, Documents, Groups, Meetings, and more</a:t>
            </a:r>
          </a:p>
          <a:p>
            <a:pPr lvl="1"/>
            <a:r>
              <a:rPr lang="en-US" dirty="0"/>
              <a:t>Stored in SQL, structured as Django Models</a:t>
            </a:r>
          </a:p>
          <a:p>
            <a:r>
              <a:rPr lang="en-US" dirty="0"/>
              <a:t>Archives of mailing lists</a:t>
            </a:r>
          </a:p>
          <a:p>
            <a:pPr lvl="1"/>
            <a:r>
              <a:rPr lang="en-US" dirty="0"/>
              <a:t>Managed by the </a:t>
            </a:r>
            <a:r>
              <a:rPr lang="en-US" dirty="0" err="1"/>
              <a:t>mailarchive</a:t>
            </a:r>
            <a:r>
              <a:rPr lang="en-US" dirty="0"/>
              <a:t> Django project rather than the </a:t>
            </a:r>
            <a:r>
              <a:rPr lang="en-US" dirty="0" err="1"/>
              <a:t>datatracker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Details at https://notes.ietf.org/iab-aid-data-resources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0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Example: Meeting registrations</a:t>
            </a:r>
          </a:p>
        </p:txBody>
      </p:sp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30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246" name="Screenshot 2021-11-25 at 23.09.26.png" descr="Screenshot 2021-11-25 at 23.09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90" y="1668604"/>
            <a:ext cx="4108692" cy="4620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Example: Meeting registrations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4441" y="6505277"/>
            <a:ext cx="31418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31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250" name="Screenshot 2021-11-25 at 23.09.26.png" descr="Screenshot 2021-11-25 at 23.09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90" y="1668604"/>
            <a:ext cx="4108692" cy="462053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Oval"/>
          <p:cNvSpPr/>
          <p:nvPr/>
        </p:nvSpPr>
        <p:spPr>
          <a:xfrm>
            <a:off x="4864248" y="4874693"/>
            <a:ext cx="3398359" cy="545263"/>
          </a:xfrm>
          <a:prstGeom prst="ellipse">
            <a:avLst/>
          </a:prstGeom>
          <a:ln w="1397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2" name="Finds registrations by person, even if a different e-mail address was used"/>
          <p:cNvSpPr/>
          <p:nvPr/>
        </p:nvSpPr>
        <p:spPr>
          <a:xfrm>
            <a:off x="7453678" y="3408783"/>
            <a:ext cx="3974584" cy="783842"/>
          </a:xfrm>
          <a:prstGeom prst="roundRect">
            <a:avLst>
              <a:gd name="adj" fmla="val 12152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Finds registrations by person, even if a different e-mail address was used</a:t>
            </a:r>
          </a:p>
        </p:txBody>
      </p:sp>
      <p:sp>
        <p:nvSpPr>
          <p:cNvPr id="254" name="Connection Line"/>
          <p:cNvSpPr/>
          <p:nvPr/>
        </p:nvSpPr>
        <p:spPr>
          <a:xfrm>
            <a:off x="8012802" y="4002376"/>
            <a:ext cx="977802" cy="994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5" h="21600" extrusionOk="0">
                <a:moveTo>
                  <a:pt x="0" y="21600"/>
                </a:moveTo>
                <a:cubicBezTo>
                  <a:pt x="14463" y="14412"/>
                  <a:pt x="21600" y="7212"/>
                  <a:pt x="21411" y="0"/>
                </a:cubicBezTo>
              </a:path>
            </a:pathLst>
          </a:custGeom>
          <a:ln w="1397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Summary</a:t>
            </a:r>
          </a:p>
        </p:txBody>
      </p:sp>
      <p:sp>
        <p:nvSpPr>
          <p:cNvPr id="257" name="Anycast networks with many providers interact with the Internet in an observably different way than those with few providers…"/>
          <p:cNvSpPr txBox="1">
            <a:spLocks noGrp="1"/>
          </p:cNvSpPr>
          <p:nvPr>
            <p:ph type="body" sz="half" idx="1"/>
          </p:nvPr>
        </p:nvSpPr>
        <p:spPr>
          <a:xfrm>
            <a:off x="515737" y="1870908"/>
            <a:ext cx="5592573" cy="442019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The </a:t>
            </a:r>
            <a:r>
              <a:rPr dirty="0" err="1"/>
              <a:t>ietfdata</a:t>
            </a:r>
            <a:r>
              <a:rPr dirty="0"/>
              <a:t> library provides a Python API for accessing email archives, the </a:t>
            </a:r>
            <a:r>
              <a:rPr dirty="0" err="1"/>
              <a:t>Datatracker</a:t>
            </a:r>
            <a:r>
              <a:rPr dirty="0"/>
              <a:t>, and the RFC Index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Support for caching, to improve performance and reduce load on the IETF’s infrastructure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Available via </a:t>
            </a:r>
            <a:r>
              <a:rPr dirty="0" err="1"/>
              <a:t>PyPI</a:t>
            </a:r>
            <a:r>
              <a:rPr dirty="0"/>
              <a:t>, with code and examples on GitHub</a:t>
            </a:r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4441" y="6505277"/>
            <a:ext cx="31418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32</a:t>
            </a:fld>
            <a:endParaRPr kern="0">
              <a:latin typeface="Helvetica"/>
              <a:sym typeface="Helvetica"/>
            </a:endParaRPr>
          </a:p>
        </p:txBody>
      </p:sp>
      <p:sp>
        <p:nvSpPr>
          <p:cNvPr id="259" name="Code and examples:…"/>
          <p:cNvSpPr/>
          <p:nvPr/>
        </p:nvSpPr>
        <p:spPr>
          <a:xfrm>
            <a:off x="6711897" y="3414006"/>
            <a:ext cx="4845528" cy="1054296"/>
          </a:xfrm>
          <a:prstGeom prst="roundRect">
            <a:avLst>
              <a:gd name="adj" fmla="val 10261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1600" ker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Code and examples:</a:t>
            </a:r>
          </a:p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1600" u="sng" ker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  <a:hlinkClick r:id="rId2"/>
              </a:rPr>
              <a:t>https://github.com/glasgow-ipl/ietfdata</a:t>
            </a:r>
          </a:p>
        </p:txBody>
      </p:sp>
      <p:sp>
        <p:nvSpPr>
          <p:cNvPr id="260" name="Installation via PyPI:…"/>
          <p:cNvSpPr/>
          <p:nvPr/>
        </p:nvSpPr>
        <p:spPr>
          <a:xfrm>
            <a:off x="6711897" y="1958347"/>
            <a:ext cx="4845528" cy="1054296"/>
          </a:xfrm>
          <a:prstGeom prst="roundRect">
            <a:avLst>
              <a:gd name="adj" fmla="val 10261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1600" ker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Installation via PyPI:</a:t>
            </a:r>
          </a:p>
          <a:p>
            <a:pPr algn="ctr" defTabSz="412750" hangingPunct="0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kern="0">
                <a:solidFill>
                  <a:srgbClr val="000000"/>
                </a:solidFill>
                <a:latin typeface="Monaco"/>
                <a:sym typeface="Monaco"/>
              </a:rPr>
              <a:t>pip install ietfdata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Examples…"/>
          <p:cNvSpPr txBox="1">
            <a:spLocks noGrp="1"/>
          </p:cNvSpPr>
          <p:nvPr>
            <p:ph type="title" idx="4294967295"/>
          </p:nvPr>
        </p:nvSpPr>
        <p:spPr>
          <a:xfrm>
            <a:off x="519826" y="2611975"/>
            <a:ext cx="9977054" cy="1071563"/>
          </a:xfrm>
          <a:prstGeom prst="rect">
            <a:avLst/>
          </a:prstGeom>
        </p:spPr>
        <p:txBody>
          <a:bodyPr lIns="35719" tIns="35719" rIns="35719" bIns="35719">
            <a:normAutofit fontScale="90000"/>
          </a:bodyPr>
          <a:lstStyle/>
          <a:p>
            <a:pPr defTabSz="410766">
              <a:lnSpc>
                <a:spcPct val="100000"/>
              </a:lnSpc>
              <a:defRPr sz="6700" spc="0">
                <a:solidFill>
                  <a:srgbClr val="FFFFFF"/>
                </a:solidFill>
              </a:defRPr>
            </a:pPr>
            <a:r>
              <a:rPr dirty="0"/>
              <a:t>Examples</a:t>
            </a:r>
          </a:p>
          <a:p>
            <a:pPr defTabSz="410766">
              <a:lnSpc>
                <a:spcPct val="100000"/>
              </a:lnSpc>
              <a:defRPr sz="3000" spc="0">
                <a:solidFill>
                  <a:srgbClr val="FFFFFF"/>
                </a:solidFill>
              </a:defRPr>
            </a:pPr>
            <a:r>
              <a:rPr dirty="0"/>
              <a:t>More at </a:t>
            </a:r>
            <a:r>
              <a:rPr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github.com/glasgow-ipl/ietfdata/tree/master/examples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Example: </a:t>
            </a:r>
            <a:r>
              <a:rPr sz="4000" dirty="0" err="1"/>
              <a:t>Bluesheets</a:t>
            </a:r>
            <a:endParaRPr sz="4000" dirty="0"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4441" y="6505277"/>
            <a:ext cx="31418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34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266" name="Screenshot 2021-11-26 at 23.39.13.png" descr="Screenshot 2021-11-26 at 23.39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7" y="1763441"/>
            <a:ext cx="7385283" cy="2844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Example: </a:t>
            </a:r>
            <a:r>
              <a:rPr sz="4000" dirty="0" err="1"/>
              <a:t>Organisational</a:t>
            </a:r>
            <a:r>
              <a:rPr sz="4000" dirty="0"/>
              <a:t> chart</a:t>
            </a:r>
          </a:p>
        </p:txBody>
      </p:sp>
      <p:sp>
        <p:nvSpPr>
          <p:cNvPr id="2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4441" y="6505277"/>
            <a:ext cx="31418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35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270" name="Screenshot 2021-11-26 at 23.40.23.png" descr="Screenshot 2021-11-26 at 23.40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8" y="1763387"/>
            <a:ext cx="10094284" cy="333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Example: Group roles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4441" y="6505277"/>
            <a:ext cx="31418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36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274" name="Screenshot 2021-11-26 at 23.43.39.png" descr="Screenshot 2021-11-26 at 23.43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47" y="1700045"/>
            <a:ext cx="5995071" cy="4721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A5C3-E319-F045-AC41-27F33699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get to the </a:t>
            </a:r>
            <a:r>
              <a:rPr lang="en-US" dirty="0" err="1"/>
              <a:t>datatracker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592E-5CA4-9641-94AC-B1AFBEE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up a local development environment</a:t>
            </a:r>
          </a:p>
          <a:p>
            <a:pPr lvl="1"/>
            <a:r>
              <a:rPr lang="en-US" dirty="0"/>
              <a:t>Using docker (note that the first build will take 40-ish minutes)</a:t>
            </a:r>
          </a:p>
          <a:p>
            <a:pPr lvl="1"/>
            <a:r>
              <a:rPr lang="en-US" dirty="0"/>
              <a:t>Developer database dump refreshed daily</a:t>
            </a:r>
          </a:p>
          <a:p>
            <a:pPr lvl="1"/>
            <a:r>
              <a:rPr lang="en-US" dirty="0"/>
              <a:t>Django shell allows construction of arbitrary </a:t>
            </a:r>
            <a:r>
              <a:rPr lang="en-US" dirty="0" err="1"/>
              <a:t>querysets</a:t>
            </a:r>
            <a:endParaRPr lang="en-US" dirty="0"/>
          </a:p>
          <a:p>
            <a:pPr lvl="1"/>
            <a:r>
              <a:rPr lang="en-US" dirty="0"/>
              <a:t>Instructions at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notes.ietf.org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iab</a:t>
            </a:r>
            <a:r>
              <a:rPr lang="en-US" dirty="0">
                <a:hlinkClick r:id="rId3"/>
              </a:rPr>
              <a:t>-aid-data-resources</a:t>
            </a:r>
            <a:endParaRPr lang="en-US" dirty="0"/>
          </a:p>
          <a:p>
            <a:r>
              <a:rPr lang="en-US" dirty="0"/>
              <a:t>Use the v1 API</a:t>
            </a:r>
          </a:p>
          <a:p>
            <a:pPr lvl="1"/>
            <a:r>
              <a:rPr lang="en-US" dirty="0"/>
              <a:t>Built on </a:t>
            </a:r>
            <a:r>
              <a:rPr lang="en-US" dirty="0" err="1"/>
              <a:t>Tastiepie</a:t>
            </a:r>
            <a:endParaRPr lang="en-US" dirty="0"/>
          </a:p>
          <a:p>
            <a:pPr lvl="1"/>
            <a:r>
              <a:rPr lang="en-US" dirty="0"/>
              <a:t>Can just be browsed (xml or json output)</a:t>
            </a:r>
          </a:p>
          <a:p>
            <a:pPr lvl="1"/>
            <a:r>
              <a:rPr lang="en-US" dirty="0"/>
              <a:t>Best accessed with curl and </a:t>
            </a:r>
            <a:r>
              <a:rPr lang="en-US" dirty="0" err="1"/>
              <a:t>jq</a:t>
            </a:r>
            <a:endParaRPr lang="en-US" dirty="0"/>
          </a:p>
          <a:p>
            <a:pPr lvl="1"/>
            <a:r>
              <a:rPr lang="en-US" dirty="0"/>
              <a:t>Not as capable as the development environment</a:t>
            </a:r>
          </a:p>
          <a:p>
            <a:pPr lvl="1"/>
            <a:r>
              <a:rPr lang="en-US" dirty="0"/>
              <a:t>Some ordering care needed when retrieving a large number of records</a:t>
            </a:r>
          </a:p>
        </p:txBody>
      </p:sp>
    </p:spTree>
    <p:extLst>
      <p:ext uri="{BB962C8B-B14F-4D97-AF65-F5344CB8AC3E}">
        <p14:creationId xmlns:p14="http://schemas.microsoft.com/office/powerpoint/2010/main" val="37854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E80-212B-604E-AFDD-3DD42082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what you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FC66-C8EA-CA43-9D92-BEBE26CD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[3]: </a:t>
            </a:r>
            <a:r>
              <a:rPr lang="en-US" sz="2400" dirty="0" err="1"/>
              <a:t>Document.objects.filter</a:t>
            </a:r>
            <a:r>
              <a:rPr lang="en-US" sz="2400" dirty="0"/>
              <a:t>(</a:t>
            </a:r>
            <a:r>
              <a:rPr lang="en-US" sz="2400" dirty="0" err="1"/>
              <a:t>documentauthor</a:t>
            </a:r>
            <a:r>
              <a:rPr lang="en-US" sz="2400" dirty="0"/>
              <a:t>__</a:t>
            </a:r>
            <a:r>
              <a:rPr lang="en-US" sz="2400" dirty="0" err="1"/>
              <a:t>person__name</a:t>
            </a:r>
            <a:r>
              <a:rPr lang="en-US" sz="2400" dirty="0"/>
              <a:t>= "Robert Sparks").count()</a:t>
            </a:r>
          </a:p>
          <a:p>
            <a:pPr marL="0" indent="0">
              <a:buNone/>
            </a:pPr>
            <a:r>
              <a:rPr lang="en-US" sz="2400" dirty="0"/>
              <a:t>Out[3]: 258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[4]: Counter(</a:t>
            </a:r>
            <a:r>
              <a:rPr lang="en-US" sz="2400" dirty="0" err="1"/>
              <a:t>Document.objects.filter</a:t>
            </a:r>
            <a:r>
              <a:rPr lang="en-US" sz="2400" dirty="0"/>
              <a:t>(</a:t>
            </a:r>
            <a:r>
              <a:rPr lang="en-US" sz="2400" dirty="0" err="1"/>
              <a:t>documentauthor</a:t>
            </a:r>
            <a:r>
              <a:rPr lang="en-US" sz="2400" dirty="0"/>
              <a:t>__</a:t>
            </a:r>
            <a:r>
              <a:rPr lang="en-US" sz="2400" dirty="0" err="1"/>
              <a:t>person__name</a:t>
            </a:r>
            <a:r>
              <a:rPr lang="en-US" sz="2400" dirty="0"/>
              <a:t>= "Robert Sparks").</a:t>
            </a:r>
            <a:r>
              <a:rPr lang="en-US" sz="2400" dirty="0" err="1"/>
              <a:t>values_list</a:t>
            </a:r>
            <a:r>
              <a:rPr lang="en-US" sz="2400" dirty="0"/>
              <a:t>('</a:t>
            </a:r>
            <a:r>
              <a:rPr lang="en-US" sz="2400" dirty="0" err="1"/>
              <a:t>type_id',flat</a:t>
            </a:r>
            <a:r>
              <a:rPr lang="en-US" sz="2400" dirty="0"/>
              <a:t>=True))</a:t>
            </a:r>
          </a:p>
          <a:p>
            <a:pPr marL="0" indent="0">
              <a:buNone/>
            </a:pPr>
            <a:r>
              <a:rPr lang="en-US" sz="2400" dirty="0"/>
              <a:t>Out[4]: Counter({'draft': 67, 'review': 191})</a:t>
            </a:r>
          </a:p>
        </p:txBody>
      </p:sp>
    </p:spTree>
    <p:extLst>
      <p:ext uri="{BB962C8B-B14F-4D97-AF65-F5344CB8AC3E}">
        <p14:creationId xmlns:p14="http://schemas.microsoft.com/office/powerpoint/2010/main" val="3879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F87C-AD59-5746-8208-529F64E3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what you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7D75-9199-8E40-91C4-053DF7C7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% curl "https://</a:t>
            </a:r>
            <a:r>
              <a:rPr lang="en-US" sz="2000" dirty="0" err="1"/>
              <a:t>datatracker.ietf.org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/v1/doc/document/?</a:t>
            </a:r>
            <a:r>
              <a:rPr lang="en-US" sz="2000" dirty="0" err="1"/>
              <a:t>states__slug</a:t>
            </a:r>
            <a:r>
              <a:rPr lang="en-US" sz="2000" dirty="0"/>
              <a:t>=</a:t>
            </a:r>
            <a:r>
              <a:rPr lang="en-US" sz="2000" dirty="0" err="1"/>
              <a:t>lc&amp;format</a:t>
            </a:r>
            <a:r>
              <a:rPr lang="en-US" sz="2000" dirty="0"/>
              <a:t>=json" \</a:t>
            </a:r>
          </a:p>
          <a:p>
            <a:pPr marL="0" indent="0">
              <a:buNone/>
            </a:pPr>
            <a:r>
              <a:rPr lang="en-US" sz="2000" dirty="0"/>
              <a:t>    | </a:t>
            </a:r>
            <a:r>
              <a:rPr lang="en-US" sz="2000" dirty="0" err="1"/>
              <a:t>jq</a:t>
            </a:r>
            <a:r>
              <a:rPr lang="en-US" sz="2000" dirty="0"/>
              <a:t> "[.objects[] | .name]"</a:t>
            </a:r>
          </a:p>
          <a:p>
            <a:pPr marL="0" indent="0">
              <a:buNone/>
            </a:pPr>
            <a:r>
              <a:rPr lang="en-US" sz="2000" dirty="0"/>
              <a:t>[</a:t>
            </a:r>
          </a:p>
          <a:p>
            <a:pPr marL="0" indent="0">
              <a:buNone/>
            </a:pPr>
            <a:r>
              <a:rPr lang="en-US" sz="2000" dirty="0"/>
              <a:t>  "draft-eastlake-rfc6931bis-xmlsec-uris",</a:t>
            </a:r>
          </a:p>
          <a:p>
            <a:pPr marL="0" indent="0">
              <a:buNone/>
            </a:pPr>
            <a:r>
              <a:rPr lang="en-US" sz="2000" dirty="0"/>
              <a:t>  "draft-ietf-i2nsf-capability-data-model",</a:t>
            </a:r>
          </a:p>
          <a:p>
            <a:pPr marL="0" indent="0">
              <a:buNone/>
            </a:pPr>
            <a:r>
              <a:rPr lang="en-US" sz="2000" dirty="0"/>
              <a:t>  "draft-ietf-i2nsf-nsf-monitoring-data-model",</a:t>
            </a:r>
          </a:p>
          <a:p>
            <a:pPr marL="0" indent="0">
              <a:buNone/>
            </a:pPr>
            <a:r>
              <a:rPr lang="en-US" sz="2000" dirty="0"/>
              <a:t>  "draft-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httpbis</a:t>
            </a:r>
            <a:r>
              <a:rPr lang="en-US" sz="2000" dirty="0"/>
              <a:t>-priority",</a:t>
            </a:r>
          </a:p>
          <a:p>
            <a:pPr marL="0" indent="0">
              <a:buNone/>
            </a:pPr>
            <a:r>
              <a:rPr lang="en-US" sz="2000" dirty="0"/>
              <a:t>  "draft-</a:t>
            </a:r>
            <a:r>
              <a:rPr lang="en-US" sz="2000" dirty="0" err="1"/>
              <a:t>ietf</a:t>
            </a:r>
            <a:r>
              <a:rPr lang="en-US" sz="2000" dirty="0"/>
              <a:t>-acme-</a:t>
            </a:r>
            <a:r>
              <a:rPr lang="en-US" sz="2000" dirty="0" err="1"/>
              <a:t>dtnnodeid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  "draft-ietf-httpbis-http2bis",</a:t>
            </a:r>
          </a:p>
          <a:p>
            <a:pPr marL="0" indent="0">
              <a:buNone/>
            </a:pPr>
            <a:r>
              <a:rPr lang="en-US" sz="2000" dirty="0"/>
              <a:t>  "draft-</a:t>
            </a:r>
            <a:r>
              <a:rPr lang="en-US" sz="2000" dirty="0" err="1"/>
              <a:t>ietf</a:t>
            </a:r>
            <a:r>
              <a:rPr lang="en-US" sz="2000" dirty="0"/>
              <a:t>-lamps-samples"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3305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1B0F-5F22-D94E-BC24-989E89C2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</a:t>
            </a:r>
            <a:r>
              <a:rPr lang="en-US"/>
              <a:t>there?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31-0E22-AB4C-9365-04BD95E6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lot – the </a:t>
            </a:r>
            <a:r>
              <a:rPr lang="en-US" dirty="0" err="1"/>
              <a:t>datatracker</a:t>
            </a:r>
            <a:r>
              <a:rPr lang="en-US" dirty="0"/>
              <a:t> is a large application, with complex data relationships</a:t>
            </a:r>
          </a:p>
          <a:p>
            <a:pPr lvl="1"/>
            <a:r>
              <a:rPr lang="en-US" dirty="0"/>
              <a:t>Over 100,000 documents</a:t>
            </a:r>
          </a:p>
          <a:p>
            <a:pPr lvl="1"/>
            <a:r>
              <a:rPr lang="en-US" dirty="0"/>
              <a:t>Nearly 20,000 people</a:t>
            </a:r>
          </a:p>
          <a:p>
            <a:pPr lvl="1"/>
            <a:r>
              <a:rPr lang="en-US" dirty="0"/>
              <a:t>Over 1000 meetings (including interims)</a:t>
            </a:r>
          </a:p>
          <a:p>
            <a:r>
              <a:rPr lang="en-US" dirty="0"/>
              <a:t>Minimal PII for People</a:t>
            </a:r>
          </a:p>
          <a:p>
            <a:pPr lvl="1"/>
            <a:r>
              <a:rPr lang="en-US" dirty="0"/>
              <a:t>Names and email addresses</a:t>
            </a:r>
          </a:p>
          <a:p>
            <a:pPr lvl="1"/>
            <a:r>
              <a:rPr lang="en-US" dirty="0"/>
              <a:t>Sometimes Affiliation and Country</a:t>
            </a:r>
          </a:p>
          <a:p>
            <a:pPr lvl="1"/>
            <a:r>
              <a:rPr lang="en-US" dirty="0"/>
              <a:t>No addresses (though those can sometimes be mined from drafts)</a:t>
            </a:r>
          </a:p>
          <a:p>
            <a:pPr lvl="1"/>
            <a:r>
              <a:rPr lang="en-US" dirty="0"/>
              <a:t>No other explicitly captured demographics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https://notes.ietf.org/iab-aid-datatracker-database-overview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1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5F7E-1D74-1C4E-A4B4-FA811790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there: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1F57-1266-474A-8D89-65583581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metadata is saved when a Document, Group, or Person object is modified</a:t>
            </a:r>
          </a:p>
          <a:p>
            <a:r>
              <a:rPr lang="en-US" dirty="0"/>
              <a:t>Reasonably complete for recent (10 to 15 years) history</a:t>
            </a:r>
          </a:p>
          <a:p>
            <a:r>
              <a:rPr lang="en-US" dirty="0"/>
              <a:t>Poor for older history – data is often incomplete, and is occasionally completely wrong</a:t>
            </a:r>
          </a:p>
          <a:p>
            <a:r>
              <a:rPr lang="en-US" dirty="0"/>
              <a:t>The models were designed for tracking the current state of work. Mining the history records can be complicated.</a:t>
            </a:r>
          </a:p>
          <a:p>
            <a:pPr lvl="1"/>
            <a:r>
              <a:rPr lang="en-US" dirty="0"/>
              <a:t>It is very hard, for example, to determine when someone stopped being a chair of a given working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9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334-7096-AB45-ACA4-A4888583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80461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1576</Words>
  <Application>Microsoft Macintosh PowerPoint</Application>
  <PresentationFormat>Widescreen</PresentationFormat>
  <Paragraphs>268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Helvetica</vt:lpstr>
      <vt:lpstr>Helvetica Light</vt:lpstr>
      <vt:lpstr>Helvetica Neue</vt:lpstr>
      <vt:lpstr>Helvetica Neue Medium</vt:lpstr>
      <vt:lpstr>Monaco</vt:lpstr>
      <vt:lpstr>Office Theme</vt:lpstr>
      <vt:lpstr>21_BasicWhite</vt:lpstr>
      <vt:lpstr>Simple Light</vt:lpstr>
      <vt:lpstr>Session 1: Tools, data, methods</vt:lpstr>
      <vt:lpstr>Accessing Datatracker Data</vt:lpstr>
      <vt:lpstr>What’s available ?</vt:lpstr>
      <vt:lpstr>Two ways to get to the datatracker data</vt:lpstr>
      <vt:lpstr>Preview of what you can do</vt:lpstr>
      <vt:lpstr>Preview of what you can do</vt:lpstr>
      <vt:lpstr>What’s in there?</vt:lpstr>
      <vt:lpstr>What’s in there: History</vt:lpstr>
      <vt:lpstr>Backup slides</vt:lpstr>
      <vt:lpstr>What’s in there: Code</vt:lpstr>
      <vt:lpstr>Getting started</vt:lpstr>
      <vt:lpstr> BigBang Update // Using  Complex Systems Analysis  to Identify  Organizational Interventions </vt:lpstr>
      <vt:lpstr>What is BigBang</vt:lpstr>
      <vt:lpstr>PowerPoint Presentation</vt:lpstr>
      <vt:lpstr>History</vt:lpstr>
      <vt:lpstr>PowerPoint Presentation</vt:lpstr>
      <vt:lpstr>Individual vs. Organizations in IETF</vt:lpstr>
      <vt:lpstr>Tools, data, and methods</vt:lpstr>
      <vt:lpstr>PowerPoint Presentation</vt:lpstr>
      <vt:lpstr>PowerPoint Presentation</vt:lpstr>
      <vt:lpstr>Next steps</vt:lpstr>
      <vt:lpstr>The ietfdata Library</vt:lpstr>
      <vt:lpstr>IETF Data</vt:lpstr>
      <vt:lpstr>IETF Data</vt:lpstr>
      <vt:lpstr>The ietfdata Library</vt:lpstr>
      <vt:lpstr>What data is available?</vt:lpstr>
      <vt:lpstr>What data is available?</vt:lpstr>
      <vt:lpstr>What data is available?</vt:lpstr>
      <vt:lpstr>Example: Meeting registrations</vt:lpstr>
      <vt:lpstr>Example: Meeting registrations</vt:lpstr>
      <vt:lpstr>Example: Meeting registrations</vt:lpstr>
      <vt:lpstr>Summary</vt:lpstr>
      <vt:lpstr>Examples More at github.com/glasgow-ipl/ietfdata/tree/master/examples</vt:lpstr>
      <vt:lpstr>Example: Bluesheets</vt:lpstr>
      <vt:lpstr>Example: Organisational chart</vt:lpstr>
      <vt:lpstr>Example: Group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Sparks</dc:creator>
  <cp:lastModifiedBy>Jari Arkko</cp:lastModifiedBy>
  <cp:revision>6</cp:revision>
  <dcterms:created xsi:type="dcterms:W3CDTF">2021-11-24T20:29:59Z</dcterms:created>
  <dcterms:modified xsi:type="dcterms:W3CDTF">2021-11-29T13:54:49Z</dcterms:modified>
</cp:coreProperties>
</file>