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3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B6BAB-3DD7-6246-ADB0-17CDFE75A1B6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9F6EA-E461-C74F-A773-C08F37B29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3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9F6EA-E461-C74F-A773-C08F37B29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BC88-B500-A243-82DD-8CF0B7EC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FFA6-F7E8-DE49-BA40-62B85324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5FED-F34F-E949-9729-B51A7C7C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68A3-1E8C-7240-9715-CC637E2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20BB-E621-794B-9252-009483B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BAEB-29A0-3042-8DD3-9962BA36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F6451-A34D-4447-A08D-AAEABEBEA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2917-E8A4-1A4D-8875-2BCC9393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D6E3-FDEB-8F49-AD15-D980A466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F9E6-E006-BB43-8F10-B34A5925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08595-39D0-9447-9D21-405491EF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4B7D-FF12-5548-9E7A-C82B403E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06C6-DA0E-B14B-AD91-90641D42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ADB2-1215-A742-A22D-425BBE2B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B144-C12D-6345-A3AC-4784DCD3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D5D-E791-F448-8745-58A6A402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ED63-CBEA-B341-BF77-8D263645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9D82F-EC40-9345-A0F1-29F753C1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16A7-3668-FE4C-B768-E83C999E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BBA1-0BF8-7E4A-B0C4-642AA81D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EEB6-7B08-D14D-A262-61F1B5E6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5E61-3BFE-1B40-882E-6BF0C186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3E9A-3E55-A749-A9B0-D742B6D7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D7AF-16EE-D844-AA6A-8E7708BF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7DB8-AD34-0E4B-B390-091F7B66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D553-AA52-F746-A078-81D55C41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2BEC-0024-6E4D-B3D2-991154571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369D-9E5C-9F49-BBAC-27987FC89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577E-CEA9-0145-A4D8-8415F055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9E58-1072-FE49-B738-0CC29B8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7AC9-5D84-8141-BF8E-FB19009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3956-8549-0549-9272-80367C91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B273A-F829-2949-A104-5906B479C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37B3-EF03-DE48-A6E2-C38BD51C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58AFB-904D-DE48-A6AB-36CA8835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62C26-2E2A-1F44-B076-FBA3C851C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5507-0B0A-AD40-A35B-0C53936F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93A9B-BD0F-B840-A6EA-602B8830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9A50C-D41E-D74D-B1FB-D6C8C728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E9A8-3DB6-9042-9E96-89B2029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D281A-25E8-0A4A-AC72-03EF780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4F5C-B432-B846-A36A-3CBDA0A0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71526-ED19-BB44-97F5-83D538F3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B4D3-DC46-354C-BEF9-0EA8D9B2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73B90-4995-0F4F-9BF5-3A0BA266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360E7-B504-6349-9917-7E763E45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50D2-3B93-A940-BE23-1839D38F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E18B-64FC-9142-A748-D1B074C6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52A58-49C6-684F-92DD-4C8366AEE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6E7B-36B7-5943-9BD6-265307D5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CA8E-DADC-2F4D-8E5E-6FF453C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948D-BDDD-E04F-A533-6C9DE963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BE77-B261-0548-9784-98855710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C44D1-F27E-094A-8D3D-3659F0BE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0863-5268-BC4A-8EB8-1676B245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736D-547B-0F44-9DFA-1E55FD36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AC91-E55D-B341-BA8B-98EA69D5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3F02-CD08-3D4E-8A46-C11D7A95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0765-17DA-764B-A94F-3CB9CC2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CBA8A-2DD4-3846-AEF5-2C38D863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D784-D64C-6147-B274-EC354625F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DB1C6-AF3E-9C40-97DA-E1275762F871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6B45-DD5A-FC42-971C-8CCE379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06A2-BC37-4245-B851-3BDEA5352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CEDB-2C04-A74F-96E0-EED721D5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b.org/wp-content/IAB-uploads/2021/11/McQuistin.pdf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iab.org/wp-content/IAB-uploads/2021/11/Benthall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etf.org/policies/web-analytics/" TargetMode="External"/><Relationship Id="rId5" Type="http://schemas.openxmlformats.org/officeDocument/2006/relationships/hyperlink" Target="https://www.iab.org/wp-content/IAB-uploads/2021/11/Arkko.pdf" TargetMode="External"/><Relationship Id="rId4" Type="http://schemas.openxmlformats.org/officeDocument/2006/relationships/hyperlink" Target="https://www.iab.org/wp-content/IAB-uploads/2021/11/Petit-Huguenin.t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ols-discuss@ietf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s.ietf.org/iab-aid-data-resour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-resour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iab-aid-datatracker-database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3" y="-199810"/>
            <a:ext cx="11294074" cy="1435486"/>
          </a:xfrm>
        </p:spPr>
        <p:txBody>
          <a:bodyPr/>
          <a:lstStyle/>
          <a:p>
            <a:r>
              <a:rPr lang="en-US" dirty="0"/>
              <a:t>Session 1: Tools, data,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19" y="1692876"/>
            <a:ext cx="11565924" cy="50044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Chair: Jari Arkko</a:t>
            </a:r>
          </a:p>
          <a:p>
            <a:pPr algn="l"/>
            <a:r>
              <a:rPr lang="en-GB" dirty="0"/>
              <a:t>Presentations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Datatracker</a:t>
            </a:r>
            <a:r>
              <a:rPr lang="en-GB" dirty="0"/>
              <a:t> interface (Sparks) </a:t>
            </a:r>
          </a:p>
          <a:p>
            <a:pPr marL="342900" indent="-342900" algn="l">
              <a:buFontTx/>
              <a:buChar char="-"/>
            </a:pPr>
            <a:r>
              <a:rPr lang="en-GB" dirty="0" err="1"/>
              <a:t>BigBang</a:t>
            </a:r>
            <a:r>
              <a:rPr lang="en-GB" dirty="0"/>
              <a:t> (</a:t>
            </a:r>
            <a:r>
              <a:rPr lang="en-GB" dirty="0" err="1"/>
              <a:t>Benthall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SODESTREAM (</a:t>
            </a:r>
            <a:r>
              <a:rPr lang="en-GB" dirty="0" err="1"/>
              <a:t>McQuistin</a:t>
            </a:r>
            <a:r>
              <a:rPr lang="en-GB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dirty="0"/>
              <a:t>IETF website analytics (Wood)</a:t>
            </a:r>
          </a:p>
          <a:p>
            <a:pPr algn="l"/>
            <a:endParaRPr lang="en-GB" dirty="0"/>
          </a:p>
          <a:p>
            <a:pPr algn="l"/>
            <a:r>
              <a:rPr lang="en-GB" sz="1900" dirty="0"/>
              <a:t>Relevant papers: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2"/>
              </a:rPr>
              <a:t>Using Complex Systems Analysis to Identify Organizational Interventions</a:t>
            </a:r>
            <a:r>
              <a:rPr lang="en-GB" sz="1900" dirty="0"/>
              <a:t> (Sebastian </a:t>
            </a:r>
            <a:r>
              <a:rPr lang="en-GB" sz="1900" dirty="0" err="1"/>
              <a:t>Benthall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3"/>
              </a:rPr>
              <a:t>The ietfdata Library</a:t>
            </a:r>
            <a:r>
              <a:rPr lang="en-GB" sz="1900" dirty="0"/>
              <a:t> (Stephen </a:t>
            </a:r>
            <a:r>
              <a:rPr lang="en-GB" sz="1900" dirty="0" err="1"/>
              <a:t>McQuistin</a:t>
            </a:r>
            <a:r>
              <a:rPr lang="en-GB" sz="1900" dirty="0"/>
              <a:t>, Colin Perkins)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4"/>
              </a:rPr>
              <a:t>The RFC Prolog Database</a:t>
            </a:r>
            <a:r>
              <a:rPr lang="en-GB" sz="1900" dirty="0"/>
              <a:t> (Marc Petit-</a:t>
            </a:r>
            <a:r>
              <a:rPr lang="en-GB" sz="1900" dirty="0" err="1"/>
              <a:t>Huguenin</a:t>
            </a:r>
            <a:r>
              <a:rPr lang="en-GB" sz="1900" dirty="0"/>
              <a:t>)</a:t>
            </a:r>
          </a:p>
          <a:p>
            <a:pPr marL="342900" indent="-342900" algn="l">
              <a:buFontTx/>
              <a:buChar char="-"/>
            </a:pPr>
            <a:r>
              <a:rPr lang="en-GB" sz="1900" dirty="0">
                <a:hlinkClick r:id="rId5"/>
              </a:rPr>
              <a:t>Observations about IETF process measurements</a:t>
            </a:r>
            <a:r>
              <a:rPr lang="en-GB" sz="1900" dirty="0"/>
              <a:t> (Jari Arkko)</a:t>
            </a:r>
          </a:p>
          <a:p>
            <a:pPr marL="342900" indent="-342900" algn="l">
              <a:buFontTx/>
              <a:buChar char="-"/>
            </a:pPr>
            <a:r>
              <a:rPr lang="en-GB" sz="1900" dirty="0"/>
              <a:t>And this, though not a paper: </a:t>
            </a:r>
            <a:r>
              <a:rPr lang="en-GB" sz="1900" dirty="0">
                <a:hlinkClick r:id="rId6"/>
              </a:rPr>
              <a:t>https://www.ietf.org/policies/web-analytics/</a:t>
            </a:r>
            <a:r>
              <a:rPr lang="en-GB" sz="1900" dirty="0"/>
              <a:t> (IETF)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EACA14-9892-8D4E-B3E6-E3113B7E1ECF}"/>
              </a:ext>
            </a:extLst>
          </p:cNvPr>
          <p:cNvGrpSpPr/>
          <p:nvPr/>
        </p:nvGrpSpPr>
        <p:grpSpPr>
          <a:xfrm>
            <a:off x="5632588" y="1692876"/>
            <a:ext cx="6429147" cy="1955239"/>
            <a:chOff x="5632588" y="1692876"/>
            <a:chExt cx="6429147" cy="195523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59CDC3-41D3-D640-95C5-00CC46E205FE}"/>
                </a:ext>
              </a:extLst>
            </p:cNvPr>
            <p:cNvGrpSpPr/>
            <p:nvPr/>
          </p:nvGrpSpPr>
          <p:grpSpPr>
            <a:xfrm>
              <a:off x="5632588" y="1692876"/>
              <a:ext cx="5149063" cy="1955239"/>
              <a:chOff x="6204088" y="1630918"/>
              <a:chExt cx="5149063" cy="19552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03139E87-02A9-9B46-9DE6-124891F372C8}"/>
                  </a:ext>
                </a:extLst>
              </p:cNvPr>
              <p:cNvSpPr/>
              <p:nvPr/>
            </p:nvSpPr>
            <p:spPr>
              <a:xfrm>
                <a:off x="6619360" y="220645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89D2C198-32FE-DD46-85C5-ED3CF48BEC68}"/>
                  </a:ext>
                </a:extLst>
              </p:cNvPr>
              <p:cNvSpPr/>
              <p:nvPr/>
            </p:nvSpPr>
            <p:spPr>
              <a:xfrm>
                <a:off x="6619360" y="2700723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0D672660-0DFC-8449-BCD5-8D7AF4676834}"/>
                  </a:ext>
                </a:extLst>
              </p:cNvPr>
              <p:cNvSpPr/>
              <p:nvPr/>
            </p:nvSpPr>
            <p:spPr>
              <a:xfrm>
                <a:off x="6619360" y="3213529"/>
                <a:ext cx="556054" cy="35834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F95ECFCE-83EB-3C42-8B69-5F5611A2C4E4}"/>
                  </a:ext>
                </a:extLst>
              </p:cNvPr>
              <p:cNvSpPr/>
              <p:nvPr/>
            </p:nvSpPr>
            <p:spPr>
              <a:xfrm>
                <a:off x="7471977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F547E1A5-8103-1C42-9020-1C6EC7232C93}"/>
                  </a:ext>
                </a:extLst>
              </p:cNvPr>
              <p:cNvSpPr/>
              <p:nvPr/>
            </p:nvSpPr>
            <p:spPr>
              <a:xfrm>
                <a:off x="9302319" y="2620403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08E8257-F357-8D4B-A1F9-5E6D66BAC822}"/>
                  </a:ext>
                </a:extLst>
              </p:cNvPr>
              <p:cNvSpPr/>
              <p:nvPr/>
            </p:nvSpPr>
            <p:spPr>
              <a:xfrm>
                <a:off x="8301036" y="220645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CC13CCD-1668-DA4B-90E6-30C029A1B9FA}"/>
                  </a:ext>
                </a:extLst>
              </p:cNvPr>
              <p:cNvSpPr/>
              <p:nvPr/>
            </p:nvSpPr>
            <p:spPr>
              <a:xfrm>
                <a:off x="8301036" y="2700723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6AC78C8-3D94-6047-B667-3DA45ED57B36}"/>
                  </a:ext>
                </a:extLst>
              </p:cNvPr>
              <p:cNvSpPr/>
              <p:nvPr/>
            </p:nvSpPr>
            <p:spPr>
              <a:xfrm>
                <a:off x="8301036" y="3213529"/>
                <a:ext cx="642938" cy="3583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/>
              </a:p>
            </p:txBody>
          </p:sp>
          <p:sp>
            <p:nvSpPr>
              <p:cNvPr id="12" name="Pie 11">
                <a:extLst>
                  <a:ext uri="{FF2B5EF4-FFF2-40B4-BE49-F238E27FC236}">
                    <a16:creationId xmlns:a16="http://schemas.microsoft.com/office/drawing/2014/main" id="{C43E76BC-981D-C848-9DB0-28531E462927}"/>
                  </a:ext>
                </a:extLst>
              </p:cNvPr>
              <p:cNvSpPr/>
              <p:nvPr/>
            </p:nvSpPr>
            <p:spPr>
              <a:xfrm>
                <a:off x="10069596" y="216358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ie 12">
                <a:extLst>
                  <a:ext uri="{FF2B5EF4-FFF2-40B4-BE49-F238E27FC236}">
                    <a16:creationId xmlns:a16="http://schemas.microsoft.com/office/drawing/2014/main" id="{50EC78C6-05A2-484E-BEA9-F0D226E7BCE3}"/>
                  </a:ext>
                </a:extLst>
              </p:cNvPr>
              <p:cNvSpPr/>
              <p:nvPr/>
            </p:nvSpPr>
            <p:spPr>
              <a:xfrm>
                <a:off x="10069596" y="2657859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Pie 13">
                <a:extLst>
                  <a:ext uri="{FF2B5EF4-FFF2-40B4-BE49-F238E27FC236}">
                    <a16:creationId xmlns:a16="http://schemas.microsoft.com/office/drawing/2014/main" id="{283C424F-117E-1940-8D86-634E6D72F54C}"/>
                  </a:ext>
                </a:extLst>
              </p:cNvPr>
              <p:cNvSpPr/>
              <p:nvPr/>
            </p:nvSpPr>
            <p:spPr>
              <a:xfrm>
                <a:off x="10069595" y="3172207"/>
                <a:ext cx="471487" cy="413950"/>
              </a:xfrm>
              <a:prstGeom prst="pi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749C486D-76E9-824A-9A64-2454CE0B16AE}"/>
                  </a:ext>
                </a:extLst>
              </p:cNvPr>
              <p:cNvSpPr/>
              <p:nvPr/>
            </p:nvSpPr>
            <p:spPr>
              <a:xfrm>
                <a:off x="10809454" y="2619244"/>
                <a:ext cx="543697" cy="512806"/>
              </a:xfrm>
              <a:prstGeom prst="right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I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8F2FA1-26C1-EA4E-8614-624A668D827F}"/>
                  </a:ext>
                </a:extLst>
              </p:cNvPr>
              <p:cNvSpPr txBox="1"/>
              <p:nvPr/>
            </p:nvSpPr>
            <p:spPr>
              <a:xfrm>
                <a:off x="6204088" y="1630918"/>
                <a:ext cx="1386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Data sources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448B60-5243-EC49-9E36-4CACD90929CF}"/>
                  </a:ext>
                </a:extLst>
              </p:cNvPr>
              <p:cNvSpPr txBox="1"/>
              <p:nvPr/>
            </p:nvSpPr>
            <p:spPr>
              <a:xfrm>
                <a:off x="8222040" y="1630918"/>
                <a:ext cx="80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Access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6BAEE5-0810-8B45-8769-FB0437E624F6}"/>
                  </a:ext>
                </a:extLst>
              </p:cNvPr>
              <p:cNvSpPr txBox="1"/>
              <p:nvPr/>
            </p:nvSpPr>
            <p:spPr>
              <a:xfrm>
                <a:off x="9836556" y="1630918"/>
                <a:ext cx="93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I" dirty="0"/>
                  <a:t>Analysis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02A52FE-F19C-1343-A8F5-6D5AFBB10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67935" y="2225547"/>
              <a:ext cx="1193800" cy="139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0ECC90-0A59-F842-9B70-22FDE5BFB5C8}"/>
                </a:ext>
              </a:extLst>
            </p:cNvPr>
            <p:cNvSpPr txBox="1"/>
            <p:nvPr/>
          </p:nvSpPr>
          <p:spPr>
            <a:xfrm>
              <a:off x="11162299" y="1692876"/>
              <a:ext cx="537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I" dirty="0"/>
                <a:t>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51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57E2-3686-3A43-8A20-454D6233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A3D5-8F0C-BD4B-8D92-7A75D808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the codebase</a:t>
            </a:r>
          </a:p>
          <a:p>
            <a:r>
              <a:rPr lang="en-US" dirty="0"/>
              <a:t>Many utilities exist to make data mining easier</a:t>
            </a:r>
          </a:p>
          <a:p>
            <a:pPr lvl="1"/>
            <a:r>
              <a:rPr lang="en-US" dirty="0"/>
              <a:t>Finding the current (or final) IESG ballot state for a document</a:t>
            </a:r>
          </a:p>
          <a:p>
            <a:pPr lvl="1"/>
            <a:r>
              <a:rPr lang="en-US" dirty="0"/>
              <a:t>Extracting authors from text Internet-Drafts</a:t>
            </a:r>
          </a:p>
          <a:p>
            <a:pPr lvl="1"/>
            <a:r>
              <a:rPr lang="en-US" dirty="0"/>
              <a:t>Finding the chain of all documents that ultimately normatively depend on a given document through dependencies on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181811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0A7-6706-7C4E-97FC-06B360C9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4B00-134D-BE44-B8C5-50D9486DD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development environment and the v1 API</a:t>
            </a:r>
          </a:p>
          <a:p>
            <a:r>
              <a:rPr lang="en-US" dirty="0"/>
              <a:t>Ask questions:</a:t>
            </a:r>
          </a:p>
          <a:p>
            <a:pPr lvl="1"/>
            <a:r>
              <a:rPr lang="en-US" dirty="0"/>
              <a:t>I’m available at </a:t>
            </a:r>
            <a:r>
              <a:rPr lang="en-US" dirty="0" err="1"/>
              <a:t>email:rjsparks@nostrum.com</a:t>
            </a:r>
            <a:r>
              <a:rPr lang="en-US" dirty="0"/>
              <a:t> and on the IETF Slack</a:t>
            </a:r>
          </a:p>
          <a:p>
            <a:pPr lvl="1"/>
            <a:r>
              <a:rPr lang="en-US" dirty="0"/>
              <a:t>Consider subscribing to </a:t>
            </a:r>
            <a:r>
              <a:rPr lang="en-US" dirty="0">
                <a:hlinkClick r:id="rId2"/>
              </a:rPr>
              <a:t>tools-discuss@ietf.org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42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40DB-B161-8042-826A-3549B4E4D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Sparks</a:t>
            </a:r>
          </a:p>
          <a:p>
            <a:r>
              <a:rPr lang="en-US" dirty="0"/>
              <a:t>IAB AID Workshop</a:t>
            </a:r>
          </a:p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90169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C19-9479-BD47-948C-076197AC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available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0F2C-22BC-9C43-8FC2-B971360B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(drafts, RFCs, agendas, minutes, photos)</a:t>
            </a:r>
          </a:p>
          <a:p>
            <a:pPr lvl="1"/>
            <a:r>
              <a:rPr lang="en-US" dirty="0"/>
              <a:t>Available over HTTPS and through </a:t>
            </a:r>
            <a:r>
              <a:rPr lang="en-US" dirty="0" err="1"/>
              <a:t>rsync</a:t>
            </a:r>
            <a:endParaRPr lang="en-US" dirty="0"/>
          </a:p>
          <a:p>
            <a:r>
              <a:rPr lang="en-US" dirty="0"/>
              <a:t>Metadata about People, Documents, Groups, Meetings, and more</a:t>
            </a:r>
          </a:p>
          <a:p>
            <a:pPr lvl="1"/>
            <a:r>
              <a:rPr lang="en-US" dirty="0"/>
              <a:t>Stored in SQL, structured as Django Models</a:t>
            </a:r>
          </a:p>
          <a:p>
            <a:r>
              <a:rPr lang="en-US" dirty="0"/>
              <a:t>Archives of mailing lists</a:t>
            </a:r>
          </a:p>
          <a:p>
            <a:pPr lvl="1"/>
            <a:r>
              <a:rPr lang="en-US" dirty="0"/>
              <a:t>Managed by the </a:t>
            </a:r>
            <a:r>
              <a:rPr lang="en-US" dirty="0" err="1"/>
              <a:t>mailarchive</a:t>
            </a:r>
            <a:r>
              <a:rPr lang="en-US" dirty="0"/>
              <a:t> Django project rather than the </a:t>
            </a:r>
            <a:r>
              <a:rPr lang="en-US" dirty="0" err="1"/>
              <a:t>datatracker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Details at https://notes.ietf.org/iab-aid-data-resources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5C3-E319-F045-AC41-27F33699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get to the </a:t>
            </a:r>
            <a:r>
              <a:rPr lang="en-US" dirty="0" err="1"/>
              <a:t>datatracker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592E-5CA4-9641-94AC-B1AFBEE1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up a local development environment</a:t>
            </a:r>
          </a:p>
          <a:p>
            <a:pPr lvl="1"/>
            <a:r>
              <a:rPr lang="en-US" dirty="0"/>
              <a:t>Using docker (note that the first build will take 40-ish minutes)</a:t>
            </a:r>
          </a:p>
          <a:p>
            <a:pPr lvl="1"/>
            <a:r>
              <a:rPr lang="en-US" dirty="0"/>
              <a:t>Developer database dump refreshed daily</a:t>
            </a:r>
          </a:p>
          <a:p>
            <a:pPr lvl="1"/>
            <a:r>
              <a:rPr lang="en-US" dirty="0"/>
              <a:t>Django shell allows construction of arbitrary </a:t>
            </a:r>
            <a:r>
              <a:rPr lang="en-US" dirty="0" err="1"/>
              <a:t>querysets</a:t>
            </a:r>
            <a:endParaRPr lang="en-US" dirty="0"/>
          </a:p>
          <a:p>
            <a:pPr lvl="1"/>
            <a:r>
              <a:rPr lang="en-US" dirty="0"/>
              <a:t>Instructions at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notes.ietf.org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iab</a:t>
            </a:r>
            <a:r>
              <a:rPr lang="en-US" dirty="0">
                <a:hlinkClick r:id="rId3"/>
              </a:rPr>
              <a:t>-aid-data-resources</a:t>
            </a:r>
            <a:endParaRPr lang="en-US" dirty="0"/>
          </a:p>
          <a:p>
            <a:r>
              <a:rPr lang="en-US" dirty="0"/>
              <a:t>Use the v1 API</a:t>
            </a:r>
          </a:p>
          <a:p>
            <a:pPr lvl="1"/>
            <a:r>
              <a:rPr lang="en-US" dirty="0"/>
              <a:t>Built on </a:t>
            </a:r>
            <a:r>
              <a:rPr lang="en-US" dirty="0" err="1"/>
              <a:t>Tastiepie</a:t>
            </a:r>
            <a:endParaRPr lang="en-US" dirty="0"/>
          </a:p>
          <a:p>
            <a:pPr lvl="1"/>
            <a:r>
              <a:rPr lang="en-US" dirty="0"/>
              <a:t>Can just be browsed (xml or json output)</a:t>
            </a:r>
          </a:p>
          <a:p>
            <a:pPr lvl="1"/>
            <a:r>
              <a:rPr lang="en-US" dirty="0"/>
              <a:t>Best accessed with curl and </a:t>
            </a:r>
            <a:r>
              <a:rPr lang="en-US" dirty="0" err="1"/>
              <a:t>jq</a:t>
            </a:r>
            <a:endParaRPr lang="en-US" dirty="0"/>
          </a:p>
          <a:p>
            <a:pPr lvl="1"/>
            <a:r>
              <a:rPr lang="en-US" dirty="0"/>
              <a:t>Not as capable as the development environment</a:t>
            </a:r>
          </a:p>
          <a:p>
            <a:pPr lvl="1"/>
            <a:r>
              <a:rPr lang="en-US" dirty="0"/>
              <a:t>Some ordering care needed when retrieving a large number of records</a:t>
            </a:r>
          </a:p>
        </p:txBody>
      </p:sp>
    </p:spTree>
    <p:extLst>
      <p:ext uri="{BB962C8B-B14F-4D97-AF65-F5344CB8AC3E}">
        <p14:creationId xmlns:p14="http://schemas.microsoft.com/office/powerpoint/2010/main" val="37854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E80-212B-604E-AFDD-3DD42082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FC66-C8EA-CA43-9D92-BEBE26C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[3]: 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Sparks").count()</a:t>
            </a:r>
          </a:p>
          <a:p>
            <a:pPr marL="0" indent="0">
              <a:buNone/>
            </a:pPr>
            <a:r>
              <a:rPr lang="en-US" sz="2400" dirty="0"/>
              <a:t>Out[3]: 258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[4]: Counter(</a:t>
            </a:r>
            <a:r>
              <a:rPr lang="en-US" sz="2400" dirty="0" err="1"/>
              <a:t>Document.objects.filter</a:t>
            </a:r>
            <a:r>
              <a:rPr lang="en-US" sz="2400" dirty="0"/>
              <a:t>(</a:t>
            </a:r>
            <a:r>
              <a:rPr lang="en-US" sz="2400" dirty="0" err="1"/>
              <a:t>documentauthor</a:t>
            </a:r>
            <a:r>
              <a:rPr lang="en-US" sz="2400" dirty="0"/>
              <a:t>__</a:t>
            </a:r>
            <a:r>
              <a:rPr lang="en-US" sz="2400" dirty="0" err="1"/>
              <a:t>person__name</a:t>
            </a:r>
            <a:r>
              <a:rPr lang="en-US" sz="2400" dirty="0"/>
              <a:t>= "Robert Sparks").</a:t>
            </a:r>
            <a:r>
              <a:rPr lang="en-US" sz="2400" dirty="0" err="1"/>
              <a:t>values_list</a:t>
            </a:r>
            <a:r>
              <a:rPr lang="en-US" sz="2400" dirty="0"/>
              <a:t>('</a:t>
            </a:r>
            <a:r>
              <a:rPr lang="en-US" sz="2400" dirty="0" err="1"/>
              <a:t>type_id',flat</a:t>
            </a:r>
            <a:r>
              <a:rPr lang="en-US" sz="2400" dirty="0"/>
              <a:t>=True))</a:t>
            </a:r>
          </a:p>
          <a:p>
            <a:pPr marL="0" indent="0">
              <a:buNone/>
            </a:pPr>
            <a:r>
              <a:rPr lang="en-US" sz="2400" dirty="0"/>
              <a:t>Out[4]: Counter({'draft': 67, 'review': 191})</a:t>
            </a:r>
          </a:p>
        </p:txBody>
      </p:sp>
    </p:spTree>
    <p:extLst>
      <p:ext uri="{BB962C8B-B14F-4D97-AF65-F5344CB8AC3E}">
        <p14:creationId xmlns:p14="http://schemas.microsoft.com/office/powerpoint/2010/main" val="3879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F87C-AD59-5746-8208-529F64E3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what you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7D75-9199-8E40-91C4-053DF7C7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% curl "https://</a:t>
            </a:r>
            <a:r>
              <a:rPr lang="en-US" sz="2000" dirty="0" err="1"/>
              <a:t>datatracker.ietf.org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/v1/doc/document/?</a:t>
            </a:r>
            <a:r>
              <a:rPr lang="en-US" sz="2000" dirty="0" err="1"/>
              <a:t>states__slug</a:t>
            </a:r>
            <a:r>
              <a:rPr lang="en-US" sz="2000" dirty="0"/>
              <a:t>=</a:t>
            </a:r>
            <a:r>
              <a:rPr lang="en-US" sz="2000" dirty="0" err="1"/>
              <a:t>lc&amp;format</a:t>
            </a:r>
            <a:r>
              <a:rPr lang="en-US" sz="2000" dirty="0"/>
              <a:t>=json" \</a:t>
            </a:r>
          </a:p>
          <a:p>
            <a:pPr marL="0" indent="0">
              <a:buNone/>
            </a:pPr>
            <a:r>
              <a:rPr lang="en-US" sz="2000" dirty="0"/>
              <a:t>    | </a:t>
            </a:r>
            <a:r>
              <a:rPr lang="en-US" sz="2000" dirty="0" err="1"/>
              <a:t>jq</a:t>
            </a:r>
            <a:r>
              <a:rPr lang="en-US" sz="2000" dirty="0"/>
              <a:t> "[.objects[] | .name]"</a:t>
            </a:r>
          </a:p>
          <a:p>
            <a:pPr marL="0" indent="0">
              <a:buNone/>
            </a:pPr>
            <a:r>
              <a:rPr lang="en-US" sz="2000" dirty="0"/>
              <a:t>[</a:t>
            </a:r>
          </a:p>
          <a:p>
            <a:pPr marL="0" indent="0">
              <a:buNone/>
            </a:pPr>
            <a:r>
              <a:rPr lang="en-US" sz="2000" dirty="0"/>
              <a:t>  "draft-eastlake-rfc6931bis-xmlsec-uris",</a:t>
            </a:r>
          </a:p>
          <a:p>
            <a:pPr marL="0" indent="0">
              <a:buNone/>
            </a:pPr>
            <a:r>
              <a:rPr lang="en-US" sz="2000" dirty="0"/>
              <a:t>  "draft-ietf-i2nsf-capability-data-model",</a:t>
            </a:r>
          </a:p>
          <a:p>
            <a:pPr marL="0" indent="0">
              <a:buNone/>
            </a:pPr>
            <a:r>
              <a:rPr lang="en-US" sz="2000" dirty="0"/>
              <a:t>  "draft-ietf-i2nsf-nsf-monitoring-data-model",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httpbis</a:t>
            </a:r>
            <a:r>
              <a:rPr lang="en-US" sz="2000" dirty="0"/>
              <a:t>-priority",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-acme-</a:t>
            </a:r>
            <a:r>
              <a:rPr lang="en-US" sz="2000" dirty="0" err="1"/>
              <a:t>dtnnodeid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"draft-ietf-httpbis-http2bis",</a:t>
            </a:r>
          </a:p>
          <a:p>
            <a:pPr marL="0" indent="0">
              <a:buNone/>
            </a:pPr>
            <a:r>
              <a:rPr lang="en-US" sz="2000" dirty="0"/>
              <a:t>  "draft-</a:t>
            </a:r>
            <a:r>
              <a:rPr lang="en-US" sz="2000" dirty="0" err="1"/>
              <a:t>ietf</a:t>
            </a:r>
            <a:r>
              <a:rPr lang="en-US" sz="2000" dirty="0"/>
              <a:t>-lamps-samples"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305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1B0F-5F22-D94E-BC24-989E89C2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</a:t>
            </a:r>
            <a:r>
              <a:rPr lang="en-US"/>
              <a:t>there?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4F31-0E22-AB4C-9365-04BD95E6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lot – the </a:t>
            </a:r>
            <a:r>
              <a:rPr lang="en-US" dirty="0" err="1"/>
              <a:t>datatracker</a:t>
            </a:r>
            <a:r>
              <a:rPr lang="en-US" dirty="0"/>
              <a:t> is a large application, with complex data relationships</a:t>
            </a:r>
          </a:p>
          <a:p>
            <a:pPr lvl="1"/>
            <a:r>
              <a:rPr lang="en-US" dirty="0"/>
              <a:t>Over 100,000 documents</a:t>
            </a:r>
          </a:p>
          <a:p>
            <a:pPr lvl="1"/>
            <a:r>
              <a:rPr lang="en-US" dirty="0"/>
              <a:t>Nearly 20,000 people</a:t>
            </a:r>
          </a:p>
          <a:p>
            <a:pPr lvl="1"/>
            <a:r>
              <a:rPr lang="en-US" dirty="0"/>
              <a:t>Over 1000 meetings (including interims)</a:t>
            </a:r>
          </a:p>
          <a:p>
            <a:r>
              <a:rPr lang="en-US" dirty="0"/>
              <a:t>Minimal PII for People</a:t>
            </a:r>
          </a:p>
          <a:p>
            <a:pPr lvl="1"/>
            <a:r>
              <a:rPr lang="en-US" dirty="0"/>
              <a:t>Names and email addresses</a:t>
            </a:r>
          </a:p>
          <a:p>
            <a:pPr lvl="1"/>
            <a:r>
              <a:rPr lang="en-US" dirty="0"/>
              <a:t>Sometimes Affiliation and Country</a:t>
            </a:r>
          </a:p>
          <a:p>
            <a:pPr lvl="1"/>
            <a:r>
              <a:rPr lang="en-US" dirty="0"/>
              <a:t>No addresses (though those can sometimes be mined from drafts)</a:t>
            </a:r>
          </a:p>
          <a:p>
            <a:pPr lvl="1"/>
            <a:r>
              <a:rPr lang="en-US" dirty="0"/>
              <a:t>No other explicitly captured demographics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https://notes.ietf.org/iab-aid-datatracker-database-overview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F7E-1D74-1C4E-A4B4-FA811790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there: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1F57-1266-474A-8D89-65583581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metadata is saved when a Document, Group, or Person object is modified</a:t>
            </a:r>
          </a:p>
          <a:p>
            <a:r>
              <a:rPr lang="en-US" dirty="0"/>
              <a:t>Reasonably complete for recent (10 to 15 years) history</a:t>
            </a:r>
          </a:p>
          <a:p>
            <a:r>
              <a:rPr lang="en-US" dirty="0"/>
              <a:t>Poor for older history – data is often incomplete, and is occasionally completely wrong</a:t>
            </a:r>
          </a:p>
          <a:p>
            <a:r>
              <a:rPr lang="en-US" dirty="0"/>
              <a:t>The models were designed for tracking the current state of work. Mining the history records can be complicated.</a:t>
            </a:r>
          </a:p>
          <a:p>
            <a:pPr lvl="1"/>
            <a:r>
              <a:rPr lang="en-US" dirty="0"/>
              <a:t>It is very hard, for example, to determine when someone stopped being a chair of a given working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9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334-7096-AB45-ACA4-A48885832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8046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682</Words>
  <Application>Microsoft Macintosh PowerPoint</Application>
  <PresentationFormat>Widescreen</PresentationFormat>
  <Paragraphs>95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Session 1: Tools, data, methods</vt:lpstr>
      <vt:lpstr>Accessing Datatracker Data</vt:lpstr>
      <vt:lpstr>What’s available ?</vt:lpstr>
      <vt:lpstr>Two ways to get to the datatracker data</vt:lpstr>
      <vt:lpstr>Preview of what you can do</vt:lpstr>
      <vt:lpstr>Preview of what you can do</vt:lpstr>
      <vt:lpstr>What’s in there?</vt:lpstr>
      <vt:lpstr>What’s in there: History</vt:lpstr>
      <vt:lpstr>Backup slides</vt:lpstr>
      <vt:lpstr>What’s in there: Code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Sparks</dc:creator>
  <cp:lastModifiedBy>Jari Arkko</cp:lastModifiedBy>
  <cp:revision>4</cp:revision>
  <dcterms:created xsi:type="dcterms:W3CDTF">2021-11-24T20:29:59Z</dcterms:created>
  <dcterms:modified xsi:type="dcterms:W3CDTF">2021-11-26T14:42:42Z</dcterms:modified>
</cp:coreProperties>
</file>