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fb833afc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fb833afc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fb833afc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fb833afc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fb833afc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fb833afc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fb833afc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fb833afc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fb833afc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fb833afc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fb833afc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fb833afc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fb833afc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fb833afc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fb833afc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fb833afc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fb833af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fb833af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IAB-IAD workshop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and future work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work proves that value of combining data derived from multiple</a:t>
            </a:r>
            <a:br>
              <a:rPr lang="en"/>
            </a:br>
            <a:r>
              <a:rPr lang="en"/>
              <a:t>SDOs, external sources, and “</a:t>
            </a:r>
            <a:r>
              <a:rPr lang="en"/>
              <a:t>gold</a:t>
            </a:r>
            <a:r>
              <a:rPr lang="en"/>
              <a:t> standard “ hand-curated data.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data and scripts have all been added to the BigBang</a:t>
            </a:r>
            <a:br>
              <a:rPr lang="en"/>
            </a:br>
            <a:r>
              <a:rPr lang="en"/>
              <a:t>open source software project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future, we look forward to systematically populating our database to support research and administrative insight into organizational </a:t>
            </a:r>
            <a:r>
              <a:rPr lang="en"/>
              <a:t>involvement</a:t>
            </a:r>
            <a:r>
              <a:rPr lang="en"/>
              <a:t> in SDOs.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3375" y="1152475"/>
            <a:ext cx="778924" cy="7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300" y="191775"/>
            <a:ext cx="662138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and Conquer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035">
                <a:solidFill>
                  <a:schemeClr val="dk1"/>
                </a:solidFill>
              </a:rPr>
              <a:t>(A) Come up with a systematic stakeholder/organization type taxonomy and labeling method.</a:t>
            </a:r>
            <a:endParaRPr b="1" sz="1035">
              <a:solidFill>
                <a:schemeClr val="dk1"/>
              </a:solidFill>
            </a:endParaRPr>
          </a:p>
          <a:p>
            <a:pPr indent="-2943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5"/>
              <a:buChar char="-"/>
            </a:pPr>
            <a:r>
              <a:rPr lang="en" sz="1035">
                <a:solidFill>
                  <a:schemeClr val="dk1"/>
                </a:solidFill>
              </a:rPr>
              <a:t>Build on 3GPP Organization lists</a:t>
            </a:r>
            <a:endParaRPr sz="1035">
              <a:solidFill>
                <a:schemeClr val="dk1"/>
              </a:solidFill>
            </a:endParaRPr>
          </a:p>
          <a:p>
            <a:pPr indent="-2943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5"/>
              <a:buChar char="-"/>
            </a:pPr>
            <a:r>
              <a:rPr lang="en" sz="1035">
                <a:solidFill>
                  <a:schemeClr val="dk1"/>
                </a:solidFill>
              </a:rPr>
              <a:t>Add metadata categories</a:t>
            </a:r>
            <a:endParaRPr sz="1035">
              <a:solidFill>
                <a:schemeClr val="dk1"/>
              </a:solidFill>
            </a:endParaRPr>
          </a:p>
          <a:p>
            <a:pPr indent="-2943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5"/>
              <a:buChar char="-"/>
            </a:pPr>
            <a:r>
              <a:rPr lang="en" sz="1035">
                <a:solidFill>
                  <a:schemeClr val="dk1"/>
                </a:solidFill>
              </a:rPr>
              <a:t>Develop a taxonomy/schema for research data.</a:t>
            </a:r>
            <a:endParaRPr sz="1035">
              <a:solidFill>
                <a:schemeClr val="dk1"/>
              </a:solidFill>
            </a:endParaRPr>
          </a:p>
          <a:p>
            <a:pPr indent="-2943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5"/>
              <a:buChar char="-"/>
            </a:pPr>
            <a:r>
              <a:rPr lang="en" sz="1035">
                <a:solidFill>
                  <a:schemeClr val="dk1"/>
                </a:solidFill>
              </a:rPr>
              <a:t>Interested:</a:t>
            </a:r>
            <a:endParaRPr sz="1035">
              <a:solidFill>
                <a:schemeClr val="dk1"/>
              </a:solidFill>
            </a:endParaRPr>
          </a:p>
          <a:p>
            <a:pPr indent="-2943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5"/>
              <a:buChar char="-"/>
            </a:pPr>
            <a:r>
              <a:rPr lang="en" sz="1035">
                <a:solidFill>
                  <a:schemeClr val="dk1"/>
                </a:solidFill>
              </a:rPr>
              <a:t>Elizaveta, Don, </a:t>
            </a:r>
            <a:r>
              <a:rPr b="1" lang="en" sz="1035">
                <a:solidFill>
                  <a:schemeClr val="dk1"/>
                </a:solidFill>
              </a:rPr>
              <a:t>Niels</a:t>
            </a:r>
            <a:r>
              <a:rPr lang="en" sz="1035">
                <a:solidFill>
                  <a:schemeClr val="dk1"/>
                </a:solidFill>
              </a:rPr>
              <a:t>, (Nick Doty)</a:t>
            </a:r>
            <a:br>
              <a:rPr lang="en" sz="1035">
                <a:solidFill>
                  <a:schemeClr val="dk1"/>
                </a:solidFill>
              </a:rPr>
            </a:br>
            <a:endParaRPr sz="10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035">
                <a:solidFill>
                  <a:schemeClr val="dk1"/>
                </a:solidFill>
              </a:rPr>
              <a:t>(B) Normalizing, consolidating, matching up organization names or organizational relationships</a:t>
            </a:r>
            <a:endParaRPr b="1" sz="1035">
              <a:solidFill>
                <a:schemeClr val="dk1"/>
              </a:solidFill>
            </a:endParaRPr>
          </a:p>
          <a:p>
            <a:pPr indent="-2943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5"/>
              <a:buChar char="-"/>
            </a:pPr>
            <a:r>
              <a:rPr lang="en" sz="1035">
                <a:solidFill>
                  <a:schemeClr val="dk1"/>
                </a:solidFill>
              </a:rPr>
              <a:t>Lookup of organizations and their relationships/categories from external sources (wikidata, peeringdb, corporate/non-profit records)</a:t>
            </a:r>
            <a:endParaRPr sz="1035">
              <a:solidFill>
                <a:schemeClr val="dk1"/>
              </a:solidFill>
            </a:endParaRPr>
          </a:p>
          <a:p>
            <a:pPr indent="-2943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5"/>
              <a:buChar char="-"/>
            </a:pPr>
            <a:r>
              <a:rPr lang="en" sz="1035">
                <a:solidFill>
                  <a:schemeClr val="dk1"/>
                </a:solidFill>
              </a:rPr>
              <a:t>Nationality of organization</a:t>
            </a:r>
            <a:endParaRPr sz="1035">
              <a:solidFill>
                <a:schemeClr val="dk1"/>
              </a:solidFill>
            </a:endParaRPr>
          </a:p>
          <a:p>
            <a:pPr indent="-2943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5"/>
              <a:buChar char="-"/>
            </a:pPr>
            <a:r>
              <a:rPr lang="en" sz="1035">
                <a:solidFill>
                  <a:schemeClr val="dk1"/>
                </a:solidFill>
              </a:rPr>
              <a:t>Interested:</a:t>
            </a:r>
            <a:endParaRPr sz="1035">
              <a:solidFill>
                <a:schemeClr val="dk1"/>
              </a:solidFill>
            </a:endParaRPr>
          </a:p>
          <a:p>
            <a:pPr indent="-2943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5"/>
              <a:buChar char="-"/>
            </a:pPr>
            <a:r>
              <a:rPr b="1" lang="en" sz="1035">
                <a:solidFill>
                  <a:schemeClr val="dk1"/>
                </a:solidFill>
              </a:rPr>
              <a:t>Nick Doty </a:t>
            </a:r>
            <a:r>
              <a:rPr lang="en" sz="1035">
                <a:solidFill>
                  <a:schemeClr val="dk1"/>
                </a:solidFill>
              </a:rPr>
              <a:t>(external sources experimenting)</a:t>
            </a:r>
            <a:endParaRPr sz="1035">
              <a:solidFill>
                <a:schemeClr val="dk1"/>
              </a:solidFill>
            </a:endParaRPr>
          </a:p>
          <a:p>
            <a:pPr indent="-2943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5"/>
              <a:buChar char="-"/>
            </a:pPr>
            <a:r>
              <a:rPr lang="en" sz="1035">
                <a:solidFill>
                  <a:schemeClr val="dk1"/>
                </a:solidFill>
              </a:rPr>
              <a:t>Justus Baron</a:t>
            </a:r>
            <a:endParaRPr sz="1035">
              <a:solidFill>
                <a:schemeClr val="dk1"/>
              </a:solidFill>
            </a:endParaRPr>
          </a:p>
          <a:p>
            <a:pPr indent="-2943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5"/>
              <a:buChar char="-"/>
            </a:pPr>
            <a:r>
              <a:rPr lang="en" sz="1035">
                <a:solidFill>
                  <a:schemeClr val="dk1"/>
                </a:solidFill>
              </a:rPr>
              <a:t>Francois Ortolan (limited capacity on Wed)</a:t>
            </a:r>
            <a:endParaRPr sz="1035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0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035">
                <a:solidFill>
                  <a:schemeClr val="dk1"/>
                </a:solidFill>
              </a:rPr>
              <a:t>(C ) Connecting individuals to organizations -- using attendance, documents, email</a:t>
            </a:r>
            <a:endParaRPr b="1" sz="1035">
              <a:solidFill>
                <a:schemeClr val="dk1"/>
              </a:solidFill>
            </a:endParaRPr>
          </a:p>
          <a:p>
            <a:pPr indent="-2943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5"/>
              <a:buChar char="-"/>
            </a:pPr>
            <a:r>
              <a:rPr lang="en" sz="1035">
                <a:solidFill>
                  <a:schemeClr val="dk1"/>
                </a:solidFill>
              </a:rPr>
              <a:t>Automated method for linking email addresses (domains) to organization names via attendance and document records.</a:t>
            </a:r>
            <a:endParaRPr sz="1035">
              <a:solidFill>
                <a:schemeClr val="dk1"/>
              </a:solidFill>
            </a:endParaRPr>
          </a:p>
          <a:p>
            <a:pPr indent="-2943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5"/>
              <a:buChar char="-"/>
            </a:pPr>
            <a:r>
              <a:rPr lang="en" sz="1035">
                <a:solidFill>
                  <a:schemeClr val="dk1"/>
                </a:solidFill>
              </a:rPr>
              <a:t>Timestamped affiliation and records of changes in affiliation</a:t>
            </a:r>
            <a:endParaRPr sz="1035">
              <a:solidFill>
                <a:schemeClr val="dk1"/>
              </a:solidFill>
            </a:endParaRPr>
          </a:p>
          <a:p>
            <a:pPr indent="-2943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5"/>
              <a:buChar char="-"/>
            </a:pPr>
            <a:r>
              <a:rPr lang="en" sz="1035">
                <a:solidFill>
                  <a:schemeClr val="dk1"/>
                </a:solidFill>
              </a:rPr>
              <a:t>Indirect affiliation </a:t>
            </a:r>
            <a:endParaRPr sz="1035">
              <a:solidFill>
                <a:schemeClr val="dk1"/>
              </a:solidFill>
            </a:endParaRPr>
          </a:p>
          <a:p>
            <a:pPr indent="-2943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5"/>
              <a:buChar char="-"/>
            </a:pPr>
            <a:r>
              <a:rPr lang="en" sz="1035">
                <a:solidFill>
                  <a:schemeClr val="dk1"/>
                </a:solidFill>
              </a:rPr>
              <a:t>Handling multiple (noisy) affiliation datasets: IETF datatracker, email domains,</a:t>
            </a:r>
            <a:endParaRPr sz="1035">
              <a:solidFill>
                <a:schemeClr val="dk1"/>
              </a:solidFill>
            </a:endParaRPr>
          </a:p>
          <a:p>
            <a:pPr indent="-2943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5"/>
              <a:buChar char="-"/>
            </a:pPr>
            <a:r>
              <a:rPr lang="en" sz="1035">
                <a:solidFill>
                  <a:schemeClr val="dk1"/>
                </a:solidFill>
              </a:rPr>
              <a:t>Interested:</a:t>
            </a:r>
            <a:endParaRPr sz="1035">
              <a:solidFill>
                <a:schemeClr val="dk1"/>
              </a:solidFill>
            </a:endParaRPr>
          </a:p>
          <a:p>
            <a:pPr indent="-2943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5"/>
              <a:buChar char="-"/>
            </a:pPr>
            <a:r>
              <a:rPr b="1" lang="en" sz="1035">
                <a:solidFill>
                  <a:schemeClr val="dk1"/>
                </a:solidFill>
              </a:rPr>
              <a:t>S. Benthall</a:t>
            </a:r>
            <a:r>
              <a:rPr lang="en" sz="1035">
                <a:solidFill>
                  <a:schemeClr val="dk1"/>
                </a:solidFill>
              </a:rPr>
              <a:t>, Christoph</a:t>
            </a:r>
            <a:endParaRPr sz="10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0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035">
                <a:solidFill>
                  <a:schemeClr val="dk1"/>
                </a:solidFill>
              </a:rPr>
              <a:t>[(D) Visualization - Plotting the interactions between mailing list participants by domain and metadata categories. </a:t>
            </a:r>
            <a:r>
              <a:rPr lang="en" sz="1035">
                <a:solidFill>
                  <a:schemeClr val="dk1"/>
                </a:solidFill>
              </a:rPr>
              <a:t>- Christoph]</a:t>
            </a:r>
            <a:endParaRPr sz="10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53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6625"/>
            <a:ext cx="8839198" cy="398533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/>
        </p:nvSpPr>
        <p:spPr>
          <a:xfrm>
            <a:off x="3327000" y="4607500"/>
            <a:ext cx="566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Credit: Elizaveta Yachmeneva, Niels ten Oever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27409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/>
          <p:nvPr/>
        </p:nvSpPr>
        <p:spPr>
          <a:xfrm>
            <a:off x="5302500" y="4627175"/>
            <a:ext cx="33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Credit: Nick Doty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650" y="447425"/>
            <a:ext cx="7990700" cy="36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/>
        </p:nvSpPr>
        <p:spPr>
          <a:xfrm>
            <a:off x="3079875" y="4223975"/>
            <a:ext cx="566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Dated registrant information extracted and </a:t>
            </a:r>
            <a:r>
              <a:rPr lang="en"/>
              <a:t>transformed from Datatrack. Credit: Seb Benthall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088" y="250750"/>
            <a:ext cx="4695825" cy="38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9"/>
          <p:cNvSpPr txBox="1"/>
          <p:nvPr/>
        </p:nvSpPr>
        <p:spPr>
          <a:xfrm>
            <a:off x="3719125" y="4302650"/>
            <a:ext cx="513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</a:t>
            </a:r>
            <a:r>
              <a:rPr lang="en"/>
              <a:t> and statistically matching affiliations and domains.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Credit: Seb Benthall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325" y="417975"/>
            <a:ext cx="8521349" cy="374702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 txBox="1"/>
          <p:nvPr/>
        </p:nvSpPr>
        <p:spPr>
          <a:xfrm>
            <a:off x="355675" y="4302650"/>
            <a:ext cx="8477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results from Group A with data from Group C via </a:t>
            </a:r>
            <a:r>
              <a:rPr lang="en">
                <a:solidFill>
                  <a:srgbClr val="0000FF"/>
                </a:solidFill>
              </a:rPr>
              <a:t>entity resolution</a:t>
            </a:r>
            <a:r>
              <a:rPr lang="en"/>
              <a:t>. However, still work to be done on cleaning e.g. </a:t>
            </a:r>
            <a:r>
              <a:rPr lang="en">
                <a:solidFill>
                  <a:srgbClr val="FF0000"/>
                </a:solidFill>
              </a:rPr>
              <a:t>personal email domains</a:t>
            </a:r>
            <a:r>
              <a:rPr lang="en"/>
              <a:t>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Credit: Seb Benthall</a:t>
            </a:r>
            <a:endParaRPr/>
          </a:p>
        </p:txBody>
      </p:sp>
      <p:sp>
        <p:nvSpPr>
          <p:cNvPr id="96" name="Google Shape;96;p20"/>
          <p:cNvSpPr/>
          <p:nvPr/>
        </p:nvSpPr>
        <p:spPr>
          <a:xfrm>
            <a:off x="6876025" y="427800"/>
            <a:ext cx="1071900" cy="3835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/>
          <p:nvPr/>
        </p:nvSpPr>
        <p:spPr>
          <a:xfrm>
            <a:off x="8154525" y="821200"/>
            <a:ext cx="865500" cy="226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00" y="253100"/>
            <a:ext cx="4572000" cy="463730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/>
        </p:nvSpPr>
        <p:spPr>
          <a:xfrm>
            <a:off x="5355975" y="4743300"/>
            <a:ext cx="21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Credit: Christoph Becker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500" y="352500"/>
            <a:ext cx="4375983" cy="4438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