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801642-B088-47C1-BB50-6A527AA3EA04}">
  <a:tblStyle styleId="{32801642-B088-47C1-BB50-6A527AA3EA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a7554e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a7554e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c6c76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c6c76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c6c763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c6c763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c6c763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c6c763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c6c763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c6c763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a7554e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a7554e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a7554e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a7554e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a7554e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a7554e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a7554e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a7554e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spb413@nyu.edu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3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BigBang Update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//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Using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Complex Systems Analysis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 Identify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Organizational Interventions</a:t>
            </a:r>
            <a:r>
              <a:rPr lang="en" sz="2000"/>
              <a:t> </a:t>
            </a:r>
            <a:endParaRPr sz="5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2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40"/>
              <a:t>Sebastian Benthall, PhD</a:t>
            </a:r>
            <a:endParaRPr sz="13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40"/>
              <a:t>Information Law Institute</a:t>
            </a:r>
            <a:endParaRPr sz="13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40"/>
              <a:t>NYU School of Law</a:t>
            </a:r>
            <a:endParaRPr sz="13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8576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organization within working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individual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domain level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working groups random, correlated, or coherent organizations?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they a mixture of activities of different types of organizations?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Questions and feedback: </a:t>
            </a:r>
            <a:r>
              <a:rPr lang="en" u="sng">
                <a:solidFill>
                  <a:schemeClr val="hlink"/>
                </a:solidFill>
                <a:hlinkClick r:id="rId3"/>
              </a:rPr>
              <a:t>spb413@nyu.edu</a:t>
            </a:r>
            <a:r>
              <a:rPr lang="en"/>
              <a:t>. Thanks!</a:t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5514495" y="423575"/>
            <a:ext cx="3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per email - gmail.com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5651828" y="2902550"/>
            <a:ext cx="31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per email - google.com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200" y="823775"/>
            <a:ext cx="2333805" cy="139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318" y="3233418"/>
            <a:ext cx="2189573" cy="13901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333000" y="4593025"/>
            <a:ext cx="39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Area under curve indicating corporate strategy.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5514502" y="2250450"/>
            <a:ext cx="35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Many differently affiliated individuals at major differences in scale - random.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6032400" y="123275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httpbisa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BigBang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scientific toolkit for studying collaborative communities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sources: Email, Git repositories, </a:t>
            </a:r>
            <a:r>
              <a:rPr lang="en">
                <a:solidFill>
                  <a:srgbClr val="0000FF"/>
                </a:solidFill>
              </a:rPr>
              <a:t>IETF DataTracker</a:t>
            </a:r>
            <a:r>
              <a:rPr lang="en"/>
              <a:t>, </a:t>
            </a:r>
            <a:r>
              <a:rPr lang="en">
                <a:solidFill>
                  <a:srgbClr val="4A86E8"/>
                </a:solidFill>
              </a:rPr>
              <a:t>ListServ,</a:t>
            </a:r>
            <a:r>
              <a:rPr lang="en"/>
              <a:t> …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 tools: using Scientific Python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Entity resolution for names and organizations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network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language processing on message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</a:pPr>
            <a:r>
              <a:rPr lang="en">
                <a:solidFill>
                  <a:srgbClr val="4A86E8"/>
                </a:solidFill>
              </a:rPr>
              <a:t>Information extraction…</a:t>
            </a:r>
            <a:endParaRPr sz="109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50" y="2808325"/>
            <a:ext cx="1760550" cy="17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75" y="205725"/>
            <a:ext cx="7847650" cy="41808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32175" y="4484750"/>
            <a:ext cx="8445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91">
                <a:solidFill>
                  <a:schemeClr val="dk2"/>
                </a:solidFill>
              </a:rPr>
              <a:t>Sebastian Benthall (2015) “Testing Generative Models of Online Collaboration with BigBang.” Proceedings of the 14th Python in Science Conference, 175 - 181, 2015, Eds.Kathryn Huff and James Bergstra, 10.25080/Majora-7b98e3ed-01b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2015 - Developed to study open collaborative communities.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2016 - adapted to study human rights advocacy in IETF and ICANN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2020 - Article 19 funds improvements to gender and affiliation detection, IETF datatracker and attendance ingest.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2021 - Article 19 sponsors BigBang Sprint at IETF 110.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2021 - BigBang awarded funding from Prototype Fund</a:t>
            </a:r>
            <a:endParaRPr sz="16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25" y="2951775"/>
            <a:ext cx="8308351" cy="21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5" y="504382"/>
            <a:ext cx="5970126" cy="372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034" y="152397"/>
            <a:ext cx="2336306" cy="88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225" y="2142663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0188" y="504375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vs. Organizations in IETF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“Participation in the IETF or of its WGs is not fee-based or organizationally defined, but is based upon self-identification and active participation by individuals.” - Tao of IETF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Are the participants in IETF acting as individuals, or as parts of organizations (like companies?)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0000"/>
                </a:solidFill>
              </a:rPr>
              <a:t>Normative</a:t>
            </a:r>
            <a:r>
              <a:rPr lang="en" sz="1550">
                <a:solidFill>
                  <a:schemeClr val="dk1"/>
                </a:solidFill>
              </a:rPr>
              <a:t> questions, like:</a:t>
            </a:r>
            <a:endParaRPr sz="1550">
              <a:solidFill>
                <a:schemeClr val="dk1"/>
              </a:solidFill>
            </a:endParaRPr>
          </a:p>
          <a:p>
            <a:pPr indent="-3196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0">
                <a:solidFill>
                  <a:schemeClr val="dk1"/>
                </a:solidFill>
              </a:rPr>
              <a:t>Are individuals better stewards of the public interest than commercial organizations?</a:t>
            </a:r>
            <a:br>
              <a:rPr lang="en" sz="1550">
                <a:solidFill>
                  <a:schemeClr val="dk1"/>
                </a:solidFill>
              </a:rPr>
            </a:b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A related, </a:t>
            </a:r>
            <a:r>
              <a:rPr i="1" lang="en" sz="1550">
                <a:solidFill>
                  <a:srgbClr val="0000FF"/>
                </a:solidFill>
              </a:rPr>
              <a:t>descriptive</a:t>
            </a:r>
            <a:r>
              <a:rPr lang="en" sz="1550">
                <a:solidFill>
                  <a:schemeClr val="dk1"/>
                </a:solidFill>
              </a:rPr>
              <a:t>, question:</a:t>
            </a:r>
            <a:endParaRPr sz="1550">
              <a:solidFill>
                <a:schemeClr val="dk1"/>
              </a:solidFill>
            </a:endParaRPr>
          </a:p>
          <a:p>
            <a:pPr indent="-3196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0">
                <a:solidFill>
                  <a:schemeClr val="dk1"/>
                </a:solidFill>
              </a:rPr>
              <a:t>How to determine when individuals are </a:t>
            </a:r>
            <a:r>
              <a:rPr lang="en" sz="1550">
                <a:solidFill>
                  <a:schemeClr val="dk1"/>
                </a:solidFill>
              </a:rPr>
              <a:t>acting</a:t>
            </a:r>
            <a:r>
              <a:rPr lang="en" sz="1550">
                <a:solidFill>
                  <a:schemeClr val="dk1"/>
                </a:solidFill>
              </a:rPr>
              <a:t> independently vs. as part of an organizational action.</a:t>
            </a:r>
            <a:br>
              <a:rPr lang="en" sz="1550">
                <a:solidFill>
                  <a:schemeClr val="dk1"/>
                </a:solidFill>
              </a:rPr>
            </a:b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This is about how to do empirical work that spans </a:t>
            </a:r>
            <a:r>
              <a:rPr i="1" lang="en" sz="1550">
                <a:solidFill>
                  <a:schemeClr val="dk1"/>
                </a:solidFill>
              </a:rPr>
              <a:t>levels of abstraction</a:t>
            </a:r>
            <a:r>
              <a:rPr lang="en" sz="1550">
                <a:solidFill>
                  <a:schemeClr val="dk1"/>
                </a:solidFill>
              </a:rPr>
              <a:t>.</a:t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Tools, data, and methods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8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BigBang for mailing list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Getting participation in discussion outside of drafting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is organized along multiple levels of abstraction.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952500" y="2716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{32801642-B088-47C1-BB50-6A527AA3EA04}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459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 Addresses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Working Group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Working Group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prefix_a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@domain_x.com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prefix_b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prefix_c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@domain_y.org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prefix_d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4230575"/>
            <a:ext cx="8516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Use the </a:t>
            </a:r>
            <a:r>
              <a:rPr i="1" lang="en" sz="1350">
                <a:solidFill>
                  <a:schemeClr val="dk1"/>
                </a:solidFill>
              </a:rPr>
              <a:t>complexity profile </a:t>
            </a:r>
            <a:r>
              <a:rPr lang="en" sz="1350">
                <a:solidFill>
                  <a:schemeClr val="dk1"/>
                </a:solidFill>
              </a:rPr>
              <a:t>of a phenomenon to determine if it is acting randomly or else with a higher organizing principle.</a:t>
            </a:r>
            <a:r>
              <a:rPr i="1"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chemeClr val="dk1"/>
                </a:solidFill>
              </a:rPr>
              <a:t> (Figures from Siegenfeld and Bar-Yam, </a:t>
            </a:r>
            <a:r>
              <a:rPr i="1" lang="en" sz="1350">
                <a:solidFill>
                  <a:schemeClr val="dk1"/>
                </a:solidFill>
              </a:rPr>
              <a:t>Complexity</a:t>
            </a:r>
            <a:r>
              <a:rPr lang="en" sz="1350">
                <a:solidFill>
                  <a:schemeClr val="dk1"/>
                </a:solidFill>
              </a:rPr>
              <a:t>, 2020)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8275"/>
            <a:ext cx="42005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625" y="152400"/>
            <a:ext cx="3885715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50625" y="168700"/>
            <a:ext cx="3741600" cy="47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results on </a:t>
            </a:r>
            <a:r>
              <a:rPr lang="en"/>
              <a:t>distributions over prefixes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Generic email domains: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gmail.com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high standard deviation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low median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</a:t>
            </a:r>
            <a:r>
              <a:rPr i="1" lang="en"/>
              <a:t>andom</a:t>
            </a:r>
            <a:r>
              <a:rPr lang="en"/>
              <a:t> organization.</a:t>
            </a:r>
            <a:br>
              <a:rPr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Organizational </a:t>
            </a:r>
            <a:r>
              <a:rPr lang="en"/>
              <a:t>email domains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apple.com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higher median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</a:t>
            </a:r>
            <a:r>
              <a:rPr i="1" lang="en"/>
              <a:t>orrelated</a:t>
            </a:r>
            <a:r>
              <a:rPr lang="en"/>
              <a:t> organization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Personal </a:t>
            </a:r>
            <a:r>
              <a:rPr lang="en"/>
              <a:t>email addresses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 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csperkins.org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 </a:t>
            </a:r>
            <a:r>
              <a:rPr i="1" lang="en"/>
              <a:t>low standard deviation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high median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Coherent organization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075" y="49013"/>
            <a:ext cx="5166575" cy="50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