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5"/>
  </p:normalViewPr>
  <p:slideViewPr>
    <p:cSldViewPr snapToGrid="0" snapToObjects="1">
      <p:cViewPr varScale="1">
        <p:scale>
          <a:sx n="58" d="100"/>
          <a:sy n="58" d="100"/>
        </p:scale>
        <p:origin x="71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3955375" y="4714875"/>
            <a:ext cx="16473251" cy="214312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lnSpc>
                <a:spcPct val="100000"/>
              </a:lnSpc>
              <a:defRPr sz="5000" b="0" spc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55375" y="7875984"/>
            <a:ext cx="16473250" cy="2527533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defTabSz="821531">
              <a:lnSpc>
                <a:spcPct val="100000"/>
              </a:lnSpc>
              <a:spcBef>
                <a:spcPts val="0"/>
              </a:spcBef>
              <a:buSzTx/>
              <a:buNone/>
              <a:defRPr sz="5800">
                <a:latin typeface="Helvetica"/>
                <a:ea typeface="Helvetica"/>
                <a:cs typeface="Helvetica"/>
                <a:sym typeface="Helvetica"/>
              </a:defRPr>
            </a:lvl1pPr>
            <a:lvl2pPr marL="0" indent="0" defTabSz="821531">
              <a:lnSpc>
                <a:spcPct val="100000"/>
              </a:lnSpc>
              <a:spcBef>
                <a:spcPts val="0"/>
              </a:spcBef>
              <a:buSzTx/>
              <a:buNone/>
              <a:defRPr sz="5800">
                <a:latin typeface="Helvetica"/>
                <a:ea typeface="Helvetica"/>
                <a:cs typeface="Helvetica"/>
                <a:sym typeface="Helvetica"/>
              </a:defRPr>
            </a:lvl2pPr>
            <a:lvl3pPr marL="0" indent="0" defTabSz="821531">
              <a:lnSpc>
                <a:spcPct val="100000"/>
              </a:lnSpc>
              <a:spcBef>
                <a:spcPts val="0"/>
              </a:spcBef>
              <a:buSzTx/>
              <a:buNone/>
              <a:defRPr sz="5800">
                <a:latin typeface="Helvetica"/>
                <a:ea typeface="Helvetica"/>
                <a:cs typeface="Helvetica"/>
                <a:sym typeface="Helvetica"/>
              </a:defRPr>
            </a:lvl3pPr>
            <a:lvl4pPr marL="0" indent="0" defTabSz="821531">
              <a:lnSpc>
                <a:spcPct val="100000"/>
              </a:lnSpc>
              <a:spcBef>
                <a:spcPts val="0"/>
              </a:spcBef>
              <a:buSzTx/>
              <a:buNone/>
              <a:defRPr sz="5800">
                <a:latin typeface="Helvetica"/>
                <a:ea typeface="Helvetica"/>
                <a:cs typeface="Helvetica"/>
                <a:sym typeface="Helvetica"/>
              </a:defRPr>
            </a:lvl4pPr>
            <a:lvl5pPr marL="0" indent="0" defTabSz="821531">
              <a:lnSpc>
                <a:spcPct val="100000"/>
              </a:lnSpc>
              <a:spcBef>
                <a:spcPts val="0"/>
              </a:spcBef>
              <a:buSzTx/>
              <a:buNone/>
              <a:defRPr sz="58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821531">
              <a:lnSpc>
                <a:spcPct val="100000"/>
              </a:lnSpc>
              <a:defRPr sz="7600" b="0" spc="0">
                <a:solidFill>
                  <a:srgbClr val="002D4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59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22300" indent="-622300" defTabSz="821531">
              <a:lnSpc>
                <a:spcPct val="100000"/>
              </a:lnSpc>
              <a:spcBef>
                <a:spcPts val="5900"/>
              </a:spcBef>
              <a:buSzPct val="75000"/>
              <a:defRPr sz="4200">
                <a:latin typeface="Helvetica"/>
                <a:ea typeface="Helvetica"/>
                <a:cs typeface="Helvetica"/>
                <a:sym typeface="Helvetica"/>
              </a:defRPr>
            </a:lvl1pPr>
            <a:lvl2pPr marL="1333500" indent="-889000" defTabSz="821531">
              <a:lnSpc>
                <a:spcPct val="100000"/>
              </a:lnSpc>
              <a:spcBef>
                <a:spcPts val="5900"/>
              </a:spcBef>
              <a:buSzPct val="75000"/>
              <a:defRPr sz="4200">
                <a:latin typeface="Helvetica"/>
                <a:ea typeface="Helvetica"/>
                <a:cs typeface="Helvetica"/>
                <a:sym typeface="Helvetica"/>
              </a:defRPr>
            </a:lvl2pPr>
            <a:lvl3pPr marL="1511300" indent="-622300" defTabSz="821531">
              <a:lnSpc>
                <a:spcPct val="100000"/>
              </a:lnSpc>
              <a:spcBef>
                <a:spcPts val="5900"/>
              </a:spcBef>
              <a:buSzPct val="75000"/>
              <a:defRPr sz="4200">
                <a:latin typeface="Helvetica"/>
                <a:ea typeface="Helvetica"/>
                <a:cs typeface="Helvetica"/>
                <a:sym typeface="Helvetica"/>
              </a:defRPr>
            </a:lvl3pPr>
            <a:lvl4pPr marL="1955800" indent="-622300" defTabSz="821531">
              <a:lnSpc>
                <a:spcPct val="100000"/>
              </a:lnSpc>
              <a:spcBef>
                <a:spcPts val="5900"/>
              </a:spcBef>
              <a:buSzPct val="75000"/>
              <a:defRPr sz="4200">
                <a:latin typeface="Helvetica"/>
                <a:ea typeface="Helvetica"/>
                <a:cs typeface="Helvetica"/>
                <a:sym typeface="Helvetica"/>
              </a:defRPr>
            </a:lvl4pPr>
            <a:lvl5pPr marL="2400300" indent="-622300" defTabSz="821531">
              <a:lnSpc>
                <a:spcPct val="100000"/>
              </a:lnSpc>
              <a:spcBef>
                <a:spcPts val="5900"/>
              </a:spcBef>
              <a:buSzPct val="75000"/>
              <a:defRPr sz="42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767" y="13010554"/>
            <a:ext cx="494607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821531">
              <a:lnSpc>
                <a:spcPct val="100000"/>
              </a:lnSpc>
              <a:defRPr sz="7600" b="0" spc="0">
                <a:solidFill>
                  <a:srgbClr val="002D4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22300" indent="-622300" defTabSz="821531">
              <a:lnSpc>
                <a:spcPct val="100000"/>
              </a:lnSpc>
              <a:spcBef>
                <a:spcPts val="5900"/>
              </a:spcBef>
              <a:buSzPct val="75000"/>
              <a:defRPr sz="4200">
                <a:latin typeface="Helvetica"/>
                <a:ea typeface="Helvetica"/>
                <a:cs typeface="Helvetica"/>
                <a:sym typeface="Helvetica"/>
              </a:defRPr>
            </a:lvl1pPr>
            <a:lvl2pPr marL="1333500" indent="-889000" defTabSz="821531">
              <a:lnSpc>
                <a:spcPct val="100000"/>
              </a:lnSpc>
              <a:spcBef>
                <a:spcPts val="5900"/>
              </a:spcBef>
              <a:buSzPct val="75000"/>
              <a:defRPr sz="4200">
                <a:latin typeface="Helvetica"/>
                <a:ea typeface="Helvetica"/>
                <a:cs typeface="Helvetica"/>
                <a:sym typeface="Helvetica"/>
              </a:defRPr>
            </a:lvl2pPr>
            <a:lvl3pPr marL="1511300" indent="-622300" defTabSz="821531">
              <a:lnSpc>
                <a:spcPct val="100000"/>
              </a:lnSpc>
              <a:spcBef>
                <a:spcPts val="5900"/>
              </a:spcBef>
              <a:buSzPct val="75000"/>
              <a:defRPr sz="4200">
                <a:latin typeface="Helvetica"/>
                <a:ea typeface="Helvetica"/>
                <a:cs typeface="Helvetica"/>
                <a:sym typeface="Helvetica"/>
              </a:defRPr>
            </a:lvl3pPr>
            <a:lvl4pPr marL="1955800" indent="-622300" defTabSz="821531">
              <a:lnSpc>
                <a:spcPct val="100000"/>
              </a:lnSpc>
              <a:spcBef>
                <a:spcPts val="5900"/>
              </a:spcBef>
              <a:buSzPct val="75000"/>
              <a:defRPr sz="4200">
                <a:latin typeface="Helvetica"/>
                <a:ea typeface="Helvetica"/>
                <a:cs typeface="Helvetica"/>
                <a:sym typeface="Helvetica"/>
              </a:defRPr>
            </a:lvl4pPr>
            <a:lvl5pPr marL="2400300" indent="-622300" defTabSz="821531">
              <a:lnSpc>
                <a:spcPct val="100000"/>
              </a:lnSpc>
              <a:spcBef>
                <a:spcPts val="5900"/>
              </a:spcBef>
              <a:buSzPct val="75000"/>
              <a:defRPr sz="42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767" y="13010554"/>
            <a:ext cx="494607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asgow-ipl/ietfdata" TargetMode="Externa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glasgow-ipl/ietfdata/tree/master/examples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aming Anycast in a Wild Internet"/>
          <p:cNvSpPr txBox="1">
            <a:spLocks noGrp="1"/>
          </p:cNvSpPr>
          <p:nvPr>
            <p:ph type="title"/>
          </p:nvPr>
        </p:nvSpPr>
        <p:spPr>
          <a:xfrm>
            <a:off x="937139" y="5059931"/>
            <a:ext cx="19954109" cy="21431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D4B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The ietfdata Library</a:t>
            </a:r>
          </a:p>
        </p:txBody>
      </p:sp>
      <p:sp>
        <p:nvSpPr>
          <p:cNvPr id="179" name="Stephen McQuistin…"/>
          <p:cNvSpPr txBox="1">
            <a:spLocks noGrp="1"/>
          </p:cNvSpPr>
          <p:nvPr>
            <p:ph type="body" sz="half" idx="1"/>
          </p:nvPr>
        </p:nvSpPr>
        <p:spPr>
          <a:xfrm>
            <a:off x="937139" y="7203056"/>
            <a:ext cx="16473250" cy="6224971"/>
          </a:xfrm>
          <a:prstGeom prst="rect">
            <a:avLst/>
          </a:prstGeom>
        </p:spPr>
        <p:txBody>
          <a:bodyPr/>
          <a:lstStyle/>
          <a:p>
            <a:pPr defTabSz="457200">
              <a:defRPr sz="31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Stephen McQuistin</a:t>
            </a:r>
          </a:p>
          <a:p>
            <a:pPr defTabSz="457200">
              <a:defRPr sz="31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333333"/>
                </a:solidFill>
              </a:rPr>
              <a:t>Colin Perkins </a:t>
            </a:r>
            <a:endParaRPr sz="2300">
              <a:solidFill>
                <a:srgbClr val="333333"/>
              </a:solidFill>
            </a:endParaRPr>
          </a:p>
          <a:p>
            <a:pPr defTabSz="457200">
              <a:defRPr sz="31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2300">
              <a:solidFill>
                <a:srgbClr val="333333"/>
              </a:solidFill>
            </a:endParaRPr>
          </a:p>
          <a:p>
            <a:pPr defTabSz="457200">
              <a:defRPr sz="31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2300">
              <a:solidFill>
                <a:srgbClr val="333333"/>
              </a:solidFill>
            </a:endParaRPr>
          </a:p>
          <a:p>
            <a:pPr defTabSz="457200">
              <a:defRPr sz="31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2300">
              <a:solidFill>
                <a:srgbClr val="333333"/>
              </a:solidFill>
            </a:endParaRPr>
          </a:p>
          <a:p>
            <a:pPr defTabSz="457200">
              <a:defRPr sz="31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2300">
              <a:solidFill>
                <a:srgbClr val="333333"/>
              </a:solidFill>
            </a:endParaRPr>
          </a:p>
          <a:p>
            <a:pPr defTabSz="457200">
              <a:defRPr sz="31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2300">
              <a:solidFill>
                <a:srgbClr val="333333"/>
              </a:solidFill>
            </a:endParaRPr>
          </a:p>
          <a:p>
            <a:pPr defTabSz="457200">
              <a:defRPr sz="3100" b="1">
                <a:solidFill>
                  <a:srgbClr val="002D4B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IAB Workshop on Analyzing IETF Data (AID)</a:t>
            </a:r>
          </a:p>
          <a:p>
            <a:pPr defTabSz="457200">
              <a:defRPr sz="3100" b="1">
                <a:solidFill>
                  <a:srgbClr val="002D4B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November 29th 2021</a:t>
            </a:r>
          </a:p>
        </p:txBody>
      </p:sp>
      <p:sp>
        <p:nvSpPr>
          <p:cNvPr id="180" name="Taming Anycast in a Wild Internet"/>
          <p:cNvSpPr txBox="1"/>
          <p:nvPr/>
        </p:nvSpPr>
        <p:spPr>
          <a:xfrm>
            <a:off x="17131171" y="12539186"/>
            <a:ext cx="7059553" cy="892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 defTabSz="599717">
              <a:defRPr sz="1825">
                <a:solidFill>
                  <a:srgbClr val="002D4B"/>
                </a:solidFill>
              </a:defRPr>
            </a:lvl1pPr>
          </a:lstStyle>
          <a:p>
            <a:r>
              <a:t>This work is funded by the UK Engineering and Physical Sciences Research Council, under grants EP/S033564/1 and EP/S036075/1.</a:t>
            </a:r>
          </a:p>
        </p:txBody>
      </p:sp>
      <p:pic>
        <p:nvPicPr>
          <p:cNvPr id="181" name="eyJwYXRoIjoiZnJvbnRpZnlcL2FjY291bnRzXC9iZlwvMTc5OTMxXC9wcm9qZWN0c1wvMjY4ODgwXC9hc3NldHNcLzc4XC80Nzk4OTA0XC85MjU1ZDk3NDk1ZTU5OTAyNDI5Y2VkMjc4ZjJkMWJmYy0xNjAyOTI0NzQwLnBuZyJ9-cloud-fw93nCYdjU21cNBg4ezc2plLg7r-KW_zKq3b0TG4vBY.png" descr="eyJwYXRoIjoiZnJvbnRpZnlcL2FjY291bnRzXC9iZlwvMTc5OTMxXC9wcm9qZWN0c1wvMjY4ODgwXC9hc3NldHNcLzc4XC80Nzk4OTA0XC85MjU1ZDk3NDk1ZTU5OTAyNDI5Y2VkMjc4ZjJkMWJmYy0xNjAyOTI0NzQwLnBuZyJ9-cloud-fw93nCYdjU21cNBg4ezc2plLg7r-KW_zKq3b0TG4vB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582" y="12361170"/>
            <a:ext cx="4174801" cy="1045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UofG keyline boxed marque for digital.pdf" descr="UofG keyline boxed marque for digital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28399"/>
            <a:ext cx="4274234" cy="1919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ummary"/>
          <p:cNvSpPr txBox="1">
            <a:spLocks noGrp="1"/>
          </p:cNvSpPr>
          <p:nvPr>
            <p:ph type="title"/>
          </p:nvPr>
        </p:nvSpPr>
        <p:spPr>
          <a:xfrm>
            <a:off x="1031474" y="705723"/>
            <a:ext cx="22303193" cy="3036095"/>
          </a:xfrm>
          <a:prstGeom prst="rect">
            <a:avLst/>
          </a:prstGeom>
        </p:spPr>
        <p:txBody>
          <a:bodyPr/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Example: Meeting registrations</a:t>
            </a:r>
          </a:p>
        </p:txBody>
      </p:sp>
      <p:sp>
        <p:nvSpPr>
          <p:cNvPr id="2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767" y="13010554"/>
            <a:ext cx="494607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50" name="Screenshot 2021-11-25 at 23.09.26.png" descr="Screenshot 2021-11-25 at 23.09.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379" y="3337208"/>
            <a:ext cx="8217383" cy="9241067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Oval"/>
          <p:cNvSpPr/>
          <p:nvPr/>
        </p:nvSpPr>
        <p:spPr>
          <a:xfrm>
            <a:off x="9728496" y="9749385"/>
            <a:ext cx="6796717" cy="1090526"/>
          </a:xfrm>
          <a:prstGeom prst="ellipse">
            <a:avLst/>
          </a:prstGeom>
          <a:ln w="1397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2" name="Finds registrations by person, even if a different e-mail address was used"/>
          <p:cNvSpPr/>
          <p:nvPr/>
        </p:nvSpPr>
        <p:spPr>
          <a:xfrm>
            <a:off x="14907355" y="6817565"/>
            <a:ext cx="7949167" cy="1567684"/>
          </a:xfrm>
          <a:prstGeom prst="roundRect">
            <a:avLst>
              <a:gd name="adj" fmla="val 12152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Finds registrations by person, even if a different e-mail address was used</a:t>
            </a:r>
          </a:p>
        </p:txBody>
      </p:sp>
      <p:sp>
        <p:nvSpPr>
          <p:cNvPr id="254" name="Connection Line"/>
          <p:cNvSpPr/>
          <p:nvPr/>
        </p:nvSpPr>
        <p:spPr>
          <a:xfrm>
            <a:off x="16025603" y="8004751"/>
            <a:ext cx="1955604" cy="1989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5" h="21600" extrusionOk="0">
                <a:moveTo>
                  <a:pt x="0" y="21600"/>
                </a:moveTo>
                <a:cubicBezTo>
                  <a:pt x="14463" y="14412"/>
                  <a:pt x="21600" y="7212"/>
                  <a:pt x="21411" y="0"/>
                </a:cubicBezTo>
              </a:path>
            </a:pathLst>
          </a:custGeom>
          <a:ln w="1397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ummary"/>
          <p:cNvSpPr txBox="1">
            <a:spLocks noGrp="1"/>
          </p:cNvSpPr>
          <p:nvPr>
            <p:ph type="title"/>
          </p:nvPr>
        </p:nvSpPr>
        <p:spPr>
          <a:xfrm>
            <a:off x="1031474" y="705723"/>
            <a:ext cx="22303193" cy="3036095"/>
          </a:xfrm>
          <a:prstGeom prst="rect">
            <a:avLst/>
          </a:prstGeom>
        </p:spPr>
        <p:txBody>
          <a:bodyPr/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Summary</a:t>
            </a:r>
          </a:p>
        </p:txBody>
      </p:sp>
      <p:sp>
        <p:nvSpPr>
          <p:cNvPr id="257" name="Anycast networks with many providers interact with the Internet in an observably different way than those with few providers…"/>
          <p:cNvSpPr txBox="1">
            <a:spLocks noGrp="1"/>
          </p:cNvSpPr>
          <p:nvPr>
            <p:ph type="body" sz="half" idx="1"/>
          </p:nvPr>
        </p:nvSpPr>
        <p:spPr>
          <a:xfrm>
            <a:off x="1031474" y="3741816"/>
            <a:ext cx="11185146" cy="884039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t>The ietfdata library provides a Python API for accessing email archives, the Datatracker, and the RFC Index</a:t>
            </a:r>
          </a:p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t>Support for caching, to improve performance and reduce load on the IETF’s infrastructure</a:t>
            </a:r>
          </a:p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t>Available via PyPI, with code and examples on GitHub</a:t>
            </a:r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7004" y="13010554"/>
            <a:ext cx="472133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59" name="Code and examples:…"/>
          <p:cNvSpPr/>
          <p:nvPr/>
        </p:nvSpPr>
        <p:spPr>
          <a:xfrm>
            <a:off x="13423793" y="6828011"/>
            <a:ext cx="9691056" cy="2108591"/>
          </a:xfrm>
          <a:prstGeom prst="roundRect">
            <a:avLst>
              <a:gd name="adj" fmla="val 10261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Code and examples: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u="sng">
                <a:hlinkClick r:id="rId2"/>
              </a:rPr>
              <a:t>https://github.com/glasgow-ipl/ietfdata</a:t>
            </a:r>
          </a:p>
        </p:txBody>
      </p:sp>
      <p:sp>
        <p:nvSpPr>
          <p:cNvPr id="260" name="Installation via PyPI:…"/>
          <p:cNvSpPr/>
          <p:nvPr/>
        </p:nvSpPr>
        <p:spPr>
          <a:xfrm>
            <a:off x="13423793" y="3916693"/>
            <a:ext cx="9691056" cy="2108591"/>
          </a:xfrm>
          <a:prstGeom prst="roundRect">
            <a:avLst>
              <a:gd name="adj" fmla="val 10261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Installation via PyPI:</a:t>
            </a:r>
          </a:p>
          <a:p>
            <a:pPr defTabSz="825500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pip install ietfdata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Examples…"/>
          <p:cNvSpPr txBox="1">
            <a:spLocks noGrp="1"/>
          </p:cNvSpPr>
          <p:nvPr>
            <p:ph type="title" idx="4294967295"/>
          </p:nvPr>
        </p:nvSpPr>
        <p:spPr>
          <a:xfrm>
            <a:off x="1039651" y="5223949"/>
            <a:ext cx="19954108" cy="2143126"/>
          </a:xfrm>
          <a:prstGeom prst="rect">
            <a:avLst/>
          </a:prstGeom>
        </p:spPr>
        <p:txBody>
          <a:bodyPr lIns="71437" tIns="71437" rIns="71437" bIns="71437"/>
          <a:lstStyle/>
          <a:p>
            <a:pPr defTabSz="821531">
              <a:lnSpc>
                <a:spcPct val="100000"/>
              </a:lnSpc>
              <a:defRPr sz="6700" spc="0">
                <a:solidFill>
                  <a:srgbClr val="FFFFFF"/>
                </a:solidFill>
              </a:defRPr>
            </a:pPr>
            <a:r>
              <a:rPr dirty="0"/>
              <a:t>Examples</a:t>
            </a:r>
          </a:p>
          <a:p>
            <a:pPr defTabSz="821531">
              <a:lnSpc>
                <a:spcPct val="100000"/>
              </a:lnSpc>
              <a:defRPr sz="3000" spc="0">
                <a:solidFill>
                  <a:srgbClr val="FFFFFF"/>
                </a:solidFill>
              </a:defRPr>
            </a:pPr>
            <a:r>
              <a:rPr dirty="0"/>
              <a:t>More at </a:t>
            </a:r>
            <a:r>
              <a:rPr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github.com/glasgow-ipl/ietfdata/tree/master/examples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ummary"/>
          <p:cNvSpPr txBox="1">
            <a:spLocks noGrp="1"/>
          </p:cNvSpPr>
          <p:nvPr>
            <p:ph type="title"/>
          </p:nvPr>
        </p:nvSpPr>
        <p:spPr>
          <a:xfrm>
            <a:off x="1031474" y="705723"/>
            <a:ext cx="22303193" cy="3036095"/>
          </a:xfrm>
          <a:prstGeom prst="rect">
            <a:avLst/>
          </a:prstGeom>
        </p:spPr>
        <p:txBody>
          <a:bodyPr/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Example: Bluesheets</a:t>
            </a:r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767" y="13010554"/>
            <a:ext cx="494607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66" name="Screenshot 2021-11-26 at 23.39.13.png" descr="Screenshot 2021-11-26 at 23.39.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3" y="3526882"/>
            <a:ext cx="14770566" cy="5689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ummary"/>
          <p:cNvSpPr txBox="1">
            <a:spLocks noGrp="1"/>
          </p:cNvSpPr>
          <p:nvPr>
            <p:ph type="title"/>
          </p:nvPr>
        </p:nvSpPr>
        <p:spPr>
          <a:xfrm>
            <a:off x="1031474" y="705723"/>
            <a:ext cx="22303193" cy="3036095"/>
          </a:xfrm>
          <a:prstGeom prst="rect">
            <a:avLst/>
          </a:prstGeom>
        </p:spPr>
        <p:txBody>
          <a:bodyPr/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Example: Organisational chart</a:t>
            </a:r>
          </a:p>
        </p:txBody>
      </p:sp>
      <p:sp>
        <p:nvSpPr>
          <p:cNvPr id="2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767" y="13010554"/>
            <a:ext cx="494607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70" name="Screenshot 2021-11-26 at 23.40.23.png" descr="Screenshot 2021-11-26 at 23.40.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5" y="3526774"/>
            <a:ext cx="20188568" cy="6662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ummary"/>
          <p:cNvSpPr txBox="1">
            <a:spLocks noGrp="1"/>
          </p:cNvSpPr>
          <p:nvPr>
            <p:ph type="title"/>
          </p:nvPr>
        </p:nvSpPr>
        <p:spPr>
          <a:xfrm>
            <a:off x="1031474" y="705723"/>
            <a:ext cx="22303193" cy="3036095"/>
          </a:xfrm>
          <a:prstGeom prst="rect">
            <a:avLst/>
          </a:prstGeom>
        </p:spPr>
        <p:txBody>
          <a:bodyPr/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Example: Group roles</a:t>
            </a:r>
          </a:p>
        </p:txBody>
      </p:sp>
      <p:sp>
        <p:nvSpPr>
          <p:cNvPr id="2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767" y="13010554"/>
            <a:ext cx="494607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74" name="Screenshot 2021-11-26 at 23.43.39.png" descr="Screenshot 2021-11-26 at 23.43.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94" y="3400090"/>
            <a:ext cx="11990141" cy="9443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ummary"/>
          <p:cNvSpPr txBox="1">
            <a:spLocks noGrp="1"/>
          </p:cNvSpPr>
          <p:nvPr>
            <p:ph type="title"/>
          </p:nvPr>
        </p:nvSpPr>
        <p:spPr>
          <a:xfrm>
            <a:off x="1031474" y="705723"/>
            <a:ext cx="22303193" cy="3036095"/>
          </a:xfrm>
          <a:prstGeom prst="rect">
            <a:avLst/>
          </a:prstGeom>
        </p:spPr>
        <p:txBody>
          <a:bodyPr/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IETF Data</a:t>
            </a:r>
          </a:p>
        </p:txBody>
      </p:sp>
      <p:sp>
        <p:nvSpPr>
          <p:cNvPr id="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0525" y="13010554"/>
            <a:ext cx="325091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86" name="ietflogo.png" descr="ietf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449" y="5668491"/>
            <a:ext cx="4485242" cy="237901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Mail Archives"/>
          <p:cNvSpPr/>
          <p:nvPr/>
        </p:nvSpPr>
        <p:spPr>
          <a:xfrm>
            <a:off x="5556510" y="8372103"/>
            <a:ext cx="3558037" cy="1270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Mail Archives</a:t>
            </a:r>
          </a:p>
        </p:txBody>
      </p:sp>
      <p:sp>
        <p:nvSpPr>
          <p:cNvPr id="188" name="Datatracker"/>
          <p:cNvSpPr/>
          <p:nvPr/>
        </p:nvSpPr>
        <p:spPr>
          <a:xfrm>
            <a:off x="10404052" y="3111247"/>
            <a:ext cx="3558037" cy="1270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Datatracker</a:t>
            </a:r>
          </a:p>
        </p:txBody>
      </p:sp>
      <p:sp>
        <p:nvSpPr>
          <p:cNvPr id="189" name="RFC Index"/>
          <p:cNvSpPr/>
          <p:nvPr/>
        </p:nvSpPr>
        <p:spPr>
          <a:xfrm>
            <a:off x="16429029" y="6834032"/>
            <a:ext cx="3558038" cy="1270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RFC Index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ummary"/>
          <p:cNvSpPr txBox="1">
            <a:spLocks noGrp="1"/>
          </p:cNvSpPr>
          <p:nvPr>
            <p:ph type="title"/>
          </p:nvPr>
        </p:nvSpPr>
        <p:spPr>
          <a:xfrm>
            <a:off x="1031474" y="705723"/>
            <a:ext cx="22303193" cy="3036095"/>
          </a:xfrm>
          <a:prstGeom prst="rect">
            <a:avLst/>
          </a:prstGeom>
        </p:spPr>
        <p:txBody>
          <a:bodyPr/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IETF Data</a:t>
            </a:r>
          </a:p>
        </p:txBody>
      </p:sp>
      <p:sp>
        <p:nvSpPr>
          <p:cNvPr id="1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0525" y="13010554"/>
            <a:ext cx="325091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93" name="ietflogo.png" descr="ietf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449" y="5668491"/>
            <a:ext cx="4485242" cy="2379018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Mail Archives"/>
          <p:cNvSpPr/>
          <p:nvPr/>
        </p:nvSpPr>
        <p:spPr>
          <a:xfrm>
            <a:off x="5556510" y="8372103"/>
            <a:ext cx="3558037" cy="1270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Mail Archives</a:t>
            </a:r>
          </a:p>
        </p:txBody>
      </p:sp>
      <p:sp>
        <p:nvSpPr>
          <p:cNvPr id="195" name="Datatracker"/>
          <p:cNvSpPr/>
          <p:nvPr/>
        </p:nvSpPr>
        <p:spPr>
          <a:xfrm>
            <a:off x="10404052" y="3111247"/>
            <a:ext cx="3558037" cy="1270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Datatracker</a:t>
            </a:r>
          </a:p>
        </p:txBody>
      </p:sp>
      <p:sp>
        <p:nvSpPr>
          <p:cNvPr id="196" name="RFC Index"/>
          <p:cNvSpPr/>
          <p:nvPr/>
        </p:nvSpPr>
        <p:spPr>
          <a:xfrm>
            <a:off x="16429029" y="6834032"/>
            <a:ext cx="3558038" cy="1270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RFC Index</a:t>
            </a:r>
          </a:p>
        </p:txBody>
      </p:sp>
      <p:sp>
        <p:nvSpPr>
          <p:cNvPr id="197" name="IMAP"/>
          <p:cNvSpPr/>
          <p:nvPr/>
        </p:nvSpPr>
        <p:spPr>
          <a:xfrm>
            <a:off x="6450608" y="9796310"/>
            <a:ext cx="1769841" cy="751028"/>
          </a:xfrm>
          <a:prstGeom prst="roundRect">
            <a:avLst>
              <a:gd name="adj" fmla="val 15788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IMAP</a:t>
            </a:r>
          </a:p>
        </p:txBody>
      </p:sp>
      <p:sp>
        <p:nvSpPr>
          <p:cNvPr id="198" name="REST API"/>
          <p:cNvSpPr/>
          <p:nvPr/>
        </p:nvSpPr>
        <p:spPr>
          <a:xfrm>
            <a:off x="11227328" y="4502147"/>
            <a:ext cx="1929344" cy="751027"/>
          </a:xfrm>
          <a:prstGeom prst="roundRect">
            <a:avLst>
              <a:gd name="adj" fmla="val 15788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REST API</a:t>
            </a:r>
          </a:p>
        </p:txBody>
      </p:sp>
      <p:sp>
        <p:nvSpPr>
          <p:cNvPr id="199" name="XML file"/>
          <p:cNvSpPr/>
          <p:nvPr/>
        </p:nvSpPr>
        <p:spPr>
          <a:xfrm>
            <a:off x="17138780" y="8258239"/>
            <a:ext cx="2138536" cy="751027"/>
          </a:xfrm>
          <a:prstGeom prst="roundRect">
            <a:avLst>
              <a:gd name="adj" fmla="val 15788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XML file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ummary"/>
          <p:cNvSpPr txBox="1">
            <a:spLocks noGrp="1"/>
          </p:cNvSpPr>
          <p:nvPr>
            <p:ph type="title"/>
          </p:nvPr>
        </p:nvSpPr>
        <p:spPr>
          <a:xfrm>
            <a:off x="1031474" y="705723"/>
            <a:ext cx="22303193" cy="3036095"/>
          </a:xfrm>
          <a:prstGeom prst="rect">
            <a:avLst/>
          </a:prstGeom>
        </p:spPr>
        <p:txBody>
          <a:bodyPr/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The ietfdata Library</a:t>
            </a:r>
          </a:p>
        </p:txBody>
      </p:sp>
      <p:sp>
        <p:nvSpPr>
          <p:cNvPr id="2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0525" y="13010554"/>
            <a:ext cx="325091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217" name="Group"/>
          <p:cNvGrpSpPr/>
          <p:nvPr/>
        </p:nvGrpSpPr>
        <p:grpSpPr>
          <a:xfrm>
            <a:off x="1781938" y="3653363"/>
            <a:ext cx="16563021" cy="8505891"/>
            <a:chOff x="0" y="0"/>
            <a:chExt cx="16563019" cy="8505889"/>
          </a:xfrm>
        </p:grpSpPr>
        <p:sp>
          <p:nvSpPr>
            <p:cNvPr id="203" name="Mail Archives"/>
            <p:cNvSpPr/>
            <p:nvPr/>
          </p:nvSpPr>
          <p:spPr>
            <a:xfrm>
              <a:off x="4239242" y="0"/>
              <a:ext cx="3558037" cy="1270000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Mail Archives</a:t>
              </a:r>
            </a:p>
          </p:txBody>
        </p:sp>
        <p:sp>
          <p:nvSpPr>
            <p:cNvPr id="204" name="Datatracker"/>
            <p:cNvSpPr/>
            <p:nvPr/>
          </p:nvSpPr>
          <p:spPr>
            <a:xfrm>
              <a:off x="8622112" y="0"/>
              <a:ext cx="3558037" cy="1270000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Datatracker</a:t>
              </a:r>
            </a:p>
          </p:txBody>
        </p:sp>
        <p:sp>
          <p:nvSpPr>
            <p:cNvPr id="205" name="RFC Index"/>
            <p:cNvSpPr/>
            <p:nvPr/>
          </p:nvSpPr>
          <p:spPr>
            <a:xfrm>
              <a:off x="13004982" y="0"/>
              <a:ext cx="3558038" cy="1270000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RFC Index</a:t>
              </a:r>
            </a:p>
          </p:txBody>
        </p:sp>
        <p:sp>
          <p:nvSpPr>
            <p:cNvPr id="206" name="IMAP"/>
            <p:cNvSpPr/>
            <p:nvPr/>
          </p:nvSpPr>
          <p:spPr>
            <a:xfrm>
              <a:off x="5133340" y="1399428"/>
              <a:ext cx="1769840" cy="751028"/>
            </a:xfrm>
            <a:prstGeom prst="roundRect">
              <a:avLst>
                <a:gd name="adj" fmla="val 15788"/>
              </a:avLst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IMAP</a:t>
              </a:r>
            </a:p>
          </p:txBody>
        </p:sp>
        <p:sp>
          <p:nvSpPr>
            <p:cNvPr id="207" name="REST API"/>
            <p:cNvSpPr/>
            <p:nvPr/>
          </p:nvSpPr>
          <p:spPr>
            <a:xfrm>
              <a:off x="9445388" y="1390899"/>
              <a:ext cx="1929344" cy="751028"/>
            </a:xfrm>
            <a:prstGeom prst="roundRect">
              <a:avLst>
                <a:gd name="adj" fmla="val 15788"/>
              </a:avLst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REST API</a:t>
              </a:r>
            </a:p>
          </p:txBody>
        </p:sp>
        <p:sp>
          <p:nvSpPr>
            <p:cNvPr id="208" name="XML file"/>
            <p:cNvSpPr/>
            <p:nvPr/>
          </p:nvSpPr>
          <p:spPr>
            <a:xfrm>
              <a:off x="13714733" y="1399428"/>
              <a:ext cx="2138537" cy="751028"/>
            </a:xfrm>
            <a:prstGeom prst="roundRect">
              <a:avLst>
                <a:gd name="adj" fmla="val 15788"/>
              </a:avLst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XML file</a:t>
              </a:r>
            </a:p>
          </p:txBody>
        </p:sp>
        <p:sp>
          <p:nvSpPr>
            <p:cNvPr id="209" name="Line"/>
            <p:cNvSpPr/>
            <p:nvPr/>
          </p:nvSpPr>
          <p:spPr>
            <a:xfrm flipH="1" flipV="1">
              <a:off x="6483752" y="2262826"/>
              <a:ext cx="678473" cy="1104421"/>
            </a:xfrm>
            <a:prstGeom prst="line">
              <a:avLst/>
            </a:prstGeom>
            <a:noFill/>
            <a:ln w="63500" cap="flat">
              <a:solidFill>
                <a:srgbClr val="5E5E5E"/>
              </a:solidFill>
              <a:prstDash val="sysDot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10" name="Line"/>
            <p:cNvSpPr/>
            <p:nvPr/>
          </p:nvSpPr>
          <p:spPr>
            <a:xfrm flipV="1">
              <a:off x="13919637" y="2262826"/>
              <a:ext cx="630901" cy="1104421"/>
            </a:xfrm>
            <a:prstGeom prst="line">
              <a:avLst/>
            </a:prstGeom>
            <a:noFill/>
            <a:ln w="63500" cap="flat">
              <a:solidFill>
                <a:srgbClr val="5E5E5E"/>
              </a:solidFill>
              <a:prstDash val="sysDot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11" name="Line"/>
            <p:cNvSpPr/>
            <p:nvPr/>
          </p:nvSpPr>
          <p:spPr>
            <a:xfrm flipV="1">
              <a:off x="10436248" y="2262826"/>
              <a:ext cx="1" cy="1104421"/>
            </a:xfrm>
            <a:prstGeom prst="line">
              <a:avLst/>
            </a:prstGeom>
            <a:noFill/>
            <a:ln w="63500" cap="flat">
              <a:solidFill>
                <a:srgbClr val="5E5E5E"/>
              </a:solidFill>
              <a:prstDash val="sysDot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12" name="Arrow"/>
            <p:cNvSpPr/>
            <p:nvPr/>
          </p:nvSpPr>
          <p:spPr>
            <a:xfrm rot="5400000">
              <a:off x="9569851" y="4782284"/>
              <a:ext cx="1732795" cy="1546655"/>
            </a:xfrm>
            <a:prstGeom prst="rightArrow">
              <a:avLst>
                <a:gd name="adj1" fmla="val 32000"/>
                <a:gd name="adj2" fmla="val 31286"/>
              </a:avLst>
            </a:prstGeom>
            <a:solidFill>
              <a:srgbClr val="01AB8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3" name="The ietfdata Library"/>
            <p:cNvSpPr/>
            <p:nvPr/>
          </p:nvSpPr>
          <p:spPr>
            <a:xfrm>
              <a:off x="6378395" y="3479617"/>
              <a:ext cx="8045472" cy="1270001"/>
            </a:xfrm>
            <a:prstGeom prst="roundRect">
              <a:avLst>
                <a:gd name="adj" fmla="val 15000"/>
              </a:avLst>
            </a:prstGeom>
            <a:solidFill>
              <a:schemeClr val="accent2">
                <a:hueOff val="-202083"/>
                <a:satOff val="17755"/>
                <a:lumOff val="-1608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The ietfdata Library</a:t>
              </a:r>
            </a:p>
          </p:txBody>
        </p:sp>
        <p:pic>
          <p:nvPicPr>
            <p:cNvPr id="214" name="1200px-Python-logo-notext.svg.png" descr="1200px-Python-logo-notext.svg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27803" y="6959234"/>
              <a:ext cx="1546656" cy="1546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5" name="MongoDB cache"/>
            <p:cNvSpPr/>
            <p:nvPr/>
          </p:nvSpPr>
          <p:spPr>
            <a:xfrm>
              <a:off x="0" y="3479617"/>
              <a:ext cx="4767437" cy="1270001"/>
            </a:xfrm>
            <a:prstGeom prst="roundRect">
              <a:avLst>
                <a:gd name="adj" fmla="val 15000"/>
              </a:avLst>
            </a:prstGeom>
            <a:solidFill>
              <a:srgbClr val="833CA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MongoDB cache</a:t>
              </a:r>
            </a:p>
          </p:txBody>
        </p:sp>
        <p:sp>
          <p:nvSpPr>
            <p:cNvPr id="216" name="Line"/>
            <p:cNvSpPr/>
            <p:nvPr/>
          </p:nvSpPr>
          <p:spPr>
            <a:xfrm flipH="1">
              <a:off x="4981920" y="4114617"/>
              <a:ext cx="1181993" cy="1"/>
            </a:xfrm>
            <a:prstGeom prst="line">
              <a:avLst/>
            </a:prstGeom>
            <a:noFill/>
            <a:ln w="63500" cap="flat">
              <a:solidFill>
                <a:srgbClr val="5E5E5E"/>
              </a:solidFill>
              <a:prstDash val="sysDot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ummary"/>
          <p:cNvSpPr txBox="1">
            <a:spLocks noGrp="1"/>
          </p:cNvSpPr>
          <p:nvPr>
            <p:ph type="title"/>
          </p:nvPr>
        </p:nvSpPr>
        <p:spPr>
          <a:xfrm>
            <a:off x="1031474" y="705723"/>
            <a:ext cx="22303193" cy="3036095"/>
          </a:xfrm>
          <a:prstGeom prst="rect">
            <a:avLst/>
          </a:prstGeom>
        </p:spPr>
        <p:txBody>
          <a:bodyPr/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What data is available?</a:t>
            </a:r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0525" y="13010554"/>
            <a:ext cx="325091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21" name="Mail Archives"/>
          <p:cNvSpPr/>
          <p:nvPr/>
        </p:nvSpPr>
        <p:spPr>
          <a:xfrm>
            <a:off x="17386262" y="6716586"/>
            <a:ext cx="3558038" cy="127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Mail Archives</a:t>
            </a:r>
          </a:p>
        </p:txBody>
      </p:sp>
      <p:sp>
        <p:nvSpPr>
          <p:cNvPr id="222" name="Datatracker"/>
          <p:cNvSpPr/>
          <p:nvPr/>
        </p:nvSpPr>
        <p:spPr>
          <a:xfrm>
            <a:off x="17386262" y="9572504"/>
            <a:ext cx="3558038" cy="127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Datatracker</a:t>
            </a:r>
          </a:p>
        </p:txBody>
      </p:sp>
      <p:sp>
        <p:nvSpPr>
          <p:cNvPr id="223" name="RFC Index"/>
          <p:cNvSpPr/>
          <p:nvPr/>
        </p:nvSpPr>
        <p:spPr>
          <a:xfrm>
            <a:off x="17386262" y="3860667"/>
            <a:ext cx="3558038" cy="1270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RFC Index</a:t>
            </a:r>
          </a:p>
        </p:txBody>
      </p:sp>
      <p:sp>
        <p:nvSpPr>
          <p:cNvPr id="224" name="Anycast networks with many providers interact with the Internet in an observably different way than those with few providers…"/>
          <p:cNvSpPr txBox="1">
            <a:spLocks noGrp="1"/>
          </p:cNvSpPr>
          <p:nvPr>
            <p:ph type="body" sz="half" idx="1"/>
          </p:nvPr>
        </p:nvSpPr>
        <p:spPr>
          <a:xfrm>
            <a:off x="1031474" y="3741816"/>
            <a:ext cx="14186223" cy="884039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t>Author list</a:t>
            </a:r>
          </a:p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t>Stream</a:t>
            </a:r>
          </a:p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t>IETF working group and area information, if appropriate</a:t>
            </a:r>
          </a:p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t>Status (at publication, and current)</a:t>
            </a:r>
          </a:p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t>Updates/obsoletes relationships between RFCs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ummary"/>
          <p:cNvSpPr txBox="1">
            <a:spLocks noGrp="1"/>
          </p:cNvSpPr>
          <p:nvPr>
            <p:ph type="title"/>
          </p:nvPr>
        </p:nvSpPr>
        <p:spPr>
          <a:xfrm>
            <a:off x="1031474" y="705723"/>
            <a:ext cx="22303193" cy="3036095"/>
          </a:xfrm>
          <a:prstGeom prst="rect">
            <a:avLst/>
          </a:prstGeom>
        </p:spPr>
        <p:txBody>
          <a:bodyPr/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What data is available?</a:t>
            </a:r>
          </a:p>
        </p:txBody>
      </p:sp>
      <p:sp>
        <p:nvSpPr>
          <p:cNvPr id="2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0525" y="13010554"/>
            <a:ext cx="325091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28" name="Mail Archives"/>
          <p:cNvSpPr/>
          <p:nvPr/>
        </p:nvSpPr>
        <p:spPr>
          <a:xfrm>
            <a:off x="17386262" y="6716586"/>
            <a:ext cx="3558038" cy="1270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Mail Archives</a:t>
            </a:r>
          </a:p>
        </p:txBody>
      </p:sp>
      <p:sp>
        <p:nvSpPr>
          <p:cNvPr id="229" name="Datatracker"/>
          <p:cNvSpPr/>
          <p:nvPr/>
        </p:nvSpPr>
        <p:spPr>
          <a:xfrm>
            <a:off x="17386262" y="9572504"/>
            <a:ext cx="3558038" cy="127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Datatracker</a:t>
            </a:r>
          </a:p>
        </p:txBody>
      </p:sp>
      <p:sp>
        <p:nvSpPr>
          <p:cNvPr id="230" name="RFC Index"/>
          <p:cNvSpPr/>
          <p:nvPr/>
        </p:nvSpPr>
        <p:spPr>
          <a:xfrm>
            <a:off x="17386262" y="3860667"/>
            <a:ext cx="3558038" cy="127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RFC Index</a:t>
            </a:r>
          </a:p>
        </p:txBody>
      </p:sp>
      <p:sp>
        <p:nvSpPr>
          <p:cNvPr id="231" name="Anycast networks with many providers interact with the Internet in an observably different way than those with few providers…"/>
          <p:cNvSpPr txBox="1">
            <a:spLocks noGrp="1"/>
          </p:cNvSpPr>
          <p:nvPr>
            <p:ph type="body" sz="half" idx="1"/>
          </p:nvPr>
        </p:nvSpPr>
        <p:spPr>
          <a:xfrm>
            <a:off x="1031474" y="3741816"/>
            <a:ext cx="14186223" cy="884039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t>IETF mailing lists, and mirrors, from around 1995</a:t>
            </a:r>
          </a:p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t>Messages grouped by mailing list</a:t>
            </a:r>
          </a:p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t>Library provides a thread abstraction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ummary"/>
          <p:cNvSpPr txBox="1">
            <a:spLocks noGrp="1"/>
          </p:cNvSpPr>
          <p:nvPr>
            <p:ph type="title"/>
          </p:nvPr>
        </p:nvSpPr>
        <p:spPr>
          <a:xfrm>
            <a:off x="1031474" y="705723"/>
            <a:ext cx="22303193" cy="3036095"/>
          </a:xfrm>
          <a:prstGeom prst="rect">
            <a:avLst/>
          </a:prstGeom>
        </p:spPr>
        <p:txBody>
          <a:bodyPr/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What data is available?</a:t>
            </a:r>
          </a:p>
        </p:txBody>
      </p:sp>
      <p:sp>
        <p:nvSpPr>
          <p:cNvPr id="2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0525" y="13010554"/>
            <a:ext cx="325091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35" name="Mail Archives"/>
          <p:cNvSpPr/>
          <p:nvPr/>
        </p:nvSpPr>
        <p:spPr>
          <a:xfrm>
            <a:off x="17386262" y="6716586"/>
            <a:ext cx="3558038" cy="127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Mail Archives</a:t>
            </a:r>
          </a:p>
        </p:txBody>
      </p:sp>
      <p:sp>
        <p:nvSpPr>
          <p:cNvPr id="236" name="Datatracker"/>
          <p:cNvSpPr/>
          <p:nvPr/>
        </p:nvSpPr>
        <p:spPr>
          <a:xfrm>
            <a:off x="17386262" y="9572504"/>
            <a:ext cx="3558038" cy="1270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Datatracker</a:t>
            </a:r>
          </a:p>
        </p:txBody>
      </p:sp>
      <p:sp>
        <p:nvSpPr>
          <p:cNvPr id="237" name="RFC Index"/>
          <p:cNvSpPr/>
          <p:nvPr/>
        </p:nvSpPr>
        <p:spPr>
          <a:xfrm>
            <a:off x="17386262" y="3860667"/>
            <a:ext cx="3558038" cy="127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RFC Index</a:t>
            </a:r>
          </a:p>
        </p:txBody>
      </p:sp>
      <p:sp>
        <p:nvSpPr>
          <p:cNvPr id="238" name="Anycast networks with many providers interact with the Internet in an observably different way than those with few providers…"/>
          <p:cNvSpPr txBox="1">
            <a:spLocks noGrp="1"/>
          </p:cNvSpPr>
          <p:nvPr>
            <p:ph type="body" sz="half" idx="1"/>
          </p:nvPr>
        </p:nvSpPr>
        <p:spPr>
          <a:xfrm>
            <a:off x="1031474" y="3741816"/>
            <a:ext cx="14186223" cy="8840392"/>
          </a:xfrm>
          <a:prstGeom prst="rect">
            <a:avLst/>
          </a:prstGeom>
        </p:spPr>
        <p:txBody>
          <a:bodyPr/>
          <a:lstStyle/>
          <a:p>
            <a:pPr marL="441832" indent="-441832" defTabSz="583287">
              <a:spcBef>
                <a:spcPts val="4100"/>
              </a:spcBef>
              <a:defRPr sz="2982">
                <a:latin typeface="+mn-lt"/>
                <a:ea typeface="+mn-ea"/>
                <a:cs typeface="+mn-cs"/>
                <a:sym typeface="Helvetica Neue"/>
              </a:defRPr>
            </a:pPr>
            <a:r>
              <a:t>Documents</a:t>
            </a:r>
            <a:br/>
            <a:r>
              <a:rPr i="1">
                <a:solidFill>
                  <a:srgbClr val="5E5E5E"/>
                </a:solidFill>
              </a:rPr>
              <a:t>I-Ds, agendas, bluesheets, charters, minutes, recordings, …</a:t>
            </a:r>
            <a:endParaRPr>
              <a:solidFill>
                <a:srgbClr val="5E5E5E"/>
              </a:solidFill>
            </a:endParaRPr>
          </a:p>
          <a:p>
            <a:pPr marL="441832" indent="-441832" defTabSz="583287">
              <a:spcBef>
                <a:spcPts val="4100"/>
              </a:spcBef>
              <a:defRPr sz="2982">
                <a:latin typeface="+mn-lt"/>
                <a:ea typeface="+mn-ea"/>
                <a:cs typeface="+mn-cs"/>
                <a:sym typeface="Helvetica Neue"/>
              </a:defRPr>
            </a:pPr>
            <a:r>
              <a:t>Groups</a:t>
            </a:r>
            <a:br/>
            <a:r>
              <a:rPr i="1">
                <a:solidFill>
                  <a:srgbClr val="5E5E5E"/>
                </a:solidFill>
              </a:rPr>
              <a:t>Events, milestones, roles (chairs and ADs), URLs …</a:t>
            </a:r>
          </a:p>
          <a:p>
            <a:pPr marL="441832" indent="-441832" defTabSz="583287">
              <a:spcBef>
                <a:spcPts val="4100"/>
              </a:spcBef>
              <a:defRPr sz="2982">
                <a:latin typeface="+mn-lt"/>
                <a:ea typeface="+mn-ea"/>
                <a:cs typeface="+mn-cs"/>
                <a:sym typeface="Helvetica Neue"/>
              </a:defRPr>
            </a:pPr>
            <a:r>
              <a:t>Intellectual property disclosures</a:t>
            </a:r>
          </a:p>
          <a:p>
            <a:pPr marL="441832" indent="-441832" defTabSz="583287">
              <a:spcBef>
                <a:spcPts val="4100"/>
              </a:spcBef>
              <a:defRPr sz="2982">
                <a:latin typeface="+mn-lt"/>
                <a:ea typeface="+mn-ea"/>
                <a:cs typeface="+mn-cs"/>
                <a:sym typeface="Helvetica Neue"/>
              </a:defRPr>
            </a:pPr>
            <a:r>
              <a:t>Mailing list subscriptions</a:t>
            </a:r>
          </a:p>
          <a:p>
            <a:pPr marL="441832" indent="-441832" defTabSz="583287">
              <a:spcBef>
                <a:spcPts val="4100"/>
              </a:spcBef>
              <a:defRPr sz="2982">
                <a:latin typeface="+mn-lt"/>
                <a:ea typeface="+mn-ea"/>
                <a:cs typeface="+mn-cs"/>
                <a:sym typeface="Helvetica Neue"/>
              </a:defRPr>
            </a:pPr>
            <a:r>
              <a:t>Meetings</a:t>
            </a:r>
            <a:br/>
            <a:r>
              <a:rPr i="1">
                <a:solidFill>
                  <a:srgbClr val="5E5E5E"/>
                </a:solidFill>
              </a:rPr>
              <a:t>Registrations, schedule, session details, …</a:t>
            </a:r>
          </a:p>
          <a:p>
            <a:pPr marL="441832" indent="-441832" defTabSz="583287">
              <a:spcBef>
                <a:spcPts val="4100"/>
              </a:spcBef>
              <a:defRPr sz="2982">
                <a:latin typeface="+mn-lt"/>
                <a:ea typeface="+mn-ea"/>
                <a:cs typeface="+mn-cs"/>
                <a:sym typeface="Helvetica Neue"/>
              </a:defRPr>
            </a:pPr>
            <a:r>
              <a:t>People</a:t>
            </a:r>
            <a:br/>
            <a:r>
              <a:rPr i="1">
                <a:solidFill>
                  <a:srgbClr val="5E5E5E"/>
                </a:solidFill>
              </a:rPr>
              <a:t>Names, e-mail addresses, biographies, …</a:t>
            </a:r>
          </a:p>
          <a:p>
            <a:pPr marL="441832" indent="-441832" defTabSz="583287">
              <a:spcBef>
                <a:spcPts val="4100"/>
              </a:spcBef>
              <a:defRPr sz="2982">
                <a:latin typeface="+mn-lt"/>
                <a:ea typeface="+mn-ea"/>
                <a:cs typeface="+mn-cs"/>
                <a:sym typeface="Helvetica Neue"/>
              </a:defRPr>
            </a:pPr>
            <a:r>
              <a:t>Reviews</a:t>
            </a:r>
            <a:br/>
            <a:r>
              <a:rPr i="1">
                <a:solidFill>
                  <a:srgbClr val="5E5E5E"/>
                </a:solidFill>
              </a:rPr>
              <a:t>Requests, reviews, assignments, review teams/directorates, …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ummary"/>
          <p:cNvSpPr txBox="1">
            <a:spLocks noGrp="1"/>
          </p:cNvSpPr>
          <p:nvPr>
            <p:ph type="title"/>
          </p:nvPr>
        </p:nvSpPr>
        <p:spPr>
          <a:xfrm>
            <a:off x="1031474" y="705723"/>
            <a:ext cx="22303193" cy="3036095"/>
          </a:xfrm>
          <a:prstGeom prst="rect">
            <a:avLst/>
          </a:prstGeom>
        </p:spPr>
        <p:txBody>
          <a:bodyPr/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Example: Meeting registrations</a:t>
            </a:r>
          </a:p>
        </p:txBody>
      </p:sp>
      <p:sp>
        <p:nvSpPr>
          <p:cNvPr id="2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0525" y="13010554"/>
            <a:ext cx="325091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42" name="Screenshot 2021-11-25 at 23.05.07.png" descr="Screenshot 2021-11-25 at 23.05.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43" y="3424598"/>
            <a:ext cx="18531306" cy="73176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ummary"/>
          <p:cNvSpPr txBox="1">
            <a:spLocks noGrp="1"/>
          </p:cNvSpPr>
          <p:nvPr>
            <p:ph type="title"/>
          </p:nvPr>
        </p:nvSpPr>
        <p:spPr>
          <a:xfrm>
            <a:off x="1031474" y="705723"/>
            <a:ext cx="22303193" cy="3036095"/>
          </a:xfrm>
          <a:prstGeom prst="rect">
            <a:avLst/>
          </a:prstGeom>
        </p:spPr>
        <p:txBody>
          <a:bodyPr/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Example: Meeting registrations</a:t>
            </a:r>
          </a:p>
        </p:txBody>
      </p:sp>
      <p:sp>
        <p:nvSpPr>
          <p:cNvPr id="2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0525" y="13010554"/>
            <a:ext cx="325091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46" name="Screenshot 2021-11-25 at 23.09.26.png" descr="Screenshot 2021-11-25 at 23.09.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379" y="3337208"/>
            <a:ext cx="8217383" cy="9241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Macintosh PowerPoint</Application>
  <PresentationFormat>Custom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Helvetica</vt:lpstr>
      <vt:lpstr>Helvetica Light</vt:lpstr>
      <vt:lpstr>Helvetica Neue</vt:lpstr>
      <vt:lpstr>Helvetica Neue Medium</vt:lpstr>
      <vt:lpstr>Monaco</vt:lpstr>
      <vt:lpstr>21_BasicWhite</vt:lpstr>
      <vt:lpstr>The ietfdata Library</vt:lpstr>
      <vt:lpstr>IETF Data</vt:lpstr>
      <vt:lpstr>IETF Data</vt:lpstr>
      <vt:lpstr>The ietfdata Library</vt:lpstr>
      <vt:lpstr>What data is available?</vt:lpstr>
      <vt:lpstr>What data is available?</vt:lpstr>
      <vt:lpstr>What data is available?</vt:lpstr>
      <vt:lpstr>Example: Meeting registrations</vt:lpstr>
      <vt:lpstr>Example: Meeting registrations</vt:lpstr>
      <vt:lpstr>Example: Meeting registrations</vt:lpstr>
      <vt:lpstr>Summary</vt:lpstr>
      <vt:lpstr>Examples More at github.com/glasgow-ipl/ietfdata/tree/master/examples</vt:lpstr>
      <vt:lpstr>Example: Bluesheets</vt:lpstr>
      <vt:lpstr>Example: Organisational chart</vt:lpstr>
      <vt:lpstr>Example: Group 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ietfdata Library</dc:title>
  <cp:lastModifiedBy>Stephen McQuistin</cp:lastModifiedBy>
  <cp:revision>1</cp:revision>
  <dcterms:modified xsi:type="dcterms:W3CDTF">2021-11-29T08:35:10Z</dcterms:modified>
</cp:coreProperties>
</file>